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1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80" r:id="rId2"/>
    <p:sldId id="293" r:id="rId3"/>
    <p:sldId id="294" r:id="rId4"/>
    <p:sldId id="295" r:id="rId5"/>
    <p:sldId id="296" r:id="rId6"/>
    <p:sldId id="297" r:id="rId7"/>
    <p:sldId id="299" r:id="rId8"/>
    <p:sldId id="300" r:id="rId9"/>
    <p:sldId id="301" r:id="rId10"/>
    <p:sldId id="303" r:id="rId11"/>
    <p:sldId id="304" r:id="rId12"/>
    <p:sldId id="305" r:id="rId13"/>
    <p:sldId id="307" r:id="rId14"/>
    <p:sldId id="306" r:id="rId15"/>
    <p:sldId id="317" r:id="rId16"/>
    <p:sldId id="312" r:id="rId17"/>
    <p:sldId id="313" r:id="rId18"/>
    <p:sldId id="315" r:id="rId19"/>
    <p:sldId id="309" r:id="rId20"/>
    <p:sldId id="310" r:id="rId21"/>
    <p:sldId id="31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1"/>
  </p:normalViewPr>
  <p:slideViewPr>
    <p:cSldViewPr snapToGrid="0" snapToObjects="1">
      <p:cViewPr varScale="1">
        <p:scale>
          <a:sx n="104" d="100"/>
          <a:sy n="104" d="100"/>
        </p:scale>
        <p:origin x="178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9A819-9FD3-7645-9B28-A03A48C92CE6}" type="datetimeFigureOut">
              <a:rPr lang="en-US" smtClean="0"/>
              <a:t>4/25/21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BBFE7-244E-E846-AFF7-C74E07AF3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45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30BD0B-DC35-4F8E-9F88-FB325E6F8DDA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199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6425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ECFF3C-1A16-43B2-8855-C00AF3909A94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208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36907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00B6EC-3B97-46DE-8859-7A90826ED81D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214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57664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49EE65-23C4-404F-B969-C8F1373359E5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215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60753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8E99AE-0653-4F96-A623-94042495CD0A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216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7384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2D7788-473B-4F22-A363-0C296D97071D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200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0140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FCF125-BEEF-4C56-8673-F91A20904F78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201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71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D1625F-BBF8-4AEA-BC70-F7BB21B26713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203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0896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803D22-6E82-4244-8CE0-F229FAF59492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204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9156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E1BFC8-189F-4866-B299-DAC5E35F2104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211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2238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406188-FE75-4D4C-BF9F-D38E129AEEDD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206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518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649022-C7B6-4D5E-9041-A1BE6D882B6B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207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5271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FF855B-0099-4BFD-B3F0-4363E5FBF821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209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2225" y="796925"/>
            <a:ext cx="4275138" cy="3205163"/>
          </a:xfrm>
          <a:ln/>
        </p:spPr>
      </p:sp>
      <p:sp>
        <p:nvSpPr>
          <p:cNvPr id="209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613" y="4345913"/>
            <a:ext cx="5028774" cy="3850883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289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4/25/21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620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4/25/21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2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4/25/21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071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Başlık, Metin ve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Grafik Yer Tutucusu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4471D-23BF-422B-84E2-5AE66C919DE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3751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4/25/21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617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4/25/21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146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4/25/21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49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4/25/21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27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4/25/21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321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4/25/21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71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4/25/21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973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4/25/21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52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9728F-571A-B04D-B105-F173B24ABEC9}" type="datetimeFigureOut">
              <a:rPr lang="en-US" smtClean="0"/>
              <a:t>4/25/21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416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 sz="quarter"/>
          </p:nvPr>
        </p:nvSpPr>
        <p:spPr>
          <a:xfrm>
            <a:off x="685800" y="1395412"/>
            <a:ext cx="7772400" cy="1470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>
                <a:latin typeface="Times New Roman"/>
                <a:cs typeface="Times New Roman"/>
              </a:rPr>
              <a:t>Mikrobiyoloji-1</a:t>
            </a:r>
          </a:p>
        </p:txBody>
      </p:sp>
      <p:sp>
        <p:nvSpPr>
          <p:cNvPr id="5" name="4 Alt Başlık"/>
          <p:cNvSpPr>
            <a:spLocks noGrp="1"/>
          </p:cNvSpPr>
          <p:nvPr>
            <p:ph type="subTitle" sz="quarter" idx="1"/>
          </p:nvPr>
        </p:nvSpPr>
        <p:spPr>
          <a:xfrm>
            <a:off x="1371600" y="3902026"/>
            <a:ext cx="6296025" cy="7325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>
                <a:solidFill>
                  <a:srgbClr val="000000"/>
                </a:solidFill>
                <a:latin typeface="Times New Roman"/>
                <a:cs typeface="Times New Roman"/>
              </a:rPr>
              <a:t>Ders: Antibiyotik</a:t>
            </a:r>
          </a:p>
        </p:txBody>
      </p:sp>
    </p:spTree>
    <p:extLst>
      <p:ext uri="{BB962C8B-B14F-4D97-AF65-F5344CB8AC3E}">
        <p14:creationId xmlns:p14="http://schemas.microsoft.com/office/powerpoint/2010/main" val="3542520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AU" sz="3600" b="1" dirty="0">
                <a:solidFill>
                  <a:srgbClr val="000000"/>
                </a:solidFill>
                <a:latin typeface="Times New Roman"/>
                <a:cs typeface="Times New Roman"/>
              </a:rPr>
              <a:t>MIC </a:t>
            </a:r>
            <a:r>
              <a:rPr lang="en-AU" sz="36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Testi</a:t>
            </a:r>
            <a:endParaRPr lang="en-AU" sz="3600" b="1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08547" name="Rectangle 3"/>
          <p:cNvSpPr>
            <a:spLocks noChangeArrowheads="1"/>
          </p:cNvSpPr>
          <p:nvPr/>
        </p:nvSpPr>
        <p:spPr bwMode="auto">
          <a:xfrm>
            <a:off x="1143000" y="2209800"/>
            <a:ext cx="457200" cy="1447800"/>
          </a:xfrm>
          <a:prstGeom prst="rect">
            <a:avLst/>
          </a:prstGeom>
          <a:solidFill>
            <a:srgbClr val="E7F12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1905000" y="2209800"/>
            <a:ext cx="457200" cy="1447800"/>
          </a:xfrm>
          <a:prstGeom prst="rect">
            <a:avLst/>
          </a:prstGeom>
          <a:solidFill>
            <a:srgbClr val="E7F12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8549" name="Rectangle 5"/>
          <p:cNvSpPr>
            <a:spLocks noChangeArrowheads="1"/>
          </p:cNvSpPr>
          <p:nvPr/>
        </p:nvSpPr>
        <p:spPr bwMode="auto">
          <a:xfrm>
            <a:off x="6858000" y="2209800"/>
            <a:ext cx="457200" cy="14478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8550" name="Rectangle 6"/>
          <p:cNvSpPr>
            <a:spLocks noChangeArrowheads="1"/>
          </p:cNvSpPr>
          <p:nvPr/>
        </p:nvSpPr>
        <p:spPr bwMode="auto">
          <a:xfrm>
            <a:off x="2743200" y="2209800"/>
            <a:ext cx="457200" cy="1447800"/>
          </a:xfrm>
          <a:prstGeom prst="rect">
            <a:avLst/>
          </a:prstGeom>
          <a:solidFill>
            <a:srgbClr val="E7F12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8551" name="Rectangle 7"/>
          <p:cNvSpPr>
            <a:spLocks noChangeArrowheads="1"/>
          </p:cNvSpPr>
          <p:nvPr/>
        </p:nvSpPr>
        <p:spPr bwMode="auto">
          <a:xfrm>
            <a:off x="3505200" y="2209800"/>
            <a:ext cx="457200" cy="1447800"/>
          </a:xfrm>
          <a:prstGeom prst="rect">
            <a:avLst/>
          </a:prstGeom>
          <a:solidFill>
            <a:srgbClr val="E7F12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8552" name="Rectangle 8"/>
          <p:cNvSpPr>
            <a:spLocks noChangeArrowheads="1"/>
          </p:cNvSpPr>
          <p:nvPr/>
        </p:nvSpPr>
        <p:spPr bwMode="auto">
          <a:xfrm>
            <a:off x="4419600" y="2209800"/>
            <a:ext cx="457200" cy="1447800"/>
          </a:xfrm>
          <a:prstGeom prst="rect">
            <a:avLst/>
          </a:prstGeom>
          <a:solidFill>
            <a:srgbClr val="E7F12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8553" name="Rectangle 9"/>
          <p:cNvSpPr>
            <a:spLocks noChangeArrowheads="1"/>
          </p:cNvSpPr>
          <p:nvPr/>
        </p:nvSpPr>
        <p:spPr bwMode="auto">
          <a:xfrm>
            <a:off x="5181600" y="2209800"/>
            <a:ext cx="457200" cy="1447800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tr-TR" sz="1800">
              <a:solidFill>
                <a:srgbClr val="FF9933"/>
              </a:solidFill>
              <a:latin typeface="Times New Roman" pitchFamily="18" charset="0"/>
            </a:endParaRPr>
          </a:p>
        </p:txBody>
      </p:sp>
      <p:sp>
        <p:nvSpPr>
          <p:cNvPr id="108554" name="Rectangle 10"/>
          <p:cNvSpPr>
            <a:spLocks noChangeArrowheads="1"/>
          </p:cNvSpPr>
          <p:nvPr/>
        </p:nvSpPr>
        <p:spPr bwMode="auto">
          <a:xfrm>
            <a:off x="6019800" y="2209800"/>
            <a:ext cx="457200" cy="14478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8555" name="Rectangle 11"/>
          <p:cNvSpPr>
            <a:spLocks noChangeArrowheads="1"/>
          </p:cNvSpPr>
          <p:nvPr/>
        </p:nvSpPr>
        <p:spPr bwMode="auto">
          <a:xfrm>
            <a:off x="1143000" y="5029200"/>
            <a:ext cx="457200" cy="381000"/>
          </a:xfrm>
          <a:prstGeom prst="rect">
            <a:avLst/>
          </a:prstGeom>
          <a:solidFill>
            <a:srgbClr val="E7F12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8556" name="Rectangle 12"/>
          <p:cNvSpPr>
            <a:spLocks noChangeArrowheads="1"/>
          </p:cNvSpPr>
          <p:nvPr/>
        </p:nvSpPr>
        <p:spPr bwMode="auto">
          <a:xfrm>
            <a:off x="1143000" y="6019800"/>
            <a:ext cx="457200" cy="381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8557" name="Text Box 13"/>
          <p:cNvSpPr txBox="1">
            <a:spLocks noChangeArrowheads="1"/>
          </p:cNvSpPr>
          <p:nvPr/>
        </p:nvSpPr>
        <p:spPr bwMode="auto">
          <a:xfrm>
            <a:off x="990600" y="3810000"/>
            <a:ext cx="6858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AU" sz="2000">
                <a:latin typeface="Times New Roman" pitchFamily="18" charset="0"/>
              </a:rPr>
              <a:t>128</a:t>
            </a:r>
          </a:p>
        </p:txBody>
      </p:sp>
      <p:sp>
        <p:nvSpPr>
          <p:cNvPr id="108558" name="Text Box 14"/>
          <p:cNvSpPr txBox="1">
            <a:spLocks noChangeArrowheads="1"/>
          </p:cNvSpPr>
          <p:nvPr/>
        </p:nvSpPr>
        <p:spPr bwMode="auto">
          <a:xfrm>
            <a:off x="1828800" y="3810000"/>
            <a:ext cx="6858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AU" sz="2000">
                <a:latin typeface="Times New Roman" pitchFamily="18" charset="0"/>
              </a:rPr>
              <a:t> 64</a:t>
            </a:r>
          </a:p>
        </p:txBody>
      </p:sp>
      <p:sp>
        <p:nvSpPr>
          <p:cNvPr id="108559" name="Text Box 15"/>
          <p:cNvSpPr txBox="1">
            <a:spLocks noChangeArrowheads="1"/>
          </p:cNvSpPr>
          <p:nvPr/>
        </p:nvSpPr>
        <p:spPr bwMode="auto">
          <a:xfrm>
            <a:off x="2590800" y="3810000"/>
            <a:ext cx="7620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AU" sz="2000">
                <a:latin typeface="Times New Roman" pitchFamily="18" charset="0"/>
              </a:rPr>
              <a:t>  32</a:t>
            </a:r>
          </a:p>
        </p:txBody>
      </p:sp>
      <p:sp>
        <p:nvSpPr>
          <p:cNvPr id="108560" name="Text Box 16"/>
          <p:cNvSpPr txBox="1">
            <a:spLocks noChangeArrowheads="1"/>
          </p:cNvSpPr>
          <p:nvPr/>
        </p:nvSpPr>
        <p:spPr bwMode="auto">
          <a:xfrm>
            <a:off x="3352800" y="3810000"/>
            <a:ext cx="6858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AU" sz="2000">
                <a:latin typeface="Times New Roman" pitchFamily="18" charset="0"/>
              </a:rPr>
              <a:t>  16</a:t>
            </a:r>
          </a:p>
        </p:txBody>
      </p:sp>
      <p:sp>
        <p:nvSpPr>
          <p:cNvPr id="108561" name="Text Box 17"/>
          <p:cNvSpPr txBox="1">
            <a:spLocks noChangeArrowheads="1"/>
          </p:cNvSpPr>
          <p:nvPr/>
        </p:nvSpPr>
        <p:spPr bwMode="auto">
          <a:xfrm>
            <a:off x="4267200" y="3810000"/>
            <a:ext cx="6858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AU" sz="2000">
                <a:latin typeface="Times New Roman" pitchFamily="18" charset="0"/>
              </a:rPr>
              <a:t>   8</a:t>
            </a:r>
          </a:p>
        </p:txBody>
      </p:sp>
      <p:sp>
        <p:nvSpPr>
          <p:cNvPr id="108562" name="Text Box 18"/>
          <p:cNvSpPr txBox="1">
            <a:spLocks noChangeArrowheads="1"/>
          </p:cNvSpPr>
          <p:nvPr/>
        </p:nvSpPr>
        <p:spPr bwMode="auto">
          <a:xfrm>
            <a:off x="5105400" y="3810000"/>
            <a:ext cx="6858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AU" sz="2000">
                <a:latin typeface="Times New Roman" pitchFamily="18" charset="0"/>
              </a:rPr>
              <a:t>  4</a:t>
            </a:r>
          </a:p>
        </p:txBody>
      </p:sp>
      <p:sp>
        <p:nvSpPr>
          <p:cNvPr id="108563" name="Text Box 19"/>
          <p:cNvSpPr txBox="1">
            <a:spLocks noChangeArrowheads="1"/>
          </p:cNvSpPr>
          <p:nvPr/>
        </p:nvSpPr>
        <p:spPr bwMode="auto">
          <a:xfrm>
            <a:off x="5943600" y="3810000"/>
            <a:ext cx="6858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AU" sz="2000">
                <a:latin typeface="Times New Roman" pitchFamily="18" charset="0"/>
              </a:rPr>
              <a:t>  2</a:t>
            </a:r>
          </a:p>
        </p:txBody>
      </p:sp>
      <p:sp>
        <p:nvSpPr>
          <p:cNvPr id="108564" name="Text Box 20"/>
          <p:cNvSpPr txBox="1">
            <a:spLocks noChangeArrowheads="1"/>
          </p:cNvSpPr>
          <p:nvPr/>
        </p:nvSpPr>
        <p:spPr bwMode="auto">
          <a:xfrm>
            <a:off x="6705600" y="3810000"/>
            <a:ext cx="6858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AU" sz="2000">
                <a:latin typeface="Times New Roman" pitchFamily="18" charset="0"/>
              </a:rPr>
              <a:t>   1</a:t>
            </a:r>
          </a:p>
        </p:txBody>
      </p:sp>
      <p:sp>
        <p:nvSpPr>
          <p:cNvPr id="108565" name="Text Box 21"/>
          <p:cNvSpPr txBox="1">
            <a:spLocks noChangeArrowheads="1"/>
          </p:cNvSpPr>
          <p:nvPr/>
        </p:nvSpPr>
        <p:spPr bwMode="auto">
          <a:xfrm>
            <a:off x="2193925" y="4306888"/>
            <a:ext cx="35544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b="1">
                <a:latin typeface="Times New Roman" pitchFamily="18" charset="0"/>
              </a:rPr>
              <a:t>Konsantrasyon mcg/ml</a:t>
            </a:r>
            <a:endParaRPr lang="en-AU">
              <a:latin typeface="Times New Roman" pitchFamily="18" charset="0"/>
            </a:endParaRPr>
          </a:p>
        </p:txBody>
      </p:sp>
      <p:sp>
        <p:nvSpPr>
          <p:cNvPr id="108566" name="Text Box 22"/>
          <p:cNvSpPr txBox="1">
            <a:spLocks noChangeArrowheads="1"/>
          </p:cNvSpPr>
          <p:nvPr/>
        </p:nvSpPr>
        <p:spPr bwMode="auto">
          <a:xfrm>
            <a:off x="1812925" y="4916488"/>
            <a:ext cx="17446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b="1">
                <a:latin typeface="Times New Roman" pitchFamily="18" charset="0"/>
              </a:rPr>
              <a:t>Üreme yok</a:t>
            </a:r>
            <a:endParaRPr lang="en-AU">
              <a:latin typeface="Times New Roman" pitchFamily="18" charset="0"/>
            </a:endParaRPr>
          </a:p>
        </p:txBody>
      </p:sp>
      <p:sp>
        <p:nvSpPr>
          <p:cNvPr id="108567" name="Text Box 23"/>
          <p:cNvSpPr txBox="1">
            <a:spLocks noChangeArrowheads="1"/>
          </p:cNvSpPr>
          <p:nvPr/>
        </p:nvSpPr>
        <p:spPr bwMode="auto">
          <a:xfrm>
            <a:off x="1889125" y="5907088"/>
            <a:ext cx="110013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b="1">
                <a:latin typeface="Times New Roman" pitchFamily="18" charset="0"/>
              </a:rPr>
              <a:t>üreme</a:t>
            </a:r>
            <a:endParaRPr lang="en-AU">
              <a:latin typeface="Times New Roman" pitchFamily="18" charset="0"/>
            </a:endParaRPr>
          </a:p>
        </p:txBody>
      </p:sp>
      <p:sp>
        <p:nvSpPr>
          <p:cNvPr id="108568" name="Text Box 24"/>
          <p:cNvSpPr txBox="1">
            <a:spLocks noChangeArrowheads="1"/>
          </p:cNvSpPr>
          <p:nvPr/>
        </p:nvSpPr>
        <p:spPr bwMode="auto">
          <a:xfrm>
            <a:off x="4479925" y="5349875"/>
            <a:ext cx="1514475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sz="3200" b="1" dirty="0">
                <a:latin typeface="Times New Roman" pitchFamily="18" charset="0"/>
              </a:rPr>
              <a:t>MIC - 8</a:t>
            </a:r>
            <a:endParaRPr lang="en-AU" dirty="0">
              <a:latin typeface="Times New Roman" pitchFamily="18" charset="0"/>
            </a:endParaRPr>
          </a:p>
        </p:txBody>
      </p:sp>
      <p:sp>
        <p:nvSpPr>
          <p:cNvPr id="108569" name="Text Box 25"/>
          <p:cNvSpPr txBox="1">
            <a:spLocks noChangeArrowheads="1"/>
          </p:cNvSpPr>
          <p:nvPr/>
        </p:nvSpPr>
        <p:spPr bwMode="auto">
          <a:xfrm>
            <a:off x="4403725" y="6111875"/>
            <a:ext cx="30480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sz="3200" b="1">
                <a:latin typeface="Times New Roman" pitchFamily="18" charset="0"/>
              </a:rPr>
              <a:t>MIC 50- MIC 90</a:t>
            </a:r>
          </a:p>
        </p:txBody>
      </p:sp>
    </p:spTree>
    <p:extLst>
      <p:ext uri="{BB962C8B-B14F-4D97-AF65-F5344CB8AC3E}">
        <p14:creationId xmlns:p14="http://schemas.microsoft.com/office/powerpoint/2010/main" val="3640038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1103313" y="2667000"/>
            <a:ext cx="6781800" cy="20478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Konağa (sürüye) bağlı nedenler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None/>
              <a:defRPr/>
            </a:pPr>
            <a:endParaRPr lang="tr-TR" sz="28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İmmunsupresyon</a:t>
            </a:r>
            <a:endParaRPr lang="tr-TR" sz="28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Lokalize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infeksiyon</a:t>
            </a:r>
            <a:endParaRPr lang="tr-TR" sz="28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title"/>
          </p:nvPr>
        </p:nvSpPr>
        <p:spPr>
          <a:xfrm>
            <a:off x="561998" y="367664"/>
            <a:ext cx="7766076" cy="1184275"/>
          </a:xfrm>
        </p:spPr>
        <p:txBody>
          <a:bodyPr lIns="90488" tIns="44450" rIns="90488" bIns="44450">
            <a:noAutofit/>
          </a:bodyPr>
          <a:lstStyle/>
          <a:p>
            <a:pPr eaLnBrk="1" hangingPunct="1">
              <a:defRPr/>
            </a:pPr>
            <a:r>
              <a:rPr lang="tr-TR" sz="36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Antimikrobiyal</a:t>
            </a:r>
            <a:r>
              <a:rPr lang="tr-TR" sz="3600" b="1" dirty="0">
                <a:solidFill>
                  <a:srgbClr val="000000"/>
                </a:solidFill>
                <a:latin typeface="Times New Roman"/>
                <a:cs typeface="Times New Roman"/>
              </a:rPr>
              <a:t> tedavide başarısızlığın nedenleri</a:t>
            </a:r>
          </a:p>
        </p:txBody>
      </p:sp>
    </p:spTree>
    <p:extLst>
      <p:ext uri="{BB962C8B-B14F-4D97-AF65-F5344CB8AC3E}">
        <p14:creationId xmlns:p14="http://schemas.microsoft.com/office/powerpoint/2010/main" val="1970359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609600" y="2057400"/>
            <a:ext cx="7911402" cy="449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Mikroorganizmaya bağlı nedenler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İlaca karşı direnç gelişimi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Süperinfeksiyon</a:t>
            </a:r>
            <a:endParaRPr lang="tr-TR" sz="28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Karışık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infeksiyon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ve sadece birinin tedavisi edilmesi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None/>
              <a:defRPr/>
            </a:pPr>
            <a:endParaRPr lang="tr-TR" sz="28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Laboratuvara bağlı nedenler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Duyarlı antibiyotiklerin yanlış bildirimi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title"/>
          </p:nvPr>
        </p:nvSpPr>
        <p:spPr>
          <a:xfrm>
            <a:off x="561998" y="367664"/>
            <a:ext cx="7766076" cy="1184275"/>
          </a:xfrm>
        </p:spPr>
        <p:txBody>
          <a:bodyPr lIns="90488" tIns="44450" rIns="90488" bIns="44450">
            <a:noAutofit/>
          </a:bodyPr>
          <a:lstStyle/>
          <a:p>
            <a:pPr eaLnBrk="1" hangingPunct="1">
              <a:defRPr/>
            </a:pPr>
            <a:r>
              <a:rPr lang="tr-TR" sz="36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Antimikrobiyal</a:t>
            </a:r>
            <a:r>
              <a:rPr lang="tr-TR" sz="3600" b="1" dirty="0">
                <a:solidFill>
                  <a:srgbClr val="000000"/>
                </a:solidFill>
                <a:latin typeface="Times New Roman"/>
                <a:cs typeface="Times New Roman"/>
              </a:rPr>
              <a:t> tedavide başarısızlığın nedenleri</a:t>
            </a:r>
          </a:p>
        </p:txBody>
      </p:sp>
    </p:spTree>
    <p:extLst>
      <p:ext uri="{BB962C8B-B14F-4D97-AF65-F5344CB8AC3E}">
        <p14:creationId xmlns:p14="http://schemas.microsoft.com/office/powerpoint/2010/main" val="4108453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AU" sz="36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Bakteriyel</a:t>
            </a:r>
            <a:r>
              <a:rPr lang="en-AU" sz="36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AU" sz="36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Direnç</a:t>
            </a:r>
            <a:endParaRPr lang="en-AU" sz="3600" b="1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787" y="1848626"/>
            <a:ext cx="7715304" cy="3547287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AU" sz="2800" dirty="0">
                <a:latin typeface="Times New Roman"/>
                <a:cs typeface="Times New Roman"/>
              </a:rPr>
              <a:t> </a:t>
            </a:r>
            <a:r>
              <a:rPr lang="en-AU" sz="2800" dirty="0" err="1">
                <a:latin typeface="Times New Roman"/>
                <a:cs typeface="Times New Roman"/>
              </a:rPr>
              <a:t>Doğal</a:t>
            </a:r>
            <a:r>
              <a:rPr lang="en-AU" sz="2800" dirty="0">
                <a:latin typeface="Times New Roman"/>
                <a:cs typeface="Times New Roman"/>
              </a:rPr>
              <a:t> </a:t>
            </a:r>
            <a:r>
              <a:rPr lang="en-AU" sz="2800" dirty="0" err="1">
                <a:latin typeface="Times New Roman"/>
                <a:cs typeface="Times New Roman"/>
              </a:rPr>
              <a:t>direnç</a:t>
            </a:r>
            <a:endParaRPr lang="en-AU" sz="2800" dirty="0">
              <a:latin typeface="Times New Roman"/>
              <a:cs typeface="Times New Roman"/>
            </a:endParaRPr>
          </a:p>
          <a:p>
            <a:pPr eaLnBrk="1" hangingPunct="1">
              <a:defRPr/>
            </a:pPr>
            <a:endParaRPr lang="en-AU" sz="2800" dirty="0">
              <a:latin typeface="Times New Roman"/>
              <a:cs typeface="Times New Roman"/>
            </a:endParaRPr>
          </a:p>
          <a:p>
            <a:pPr eaLnBrk="1" hangingPunct="1">
              <a:defRPr/>
            </a:pPr>
            <a:r>
              <a:rPr lang="en-AU" sz="2800" dirty="0">
                <a:latin typeface="Times New Roman"/>
                <a:cs typeface="Times New Roman"/>
              </a:rPr>
              <a:t> </a:t>
            </a:r>
            <a:r>
              <a:rPr lang="en-AU" sz="2800" dirty="0" err="1">
                <a:latin typeface="Times New Roman"/>
                <a:cs typeface="Times New Roman"/>
              </a:rPr>
              <a:t>Mutasyona</a:t>
            </a:r>
            <a:r>
              <a:rPr lang="en-AU" sz="2800" dirty="0">
                <a:latin typeface="Times New Roman"/>
                <a:cs typeface="Times New Roman"/>
              </a:rPr>
              <a:t> </a:t>
            </a:r>
            <a:r>
              <a:rPr lang="en-AU" sz="2800" dirty="0" err="1">
                <a:latin typeface="Times New Roman"/>
                <a:cs typeface="Times New Roman"/>
              </a:rPr>
              <a:t>bağlı</a:t>
            </a:r>
            <a:r>
              <a:rPr lang="en-AU" sz="2800" dirty="0">
                <a:latin typeface="Times New Roman"/>
                <a:cs typeface="Times New Roman"/>
              </a:rPr>
              <a:t> </a:t>
            </a:r>
            <a:r>
              <a:rPr lang="en-AU" sz="2800" dirty="0" err="1">
                <a:latin typeface="Times New Roman"/>
                <a:cs typeface="Times New Roman"/>
              </a:rPr>
              <a:t>direnç</a:t>
            </a:r>
            <a:endParaRPr lang="en-AU" sz="2800" dirty="0">
              <a:latin typeface="Times New Roman"/>
              <a:cs typeface="Times New Roman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AU" sz="2800" dirty="0">
              <a:latin typeface="Times New Roman"/>
              <a:cs typeface="Times New Roman"/>
            </a:endParaRPr>
          </a:p>
          <a:p>
            <a:pPr eaLnBrk="1" hangingPunct="1">
              <a:defRPr/>
            </a:pPr>
            <a:r>
              <a:rPr lang="en-AU" sz="2800" dirty="0">
                <a:latin typeface="Times New Roman"/>
                <a:cs typeface="Times New Roman"/>
              </a:rPr>
              <a:t> </a:t>
            </a:r>
            <a:r>
              <a:rPr lang="en-AU" sz="2800" dirty="0" err="1">
                <a:latin typeface="Times New Roman"/>
                <a:cs typeface="Times New Roman"/>
              </a:rPr>
              <a:t>Plazmid</a:t>
            </a:r>
            <a:r>
              <a:rPr lang="en-AU" sz="2800" dirty="0">
                <a:latin typeface="Times New Roman"/>
                <a:cs typeface="Times New Roman"/>
              </a:rPr>
              <a:t> </a:t>
            </a:r>
            <a:r>
              <a:rPr lang="en-AU" sz="2800" dirty="0" err="1">
                <a:latin typeface="Times New Roman"/>
                <a:cs typeface="Times New Roman"/>
              </a:rPr>
              <a:t>aracılığı</a:t>
            </a:r>
            <a:r>
              <a:rPr lang="en-AU" sz="2800" dirty="0">
                <a:latin typeface="Times New Roman"/>
                <a:cs typeface="Times New Roman"/>
              </a:rPr>
              <a:t> </a:t>
            </a:r>
            <a:r>
              <a:rPr lang="en-AU" sz="2800" dirty="0" err="1">
                <a:latin typeface="Times New Roman"/>
                <a:cs typeface="Times New Roman"/>
              </a:rPr>
              <a:t>ile</a:t>
            </a:r>
            <a:r>
              <a:rPr lang="en-AU" sz="2800" dirty="0">
                <a:latin typeface="Times New Roman"/>
                <a:cs typeface="Times New Roman"/>
              </a:rPr>
              <a:t> </a:t>
            </a:r>
            <a:r>
              <a:rPr lang="en-AU" sz="2800" dirty="0" err="1">
                <a:latin typeface="Times New Roman"/>
                <a:cs typeface="Times New Roman"/>
              </a:rPr>
              <a:t>olan</a:t>
            </a:r>
            <a:r>
              <a:rPr lang="en-AU" sz="2800" dirty="0">
                <a:latin typeface="Times New Roman"/>
                <a:cs typeface="Times New Roman"/>
              </a:rPr>
              <a:t> </a:t>
            </a:r>
            <a:r>
              <a:rPr lang="en-AU" sz="2800" dirty="0" err="1">
                <a:latin typeface="Times New Roman"/>
                <a:cs typeface="Times New Roman"/>
              </a:rPr>
              <a:t>direnç</a:t>
            </a:r>
            <a:r>
              <a:rPr lang="tr-TR" sz="2800" dirty="0">
                <a:latin typeface="Times New Roman"/>
                <a:cs typeface="Times New Roman"/>
              </a:rPr>
              <a:t> (R-</a:t>
            </a:r>
            <a:r>
              <a:rPr lang="tr-TR" sz="2800" dirty="0" err="1">
                <a:latin typeface="Times New Roman"/>
                <a:cs typeface="Times New Roman"/>
              </a:rPr>
              <a:t>plazmid</a:t>
            </a:r>
            <a:r>
              <a:rPr lang="tr-TR" sz="2800" dirty="0">
                <a:latin typeface="Times New Roman"/>
                <a:cs typeface="Times New Roman"/>
              </a:rPr>
              <a:t>)</a:t>
            </a:r>
            <a:endParaRPr lang="en-AU" sz="2800" dirty="0">
              <a:latin typeface="Times New Roman"/>
              <a:cs typeface="Times New Roman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942098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43785"/>
            <a:ext cx="8229600" cy="891338"/>
          </a:xfrm>
        </p:spPr>
        <p:txBody>
          <a:bodyPr/>
          <a:lstStyle/>
          <a:p>
            <a:pPr eaLnBrk="1" hangingPunct="1">
              <a:defRPr/>
            </a:pPr>
            <a:r>
              <a:rPr lang="tr-TR" sz="3600" b="1" dirty="0">
                <a:solidFill>
                  <a:srgbClr val="000000"/>
                </a:solidFill>
                <a:latin typeface="Times New Roman"/>
                <a:cs typeface="Times New Roman"/>
              </a:rPr>
              <a:t>Antibiyotiklere direnç mekanizmaları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0374" y="935123"/>
            <a:ext cx="8040716" cy="5543105"/>
          </a:xfrm>
        </p:spPr>
        <p:txBody>
          <a:bodyPr>
            <a:normAutofit/>
          </a:bodyPr>
          <a:lstStyle/>
          <a:p>
            <a:pPr lvl="1">
              <a:lnSpc>
                <a:spcPct val="11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Geçirgenliğin azalması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Genetik değişimler (Mutasyonlar, </a:t>
            </a:r>
            <a:r>
              <a:rPr lang="tr-TR" dirty="0" err="1">
                <a:latin typeface="Times New Roman"/>
                <a:cs typeface="Times New Roman"/>
              </a:rPr>
              <a:t>plasmid</a:t>
            </a:r>
            <a:r>
              <a:rPr lang="tr-TR" dirty="0">
                <a:latin typeface="Times New Roman"/>
                <a:cs typeface="Times New Roman"/>
              </a:rPr>
              <a:t>, </a:t>
            </a:r>
            <a:r>
              <a:rPr lang="tr-TR" dirty="0" err="1">
                <a:latin typeface="Times New Roman"/>
                <a:cs typeface="Times New Roman"/>
              </a:rPr>
              <a:t>transpozon</a:t>
            </a:r>
            <a:r>
              <a:rPr lang="tr-TR" dirty="0">
                <a:latin typeface="Times New Roman"/>
                <a:cs typeface="Times New Roman"/>
              </a:rPr>
              <a:t>) bağlı dirençlilik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Hücre duvarının olmaması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Antibiyotiklere bağımlılık ve antibiyotikler arası etkileşim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Hücre </a:t>
            </a:r>
            <a:r>
              <a:rPr lang="tr-TR" dirty="0" err="1">
                <a:latin typeface="Times New Roman"/>
                <a:cs typeface="Times New Roman"/>
              </a:rPr>
              <a:t>membranının</a:t>
            </a:r>
            <a:r>
              <a:rPr lang="tr-TR" dirty="0">
                <a:latin typeface="Times New Roman"/>
                <a:cs typeface="Times New Roman"/>
              </a:rPr>
              <a:t> transfer sisteminde değişiklik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Kompetitif </a:t>
            </a:r>
            <a:r>
              <a:rPr lang="tr-TR" dirty="0" err="1">
                <a:latin typeface="Times New Roman"/>
                <a:cs typeface="Times New Roman"/>
              </a:rPr>
              <a:t>inhibisyon</a:t>
            </a:r>
            <a:endParaRPr lang="tr-TR" dirty="0">
              <a:latin typeface="Times New Roman"/>
              <a:cs typeface="Times New Roman"/>
            </a:endParaRPr>
          </a:p>
          <a:p>
            <a:pPr lvl="1">
              <a:lnSpc>
                <a:spcPct val="11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Uyarılabilir veya yapısal </a:t>
            </a:r>
            <a:r>
              <a:rPr lang="tr-TR" dirty="0" err="1">
                <a:latin typeface="Times New Roman"/>
                <a:cs typeface="Times New Roman"/>
              </a:rPr>
              <a:t>efflux</a:t>
            </a:r>
            <a:r>
              <a:rPr lang="tr-TR" dirty="0">
                <a:latin typeface="Times New Roman"/>
                <a:cs typeface="Times New Roman"/>
              </a:rPr>
              <a:t> sistemleri</a:t>
            </a:r>
          </a:p>
          <a:p>
            <a:pPr marL="457200" lvl="1" indent="0" eaLnBrk="1" hangingPunct="1">
              <a:lnSpc>
                <a:spcPct val="110000"/>
              </a:lnSpc>
              <a:buNone/>
              <a:defRPr/>
            </a:pPr>
            <a:endParaRPr lang="tr-TR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403764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1 Başlık"/>
          <p:cNvSpPr>
            <a:spLocks noGrp="1"/>
          </p:cNvSpPr>
          <p:nvPr>
            <p:ph type="title"/>
          </p:nvPr>
        </p:nvSpPr>
        <p:spPr>
          <a:xfrm>
            <a:off x="169334" y="224632"/>
            <a:ext cx="8372475" cy="1299368"/>
          </a:xfrm>
        </p:spPr>
        <p:txBody>
          <a:bodyPr>
            <a:noAutofit/>
          </a:bodyPr>
          <a:lstStyle/>
          <a:p>
            <a:pPr algn="l"/>
            <a:r>
              <a:rPr lang="tr-TR" sz="3600" b="1" dirty="0">
                <a:solidFill>
                  <a:srgbClr val="000000"/>
                </a:solidFill>
                <a:effectLst/>
                <a:latin typeface="Times New Roman" charset="0"/>
              </a:rPr>
              <a:t>Hayvanlarda antibiyotik kullanımında temel problemler</a:t>
            </a:r>
          </a:p>
        </p:txBody>
      </p:sp>
      <p:sp>
        <p:nvSpPr>
          <p:cNvPr id="43010" name="2 İçerik Yer Tutucusu"/>
          <p:cNvSpPr>
            <a:spLocks noGrp="1"/>
          </p:cNvSpPr>
          <p:nvPr>
            <p:ph sz="half" idx="1"/>
          </p:nvPr>
        </p:nvSpPr>
        <p:spPr>
          <a:xfrm>
            <a:off x="684213" y="1773238"/>
            <a:ext cx="8135937" cy="4679950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000000"/>
                </a:solidFill>
                <a:effectLst/>
                <a:latin typeface="Times New Roman" charset="0"/>
              </a:rPr>
              <a:t>Hastalık tanısı</a:t>
            </a:r>
          </a:p>
          <a:p>
            <a:r>
              <a:rPr lang="tr-TR" dirty="0">
                <a:solidFill>
                  <a:srgbClr val="000000"/>
                </a:solidFill>
                <a:effectLst/>
                <a:latin typeface="Times New Roman" charset="0"/>
              </a:rPr>
              <a:t>Ürün seçimi</a:t>
            </a:r>
          </a:p>
          <a:p>
            <a:pPr lvl="1"/>
            <a:r>
              <a:rPr lang="tr-TR" sz="2800" dirty="0">
                <a:solidFill>
                  <a:srgbClr val="000000"/>
                </a:solidFill>
                <a:effectLst/>
                <a:latin typeface="Times New Roman" charset="0"/>
              </a:rPr>
              <a:t>Doğru etken madde</a:t>
            </a:r>
          </a:p>
          <a:p>
            <a:pPr lvl="1"/>
            <a:r>
              <a:rPr lang="tr-TR" sz="2800" dirty="0">
                <a:solidFill>
                  <a:srgbClr val="000000"/>
                </a:solidFill>
                <a:effectLst/>
                <a:latin typeface="Times New Roman" charset="0"/>
              </a:rPr>
              <a:t>Karar vericiler</a:t>
            </a:r>
          </a:p>
          <a:p>
            <a:r>
              <a:rPr lang="tr-TR" dirty="0">
                <a:solidFill>
                  <a:srgbClr val="000000"/>
                </a:solidFill>
                <a:effectLst/>
                <a:latin typeface="Times New Roman" charset="0"/>
              </a:rPr>
              <a:t>Antibiyotik uygulaması ve izleme</a:t>
            </a:r>
          </a:p>
          <a:p>
            <a:r>
              <a:rPr lang="tr-TR" dirty="0">
                <a:solidFill>
                  <a:srgbClr val="000000"/>
                </a:solidFill>
                <a:effectLst/>
                <a:latin typeface="Times New Roman" charset="0"/>
              </a:rPr>
              <a:t>Tedavinin izlenmesi</a:t>
            </a:r>
          </a:p>
          <a:p>
            <a:r>
              <a:rPr lang="tr-TR" b="1" dirty="0">
                <a:solidFill>
                  <a:srgbClr val="000000"/>
                </a:solidFill>
                <a:effectLst/>
                <a:latin typeface="Times New Roman" charset="0"/>
              </a:rPr>
              <a:t>Bakteriyel direnç</a:t>
            </a:r>
          </a:p>
          <a:p>
            <a:pPr lvl="1"/>
            <a:r>
              <a:rPr lang="tr-TR" sz="2800" dirty="0">
                <a:solidFill>
                  <a:srgbClr val="000000"/>
                </a:solidFill>
                <a:effectLst/>
                <a:latin typeface="Times New Roman" charset="0"/>
              </a:rPr>
              <a:t>Çoklu direnç</a:t>
            </a:r>
          </a:p>
          <a:p>
            <a:pPr lvl="1"/>
            <a:r>
              <a:rPr lang="tr-TR" sz="2800" dirty="0">
                <a:solidFill>
                  <a:srgbClr val="000000"/>
                </a:solidFill>
                <a:effectLst/>
                <a:latin typeface="Times New Roman" charset="0"/>
              </a:rPr>
              <a:t>İzleme programları</a:t>
            </a:r>
          </a:p>
        </p:txBody>
      </p:sp>
    </p:spTree>
    <p:extLst>
      <p:ext uri="{BB962C8B-B14F-4D97-AF65-F5344CB8AC3E}">
        <p14:creationId xmlns:p14="http://schemas.microsoft.com/office/powerpoint/2010/main" val="31536502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333" y="134002"/>
            <a:ext cx="8313101" cy="56367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9000" y="6045200"/>
            <a:ext cx="6985000" cy="812800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96184" y="6185808"/>
            <a:ext cx="1962816" cy="4756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tr-TR" sz="1800" dirty="0" err="1">
                <a:latin typeface="Times New Roman"/>
                <a:cs typeface="Times New Roman"/>
              </a:rPr>
              <a:t>O’Neill</a:t>
            </a:r>
            <a:r>
              <a:rPr lang="tr-TR" sz="1800" dirty="0">
                <a:latin typeface="Times New Roman"/>
                <a:cs typeface="Times New Roman"/>
              </a:rPr>
              <a:t>, J.; 2016</a:t>
            </a:r>
          </a:p>
        </p:txBody>
      </p:sp>
    </p:spTree>
    <p:extLst>
      <p:ext uri="{BB962C8B-B14F-4D97-AF65-F5344CB8AC3E}">
        <p14:creationId xmlns:p14="http://schemas.microsoft.com/office/powerpoint/2010/main" val="2610232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0"/>
          <a:ext cx="9144005" cy="6988187"/>
        </p:xfrm>
        <a:graphic>
          <a:graphicData uri="http://schemas.openxmlformats.org/drawingml/2006/table">
            <a:tbl>
              <a:tblPr/>
              <a:tblGrid>
                <a:gridCol w="703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89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78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371405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Amp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CTX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Sefotaksim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Cip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S10 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Tet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SXT / TMP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S3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CAZ (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seftaz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SI-51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SI-52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SI-53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SI-54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SI-55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SI-56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SI-57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SI-58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SI-59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SI-60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SI-61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SI-62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SI-63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SI-64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SI-65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SI-66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SI-67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SI-68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SI-69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SI-70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SI-71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SI-72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SI-73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SI-74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SI-75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SI-76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SI-77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SI-78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SI-79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SI-80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SI-81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SI-82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SI-83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SI-84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SI-85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SI-86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SI-87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SI-88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SI-89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SI-90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SI-91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SI-92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2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SI-93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SI-94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4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SI-95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SI-96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6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SI-97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7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SI-98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8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SI-99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9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SI-100</a:t>
                      </a:r>
                    </a:p>
                  </a:txBody>
                  <a:tcPr marL="5678" marR="5678" marT="56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8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5678" marR="5678" marT="56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0814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1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05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6062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404813"/>
            <a:ext cx="8229600" cy="56197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3600" b="1" dirty="0">
                <a:solidFill>
                  <a:srgbClr val="000000"/>
                </a:solidFill>
                <a:latin typeface="Times New Roman"/>
                <a:cs typeface="Times New Roman"/>
              </a:rPr>
              <a:t>Dezenfektanlar ve Dezenfeksiyon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3113"/>
            <a:ext cx="8229600" cy="5247562"/>
          </a:xfrm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tr-TR" sz="2800" b="1" dirty="0">
                <a:latin typeface="Times New Roman" pitchFamily="18" charset="0"/>
              </a:rPr>
              <a:t>Dezenfeksiyon üzerine etkili faktörler</a:t>
            </a:r>
          </a:p>
          <a:p>
            <a:pPr eaLnBrk="1" hangingPunct="1">
              <a:defRPr/>
            </a:pPr>
            <a:r>
              <a:rPr lang="tr-TR" sz="2800" dirty="0">
                <a:latin typeface="Times New Roman" pitchFamily="18" charset="0"/>
              </a:rPr>
              <a:t>Dezenfektana ait nedenler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Yoğunluk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Kimyasal yapısı (organik, inorganik)</a:t>
            </a:r>
          </a:p>
          <a:p>
            <a:pPr eaLnBrk="1" hangingPunct="1">
              <a:defRPr/>
            </a:pPr>
            <a:r>
              <a:rPr lang="tr-TR" sz="2800" b="1" dirty="0">
                <a:latin typeface="Times New Roman" pitchFamily="18" charset="0"/>
              </a:rPr>
              <a:t>Mikroorganizmalara ait nedenler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Mikrobun karakteri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Mikrobun yaşı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Mikropların sayısı</a:t>
            </a:r>
          </a:p>
          <a:p>
            <a:pPr lvl="1" eaLnBrk="1" hangingPunct="1">
              <a:defRPr/>
            </a:pPr>
            <a:r>
              <a:rPr lang="tr-TR" dirty="0" err="1">
                <a:latin typeface="Times New Roman" pitchFamily="18" charset="0"/>
              </a:rPr>
              <a:t>Mutantlar</a:t>
            </a:r>
            <a:endParaRPr lang="tr-TR" dirty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tr-TR" sz="28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619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41160" y="1385621"/>
            <a:ext cx="8445640" cy="5044383"/>
          </a:xfrm>
        </p:spPr>
        <p:txBody>
          <a:bodyPr>
            <a:noAutofit/>
          </a:bodyPr>
          <a:lstStyle/>
          <a:p>
            <a:r>
              <a:rPr lang="tr-TR" sz="2800" dirty="0">
                <a:latin typeface="Times New Roman"/>
                <a:cs typeface="Times New Roman"/>
              </a:rPr>
              <a:t>Antibiyotikler bakteriler ve mantarlar tarafından üretilen doğal </a:t>
            </a:r>
            <a:r>
              <a:rPr lang="tr-TR" sz="2800" dirty="0" err="1">
                <a:latin typeface="Times New Roman"/>
                <a:cs typeface="Times New Roman"/>
              </a:rPr>
              <a:t>antimikrobial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substanlardır</a:t>
            </a:r>
            <a:endParaRPr lang="tr-TR" sz="2800" dirty="0">
              <a:latin typeface="Times New Roman"/>
              <a:cs typeface="Times New Roman"/>
            </a:endParaRPr>
          </a:p>
          <a:p>
            <a:r>
              <a:rPr lang="tr-TR" sz="2800" dirty="0" err="1">
                <a:latin typeface="Times New Roman"/>
                <a:cs typeface="Times New Roman"/>
              </a:rPr>
              <a:t>Antimikrobial</a:t>
            </a:r>
            <a:r>
              <a:rPr lang="tr-TR" sz="2800" dirty="0">
                <a:latin typeface="Times New Roman"/>
                <a:cs typeface="Times New Roman"/>
              </a:rPr>
              <a:t> ilaçların çoğu bakteriler ve mantarlardan elde edilmektedirler</a:t>
            </a:r>
          </a:p>
          <a:p>
            <a:r>
              <a:rPr lang="tr-TR" sz="2800" dirty="0">
                <a:latin typeface="Times New Roman"/>
                <a:cs typeface="Times New Roman"/>
              </a:rPr>
              <a:t>Kendisini üreten organizmanın dışındaki ve antibiyotik üretmeyen etkenlere karşı inhibitör (</a:t>
            </a:r>
            <a:r>
              <a:rPr lang="tr-TR" sz="2800" i="1" dirty="0">
                <a:latin typeface="Times New Roman"/>
                <a:cs typeface="Times New Roman"/>
              </a:rPr>
              <a:t>statik</a:t>
            </a:r>
            <a:r>
              <a:rPr lang="tr-TR" sz="2800" dirty="0">
                <a:latin typeface="Times New Roman"/>
                <a:cs typeface="Times New Roman"/>
              </a:rPr>
              <a:t>) veya öldürücü (</a:t>
            </a:r>
            <a:r>
              <a:rPr lang="tr-TR" sz="2800" i="1" dirty="0" err="1">
                <a:latin typeface="Times New Roman"/>
                <a:cs typeface="Times New Roman"/>
              </a:rPr>
              <a:t>sidal</a:t>
            </a:r>
            <a:r>
              <a:rPr lang="tr-TR" sz="2800" dirty="0">
                <a:latin typeface="Times New Roman"/>
                <a:cs typeface="Times New Roman"/>
              </a:rPr>
              <a:t>) etkiye sahiptir</a:t>
            </a:r>
          </a:p>
          <a:p>
            <a:r>
              <a:rPr lang="tr-TR" sz="2800" dirty="0">
                <a:latin typeface="Times New Roman"/>
                <a:cs typeface="Times New Roman"/>
              </a:rPr>
              <a:t>Doğal antibiyotikler bakteriler tarafından kolayca </a:t>
            </a:r>
            <a:r>
              <a:rPr lang="tr-TR" sz="2800" dirty="0" err="1">
                <a:latin typeface="Times New Roman"/>
                <a:cs typeface="Times New Roman"/>
              </a:rPr>
              <a:t>inhibe</a:t>
            </a:r>
            <a:r>
              <a:rPr lang="tr-TR" sz="2800" dirty="0">
                <a:latin typeface="Times New Roman"/>
                <a:cs typeface="Times New Roman"/>
              </a:rPr>
              <a:t> edildiklerinden semi sentetik veya sentetik olarak hazırlanmakta ve daha dayanıklı olmaktadırlar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41160" y="237387"/>
            <a:ext cx="8649622" cy="13218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Antibiyotiklerin Bakteriler Üzerine Etkisi</a:t>
            </a:r>
          </a:p>
        </p:txBody>
      </p:sp>
    </p:spTree>
    <p:extLst>
      <p:ext uri="{BB962C8B-B14F-4D97-AF65-F5344CB8AC3E}">
        <p14:creationId xmlns:p14="http://schemas.microsoft.com/office/powerpoint/2010/main" val="33518919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333375"/>
            <a:ext cx="8229600" cy="56197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3600" b="1" dirty="0">
                <a:solidFill>
                  <a:srgbClr val="000000"/>
                </a:solidFill>
                <a:latin typeface="Times New Roman"/>
                <a:cs typeface="Times New Roman"/>
              </a:rPr>
              <a:t>Dezenfektanlar ve Dezenfeksiyon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327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b="1" dirty="0">
                <a:latin typeface="Times New Roman" pitchFamily="18" charset="0"/>
              </a:rPr>
              <a:t>Diğer nedenler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>
                <a:latin typeface="Times New Roman" pitchFamily="18" charset="0"/>
              </a:rPr>
              <a:t>Süre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>
                <a:latin typeface="Times New Roman" pitchFamily="18" charset="0"/>
              </a:rPr>
              <a:t>Ortam sıcaklığı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 err="1">
                <a:latin typeface="Times New Roman" pitchFamily="18" charset="0"/>
              </a:rPr>
              <a:t>pH</a:t>
            </a:r>
            <a:endParaRPr lang="tr-TR" dirty="0">
              <a:latin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>
                <a:latin typeface="Times New Roman" pitchFamily="18" charset="0"/>
              </a:rPr>
              <a:t>Organik maddeler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 err="1">
                <a:latin typeface="Times New Roman" pitchFamily="18" charset="0"/>
              </a:rPr>
              <a:t>Ozmotik</a:t>
            </a:r>
            <a:r>
              <a:rPr lang="tr-TR" dirty="0">
                <a:latin typeface="Times New Roman" pitchFamily="18" charset="0"/>
              </a:rPr>
              <a:t> basınç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>
                <a:latin typeface="Times New Roman" pitchFamily="18" charset="0"/>
              </a:rPr>
              <a:t>Yüzey gerilimi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 err="1">
                <a:latin typeface="Times New Roman" pitchFamily="18" charset="0"/>
              </a:rPr>
              <a:t>Oligodinamik</a:t>
            </a:r>
            <a:r>
              <a:rPr lang="tr-TR" dirty="0">
                <a:latin typeface="Times New Roman" pitchFamily="18" charset="0"/>
              </a:rPr>
              <a:t> etki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>
                <a:latin typeface="Times New Roman" pitchFamily="18" charset="0"/>
              </a:rPr>
              <a:t>Kimyasal antagonizm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>
                <a:latin typeface="Times New Roman" pitchFamily="18" charset="0"/>
              </a:rPr>
              <a:t>Direkt temas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>
                <a:latin typeface="Times New Roman" pitchFamily="18" charset="0"/>
              </a:rPr>
              <a:t>Uygulama tekniği</a:t>
            </a:r>
          </a:p>
        </p:txBody>
      </p:sp>
    </p:spTree>
    <p:extLst>
      <p:ext uri="{BB962C8B-B14F-4D97-AF65-F5344CB8AC3E}">
        <p14:creationId xmlns:p14="http://schemas.microsoft.com/office/powerpoint/2010/main" val="8698859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333375"/>
            <a:ext cx="8229600" cy="56197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3600" b="1" dirty="0">
                <a:latin typeface="Times New Roman"/>
                <a:cs typeface="Times New Roman"/>
              </a:rPr>
              <a:t>Dezenfektanlar ve Dezenfeksiyon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8244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tr-TR" sz="2800" b="1" dirty="0">
                <a:latin typeface="Times New Roman" pitchFamily="18" charset="0"/>
              </a:rPr>
              <a:t>Bakteri </a:t>
            </a:r>
            <a:r>
              <a:rPr lang="tr-TR" sz="2800" b="1" dirty="0" err="1">
                <a:latin typeface="Times New Roman" pitchFamily="18" charset="0"/>
              </a:rPr>
              <a:t>membranının</a:t>
            </a:r>
            <a:r>
              <a:rPr lang="tr-TR" sz="2800" b="1" dirty="0">
                <a:latin typeface="Times New Roman" pitchFamily="18" charset="0"/>
              </a:rPr>
              <a:t> fonksiyonunu bozanlar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tr-TR" dirty="0">
                <a:latin typeface="Times New Roman" pitchFamily="18" charset="0"/>
              </a:rPr>
              <a:t>Fenol, sentetik deterjanlar, etil alkol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tr-TR" sz="2800" b="1" dirty="0">
                <a:latin typeface="Times New Roman" pitchFamily="18" charset="0"/>
              </a:rPr>
              <a:t>Proteinleri </a:t>
            </a:r>
            <a:r>
              <a:rPr lang="tr-TR" sz="2800" b="1" dirty="0" err="1">
                <a:latin typeface="Times New Roman" pitchFamily="18" charset="0"/>
              </a:rPr>
              <a:t>denatüre</a:t>
            </a:r>
            <a:r>
              <a:rPr lang="tr-TR" sz="2800" b="1" dirty="0">
                <a:latin typeface="Times New Roman" pitchFamily="18" charset="0"/>
              </a:rPr>
              <a:t> edenler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tr-TR" dirty="0">
                <a:latin typeface="Times New Roman" pitchFamily="18" charset="0"/>
              </a:rPr>
              <a:t>Asitler, alkaliler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tr-TR" sz="2800" b="1" dirty="0">
                <a:latin typeface="Times New Roman" pitchFamily="18" charset="0"/>
              </a:rPr>
              <a:t>Enzim aktivitesini bozanlar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tr-TR" dirty="0">
                <a:latin typeface="Times New Roman" pitchFamily="18" charset="0"/>
              </a:rPr>
              <a:t>Ağır metaller, tuzlar, </a:t>
            </a:r>
            <a:r>
              <a:rPr lang="tr-TR" dirty="0" err="1">
                <a:latin typeface="Times New Roman" pitchFamily="18" charset="0"/>
              </a:rPr>
              <a:t>oksidan</a:t>
            </a:r>
            <a:r>
              <a:rPr lang="tr-TR" dirty="0">
                <a:latin typeface="Times New Roman" pitchFamily="18" charset="0"/>
              </a:rPr>
              <a:t> maddeler, </a:t>
            </a:r>
            <a:r>
              <a:rPr lang="tr-TR" dirty="0" err="1">
                <a:latin typeface="Times New Roman" pitchFamily="18" charset="0"/>
              </a:rPr>
              <a:t>kloridler</a:t>
            </a:r>
            <a:r>
              <a:rPr lang="tr-TR" dirty="0">
                <a:latin typeface="Times New Roman" pitchFamily="18" charset="0"/>
              </a:rPr>
              <a:t>, iyot bileşikleri, </a:t>
            </a:r>
            <a:r>
              <a:rPr lang="tr-TR" dirty="0" err="1">
                <a:latin typeface="Times New Roman" pitchFamily="18" charset="0"/>
              </a:rPr>
              <a:t>aldehidler</a:t>
            </a:r>
            <a:endParaRPr lang="tr-TR" dirty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tr-TR" sz="2800" b="1" dirty="0">
                <a:latin typeface="Times New Roman" pitchFamily="18" charset="0"/>
              </a:rPr>
              <a:t>Nükleik asit üzerine etkili olanlar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tr-TR" dirty="0">
                <a:latin typeface="Times New Roman" pitchFamily="18" charset="0"/>
              </a:rPr>
              <a:t>Boyalar</a:t>
            </a:r>
          </a:p>
        </p:txBody>
      </p:sp>
    </p:spTree>
    <p:extLst>
      <p:ext uri="{BB962C8B-B14F-4D97-AF65-F5344CB8AC3E}">
        <p14:creationId xmlns:p14="http://schemas.microsoft.com/office/powerpoint/2010/main" val="2545902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14348" y="2286110"/>
            <a:ext cx="7972452" cy="3533043"/>
          </a:xfrm>
        </p:spPr>
        <p:txBody>
          <a:bodyPr>
            <a:normAutofit/>
          </a:bodyPr>
          <a:lstStyle/>
          <a:p>
            <a:r>
              <a:rPr lang="tr-TR" sz="2800" dirty="0" err="1">
                <a:latin typeface="Times New Roman"/>
                <a:cs typeface="Times New Roman"/>
              </a:rPr>
              <a:t>Terapötik</a:t>
            </a:r>
            <a:r>
              <a:rPr lang="tr-TR" sz="2800" dirty="0">
                <a:latin typeface="Times New Roman"/>
                <a:cs typeface="Times New Roman"/>
              </a:rPr>
              <a:t> doz</a:t>
            </a:r>
          </a:p>
          <a:p>
            <a:r>
              <a:rPr lang="tr-TR" sz="2800" dirty="0" err="1">
                <a:latin typeface="Times New Roman"/>
                <a:cs typeface="Times New Roman"/>
              </a:rPr>
              <a:t>Toksik</a:t>
            </a:r>
            <a:r>
              <a:rPr lang="tr-TR" sz="2800" dirty="0">
                <a:latin typeface="Times New Roman"/>
                <a:cs typeface="Times New Roman"/>
              </a:rPr>
              <a:t> doz</a:t>
            </a:r>
          </a:p>
          <a:p>
            <a:r>
              <a:rPr lang="tr-TR" sz="2800" dirty="0">
                <a:latin typeface="Times New Roman"/>
                <a:cs typeface="Times New Roman"/>
              </a:rPr>
              <a:t>Dar/Geniş spektrum</a:t>
            </a:r>
          </a:p>
          <a:p>
            <a:r>
              <a:rPr lang="tr-TR" sz="2800" dirty="0">
                <a:latin typeface="Times New Roman"/>
                <a:cs typeface="Times New Roman"/>
              </a:rPr>
              <a:t>İlaç </a:t>
            </a:r>
            <a:r>
              <a:rPr lang="tr-TR" sz="2800" dirty="0" err="1">
                <a:latin typeface="Times New Roman"/>
                <a:cs typeface="Times New Roman"/>
              </a:rPr>
              <a:t>kombibasyonu</a:t>
            </a:r>
            <a:endParaRPr lang="tr-TR" sz="2800" dirty="0">
              <a:latin typeface="Times New Roman"/>
              <a:cs typeface="Times New Roman"/>
            </a:endParaRPr>
          </a:p>
          <a:p>
            <a:r>
              <a:rPr lang="tr-TR" sz="2800" dirty="0">
                <a:latin typeface="Times New Roman"/>
                <a:cs typeface="Times New Roman"/>
              </a:rPr>
              <a:t>MİK (</a:t>
            </a:r>
            <a:r>
              <a:rPr lang="tr-TR" sz="2800" i="1" dirty="0">
                <a:latin typeface="Times New Roman"/>
                <a:cs typeface="Times New Roman"/>
              </a:rPr>
              <a:t>minimal inhibitör konsantrasyon</a:t>
            </a:r>
            <a:r>
              <a:rPr lang="tr-TR" sz="2800" dirty="0">
                <a:latin typeface="Times New Roman"/>
                <a:cs typeface="Times New Roman"/>
              </a:rPr>
              <a:t>)</a:t>
            </a:r>
          </a:p>
          <a:p>
            <a:r>
              <a:rPr lang="tr-TR" sz="2800" dirty="0">
                <a:latin typeface="Times New Roman"/>
                <a:cs typeface="Times New Roman"/>
              </a:rPr>
              <a:t>MLK (</a:t>
            </a:r>
            <a:r>
              <a:rPr lang="tr-TR" sz="2800" i="1" dirty="0">
                <a:latin typeface="Times New Roman"/>
                <a:cs typeface="Times New Roman"/>
              </a:rPr>
              <a:t>minimal </a:t>
            </a:r>
            <a:r>
              <a:rPr lang="tr-TR" sz="2800" i="1" dirty="0" err="1">
                <a:latin typeface="Times New Roman"/>
                <a:cs typeface="Times New Roman"/>
              </a:rPr>
              <a:t>letal</a:t>
            </a:r>
            <a:r>
              <a:rPr lang="tr-TR" sz="2800" i="1" dirty="0">
                <a:latin typeface="Times New Roman"/>
                <a:cs typeface="Times New Roman"/>
              </a:rPr>
              <a:t> konsantrasyon</a:t>
            </a:r>
            <a:r>
              <a:rPr lang="tr-TR" sz="2800" dirty="0"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41160" y="591037"/>
            <a:ext cx="8649622" cy="13218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Antibiyotiklerin Bakteriler Üzerine Etkisi</a:t>
            </a:r>
          </a:p>
        </p:txBody>
      </p:sp>
    </p:spTree>
    <p:extLst>
      <p:ext uri="{BB962C8B-B14F-4D97-AF65-F5344CB8AC3E}">
        <p14:creationId xmlns:p14="http://schemas.microsoft.com/office/powerpoint/2010/main" val="1752445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11188" y="841375"/>
            <a:ext cx="8064500" cy="1147763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3600" b="1" dirty="0">
                <a:latin typeface="Times New Roman"/>
                <a:cs typeface="Times New Roman"/>
              </a:rPr>
              <a:t>Antibiyotiklerin Bakteriler Üzerine Etkileri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20800" y="2182813"/>
            <a:ext cx="6373813" cy="285115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endParaRPr lang="tr-TR" sz="2800" dirty="0">
              <a:latin typeface="Times New Roman"/>
              <a:cs typeface="Times New Roman"/>
            </a:endParaRPr>
          </a:p>
          <a:p>
            <a:pPr lvl="1" eaLnBrk="1" hangingPunct="1">
              <a:defRPr/>
            </a:pPr>
            <a:r>
              <a:rPr lang="tr-TR" dirty="0" err="1">
                <a:latin typeface="Times New Roman"/>
                <a:cs typeface="Times New Roman"/>
              </a:rPr>
              <a:t>Bakteriyostatik</a:t>
            </a:r>
            <a:r>
              <a:rPr lang="tr-TR" dirty="0">
                <a:latin typeface="Times New Roman"/>
                <a:cs typeface="Times New Roman"/>
              </a:rPr>
              <a:t> etki</a:t>
            </a:r>
          </a:p>
          <a:p>
            <a:pPr lvl="1" eaLnBrk="1" hangingPunct="1">
              <a:buFont typeface="Wingdings" pitchFamily="2" charset="2"/>
              <a:buNone/>
              <a:defRPr/>
            </a:pPr>
            <a:endParaRPr lang="tr-TR" dirty="0">
              <a:latin typeface="Times New Roman"/>
              <a:cs typeface="Times New Roman"/>
            </a:endParaRPr>
          </a:p>
          <a:p>
            <a:pPr lvl="1" eaLnBrk="1" hangingPunct="1">
              <a:defRPr/>
            </a:pPr>
            <a:r>
              <a:rPr lang="tr-TR" dirty="0" err="1">
                <a:latin typeface="Times New Roman"/>
                <a:cs typeface="Times New Roman"/>
              </a:rPr>
              <a:t>Bakterisid</a:t>
            </a:r>
            <a:r>
              <a:rPr lang="tr-TR" dirty="0">
                <a:latin typeface="Times New Roman"/>
                <a:cs typeface="Times New Roman"/>
              </a:rPr>
              <a:t> etki</a:t>
            </a:r>
          </a:p>
        </p:txBody>
      </p:sp>
    </p:spTree>
    <p:extLst>
      <p:ext uri="{BB962C8B-B14F-4D97-AF65-F5344CB8AC3E}">
        <p14:creationId xmlns:p14="http://schemas.microsoft.com/office/powerpoint/2010/main" val="400145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06425" y="2490788"/>
            <a:ext cx="4033838" cy="3268662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 err="1">
                <a:latin typeface="Times New Roman"/>
                <a:cs typeface="Times New Roman"/>
              </a:rPr>
              <a:t>Bakterisid</a:t>
            </a:r>
            <a:r>
              <a:rPr lang="tr-TR" b="1" dirty="0">
                <a:latin typeface="Times New Roman"/>
                <a:cs typeface="Times New Roman"/>
              </a:rPr>
              <a:t> etkili</a:t>
            </a:r>
          </a:p>
          <a:p>
            <a:pPr lvl="1" eaLnBrk="1" hangingPunct="1">
              <a:defRPr/>
            </a:pPr>
            <a:r>
              <a:rPr lang="tr-TR" sz="2800" dirty="0">
                <a:latin typeface="Times New Roman"/>
                <a:cs typeface="Times New Roman"/>
              </a:rPr>
              <a:t>Penisilinler</a:t>
            </a:r>
          </a:p>
          <a:p>
            <a:pPr lvl="1" eaLnBrk="1" hangingPunct="1">
              <a:defRPr/>
            </a:pPr>
            <a:r>
              <a:rPr lang="tr-TR" sz="2800" dirty="0" err="1">
                <a:latin typeface="Times New Roman"/>
                <a:cs typeface="Times New Roman"/>
              </a:rPr>
              <a:t>Kinolonlar</a:t>
            </a:r>
            <a:endParaRPr lang="tr-TR" sz="2800" dirty="0">
              <a:latin typeface="Times New Roman"/>
              <a:cs typeface="Times New Roman"/>
            </a:endParaRPr>
          </a:p>
          <a:p>
            <a:pPr lvl="1" eaLnBrk="1" hangingPunct="1">
              <a:defRPr/>
            </a:pPr>
            <a:r>
              <a:rPr lang="tr-TR" sz="2800" dirty="0" err="1">
                <a:latin typeface="Times New Roman"/>
                <a:cs typeface="Times New Roman"/>
              </a:rPr>
              <a:t>Aminoglikozidler</a:t>
            </a:r>
            <a:endParaRPr lang="tr-TR" sz="2800" dirty="0">
              <a:latin typeface="Times New Roman"/>
              <a:cs typeface="Times New Roman"/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62475" y="2439988"/>
            <a:ext cx="4033838" cy="3351212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 err="1">
                <a:latin typeface="Times New Roman"/>
                <a:cs typeface="Times New Roman"/>
              </a:rPr>
              <a:t>Bakteriyostatik</a:t>
            </a:r>
            <a:r>
              <a:rPr lang="tr-TR" b="1" dirty="0">
                <a:latin typeface="Times New Roman"/>
                <a:cs typeface="Times New Roman"/>
              </a:rPr>
              <a:t> etkili</a:t>
            </a:r>
          </a:p>
          <a:p>
            <a:pPr lvl="1" eaLnBrk="1" hangingPunct="1">
              <a:defRPr/>
            </a:pPr>
            <a:r>
              <a:rPr lang="tr-TR" sz="2800" dirty="0" err="1">
                <a:latin typeface="Times New Roman"/>
                <a:cs typeface="Times New Roman"/>
              </a:rPr>
              <a:t>Eritromisin</a:t>
            </a:r>
            <a:endParaRPr lang="tr-TR" sz="2800" dirty="0">
              <a:latin typeface="Times New Roman"/>
              <a:cs typeface="Times New Roman"/>
            </a:endParaRPr>
          </a:p>
          <a:p>
            <a:pPr lvl="1" eaLnBrk="1" hangingPunct="1">
              <a:defRPr/>
            </a:pPr>
            <a:r>
              <a:rPr lang="tr-TR" sz="2800" dirty="0" err="1">
                <a:latin typeface="Times New Roman"/>
                <a:cs typeface="Times New Roman"/>
              </a:rPr>
              <a:t>Klindamisin</a:t>
            </a:r>
            <a:endParaRPr lang="tr-TR" sz="2800" dirty="0">
              <a:latin typeface="Times New Roman"/>
              <a:cs typeface="Times New Roman"/>
            </a:endParaRPr>
          </a:p>
          <a:p>
            <a:pPr lvl="1" eaLnBrk="1" hangingPunct="1">
              <a:defRPr/>
            </a:pPr>
            <a:r>
              <a:rPr lang="tr-TR" sz="2800" dirty="0" err="1">
                <a:latin typeface="Times New Roman"/>
                <a:cs typeface="Times New Roman"/>
              </a:rPr>
              <a:t>Tetrasiklinler</a:t>
            </a:r>
            <a:endParaRPr lang="tr-TR" sz="2800" dirty="0">
              <a:latin typeface="Times New Roman"/>
              <a:cs typeface="Times New Roman"/>
            </a:endParaRPr>
          </a:p>
          <a:p>
            <a:pPr lvl="1" eaLnBrk="1" hangingPunct="1">
              <a:defRPr/>
            </a:pPr>
            <a:r>
              <a:rPr lang="tr-TR" sz="2800" dirty="0" err="1">
                <a:latin typeface="Times New Roman"/>
                <a:cs typeface="Times New Roman"/>
              </a:rPr>
              <a:t>Sülfonamidler</a:t>
            </a:r>
            <a:endParaRPr lang="tr-TR" sz="2800" dirty="0">
              <a:latin typeface="Times New Roman"/>
              <a:cs typeface="Times New Roman"/>
            </a:endParaRPr>
          </a:p>
          <a:p>
            <a:pPr lvl="1" eaLnBrk="1" hangingPunct="1">
              <a:defRPr/>
            </a:pPr>
            <a:r>
              <a:rPr lang="tr-TR" sz="2800" dirty="0" err="1">
                <a:latin typeface="Times New Roman"/>
                <a:cs typeface="Times New Roman"/>
              </a:rPr>
              <a:t>Kloramfenikol</a:t>
            </a:r>
            <a:endParaRPr lang="tr-TR" sz="2800" dirty="0">
              <a:latin typeface="Times New Roman"/>
              <a:cs typeface="Times New Roman"/>
            </a:endParaRPr>
          </a:p>
        </p:txBody>
      </p:sp>
      <p:sp>
        <p:nvSpPr>
          <p:cNvPr id="9114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611188" y="620713"/>
            <a:ext cx="8064500" cy="114776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3600" b="1" dirty="0">
                <a:solidFill>
                  <a:srgbClr val="000000"/>
                </a:solidFill>
                <a:latin typeface="Times New Roman"/>
                <a:cs typeface="Times New Roman"/>
              </a:rPr>
              <a:t>Antibiyotiklerin Bakteriler Üzerine Etkileri</a:t>
            </a:r>
          </a:p>
        </p:txBody>
      </p:sp>
    </p:spTree>
    <p:extLst>
      <p:ext uri="{BB962C8B-B14F-4D97-AF65-F5344CB8AC3E}">
        <p14:creationId xmlns:p14="http://schemas.microsoft.com/office/powerpoint/2010/main" val="2721419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6850" y="1805599"/>
            <a:ext cx="8824305" cy="4656554"/>
          </a:xfrm>
        </p:spPr>
        <p:txBody>
          <a:bodyPr>
            <a:noAutofit/>
          </a:bodyPr>
          <a:lstStyle/>
          <a:p>
            <a:pPr lvl="1">
              <a:spcAft>
                <a:spcPts val="1200"/>
              </a:spcAft>
              <a:defRPr/>
            </a:pPr>
            <a:r>
              <a:rPr lang="tr-TR" dirty="0">
                <a:latin typeface="Times New Roman"/>
                <a:cs typeface="Times New Roman"/>
              </a:rPr>
              <a:t>Hücre duvarı sentezine mani olanlar (Penisilinler, </a:t>
            </a:r>
            <a:r>
              <a:rPr lang="tr-TR" dirty="0" err="1">
                <a:latin typeface="Times New Roman"/>
                <a:cs typeface="Times New Roman"/>
              </a:rPr>
              <a:t>ampicillin</a:t>
            </a:r>
            <a:r>
              <a:rPr lang="tr-TR" dirty="0">
                <a:latin typeface="Times New Roman"/>
                <a:cs typeface="Times New Roman"/>
              </a:rPr>
              <a:t>, </a:t>
            </a:r>
            <a:r>
              <a:rPr lang="tr-TR" dirty="0" err="1">
                <a:latin typeface="Times New Roman"/>
                <a:cs typeface="Times New Roman"/>
              </a:rPr>
              <a:t>methicillin</a:t>
            </a:r>
            <a:r>
              <a:rPr lang="tr-TR" dirty="0">
                <a:latin typeface="Times New Roman"/>
                <a:cs typeface="Times New Roman"/>
              </a:rPr>
              <a:t>, </a:t>
            </a:r>
            <a:r>
              <a:rPr lang="tr-TR" dirty="0" err="1">
                <a:latin typeface="Times New Roman"/>
                <a:cs typeface="Times New Roman"/>
              </a:rPr>
              <a:t>cephalosporin</a:t>
            </a:r>
            <a:r>
              <a:rPr lang="tr-TR" dirty="0">
                <a:latin typeface="Times New Roman"/>
                <a:cs typeface="Times New Roman"/>
              </a:rPr>
              <a:t>)</a:t>
            </a:r>
          </a:p>
          <a:p>
            <a:pPr lvl="1">
              <a:spcAft>
                <a:spcPts val="1200"/>
              </a:spcAft>
              <a:defRPr/>
            </a:pPr>
            <a:r>
              <a:rPr lang="tr-TR" dirty="0" err="1">
                <a:latin typeface="Times New Roman"/>
                <a:cs typeface="Times New Roman"/>
              </a:rPr>
              <a:t>Sitoplazmik</a:t>
            </a:r>
            <a:r>
              <a:rPr lang="tr-TR" dirty="0">
                <a:latin typeface="Times New Roman"/>
                <a:cs typeface="Times New Roman"/>
              </a:rPr>
              <a:t> </a:t>
            </a:r>
            <a:r>
              <a:rPr lang="tr-TR" dirty="0" err="1">
                <a:latin typeface="Times New Roman"/>
                <a:cs typeface="Times New Roman"/>
              </a:rPr>
              <a:t>membranı</a:t>
            </a:r>
            <a:r>
              <a:rPr lang="tr-TR" dirty="0">
                <a:latin typeface="Times New Roman"/>
                <a:cs typeface="Times New Roman"/>
              </a:rPr>
              <a:t> etkileyenler (</a:t>
            </a:r>
            <a:r>
              <a:rPr lang="tr-TR" dirty="0" err="1">
                <a:latin typeface="Times New Roman"/>
                <a:cs typeface="Times New Roman"/>
              </a:rPr>
              <a:t>Polimiksin</a:t>
            </a:r>
            <a:r>
              <a:rPr lang="tr-TR" dirty="0">
                <a:latin typeface="Times New Roman"/>
                <a:cs typeface="Times New Roman"/>
              </a:rPr>
              <a:t>, </a:t>
            </a:r>
            <a:r>
              <a:rPr lang="tr-TR" dirty="0" err="1">
                <a:latin typeface="Times New Roman"/>
                <a:cs typeface="Times New Roman"/>
              </a:rPr>
              <a:t>nystatin</a:t>
            </a:r>
            <a:r>
              <a:rPr lang="tr-TR" dirty="0">
                <a:latin typeface="Times New Roman"/>
                <a:cs typeface="Times New Roman"/>
              </a:rPr>
              <a:t>, </a:t>
            </a:r>
            <a:r>
              <a:rPr lang="tr-TR" dirty="0" err="1">
                <a:latin typeface="Times New Roman"/>
                <a:cs typeface="Times New Roman"/>
              </a:rPr>
              <a:t>amphotericin</a:t>
            </a:r>
            <a:r>
              <a:rPr lang="tr-TR" dirty="0">
                <a:latin typeface="Times New Roman"/>
                <a:cs typeface="Times New Roman"/>
              </a:rPr>
              <a:t> B)</a:t>
            </a:r>
          </a:p>
          <a:p>
            <a:pPr lvl="1">
              <a:spcAft>
                <a:spcPts val="1200"/>
              </a:spcAft>
              <a:defRPr/>
            </a:pPr>
            <a:r>
              <a:rPr lang="tr-TR" dirty="0">
                <a:latin typeface="Times New Roman"/>
                <a:cs typeface="Times New Roman"/>
              </a:rPr>
              <a:t>Protein sentezine mani olanlar (</a:t>
            </a:r>
            <a:r>
              <a:rPr lang="tr-TR" dirty="0" err="1">
                <a:latin typeface="Times New Roman"/>
                <a:cs typeface="Times New Roman"/>
              </a:rPr>
              <a:t>Tetrasiklin</a:t>
            </a:r>
            <a:r>
              <a:rPr lang="tr-TR" dirty="0">
                <a:latin typeface="Times New Roman"/>
                <a:cs typeface="Times New Roman"/>
              </a:rPr>
              <a:t>, </a:t>
            </a:r>
            <a:r>
              <a:rPr lang="tr-TR" dirty="0" err="1">
                <a:latin typeface="Times New Roman"/>
                <a:cs typeface="Times New Roman"/>
              </a:rPr>
              <a:t>streptomycin</a:t>
            </a:r>
            <a:r>
              <a:rPr lang="tr-TR" dirty="0">
                <a:latin typeface="Times New Roman"/>
                <a:cs typeface="Times New Roman"/>
              </a:rPr>
              <a:t>, </a:t>
            </a:r>
            <a:r>
              <a:rPr lang="tr-TR" dirty="0" err="1">
                <a:latin typeface="Times New Roman"/>
                <a:cs typeface="Times New Roman"/>
              </a:rPr>
              <a:t>gentamisin</a:t>
            </a:r>
            <a:r>
              <a:rPr lang="tr-TR" dirty="0">
                <a:latin typeface="Times New Roman"/>
                <a:cs typeface="Times New Roman"/>
              </a:rPr>
              <a:t>, </a:t>
            </a:r>
            <a:r>
              <a:rPr lang="tr-TR" dirty="0" err="1">
                <a:latin typeface="Times New Roman"/>
                <a:cs typeface="Times New Roman"/>
              </a:rPr>
              <a:t>kloramfenikol</a:t>
            </a:r>
            <a:r>
              <a:rPr lang="tr-TR" dirty="0">
                <a:latin typeface="Times New Roman"/>
                <a:cs typeface="Times New Roman"/>
              </a:rPr>
              <a:t>, </a:t>
            </a:r>
            <a:r>
              <a:rPr lang="tr-TR" dirty="0" err="1">
                <a:latin typeface="Times New Roman"/>
                <a:cs typeface="Times New Roman"/>
              </a:rPr>
              <a:t>makrolidler</a:t>
            </a:r>
            <a:r>
              <a:rPr lang="tr-TR" dirty="0">
                <a:latin typeface="Times New Roman"/>
                <a:cs typeface="Times New Roman"/>
              </a:rPr>
              <a:t>)</a:t>
            </a:r>
          </a:p>
          <a:p>
            <a:pPr lvl="1">
              <a:spcAft>
                <a:spcPts val="1200"/>
              </a:spcAft>
              <a:defRPr/>
            </a:pPr>
            <a:r>
              <a:rPr lang="tr-TR" dirty="0">
                <a:latin typeface="Times New Roman"/>
                <a:cs typeface="Times New Roman"/>
              </a:rPr>
              <a:t>Nükleik asit fonksiyonunu ve sentezini bozanlar (</a:t>
            </a:r>
            <a:r>
              <a:rPr lang="tr-TR" dirty="0" err="1">
                <a:latin typeface="Times New Roman"/>
                <a:cs typeface="Times New Roman"/>
              </a:rPr>
              <a:t>Kinolonlar</a:t>
            </a:r>
            <a:r>
              <a:rPr lang="tr-TR" dirty="0"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3600" b="1" dirty="0">
                <a:solidFill>
                  <a:srgbClr val="000000"/>
                </a:solidFill>
                <a:latin typeface="Times New Roman"/>
                <a:cs typeface="Times New Roman"/>
              </a:rPr>
              <a:t>Antibiyotiklerin Bakteriler Üzerine Etki Tarzları</a:t>
            </a:r>
          </a:p>
        </p:txBody>
      </p:sp>
    </p:spTree>
    <p:extLst>
      <p:ext uri="{BB962C8B-B14F-4D97-AF65-F5344CB8AC3E}">
        <p14:creationId xmlns:p14="http://schemas.microsoft.com/office/powerpoint/2010/main" val="4089898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36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Antibakteriyel</a:t>
            </a:r>
            <a:r>
              <a:rPr lang="tr-TR" sz="3600" b="1" dirty="0">
                <a:solidFill>
                  <a:srgbClr val="000000"/>
                </a:solidFill>
                <a:latin typeface="Times New Roman"/>
                <a:cs typeface="Times New Roman"/>
              </a:rPr>
              <a:t> Tedavide Başarı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8325" y="1600200"/>
            <a:ext cx="7748588" cy="478155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 Hastalığın doğru teşhisini takiben,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800" dirty="0">
              <a:latin typeface="Times New Roman"/>
              <a:cs typeface="Times New Roman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Uygun antibiyotik seçimi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dirty="0">
              <a:latin typeface="Times New Roman"/>
              <a:cs typeface="Times New Roman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Uygun doz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dirty="0">
              <a:latin typeface="Times New Roman"/>
              <a:cs typeface="Times New Roman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Uygun tedavi yolu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dirty="0">
              <a:latin typeface="Times New Roman"/>
              <a:cs typeface="Times New Roman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Uygun süre</a:t>
            </a:r>
          </a:p>
        </p:txBody>
      </p:sp>
    </p:spTree>
    <p:extLst>
      <p:ext uri="{BB962C8B-B14F-4D97-AF65-F5344CB8AC3E}">
        <p14:creationId xmlns:p14="http://schemas.microsoft.com/office/powerpoint/2010/main" val="3721650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43095" y="609600"/>
            <a:ext cx="8006526" cy="1219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6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Antimikrobiyal</a:t>
            </a:r>
            <a:r>
              <a:rPr lang="tr-TR" sz="3600" b="1" dirty="0">
                <a:solidFill>
                  <a:srgbClr val="000000"/>
                </a:solidFill>
                <a:latin typeface="Times New Roman"/>
                <a:cs typeface="Times New Roman"/>
              </a:rPr>
              <a:t> tedavide başarısızlığın nedenleri</a:t>
            </a:r>
          </a:p>
        </p:txBody>
      </p:sp>
      <p:sp>
        <p:nvSpPr>
          <p:cNvPr id="97283" name="Rectangle 3"/>
          <p:cNvSpPr>
            <a:spLocks noChangeArrowheads="1"/>
          </p:cNvSpPr>
          <p:nvPr/>
        </p:nvSpPr>
        <p:spPr bwMode="auto">
          <a:xfrm>
            <a:off x="1385888" y="2205038"/>
            <a:ext cx="6858000" cy="3505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İlaca bağlı nedenler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None/>
              <a:defRPr/>
            </a:pPr>
            <a:endParaRPr lang="tr-TR" sz="28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Uygun olmayan ilaç seçimi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Yetersiz doz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Yanlış uygulama ve kötü sindirim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İlacın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infeksiyon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bölgesine geçişinin az olması</a:t>
            </a:r>
          </a:p>
        </p:txBody>
      </p:sp>
    </p:spTree>
    <p:extLst>
      <p:ext uri="{BB962C8B-B14F-4D97-AF65-F5344CB8AC3E}">
        <p14:creationId xmlns:p14="http://schemas.microsoft.com/office/powerpoint/2010/main" val="2580685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5575" y="846138"/>
            <a:ext cx="85344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Antibiyotik Duyarlılığının </a:t>
            </a:r>
            <a:r>
              <a:rPr lang="tr-TR" sz="3600" b="1" dirty="0" err="1">
                <a:latin typeface="Times New Roman"/>
                <a:cs typeface="Times New Roman"/>
              </a:rPr>
              <a:t>Laboratuvarda</a:t>
            </a:r>
            <a:r>
              <a:rPr lang="tr-TR" sz="3600" b="1" dirty="0">
                <a:latin typeface="Times New Roman"/>
                <a:cs typeface="Times New Roman"/>
              </a:rPr>
              <a:t> Belirlenmesi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0375" y="2741490"/>
            <a:ext cx="8229600" cy="2579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Disk Difüzyon Yöntemi (</a:t>
            </a:r>
            <a:r>
              <a:rPr lang="tr-TR" sz="2800" dirty="0" err="1">
                <a:latin typeface="Times New Roman"/>
                <a:cs typeface="Times New Roman"/>
              </a:rPr>
              <a:t>Antibiyogram</a:t>
            </a:r>
            <a:r>
              <a:rPr lang="tr-TR" sz="2800" dirty="0">
                <a:latin typeface="Times New Roman"/>
                <a:cs typeface="Times New Roman"/>
              </a:rPr>
              <a:t>)</a:t>
            </a:r>
          </a:p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Tüp </a:t>
            </a:r>
            <a:r>
              <a:rPr lang="tr-TR" sz="2800" dirty="0" err="1">
                <a:latin typeface="Times New Roman"/>
                <a:cs typeface="Times New Roman"/>
              </a:rPr>
              <a:t>Dilüsyon</a:t>
            </a:r>
            <a:r>
              <a:rPr lang="tr-TR" sz="2800" dirty="0">
                <a:latin typeface="Times New Roman"/>
                <a:cs typeface="Times New Roman"/>
              </a:rPr>
              <a:t> Yöntemi (MIC)</a:t>
            </a:r>
          </a:p>
        </p:txBody>
      </p:sp>
      <p:sp>
        <p:nvSpPr>
          <p:cNvPr id="320516" name="AutoShape 4" descr="data:image/jpeg;base64,/9j/4AAQSkZJRgABAQAAAQABAAD/2wCEAAkGBhQSERUUExQWFRQWGBgaGBgXGBgaGxgaGhYaGhoZHBgYGyYeFxojHBwcHy8gIycpLCwsFx4xNTAqNSYrLCkBCQoKBQUFDQUFDSkYEhgpKSkpKSkpKSkpKSkpKSkpKSkpKSkpKSkpKSkpKSkpKSkpKSkpKSkpKSkpKSkpKSkpKf/AABEIAKMBNgMBIgACEQEDEQH/xAAcAAABBQEBAQAAAAAAAAAAAAAGAAMEBQcBAgj/xABSEAABAgMDBggHDQUGBgMAAAABAhEAAyEEEjEFBkFRYXEHEyKBkaGx8CMlMlSzwdEUFiRCUmJyc5KywuHxMzVjdIIVNENTk6IXJoOjtNJEpPL/xAAUAQEAAAAAAAAAAAAAAAAAAAAA/8QAFBEBAAAAAAAAAAAAAAAAAAAAAP/aAAwDAQACEQMRAD8An8KGd9rs9vMuTPXLQJcs3U3Wc3nxSe4gSPCLlHTa5n/b/wDSLPhlLZTLf5Uv8UAoPfvo3QBSOEDKB/8Alzf9n/pE7Juc+VZ5aVaZiiVXQ65CXLAhIv3XLanxgKQoat0F+YlvMtaVAAqFpS76lSrr9A6YCRa8v5XkquzbStBxZU2zAkPiKtr6IjjPLKRQpYtiilCkpURMkliom6zB1OxqlxQxbZ7f3lyXPLSDU00FufCBu3AgAB2SQRTWkscICbKzzyopdxE+0LVjdSkKJGwJQTj0VhydnPldJAVMtSTXykM/SgQP2WYRakkGrgg7Xxf2wdcIKAqbKLFmbSdCde6AHF555TSApVpnpBKgCboBKaKAJSzhw42wyrhCt4xtk0b7vrGqOpDSywAIU4onSk1OsU24QzkG3KlW9V1xfISQAzJKnA2AaOaAcPCJbvPJvMUYV+bCHCDlB/75N5in/wBYLc+rUpK5V0s4U903Hokh7jY16YD5zKQtRUSQQAXJKfKNCTTQeYQDoz6yiprtrnE6gQexLxz375SdhabSTqavUnaIrU5QV7rvXyCSASkkOABVwHxAOsl9sH2e2UFTESXWVBwakkYKBerc+6AETnvlFh8KtNaDfzJx2QpOfWUiq6LVaFKOgVJroAS5/KI86W4KQlmULodwCpSXa9g9HOwRHyhZlotYlO9zipdA3JuJPklnFa64C5VnPlcEeFtgoP8ADVp01lwzaM7sqpICp9qS+DpUOh0CC7OecTkwSypRCboxcUWkNg1GIfUYzVSQFLcaFDAbXwHdhAXa898pJobTaEkaDQvqYpjwvPzKOi1T+l22eTFHbbUtSklSiTeWpyfjKULx3kgV+aIM5VuUuwcpRUQlSAol1BCmJTeIvJSbodIIBYPqgKlWfGUvOp439HydceFZ+ZQ87ns+sdGHdoh2tRva9+nRjz9EVcwskbS+jQ7HXQkwF4OES3g1ts3nUkeqHE8IdvP/AMud9oeyLHgzygsLUgsqXdVySEqS+IooEY1wiNlu1rTOWUKUDeUAylAJv+VdZQbmaAjf8QMoedzukeyn5Qk5+5SVhap53V0bE92itnLuqUUhmQoAKYs8spcBQa8HoWcEAxaZiZQXKnpurWkOAyVMKirg0LwHuXnplVQpPtJGsJUesIjyrPjKYJHui0uA5DEEDTS7RtMTs+ZqptoK5iiVcWnH6xRozaNG2BRM0plhlEOJqTdo4XdCknWCk9cBcjhCygMbXOpjh7Nsd/4iW/zyb9pPsganTLylFgCSaCjAUAGwAdka1mdbEryZPK0SysKWQq4glN5LnRyQ+rDRgIAJ/wCIlv8APJv2h7I4jhDyhX4XO6R7IYt0+YVJBUogXXBUde+tGpWK5U3wTMCVTcTiEhBpWoBJf+lMBdK4Q8oaLZNw1pptwjh4RMoaLZO0aR7MILeC3ly1XwFiWAtIUAoJUEkBSQfJLKVsrrgbzntilLWSWdagzmvKbdpw2wEVPCHlHTa5z6nHs7tHP+ImUfO5vSPZFHaVnjUJ+cnTrCdVMX6TDCpuLa6V3wBIOEPKHnc7pHs29kHPA/nZarVbZiJ89c1IkKUAoggK4yWHw1E9MY+Q/fbGlcBJe3zf5ZXpZTwG7QoUKAwLhmPjM/Uy/wAXfmgHApju76oOOGX96K2SpX4oB1mpbAd/bAeVaGx6NPfoi+zdolWFJ0jsm6xXnijArTRqfCtcYtsgh74NRxklxrfjR39UAVZ7hJmSyMSkk6CCSMak6z+sDBmMnF8CMdSjs192i8zwtJVMQ4bk0fb2H2RSzRyFMaAoA1OUqenfAVgK+zK+EJ01GnWe/TGjZ7F1IZiAw2eTpfARm0keHTq27u45o0fOUC5JLv5LEB3LU7YAXIFw6rw+6rt9cVtnU1sBOoY720Ytsi1mMUL3jHcavtHqinSr4UCDglJoNvtgNBz5lJWmQoNtFPksTXcOqAyfdCFMKEjqBgrzjlOmUpYJoMNJutzB6bzAra/JVV6ADDX1jb2QFKW4/o06xB1nFMCkIbQ1TiQ3bWAVZ8MNNW6oNssI8FLYUBGOksGA7e9QHZw5Mx6YfeG3EeqG8pzHtt4kBa1JJHyXSkpDucQ27DRDpblUcdtevvzQFlRtiXFfBc7SgytxABgNFy6j4EzuSQTjTlBxv0aYz+2SWXM+ipoOMpTT7jD0KusOajXQULChgNnyuUsk1CFb6ADnFYCrtwqiuh8X0uzwWyaWMgs4Jw0Fv16YEcohinYB29+iCyUfgp1luerAbcOqApbQeVo0HfWKi0mia4HmFGi3novcwav0e9Ip55oBt9UAU8HqCZpu43VdW7vSOZbLTJju18v0MHD7d9Yd4On41VdC+dw+MN5bHhZo+cWx0tTdSAH7SWJfSO1KfbFtmV+2TsIbbQDriqtwcE4ckGu5Pri14P8A+8oegvg76YbQ8BOzpW1oWDjcTuFVdNdkC080RsChjtTBTncB7omMMAnDe/TA3avIRoHKLc6AT1DogIN6pOlz24Rp+ZxUnJU9YoAo9UvdgO+qMuvVOpzTnJjT831H+x5qBgb5b+n2CACrbaOWlqM2nZ+XXFVPLpS3yiX/AKRXHfFja0NMG8dgphoiqnKN1A2nsHrgNL4NweJmMcQB1Jx2e0wOZZnipxdSm0MOMegcvg2qvQW8H8trIpW1NTqF0QGZVQQajSaf1HBtG7bAUqq2hP0x1N7IhheHN17ImKmNOH0lE8wLUiFq5sYD1f8AbGk8A48YTf5ZXpZWiM1xLU/WNL4Bz4wm/wAsr0srZAbvChQoDBOGQtlQn+FK7VQDIqNwq/RBtwzp8Zq+qlv/ALoCJY1auiA9U3b+/dueLvNVHKqzCdZH3FczQK1HcRSM9dVO/fTF5mlZVTZqpKFXFEJmBRDge5yqYQRp2aKVgCvhQlyxbJdwAJ4oeSKFyWLa/JgXmJDK0VTyT9FQV1jF26Ysc4s55VsmInDjUG6ArkILUAoBMAZ6tXDaYr5tukcplzWJTUyUAOxdwJ2Dk4CArp1jIWhXxSFAb03HGwG8I0POIFciU1AySWFGu6d0AgSmdakoSu6kXgCUKZV1L4BRxY1pogntOcNmXZ5SUzgLjA+DngENslaq4YnZAVM1bBTu6hyahtYJBBvVAo40xAs1mvWpALgvJDuMFXio1G7GgYxMtdtkkgiYgt820AOcXJk6uaIlnlBdoBTMReCE8k3uUpIQGSbl0nFWIAANcIA4zjkXpcurpAGB0mgOqoGGksxgTygk3WCWOohq3kgua6358HeCTOnKiFmUqTNkqYBymdJ5NHI5S94cRRG0NeKjKJZx4az8pQKSKiaauDqoDAUOVrOmXa08XfMpSZM1N4i9dmSwsi8EgEglQdtEFuWkFMhAwYAn7L8/fnFLVYybTLQFS1K4qWA0xDEiW10qdgotgS1YKsr5Ukrkyym0SlrDfHS4LM/KYHmJwxMBSWyUyDybp42ZLJJJDy0oILHA8olhs2x20zkKtkkyw5RZ00UCGWiWQlJZr4CqvRwwjmULWFcYCuSQZ6pguzpRosBJSTxhdgAX2xCRMSm0oJWggpAJSq8A4Digx0QBrnDIIlBKahJQBpfynLltTaMID7QohSxiyVNTDCnYII8p5ckqkhKVovjyk3gWYs94i6QSXxpA7a5vKWb8vBTETEF30eVp9cBDtlnTxIWoG+mehBqQDLMtam33kmuNYLMnWRMzJ9pmG8FS0oKA9FXlkEF0k8kAFx8qA63WnyU3hdJSuhB5SeMSHIduSs9UGdiynIRk+dI42UZkwhxxqEqABSfjUUWD88AM2pIvHb6gdXfCKS0infV+sEc66C/GysNE6SR5LMwmU0uP0ikt0gBCWKS55N1aFP8AZUW52gCng5/aEn5J9VI8ZyECdMSQouHSQoJYlBIdJlkrD6iKaY85hzUo5S1ykJII5cyUk0Apylgjnh/LawuYZgXKUEkpLTZRcFJAZpmhz0CAHp0gETdF1DvrPJp1xd8GVlSqaFKBPhUJcFgAZU5RJbSSlID0x2RSWlBdRdLXam+g/FTSijXdWhibmflMSQXugcZLWVFaU3QlExBooh3C9vkwE3Oeb4WZTVjuDb6HGB20qBQlsBeZ21ox0/pjF5lqclc2YpCpRSdJn2fQB/E34xTTZBWEIQEqWbzJTMQovySPJUdR6GEB1WSwq1yZSSUCbxKXxI4xd0nFgauwoIPckkf2UphyVFd0E1ugUD6aVpStIzr3Z8KTMRyrswFAcCiFOkO9NAjQbE6MmCU6OMSlSbqZkpSiyWBZKjjzwAhb6rrWgrzYFtI9UVExDy3cuBRm0lIr9oYaov7RY5rg8WropQd+mKm1WVSZaFkMhayl7yRUGWWKXcYYkNWA07MSWPcM1VWSUtzqa7hqY88A2WAErABdhXeSott0V0wbZu5TkysmrkqmyUTVqvJvTZPKSFUbl1wxw5UA9vkkFJdBBqGmyVUc0pMLUpAUExXhD/1OxURyMO+H6dkTJtlW613eQkG8ocoJvlVwEpJAJaj4xEUmj8+Hr0/lAcCdBjS+AY+MJv8ALK9NK780ZmFON0aZwDH4fN/llD/uyoDeIUKFAYJwxq8Zq+ql/igDUR32wecMo8ZKr/hS/wATwBJUTu0fnAOq6KVpt79UEnB0D7u/6Fp5vBd+mBknRp6t2EEfB4T7sP8AL2j0XZAUkuZ4NLaQNOzv0w1NVySNvq6/yjxKHISHLsnsjpNDv/PvvgLLN9TW2UdqvRKiDLmNLT/T2Dv0RNzeX8LlaBeVr/y1V764rklkAfNT2QDmg10jow788Sckke6pVMS3Vv0488RG5JfWHrsMS8jpJtcn6YG3V0wEGVPJQHJZhpOp4clqdy5Z64aX2VhmUGQNI5P5cw1bYddid/MMR0wEuxLJtMouQXFftDvuiBLmEJGuh3aYmZNf3RLNPLbTrJiHJk8l9HJbu9ID2l7p2GFxnhE/SEebuOmvfvtjt7lp2KG7yoCTMXVVdY6FDoxPREUzKFz8n1+pot8iZS9z2hU0kclE+64vC+ZSkoBGkFRHTFpYss2OWOLSSJZnSJyjdUFAX1Ey7yatKlkJBB5RKyMRACNoUGTu7WiRb1njC2z7o780XVittkSuWVJCUoFjN5ImBRUAn3Q5Bwe9hqF1tPqfbbMlTGVLJSLKA6ZhfwI90vyq1wptTADYXXHR7Y5NTyRqfDRh+sEcn3CJl9xxYRduETSq97qe8SzMZFPK2MDDa8qWUobi5aXFqFEzHHJ+DEG8a3ixOn40BRyqSxj5Z9UeZpHWOsR294L+tR6kw3NFejrAgOH41dFeow9ZEG5MrVk/lDT+Vjh6x1R6s5N1ejye2vrgPM06nwGtm/XthSSCpD4OO3dHlgwq9G06/W3UY9S1MU46MNb6oBiaOURovH7xiVbCkrXTF8W7vhjEZR5X9R7f1h+1F5i+f8++yAZTLFQww1DtiTNI9zI2zpnopQhiWRXv0d9OyHJ392R9bNb/AE5PqgH7QHKPoJfv3wiElVQ2iJE1ZvJPzB2be9YipVUY6dHOIC2sLCwWuj+Eso/3LMUxHQDti5shbJ1q1mfZR1TSdGyKdB780B1wMHeNK4BB4wnfy6vSyozN40rgDPjCdRvg6vSyoDe4UKFAfP3DQrxor6mV+KAlNT31mDnhmT4zV9TL/FAQlHenZAJCQaYPrLQRcHpa2NrkWn0L+qBy4XfvTnggzBDW5JV/k2nd/dpkBQyleDS3zcN36c8KYih2KPfZHJY8GP6ew+uPajyTv7Rj31wE7Ip+EoxclXo1NzvEGT5IG7DdviXkP+9y3+XiNDpODxESQUuPm7dHXAOzFPe+l6z6ok5IBFrkk/5g0bYhJVQmug9sTsmL+FSh/FTt0wFYgcnmT69uEdSrE/Odt9YWjX5Mdl4c/qd++qAlZNln3RKHzx21iKPI1USe+2J+TC1pk/Tp0mK5IdGHyXpAdxw0ktHpA5aTovBvtR4usMNLbcIdkuZiaaUnr79UBMsqEcZMvkAcXPbyWKuKVcFQcVsBpfAgsYtjIsSVzyAkpQZ6EBUx+NTxEzi1gkUVxgSApOlQ01itsWTxNnLSSWuzFAJYKUUgqShL0vKIYeugNjZ82Za1MrjA60IUHllUgKSkmZNL+TUs9zyFPdLCA9WWRZGqUG9LJCFLSAlSrGvk31C8lpzAEmhI0h4fTJsaZyb5QSTLvoVMBSkmRaX8IKlIIkkm8QDMYk3QRBRm/JWoIM4pVcsylKVcCPClCVAAsQU33cq0EFqqiSrNlC5hvGZLUJaDxSmMwuSgnwaFG6AKugVVqrAQrFk+yG5fWlKSmTeWJqb19U1AnSzKxShKStlt/hhV4vdhuZYbOqzqngFAQpcsJKnvrUE8UoKarALUsD5CRS/RydkCzpKgJq1tLXNCnlgEItCpQTgeUUi870fAisS8o5vSeO4pJmAKn2lKE3kEJlyghQLkEqKx5LAk08s0IDI/Y4/HPYIjzca7OzGDSXmvJSlKXWSqdZKqNEInFSZgUGSVMpIBLIIJSCxd4NnzYRM4q9MWkKFm8KbnFnjZktKpaXrfQFqJcn9kpwkMYAbUTdVu9ns7Y92ZJuzPojqPZE/KFjRclqlqIEy+CFkG7cIF43EuygXZiaGphqz2IXV+GlYap2sOf2Xd4CETg+o9bv64SRVOwjpvfpE1OTL5ZM2UpTKLDjQTdSVFiqWAKAxBSzp2e1+/PAMfH/qw/q1xJtKuUqlXPS8MhPLH0hzcqPVrBvnvp9sB4CsW774ftI+Dy/rJ2P0JEMXcT2jdhWJM4eAlUxmT/uSBAebT5Q1XE/diNLNREy2EX8PiJ6kxEAx3d/XAW0otk+bXG1SR0SZx7YqCrHvo/SLfDJqttsR1WZftikSXNIDnbGm8AZ+Hzv5dXpZUZpeO/vu1RpfAJ+8J2v3OrrmyoDeoUKFAYHwzfvNX1Uv8UApO46oOuGUeM1V/wpVPtQC0p3fvSAQ703d+eL7McfDRtk2odNmmAc8UJmd8cRtgt4MLMJmUZYU7GXOqktUIx0vQkVEAKol+CH9PYfZHspx2K9RMbrZ+CuwpQEGWpQAYErUDiTUoKQo1xIhpXBJYSSWmAahMVQ1qCSTp2jZAY1kZPwqWMBe1fNP50iBK8gaXCeyNRyhmZZ5OWrHJQF8XOl2hagVOxCJjXSRQDVsEXI4G7NcCCuZySohSboUbxBZRIKTdajAacYDFwjHeOzB9HPEzJSmtUt6tMT1K2xrMvgZsyV3uMmKHyVXcXd3SlJdnDbYpsoZkyZGWrFKTeVLncdNVfUDVIWQkMKAMMXeAzUyjdwYdGBbo2bIUsBm0v6t0axbeCG/RMxKAFzCC1+8hcwrSCklJSpILPeLtohmycDqkTLypqJiGNCkoqQQ9FnAF94EBm+T6WiXsXTmUDDEqSyN6Ro6qweT8xRKyxZ7PfeXNTMnVBolJUeLxqSE+VRnwMXszgfStKQJ3FlN+oTfdJmqWkMSgpICmdzhogMg4mm1+v2Yw6j9qnTX1kaO9I1SzcDNyYFe6L6Q5bi7tWIHx1OzvhiBAxl3NBNnytZ7MJhKZ3Fl7o5HGTZiGbBTMK05oAXtIxJBZyPuk89QeeIfFucB0bTojaZ3BLJmXnmkJcEFAF4eCQhSS7pIJSFaxzw0ngbkoUFCbMWAXurupFPnIS8BjFoSxI1CtMKeyJVtk8tVMU6h8k66aO7QScJmaabEtCkTL4nCY4CLoSZYQC3KLvedqMR0Gc/gzs85dyXPDXEXv8xKkLVUAgi6UqYjWkQGNIRWvZSHChhz+zVGwWrgTkXeRPm3mxVxYBxL0Q4x0QK59ZqyrPJ41E1ClCYEmXLBUlF5cxQZamokclmfTABiW4suB5Z1UoBDU2urAdg2d2gwzVyFZ5tkmLnz0yl8YAgLvBNDLJJWHooEowo71grsXAxImSwVWpRLYy7i0sMGUpMBkjPebV39fRHuyCi2pyR24bdcaFlXg/ski9LVbEJUxZgZkwklLAoQAEgJSWD4qJeBfM2z2eaqYbVN4mWJbJN0qBWpK2BYFmulWGhoCBkSs5NKXJ2iv7FdYgISxGp+0xoWbOZtkVOQf7Qs6g010oWyiFS1DkpmpBDAkuSdcLK+Z2T7OQBbpd1RlkuRMmclRJupkpAAqCSaskgCsBnKQy9yvxflDs/y1EuP/ANQ6iSPdQlJUVDjggKa6VAzQAq6fJcF2JgqnZqWJayE5RkJN0AibflG+BUi8kgIJGFSGxNIAOlo2d/17IctKvAS9q533ZAPY0HxzJsKZV7+0rOpYYqedLuGjmiUlePOR0QJZyWKRLlyUSbRx7cYVrCFJSFKEqib3lDk9YwwgKy1UXQYAdnP3MMA4mlBTpfnjQcvZqZOl2gyvd/FqSliJslZF5SbyTfQm6wBHJIemNacs2aOSxLN7KUtSrvlAlI0/4dwqI/qc1w0ALFPitJ120josv5xQqR09+kwWZzCzy7GmTJnmd8KMxR4lcpIvSCkJF8kqa51iBSYp+nfAKWqNN4BP3hO/llellRmKlDT690aZwAf3+d/Lq9LKgN8hQoUBgPDMPGitHgpX4oBkCnfXBvw0K8aK+qlfieAdGo6O+iA9jHH8qwX8Ex8aSvq53o4EkrZwWPc1Gr8hBVwULbKkka0zhu8Co+qA32FCEdgAfOFHj7Jh/g2r7ivbBxATnCPHuTPqrX9wwamAUAWc8xsvZL2y7QOlK4PmjP8AOz9/ZK+jO+6qAPyI48dAhJEADZZH/MNh/lp/ZMg3kreAjLY/5hsP8raOyZBnYsDvMBy0Wi63fv8AlGW58q8f2BtCbOf+/OjT7amg79/yjLM91ePbD9Cz+nm9UAXZLyooLUHoW7BriblLKi7rAtFPkxPhDzdkTLeinfmgM64W57osr6rSPQRYpy0pNr5KiKEU+mYqeFXybMPm2jtk+yJAT8Jfaqn9Z79zAGFuy/NKGKjzHfALnNaiqxrd/wBrKx/rgotKTdrAXnED7iXq46UOpZfDZAU1mtJEhSQTRWsjEofDZBHYM456Jd0TFAEazs6IFLIRxSqfGPYjvzRaWWXQ4bdHfT0wEgW0rnAqJJJBLl8ccXgesU/kKGDlB6BMH4jF7LlATEjcP0gckIoebtIGEBPzfmHjksfiTdP8BbDvqiOmcVEOSd9cW7vEjN9Phh9Ca3+gvZ3eG0gaWemnp3/lANhd21JU2E2WroUk74btanWpQ0lxXBzSPVp/bsPlp0/RhqYHOug2vSAV/aTz62h+ep0IHzlD7o9cMaNtOYYYa4fm2dkySRRS1EcykA49EBOzqykJ1qXMwdMp6/GEpCVbxeBiukzTgNR0630mO29HhV7yO7R2VLo9cerT32QHLZMJlAGvhB1IUMeiIBLY19kT7bLaUk61HqB788QjXr9kB4J2/pGncAR8YTm82V6WVGZBPZp6RGn8AqWyhN/llellQG8woUKAwDhmPjRX1Ur8XfngJbZ37vBvwzp8aH6mX+L2QDhNIDiho74b+/VBZwWjxtZ9070C4FUEAt3xgu4LU+NLPunegXAb3HTHmEqACc5VtlzJe2Xah0og3JgIzoS+WslHZavRCDYjRAdThABnYPH2SvozuxUH8AOd9MuZJOvjh1H2wB8I6I4IQVAAuXVf8w2DbZrR92ZByhMBeXkeP8nHXItQPMlXtg1gG58txGR8IIbLdh+jZv8AyZsa8rCMk4Qk+PLD9Cz/APkzYAnyTL5Z5uyLDKEqhhvI8hyebsETbcmhgMj4VgR7n1XLR2yosrBIe0B3NOu9V4g8LiKWbdaOyVF7kqWONx0O3P1QFlabNyej8oBc5ZbWRf1ssnfy/aOuNJtIdPNGd51S/gs0fxJT/bNKb4AcscscRT5an20k4nZWLTJ8mmFadoc9vRFVYVkyTsWcR81Hsi+yaih3evvjrgPMo3ZqFM5Cges7oG8nSgJc3WOKY/1LST1iCmcGWnTUdvUYFrKOTN3J9Oj1HrgHcggccmtLk3m8DM/WI6VlqY1bbQtErIaPDJx8mdT/AKEz1NDSZAbRWnVTfAWVmlyzlaWGeUbTJSxqbhKAH14xQy00S/yU/di2sC/GEj6+zn/dLimSsMANSelh354B9KKEavy08x6ItLNNHH2MqqlNoTQhwxnyyrmMV0ioO78umH28LZh/GS3+qiAcztkCXb7XLTgmfMA3XjTp2RDlKDH2aufRE/OsXspWs67RN++X6oj2SW4IJAoGJCqaX5LkmmDHE8wOZSSn3HJbyxOnO3yOLllNPpX4olHB+eL/ACmhKZErlJU65h5IWG5KWe+hNNzxTTUv377YBq/3Gju0ajwEHxhO/llaf4sqMwCD33xp/AQnxhN1+5j6WVAbvChQoDAeGb96Fv8AKl/igLD+zog84YbOVZSJ/hS/xQCiyl25ufW8B5Qlubp6zBXwXK8aSH1TvQTNWEDPFnv0ewQS8GobKlmOszR/9eb35oDfHjhhJMdMAF5yp8cZK+ja/RCDUCAzOU+Ocl/RtXXLg0SIDhEAOef76yTvm/hjQGjP88/31knfM7RAHrQjHto8GADcu/v3J31Fr+5Be/ZAflo+PMnfUWv7sGUB4mFhGVZ71y9Yfo2b086NYWlwRGT56Dx/YtgswP8ArTYA7yXLZ+bnoI9ZQUwMTMn2dgTrHf1xHynZyU0DQGS8KwBFn+jaT6KCKzy2nAto5mo0D3CnZz8GGPIn9apQgjyItS1SqO8tHWlJ58YCxtq2S26AHOYn3LNfDjJenTejSbVYiXp3r+UAWc9laStJwMyX2kj1QAhYZfglbFn7qWi8sEzk9Pcd9MVlkS0tYHyu1KYurHZSAlnqH3ve/TmgOKPhEgn4wf7VYFbMw40YYAc0+XBROkqQtL60/e26YGJRczdQcnaOPljB8atAOZCV8ID05M1/9GZHiVObSdXMcd0eshJ+EDTyZ3oZkREg6NDdfr9kBYWVZOUJGvjbPuoUDDmioQAGr8VP3fbFzYZfw6QRomSe1MVKElkn5iewQEyxUSovoOjS4IausAbicYfUBx1mYMDPSw0jwqG1PvbmERpBFxQ+ies06x0bIk5PlvaLINHuiWOmdLgOZxl7datfHzvSqEerAgF9lSWcaR1FukRFypNv2meRiZ05Q55qo9yAQ+rr/Vj2wDuVkESpRp5czqTLBpz6IqkqpWnRFllWcpUmSCSQFTWDv8WXQA4aIrCMO+zDcOuA4Ud++OmNM4CB4wnfyyvSyhGbS0inM796RpnAiPh867T4Mpnq3hZbUd259EBucKB7NW2LXxl9ZW1wh2DA3uSkAspIakwPerVTFlAZvwqJH9on6uX64D1ShBjwpJP9oH6qX64DlOKdUA2ZQfvsi+zBltlKyn50wdMiaOmsUqX1Uh6SFIUlSCUqSoKSRikpYpNcKgHmgPoV49RnmTOFbkgT5JvfKlkMaVJSrydwJh61cKyR+zkKfQZi0gPtCAonViMICTnLMH9s5Mf5No/3IIT0kdUGyYwPKmV5k+fx61HjXSykcm5cLoCPkgFzV6lzBxkjhUFwC0SlXwzqlXWVtuKULpOoEjdhAaKIzvPS0AZayZpu47L8y6l95iVlDhSlBPgZS1qIpfKUJ52Kid2nZjGd5St8yfPM9ZJmEhQIoxBpdGACWDDZrqQ3x6QhALkrhNQpAFolqSugKkC8k61XXvJ+ixxx1SrXwnWZA5CZsw6AEXduKyG6IBjLk0DL1gD/AOBaBzrCrv3T0Qb3owrKeWps+1e6ibkwFJRdwlhBdCQ+LFyXxKlUYtBnYOEhwDNSpKsFJSAUHakvfT9Ags/lQGgmMqzpZWcFm1pNkB2eFWpugg84iyypwmJCnlImKFCEkpSkn5yqqbQQE1Y1EZ/PtcxU4z1KPGqWJhV88KBSQMLqWAA1ACA+g0xxaAxgLyPwjSVhPGPLLcoK8hJbRM0pOh2I0647lXP5KGKBLWg6U2iUVA/RqdGgGAGOFxI90yEpwEuYSN65b6dTdEEWaklJlWdRIcypenTdA3wCZ05cNsnCYUBCQlkpe9pdRvEBySegJh/JGW1Spdy8pwwBBcFJNUqDghjUEPqIoDAbRxSGq3T31RmfCPISiXyWPhEChepvHDckV+dzxIt+e8oykpQhSVPylXnADhyASSTXAgYaYH8v5eRPkiUELfjAsrURW6laRQPdTyiWfSKvSApMk2K/xmjySA+8HfjB5m7ki8ADT1E/pALZ6O78pqgA058erAQV5rZwyZaZhnrUFsSgIS6SSKclgxcfRbVAXuX82UpCVUHPtjG02VV5aq8oq1ufCA89QI0PKOdoIvFXGKA5CEpUA9CDMvJYJDEEJUoqwF3EB8mhqCcQcKvicMcICpyOoInAlQACZuOsylgDpI6YZSWxqx7MII8mWCRx0pVoLykvfAlkqUzFiwGJcPeLaAIVnyVJTMN6d4IYBKFCYtjQMORLcfPpqgKoS1CdLIYkXC40G8W3/lEO2S2UwowS4w2DHHaeeCGdavDCakXWUgoFCAEXboNGOFaB3VQCkdn2WVMnPhLWu8Usb0nWMGWkABmLkaARUKM5KmICiQDdAvBMyWsgEhiUoWVAPpZumJGS1jjrORW5OlGmsTUFtYr1iLHKuS5XuhSJKk8ReFxa0qTTalCQaO9Ej1xMyjbQuZKEskokAJlkpCHZTvdDNQJrQkgk4wAfapbLXtUo6dKiX9UckLejitP1gmteR0zV30mUErU5rdmIokF0JYqRiXRecuWEe7Zmq02aqSEGzJmMmaqaEpAe8lzMIJLM/JNTpgKVSLyE/J5RG83X6Lohj+z+br0boJcsS5YVLlySlaZMsIMxKLnGrvKUpesioSH0JpQxXLTrrWAqDYiDSmPbB9wOSVotdoVLF5YsswpSWYq4yWUh6BiRr0wKKGrT3wg14Lg0+0ELEv4LN8IcEG+jlHCiSHrqgNIzTsM2VxgmIuuRdJEsEi8unIWokNdPKOKiKs5US8i2YoVMeYFuEYGYpmK/jzFqJf5LsGduVXsB6yhmxZp6782Sha2AvEVYOw64je8Ww+bS+j84UKA57xLD5rK6I9e8ew+bSuiOQoD0cybF5tK+zC95Ni82ldEchQHBmNYfNZX2YXvGsPm0vo/OFCgO+8ixebS+iF7yLD5tK+zChQHfeVYvNpX2YQzJsXm0rohQoDnvHsPm0rojvvKsXm0vohQoBe8mxebSvsxwZkWLzaV0QoUB0Zk2LzaXXZC95Ni82l9EchQC95Ni82l9EL3kWLzaX0QoUAjmRYvNpX2Y77ybF5tK+zChQCGZNi82ldEI5lWLzaX0QoUBz3kWLzaV0QvePYfNpX2YUKARzHsPm0rohe8iw+bSvswoUBz3jWHzWV9mOjMew+bSuiOQoBe8aw+ayuiEMxrD5rK+zChQHfeRYvNpX2Y6cybF5tL6Pz7tHIUAveRYfNpX2Y4cxbD5rK+zChQHPeJYfNZXREmx5q2WVe4uQhF9JQph5STik7IUKAsJFmQh7iUpfG6AH6IUKF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26424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SOUND" val="Spring Away"/>
  <p:tag name="POWER3D IMAGE0" val="PWRTRANS.TGA"/>
  <p:tag name="POWER3D OPTIONS" val="Slow "/>
  <p:tag name="POWER3D TRANSITION" val="DemoSpring.p3d 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1156</Words>
  <Application>Microsoft Macintosh PowerPoint</Application>
  <PresentationFormat>Ekran Gösterisi (4:3)</PresentationFormat>
  <Paragraphs>813</Paragraphs>
  <Slides>21</Slides>
  <Notes>13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6" baseType="lpstr">
      <vt:lpstr>Arial</vt:lpstr>
      <vt:lpstr>Calibri</vt:lpstr>
      <vt:lpstr>Times New Roman</vt:lpstr>
      <vt:lpstr>Wingdings</vt:lpstr>
      <vt:lpstr>Office Theme</vt:lpstr>
      <vt:lpstr>Mikrobiyoloji-1</vt:lpstr>
      <vt:lpstr>PowerPoint Sunusu</vt:lpstr>
      <vt:lpstr>PowerPoint Sunusu</vt:lpstr>
      <vt:lpstr>Antibiyotiklerin Bakteriler Üzerine Etkileri</vt:lpstr>
      <vt:lpstr>Antibiyotiklerin Bakteriler Üzerine Etkileri</vt:lpstr>
      <vt:lpstr>Antibiyotiklerin Bakteriler Üzerine Etki Tarzları</vt:lpstr>
      <vt:lpstr>Antibakteriyel Tedavide Başarı</vt:lpstr>
      <vt:lpstr>Antimikrobiyal tedavide başarısızlığın nedenleri</vt:lpstr>
      <vt:lpstr>Antibiyotik Duyarlılığının Laboratuvarda Belirlenmesi </vt:lpstr>
      <vt:lpstr>MIC Testi</vt:lpstr>
      <vt:lpstr>Antimikrobiyal tedavide başarısızlığın nedenleri</vt:lpstr>
      <vt:lpstr>Antimikrobiyal tedavide başarısızlığın nedenleri</vt:lpstr>
      <vt:lpstr>Bakteriyel Direnç</vt:lpstr>
      <vt:lpstr>Antibiyotiklere direnç mekanizmaları</vt:lpstr>
      <vt:lpstr>Hayvanlarda antibiyotik kullanımında temel problemler</vt:lpstr>
      <vt:lpstr>PowerPoint Sunusu</vt:lpstr>
      <vt:lpstr>PowerPoint Sunusu</vt:lpstr>
      <vt:lpstr>PowerPoint Sunusu</vt:lpstr>
      <vt:lpstr>Dezenfektanlar ve Dezenfeksiyon</vt:lpstr>
      <vt:lpstr>Dezenfektanlar ve Dezenfeksiyon</vt:lpstr>
      <vt:lpstr>Dezenfektanlar ve Dezenfeksiyon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Mikrobiyoloji-1</dc:title>
  <dc:creator>Mehmet  Akan</dc:creator>
  <cp:lastModifiedBy>Microsoft Office User</cp:lastModifiedBy>
  <cp:revision>28</cp:revision>
  <dcterms:created xsi:type="dcterms:W3CDTF">2020-04-04T15:40:43Z</dcterms:created>
  <dcterms:modified xsi:type="dcterms:W3CDTF">2021-04-25T19:38:36Z</dcterms:modified>
</cp:coreProperties>
</file>