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 id="2147483747" r:id="rId2"/>
    <p:sldMasterId id="2147483781" r:id="rId3"/>
  </p:sldMasterIdLst>
  <p:sldIdLst>
    <p:sldId id="257" r:id="rId4"/>
    <p:sldId id="258" r:id="rId5"/>
    <p:sldId id="259" r:id="rId6"/>
    <p:sldId id="260" r:id="rId7"/>
    <p:sldId id="261"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7026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4921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26173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88262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12114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74777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5669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18636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57006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09279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8905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77738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29852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49945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570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79708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23081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15237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93228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958991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04622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539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12798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76251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35486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35884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641709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48434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797046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29809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33132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30110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7199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861885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27335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51775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05443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3237512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693909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9231242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25565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98132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1534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0446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076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7515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0421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1096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642106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3991130"/>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 id="2147483762" r:id="rId15"/>
    <p:sldLayoutId id="214748376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7998137"/>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 id="2147483794" r:id="rId13"/>
    <p:sldLayoutId id="2147483795" r:id="rId14"/>
    <p:sldLayoutId id="2147483796" r:id="rId15"/>
    <p:sldLayoutId id="2147483797"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Hakların Kullanılması</a:t>
            </a:r>
            <a:endParaRPr lang="tr-TR" dirty="0"/>
          </a:p>
        </p:txBody>
      </p:sp>
      <p:sp>
        <p:nvSpPr>
          <p:cNvPr id="3" name="İçerik Yer Tutucusu 2"/>
          <p:cNvSpPr>
            <a:spLocks noGrp="1"/>
          </p:cNvSpPr>
          <p:nvPr>
            <p:ph idx="1"/>
          </p:nvPr>
        </p:nvSpPr>
        <p:spPr/>
        <p:txBody>
          <a:bodyPr/>
          <a:lstStyle/>
          <a:p>
            <a:pPr algn="just"/>
            <a:r>
              <a:rPr lang="tr-TR" b="1" dirty="0" smtClean="0"/>
              <a:t>FSEK m. 18: </a:t>
            </a:r>
            <a:r>
              <a:rPr lang="tr-TR" dirty="0"/>
              <a:t>Mali hakları kullanma yetkisi münhasıran eser sahibine aittir. </a:t>
            </a:r>
          </a:p>
          <a:p>
            <a:pPr algn="just"/>
            <a:r>
              <a:rPr lang="tr-TR" dirty="0"/>
              <a:t>Aralarındaki özel sözleşmeden veya işin mahiyetinden aksi anlaşılmadıkça; memur, hizmetli ve işçilerin işlerini görürken meydana getirdikleri eserler üzerindeki haklar bunları çalıştıran veya tayin edenlerce kullanılır. Tüzel kişilerin uzuvları hakkında da bu kural uygulanır. </a:t>
            </a:r>
          </a:p>
          <a:p>
            <a:pPr algn="just"/>
            <a:r>
              <a:rPr lang="tr-TR" dirty="0"/>
              <a:t>Bir eserin yapımcısı veya yayımcısı, ancak eserin sahibi ile yapacağı sözleşmeye göre mali hakları kullanabilir. </a:t>
            </a:r>
          </a:p>
        </p:txBody>
      </p:sp>
    </p:spTree>
    <p:extLst>
      <p:ext uri="{BB962C8B-B14F-4D97-AF65-F5344CB8AC3E}">
        <p14:creationId xmlns:p14="http://schemas.microsoft.com/office/powerpoint/2010/main" val="3268283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Hakları Kullanabilecek Kimseler</a:t>
            </a:r>
            <a:endParaRPr lang="tr-TR" dirty="0"/>
          </a:p>
        </p:txBody>
      </p:sp>
      <p:sp>
        <p:nvSpPr>
          <p:cNvPr id="3" name="İçerik Yer Tutucusu 2"/>
          <p:cNvSpPr>
            <a:spLocks noGrp="1"/>
          </p:cNvSpPr>
          <p:nvPr>
            <p:ph idx="1"/>
          </p:nvPr>
        </p:nvSpPr>
        <p:spPr/>
        <p:txBody>
          <a:bodyPr>
            <a:normAutofit/>
          </a:bodyPr>
          <a:lstStyle/>
          <a:p>
            <a:pPr algn="just"/>
            <a:r>
              <a:rPr lang="tr-TR" b="1" dirty="0" smtClean="0"/>
              <a:t>FSEK m. 19: </a:t>
            </a:r>
            <a:r>
              <a:rPr lang="tr-TR" dirty="0"/>
              <a:t>Eser sahibi 14 ve 15 inci maddelerin birinci </a:t>
            </a:r>
            <a:r>
              <a:rPr lang="tr-TR" dirty="0" err="1"/>
              <a:t>fıkralariyle</a:t>
            </a:r>
            <a:r>
              <a:rPr lang="tr-TR" dirty="0"/>
              <a:t> kendisine tanınan salahiyetlerin kullanılış tarzlarını </a:t>
            </a:r>
            <a:r>
              <a:rPr lang="tr-TR" dirty="0" err="1"/>
              <a:t>tesbit</a:t>
            </a:r>
            <a:r>
              <a:rPr lang="tr-TR" dirty="0"/>
              <a:t> etmemişse yahut bu hususu her hangi bir kimseye bırakmamışsa bu salahiyetlerin ölümünden sonra kullanılması, vasiyeti </a:t>
            </a:r>
            <a:r>
              <a:rPr lang="tr-TR" dirty="0" err="1"/>
              <a:t>tenfiz</a:t>
            </a:r>
            <a:r>
              <a:rPr lang="tr-TR" dirty="0"/>
              <a:t> memuruna; bu tayin edilmemişse </a:t>
            </a:r>
            <a:r>
              <a:rPr lang="tr-TR" dirty="0" err="1"/>
              <a:t>sırasiyle</a:t>
            </a:r>
            <a:r>
              <a:rPr lang="tr-TR" dirty="0"/>
              <a:t> sağ kalan eşi ile çocuklarına ve </a:t>
            </a:r>
            <a:r>
              <a:rPr lang="tr-TR" dirty="0" err="1"/>
              <a:t>mansup</a:t>
            </a:r>
            <a:r>
              <a:rPr lang="tr-TR" dirty="0"/>
              <a:t> mirasçılarına, ana - babasına, kardeşlerine aittir. </a:t>
            </a:r>
            <a:endParaRPr lang="tr-TR" dirty="0" smtClean="0"/>
          </a:p>
          <a:p>
            <a:pPr algn="just"/>
            <a:r>
              <a:rPr lang="tr-TR" dirty="0"/>
              <a:t>Eser sahibinin ölümünden sonra yukarıdaki fıkrada sayılan kimseler eser sahibine 14, 15 ve 16 </a:t>
            </a:r>
            <a:r>
              <a:rPr lang="tr-TR" dirty="0" err="1"/>
              <a:t>ncı</a:t>
            </a:r>
            <a:r>
              <a:rPr lang="tr-TR" dirty="0"/>
              <a:t> maddelerin üçüncü fıkralarında tanınan hakları eser sahibinin ölümünden itibaren yetmiş yıl kendi namlarına kullanabilirler. </a:t>
            </a:r>
          </a:p>
        </p:txBody>
      </p:sp>
    </p:spTree>
    <p:extLst>
      <p:ext uri="{BB962C8B-B14F-4D97-AF65-F5344CB8AC3E}">
        <p14:creationId xmlns:p14="http://schemas.microsoft.com/office/powerpoint/2010/main" val="4102558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02328"/>
            <a:ext cx="10515600" cy="4874636"/>
          </a:xfrm>
        </p:spPr>
        <p:txBody>
          <a:bodyPr>
            <a:normAutofit/>
          </a:bodyPr>
          <a:lstStyle/>
          <a:p>
            <a:pPr algn="just"/>
            <a:r>
              <a:rPr lang="tr-TR" dirty="0"/>
              <a:t>Eser sahibi veya birinci ve ikinci fıkralara göre salahiyetli olanlar, salahiyetlerini kullanmazlarsa; eser sahibinden veya halefinden mali bir hak iktisap eden kimse meşru bir menfaati bulunduğunu ispat </a:t>
            </a:r>
            <a:r>
              <a:rPr lang="tr-TR" dirty="0" err="1"/>
              <a:t>şartiyle</a:t>
            </a:r>
            <a:r>
              <a:rPr lang="tr-TR" dirty="0"/>
              <a:t>, eser sahibine 14, 15 ve 16 </a:t>
            </a:r>
            <a:r>
              <a:rPr lang="tr-TR" dirty="0" err="1"/>
              <a:t>ncı</a:t>
            </a:r>
            <a:r>
              <a:rPr lang="tr-TR" dirty="0"/>
              <a:t> maddelerin üçüncü fıkralarında tanınan hakları kendi namına kullanabilir. </a:t>
            </a:r>
          </a:p>
          <a:p>
            <a:pPr algn="just"/>
            <a:r>
              <a:rPr lang="tr-TR" dirty="0"/>
              <a:t>Salahiyetli kimseler birden fazla olup müdahale hususunda birleşemezlerse; mahkeme, eser sahibinin muhtemel arzusuna en uygun bir şekilde basit yargılama usulü ile ihtilafı halleder. </a:t>
            </a:r>
          </a:p>
          <a:p>
            <a:pPr algn="just"/>
            <a:r>
              <a:rPr lang="tr-TR" dirty="0"/>
              <a:t>18 inci madde ile yukarıdaki fıkralarda sayılan salahiyetli kimselerden hiçbiri bulunmaz veya bulunup da salahiyetlerini kullanmazlarsa yahut ikinci fıkrada belirlenen süreler bitmişse, eser memleketin kültürü bakımından önemli görüldüğü takdirde, Kültür ve Turizm Bakanlığı 14, 15, 16 </a:t>
            </a:r>
            <a:r>
              <a:rPr lang="tr-TR" dirty="0" err="1"/>
              <a:t>ncı</a:t>
            </a:r>
            <a:r>
              <a:rPr lang="tr-TR" dirty="0"/>
              <a:t> maddelerin üçüncü fıkralarında eser sahibine tanınan hakları kendi namına kullanabilir. </a:t>
            </a:r>
          </a:p>
          <a:p>
            <a:pPr algn="just"/>
            <a:endParaRPr lang="tr-TR" dirty="0"/>
          </a:p>
        </p:txBody>
      </p:sp>
    </p:spTree>
    <p:extLst>
      <p:ext uri="{BB962C8B-B14F-4D97-AF65-F5344CB8AC3E}">
        <p14:creationId xmlns:p14="http://schemas.microsoft.com/office/powerpoint/2010/main" val="3796488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Mektuplar</a:t>
            </a:r>
            <a:endParaRPr lang="tr-TR" dirty="0"/>
          </a:p>
        </p:txBody>
      </p:sp>
      <p:sp>
        <p:nvSpPr>
          <p:cNvPr id="3" name="İçerik Yer Tutucusu 2"/>
          <p:cNvSpPr>
            <a:spLocks noGrp="1"/>
          </p:cNvSpPr>
          <p:nvPr>
            <p:ph idx="1"/>
          </p:nvPr>
        </p:nvSpPr>
        <p:spPr/>
        <p:txBody>
          <a:bodyPr>
            <a:normAutofit lnSpcReduction="10000"/>
          </a:bodyPr>
          <a:lstStyle/>
          <a:p>
            <a:pPr algn="just"/>
            <a:r>
              <a:rPr lang="tr-TR" b="1" dirty="0" smtClean="0"/>
              <a:t>FSEK m. 85: </a:t>
            </a:r>
            <a:r>
              <a:rPr lang="tr-TR" dirty="0"/>
              <a:t>«– Eser mahiyetinde olmasa bile, mektup, hatıra ve buna benzer yazılar yazanların ve bunlar ölmüş ise 19 uncu maddenin birinci fıkrasında yazılı kimselerin muvafakati olmadan yayınlanamaz. Meğer ki, yazanın ölümünden itibaren on yıl geçmiş bulunsun</a:t>
            </a:r>
            <a:r>
              <a:rPr lang="tr-TR" dirty="0" smtClean="0"/>
              <a:t>.</a:t>
            </a:r>
          </a:p>
          <a:p>
            <a:pPr algn="just"/>
            <a:r>
              <a:rPr lang="tr-TR" dirty="0"/>
              <a:t>Mektuplar birinci fıkradaki şartlardan başka muhatap veya muhatap ölmüş ise 19 uncu maddenin birinci fıkrasında yazılı kimselerin muvafakati olmadan yayımlanamaz; meğer ki, muhatabın ölümünden itibaren 10 yıl geçmiş </a:t>
            </a:r>
            <a:r>
              <a:rPr lang="tr-TR" dirty="0" smtClean="0"/>
              <a:t>bulunsun.</a:t>
            </a:r>
          </a:p>
          <a:p>
            <a:pPr algn="just"/>
            <a:r>
              <a:rPr lang="tr-TR" dirty="0"/>
              <a:t>Yukarıdaki hükümlere aykırı hareket edenler hakkında Borçlar Kanununun 49 uncu maddesi ve Türk Ceza Kanununun 132, 134, 139 ve 140 </a:t>
            </a:r>
            <a:r>
              <a:rPr lang="tr-TR" dirty="0" err="1"/>
              <a:t>ıncı</a:t>
            </a:r>
            <a:r>
              <a:rPr lang="tr-TR" dirty="0"/>
              <a:t> maddeleri hükümleri uygulanır</a:t>
            </a:r>
            <a:r>
              <a:rPr lang="tr-TR" dirty="0" smtClean="0"/>
              <a:t>.</a:t>
            </a:r>
          </a:p>
          <a:p>
            <a:pPr algn="just"/>
            <a:r>
              <a:rPr lang="tr-TR" dirty="0"/>
              <a:t>Birinci ve ikinci fıkra hükümlerine göre yayımın caiz olduğu hâllerde de 4721 sayılı Türk Medenî Kanununun 24 üncü maddesi hükmü saklıdır.»</a:t>
            </a:r>
            <a:endParaRPr lang="tr-TR" b="1" dirty="0"/>
          </a:p>
        </p:txBody>
      </p:sp>
    </p:spTree>
    <p:extLst>
      <p:ext uri="{BB962C8B-B14F-4D97-AF65-F5344CB8AC3E}">
        <p14:creationId xmlns:p14="http://schemas.microsoft.com/office/powerpoint/2010/main" val="3524453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Resim ve Portreler</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b="1" dirty="0" smtClean="0"/>
              <a:t>FSEK m. 86: </a:t>
            </a:r>
            <a:r>
              <a:rPr lang="tr-TR" dirty="0"/>
              <a:t>«Eser mahiyetinde olmasalar bile, resim ve portreler tasvir edilenin, tasvir edilen ölmüşse 19 uncu maddenin birinci fıkrasında sayılanların muvafakati olmadan tasvir edilenin ölümünden 10 yıl geçmedikçe, teşhir veya diğer suretlerle umuma </a:t>
            </a:r>
            <a:r>
              <a:rPr lang="tr-TR" dirty="0" err="1"/>
              <a:t>arzedilemez</a:t>
            </a:r>
            <a:r>
              <a:rPr lang="tr-TR" dirty="0" smtClean="0"/>
              <a:t>.</a:t>
            </a:r>
          </a:p>
          <a:p>
            <a:pPr algn="just"/>
            <a:r>
              <a:rPr lang="tr-TR" dirty="0"/>
              <a:t>Birinci fıkradaki muvafakatin alınması: </a:t>
            </a:r>
            <a:endParaRPr lang="tr-TR" dirty="0" smtClean="0"/>
          </a:p>
          <a:p>
            <a:pPr algn="just"/>
            <a:r>
              <a:rPr lang="tr-TR" dirty="0" smtClean="0"/>
              <a:t>1</a:t>
            </a:r>
            <a:r>
              <a:rPr lang="tr-TR" dirty="0"/>
              <a:t>. Memleketin siyasi ve içtimai hayatında rol </a:t>
            </a:r>
            <a:r>
              <a:rPr lang="tr-TR" dirty="0" err="1"/>
              <a:t>oynıyan</a:t>
            </a:r>
            <a:r>
              <a:rPr lang="tr-TR" dirty="0"/>
              <a:t> kimselerin resimleri</a:t>
            </a:r>
            <a:r>
              <a:rPr lang="tr-TR" dirty="0" smtClean="0"/>
              <a:t>;</a:t>
            </a:r>
          </a:p>
          <a:p>
            <a:pPr algn="just"/>
            <a:r>
              <a:rPr lang="tr-TR" dirty="0" smtClean="0"/>
              <a:t> </a:t>
            </a:r>
            <a:r>
              <a:rPr lang="tr-TR" dirty="0"/>
              <a:t>2. Tasvir edilen kimselerin iştirak ettiği geçit resmi veya resmi tören yahut genel toplantıları gösteren resimler; </a:t>
            </a:r>
            <a:endParaRPr lang="tr-TR" dirty="0" smtClean="0"/>
          </a:p>
          <a:p>
            <a:pPr algn="just"/>
            <a:r>
              <a:rPr lang="tr-TR" dirty="0" smtClean="0"/>
              <a:t>3</a:t>
            </a:r>
            <a:r>
              <a:rPr lang="tr-TR" dirty="0"/>
              <a:t>. Günlük hadiselere </a:t>
            </a:r>
            <a:r>
              <a:rPr lang="tr-TR" dirty="0" err="1"/>
              <a:t>mütaallik</a:t>
            </a:r>
            <a:r>
              <a:rPr lang="tr-TR" dirty="0"/>
              <a:t> resimlerle radyo ve filim haberleri; için şart değildir</a:t>
            </a:r>
            <a:r>
              <a:rPr lang="tr-TR" dirty="0" smtClean="0"/>
              <a:t>.</a:t>
            </a:r>
          </a:p>
          <a:p>
            <a:pPr algn="just"/>
            <a:r>
              <a:rPr lang="tr-TR" dirty="0"/>
              <a:t>Birinci fıkra hükmüne aykırı hareket edenler hakkında Borçlar Kanununun 49 uncu maddesi ile koşulları varsa, Türk Ceza Kanununun 134, 139 ve 140 </a:t>
            </a:r>
            <a:r>
              <a:rPr lang="tr-TR" dirty="0" err="1"/>
              <a:t>ıncı</a:t>
            </a:r>
            <a:r>
              <a:rPr lang="tr-TR" dirty="0"/>
              <a:t> maddeleri hükümleri uygulanır</a:t>
            </a:r>
            <a:r>
              <a:rPr lang="tr-TR" dirty="0" smtClean="0"/>
              <a:t>.</a:t>
            </a:r>
          </a:p>
          <a:p>
            <a:pPr algn="just"/>
            <a:r>
              <a:rPr lang="tr-TR" dirty="0"/>
              <a:t>Birinci ve ikinci fıkra hükümlerine göre yayımın caiz olduğu hâllerde de Türk Medenî Kanununun 24 üncü maddesi hükmü saklıdır</a:t>
            </a:r>
            <a:r>
              <a:rPr lang="tr-TR" dirty="0" smtClean="0"/>
              <a:t>.»</a:t>
            </a:r>
            <a:endParaRPr lang="tr-TR" b="1" dirty="0"/>
          </a:p>
        </p:txBody>
      </p:sp>
    </p:spTree>
    <p:extLst>
      <p:ext uri="{BB962C8B-B14F-4D97-AF65-F5344CB8AC3E}">
        <p14:creationId xmlns:p14="http://schemas.microsoft.com/office/powerpoint/2010/main" val="3679696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İstisnalar</a:t>
            </a:r>
            <a:endParaRPr lang="tr-TR" dirty="0"/>
          </a:p>
        </p:txBody>
      </p:sp>
      <p:sp>
        <p:nvSpPr>
          <p:cNvPr id="3" name="İçerik Yer Tutucusu 2"/>
          <p:cNvSpPr>
            <a:spLocks noGrp="1"/>
          </p:cNvSpPr>
          <p:nvPr>
            <p:ph idx="1"/>
          </p:nvPr>
        </p:nvSpPr>
        <p:spPr/>
        <p:txBody>
          <a:bodyPr/>
          <a:lstStyle/>
          <a:p>
            <a:pPr algn="just"/>
            <a:r>
              <a:rPr lang="tr-TR" b="1" dirty="0" smtClean="0"/>
              <a:t>FSEK m. 86: </a:t>
            </a:r>
            <a:r>
              <a:rPr lang="tr-TR" dirty="0"/>
              <a:t>«Aksi kararlaştırılmamış ise, bir kimsenin sipariş üzerine yapılan resim veya portresinden, sipariş veren veya tasvir edilen ve yahut bunların mirasçıları fotoğraf aldırtabilir. Bu hüküm baskı usulü ile yapılan portre ve resimler hakkında cari değildir. Şu kadar ki, bu suretle vücuda getirilen resim ve portrelerin birinci fıkrada sayılanlar için tedariki mümkün olmaz veya nispeten büyük güçlüğü mucip olursa bunların da fotoğrafları aldırılabilir</a:t>
            </a:r>
            <a:r>
              <a:rPr lang="tr-TR" dirty="0" smtClean="0"/>
              <a:t>.»</a:t>
            </a:r>
            <a:endParaRPr lang="tr-TR" b="1" dirty="0"/>
          </a:p>
        </p:txBody>
      </p:sp>
    </p:spTree>
    <p:extLst>
      <p:ext uri="{BB962C8B-B14F-4D97-AF65-F5344CB8AC3E}">
        <p14:creationId xmlns:p14="http://schemas.microsoft.com/office/powerpoint/2010/main" val="110286058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3.xml><?xml version="1.0" encoding="utf-8"?>
<a:theme xmlns:a="http://schemas.openxmlformats.org/drawingml/2006/main" name="2_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otalTime>11</TotalTime>
  <Words>635</Words>
  <Application>Microsoft Office PowerPoint</Application>
  <PresentationFormat>Geniş ekran</PresentationFormat>
  <Paragraphs>25</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6</vt:i4>
      </vt:variant>
    </vt:vector>
  </HeadingPairs>
  <TitlesOfParts>
    <vt:vector size="13" baseType="lpstr">
      <vt:lpstr>Arial</vt:lpstr>
      <vt:lpstr>Calibri</vt:lpstr>
      <vt:lpstr>Century Gothic</vt:lpstr>
      <vt:lpstr>Wingdings 3</vt:lpstr>
      <vt:lpstr>Duman</vt:lpstr>
      <vt:lpstr>1_Duman</vt:lpstr>
      <vt:lpstr>2_Duman</vt:lpstr>
      <vt:lpstr>Hakların Kullanılması</vt:lpstr>
      <vt:lpstr>Hakları Kullanabilecek Kimseler</vt:lpstr>
      <vt:lpstr>PowerPoint Sunusu</vt:lpstr>
      <vt:lpstr>Mektuplar</vt:lpstr>
      <vt:lpstr>Resim ve Portreler</vt:lpstr>
      <vt:lpstr>İstisnalar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Hakların Kullanılması</dc:title>
  <dc:creator>Pc</dc:creator>
  <cp:lastModifiedBy>Pc</cp:lastModifiedBy>
  <cp:revision>2</cp:revision>
  <dcterms:created xsi:type="dcterms:W3CDTF">2020-08-23T12:48:18Z</dcterms:created>
  <dcterms:modified xsi:type="dcterms:W3CDTF">2020-08-23T14:26:48Z</dcterms:modified>
</cp:coreProperties>
</file>