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:\Sunum\Devam edenler\Çocuk ve Sanat\cocuk ve sanat p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Çocuk Merkezli ya da Öğretmen </a:t>
            </a:r>
            <a:r>
              <a:rPr lang="tr-TR" b="1" dirty="0" smtClean="0">
                <a:solidFill>
                  <a:srgbClr val="00B0F0"/>
                </a:solidFill>
              </a:rPr>
              <a:t>Merkezli Projeler</a:t>
            </a:r>
          </a:p>
          <a:p>
            <a:r>
              <a:rPr lang="tr-TR" sz="2500" dirty="0" smtClean="0"/>
              <a:t>Yaklaşım olarak sanat etkinlikleri </a:t>
            </a:r>
            <a:r>
              <a:rPr lang="tr-TR" sz="2500" b="1" dirty="0" smtClean="0"/>
              <a:t>gelişime uygun </a:t>
            </a:r>
            <a:r>
              <a:rPr lang="tr-TR" sz="2500" dirty="0" smtClean="0"/>
              <a:t>olarak görülürken, </a:t>
            </a:r>
            <a:r>
              <a:rPr lang="tr-TR" sz="2500" b="1" dirty="0" smtClean="0"/>
              <a:t>el sanatları </a:t>
            </a:r>
            <a:r>
              <a:rPr lang="tr-TR" sz="2500" dirty="0" smtClean="0"/>
              <a:t>genellikle öğretmen </a:t>
            </a:r>
            <a:r>
              <a:rPr lang="tr-TR" sz="2500" dirty="0" smtClean="0"/>
              <a:t>merkezli, ürün-odaklı </a:t>
            </a:r>
            <a:r>
              <a:rPr lang="tr-TR" sz="2500" dirty="0" smtClean="0"/>
              <a:t>ve sanatsal yönü eksik olarak </a:t>
            </a:r>
            <a:r>
              <a:rPr lang="tr-TR" sz="2500" dirty="0" smtClean="0"/>
              <a:t>görülmektedir. </a:t>
            </a:r>
            <a:r>
              <a:rPr lang="tr-TR" sz="2500" b="1" dirty="0" smtClean="0"/>
              <a:t>Proje</a:t>
            </a:r>
            <a:r>
              <a:rPr lang="tr-TR" sz="2500" dirty="0" smtClean="0"/>
              <a:t> </a:t>
            </a:r>
            <a:r>
              <a:rPr lang="tr-TR" sz="2500" dirty="0" smtClean="0"/>
              <a:t>kavramı halen el sanatları yerine kullanılmaktadır</a:t>
            </a:r>
            <a:r>
              <a:rPr lang="tr-TR" sz="2500" dirty="0" smtClean="0"/>
              <a:t>.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Öğretmen Projeleri İçin Yer Var mı?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ERKEN ÇOCUKLUK DÖNEMİ </a:t>
            </a:r>
            <a:r>
              <a:rPr lang="tr-TR" b="1" dirty="0" smtClean="0">
                <a:solidFill>
                  <a:srgbClr val="FF9900"/>
                </a:solidFill>
              </a:rPr>
              <a:t>SANATINDA OLMASI </a:t>
            </a:r>
            <a:r>
              <a:rPr lang="tr-TR" b="1" dirty="0" smtClean="0">
                <a:solidFill>
                  <a:srgbClr val="FF9900"/>
                </a:solidFill>
              </a:rPr>
              <a:t>GEREKENLER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1. Çocukların Kendilerini İfade Etmelerine </a:t>
            </a:r>
            <a:r>
              <a:rPr lang="tr-TR" b="1" dirty="0" smtClean="0">
                <a:solidFill>
                  <a:srgbClr val="00B0F0"/>
                </a:solidFill>
              </a:rPr>
              <a:t>İzin Vermeli 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2</a:t>
            </a:r>
            <a:r>
              <a:rPr lang="tr-TR" b="1" dirty="0" smtClean="0">
                <a:solidFill>
                  <a:srgbClr val="00B0F0"/>
                </a:solidFill>
              </a:rPr>
              <a:t>. Sanatsal Süreç ve Ürün Arasında Ustaca </a:t>
            </a:r>
            <a:r>
              <a:rPr lang="tr-TR" b="1" dirty="0" smtClean="0">
                <a:solidFill>
                  <a:srgbClr val="00B0F0"/>
                </a:solidFill>
              </a:rPr>
              <a:t>Bir Denge </a:t>
            </a:r>
            <a:r>
              <a:rPr lang="tr-TR" b="1" dirty="0" smtClean="0">
                <a:solidFill>
                  <a:srgbClr val="00B0F0"/>
                </a:solidFill>
              </a:rPr>
              <a:t>Olmalı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00438"/>
            <a:ext cx="808340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36532"/>
            <a:ext cx="4714908" cy="619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3. Açık Uçlu Olmalı, Çocukların </a:t>
            </a:r>
            <a:r>
              <a:rPr lang="tr-TR" b="1" dirty="0" smtClean="0">
                <a:solidFill>
                  <a:srgbClr val="00B0F0"/>
                </a:solidFill>
              </a:rPr>
              <a:t>Yaratıcı Olmasını Sağlamalı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4. Keşfetmeye ve Deneyim Edinmeye </a:t>
            </a:r>
            <a:r>
              <a:rPr lang="tr-TR" b="1" dirty="0" smtClean="0">
                <a:solidFill>
                  <a:srgbClr val="00B0F0"/>
                </a:solidFill>
              </a:rPr>
              <a:t>İzin Vermeli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88" y="2068318"/>
            <a:ext cx="3149604" cy="464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6. Sürecin Doğal Akışı Çocuğu Motive </a:t>
            </a:r>
            <a:r>
              <a:rPr lang="tr-TR" b="1" dirty="0" smtClean="0">
                <a:solidFill>
                  <a:srgbClr val="00B0F0"/>
                </a:solidFill>
              </a:rPr>
              <a:t>Etmeli</a:t>
            </a:r>
          </a:p>
          <a:p>
            <a:r>
              <a:rPr lang="tr-TR" sz="2500" dirty="0" smtClean="0"/>
              <a:t>Sanat; müzik, hareket ve oyun gibi </a:t>
            </a:r>
            <a:r>
              <a:rPr lang="tr-TR" sz="2500" b="1" dirty="0" smtClean="0"/>
              <a:t>içsel </a:t>
            </a:r>
            <a:r>
              <a:rPr lang="tr-TR" sz="2500" b="1" dirty="0" smtClean="0"/>
              <a:t>motivasyonun </a:t>
            </a:r>
            <a:r>
              <a:rPr lang="tr-TR" sz="2500" dirty="0" smtClean="0"/>
              <a:t>olduğu </a:t>
            </a:r>
            <a:r>
              <a:rPr lang="tr-TR" sz="2500" dirty="0" smtClean="0"/>
              <a:t>bir etkinliktir</a:t>
            </a:r>
            <a:r>
              <a:rPr lang="tr-TR" sz="2500" dirty="0" smtClean="0"/>
              <a:t>.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7. Başarı Odaklı </a:t>
            </a:r>
            <a:r>
              <a:rPr lang="tr-TR" b="1" dirty="0" smtClean="0">
                <a:solidFill>
                  <a:srgbClr val="00B0F0"/>
                </a:solidFill>
              </a:rPr>
              <a:t>Olmalı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8. Tüm Çocuklar Tarafından Yapılabilir </a:t>
            </a:r>
            <a:r>
              <a:rPr lang="tr-TR" b="1" dirty="0" smtClean="0">
                <a:solidFill>
                  <a:srgbClr val="00B0F0"/>
                </a:solidFill>
              </a:rPr>
              <a:t>Olmalı</a:t>
            </a:r>
          </a:p>
          <a:p>
            <a:pPr>
              <a:buNone/>
            </a:pPr>
            <a:r>
              <a:rPr lang="nl-NL" b="1" dirty="0" smtClean="0">
                <a:solidFill>
                  <a:srgbClr val="00B0F0"/>
                </a:solidFill>
              </a:rPr>
              <a:t>9. U ygun Sanat Malzemeleri İçermeli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10. Gelişime Uygun </a:t>
            </a:r>
            <a:r>
              <a:rPr lang="tr-TR" b="1" dirty="0" smtClean="0">
                <a:solidFill>
                  <a:srgbClr val="00B0F0"/>
                </a:solidFill>
              </a:rPr>
              <a:t>Olmalı</a:t>
            </a:r>
          </a:p>
          <a:p>
            <a:r>
              <a:rPr lang="tr-TR" sz="2500" b="1" i="1" dirty="0" smtClean="0"/>
              <a:t>Gelişimsel </a:t>
            </a:r>
            <a:r>
              <a:rPr lang="tr-TR" sz="2500" b="1" i="1" dirty="0" smtClean="0"/>
              <a:t>Uygunluk</a:t>
            </a:r>
          </a:p>
          <a:p>
            <a:r>
              <a:rPr lang="tr-TR" sz="2500" dirty="0" smtClean="0"/>
              <a:t>Yaş/Gelişim </a:t>
            </a:r>
            <a:r>
              <a:rPr lang="tr-TR" sz="2500" dirty="0" smtClean="0"/>
              <a:t>Seviyesi</a:t>
            </a:r>
          </a:p>
          <a:p>
            <a:r>
              <a:rPr lang="tr-TR" sz="2500" dirty="0" smtClean="0"/>
              <a:t>Birey Olarak </a:t>
            </a:r>
            <a:r>
              <a:rPr lang="tr-TR" sz="2500" dirty="0" smtClean="0"/>
              <a:t>Çocuk</a:t>
            </a:r>
          </a:p>
          <a:p>
            <a:r>
              <a:rPr lang="tr-TR" sz="2500" dirty="0" smtClean="0"/>
              <a:t>Aile/Kültür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YARATICI SANAT GİBİ GÖRÜNEN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ETKİNLİKLER</a:t>
            </a:r>
            <a:endParaRPr lang="tr-TR" dirty="0">
              <a:solidFill>
                <a:srgbClr val="FF99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1285860"/>
            <a:ext cx="3648558" cy="51135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8422" y="3071810"/>
            <a:ext cx="548698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612982"/>
            <a:ext cx="5054382" cy="296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642918"/>
            <a:ext cx="360652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7858180" cy="5287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374" y="6072206"/>
            <a:ext cx="480740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ÇOCUKLARA SANAT ÖĞRETİMİ: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FARKLI BAKIŞ AÇILARI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Yazarlar sanatı gelişimsel olarak çocuk merkezli, açık </a:t>
            </a:r>
            <a:r>
              <a:rPr lang="tr-TR" dirty="0" smtClean="0"/>
              <a:t>uçlu, yaratıcı</a:t>
            </a:r>
            <a:r>
              <a:rPr lang="tr-TR" dirty="0" smtClean="0"/>
              <a:t>, çocuk tarafından keşfedilerek ortaya çıkarılan </a:t>
            </a:r>
            <a:r>
              <a:rPr lang="tr-TR" dirty="0" smtClean="0"/>
              <a:t>bir olgu </a:t>
            </a:r>
            <a:r>
              <a:rPr lang="tr-TR" dirty="0" smtClean="0"/>
              <a:t>olarak görmektedir.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ÜNİTE 4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Sanat Deneyimleri Sağlamak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609600" y="1285860"/>
            <a:ext cx="8229600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/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BÖLÜM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10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Çocuk Merkezli Sanata Karşı, </a:t>
            </a:r>
            <a:b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Öğretmen Merkezli Projeler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677" y="2071679"/>
            <a:ext cx="6723843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KÂĞIT SANATI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Kâğıtla Uygulama </a:t>
            </a:r>
            <a:r>
              <a:rPr lang="tr-TR" b="1" dirty="0" smtClean="0">
                <a:solidFill>
                  <a:srgbClr val="00B0F0"/>
                </a:solidFill>
              </a:rPr>
              <a:t>Yapma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Kendini İfade Edici Sanat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Yıldızlar ve Kar </a:t>
            </a:r>
            <a:r>
              <a:rPr lang="tr-TR" sz="2500" b="1" i="1" dirty="0" smtClean="0"/>
              <a:t>Taneleri</a:t>
            </a:r>
          </a:p>
          <a:p>
            <a:r>
              <a:rPr lang="tr-TR" sz="2500" b="1" i="1" dirty="0" smtClean="0"/>
              <a:t>Kâğıt </a:t>
            </a:r>
            <a:r>
              <a:rPr lang="tr-TR" sz="2500" b="1" i="1" dirty="0" smtClean="0"/>
              <a:t>Dokuma</a:t>
            </a:r>
          </a:p>
          <a:p>
            <a:r>
              <a:rPr lang="tr-TR" sz="2500" b="1" i="1" dirty="0" smtClean="0"/>
              <a:t>Kâğıt Şeritten </a:t>
            </a:r>
            <a:r>
              <a:rPr lang="tr-TR" sz="2500" b="1" i="1" dirty="0" smtClean="0"/>
              <a:t>Yaratıklar</a:t>
            </a:r>
          </a:p>
          <a:p>
            <a:r>
              <a:rPr lang="tr-TR" sz="2500" b="1" i="1" dirty="0" smtClean="0"/>
              <a:t>Kâğıt </a:t>
            </a:r>
            <a:r>
              <a:rPr lang="tr-TR" sz="2500" b="1" i="1" dirty="0" smtClean="0"/>
              <a:t>Mozaik</a:t>
            </a:r>
          </a:p>
          <a:p>
            <a:r>
              <a:rPr lang="tr-TR" sz="2500" b="1" i="1" dirty="0" smtClean="0"/>
              <a:t>Kâğıt Kabartma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Duyusal Keşif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Dergi Resimleri </a:t>
            </a:r>
            <a:r>
              <a:rPr lang="tr-TR" sz="2500" b="1" i="1" dirty="0" smtClean="0"/>
              <a:t>Dokuma</a:t>
            </a:r>
          </a:p>
          <a:p>
            <a:r>
              <a:rPr lang="tr-TR" sz="2500" b="1" i="1" dirty="0" smtClean="0"/>
              <a:t>Kâğıt </a:t>
            </a:r>
            <a:r>
              <a:rPr lang="tr-TR" sz="2500" b="1" i="1" dirty="0" smtClean="0"/>
              <a:t>Yapma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Hazırlık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İşlem</a:t>
            </a:r>
          </a:p>
          <a:p>
            <a:r>
              <a:rPr lang="tr-TR" sz="2500" b="1" i="1" dirty="0" smtClean="0"/>
              <a:t>Kalıp Kâğıt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ÖZET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Bazen sanatsal ya da yaratıcı yönü olmayan </a:t>
            </a:r>
            <a:r>
              <a:rPr lang="tr-TR" dirty="0" smtClean="0"/>
              <a:t>etkinlikler sanat </a:t>
            </a:r>
            <a:r>
              <a:rPr lang="tr-TR" dirty="0" smtClean="0"/>
              <a:t>gibi gözükmektedir. Muhtemelen </a:t>
            </a:r>
            <a:r>
              <a:rPr lang="tr-TR" dirty="0" smtClean="0"/>
              <a:t>öğretmenler çocuklarla </a:t>
            </a:r>
            <a:r>
              <a:rPr lang="tr-TR" dirty="0" smtClean="0"/>
              <a:t>yaptıkları çalışmaları eleştirel bir </a:t>
            </a:r>
            <a:r>
              <a:rPr lang="tr-TR" dirty="0" smtClean="0"/>
              <a:t>biçimde </a:t>
            </a:r>
            <a:r>
              <a:rPr lang="tr-TR" dirty="0" smtClean="0"/>
              <a:t>gözden geçirmeyi unuturlar. Bu bölüm, erken </a:t>
            </a:r>
            <a:r>
              <a:rPr lang="tr-TR" dirty="0" smtClean="0"/>
              <a:t>çocukluk dönemi </a:t>
            </a:r>
            <a:r>
              <a:rPr lang="tr-TR" dirty="0" smtClean="0"/>
              <a:t>sanat çalışmalarının nasıl olması </a:t>
            </a:r>
            <a:r>
              <a:rPr lang="tr-TR" dirty="0" smtClean="0"/>
              <a:t>gerektiği konusunda </a:t>
            </a:r>
            <a:r>
              <a:rPr lang="tr-TR" dirty="0" smtClean="0"/>
              <a:t>bazı ölçütler ya da esaslar getirmiştir.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20" y="2427281"/>
            <a:ext cx="8585160" cy="200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603770" cy="505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0091" y="5147845"/>
            <a:ext cx="2205624" cy="10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5" y="214290"/>
            <a:ext cx="5286412" cy="62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GİRİŞ</a:t>
            </a:r>
            <a:endParaRPr lang="tr-TR" b="1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 bölümde </a:t>
            </a:r>
            <a:r>
              <a:rPr lang="tr-TR" dirty="0" smtClean="0"/>
              <a:t>öğretmen merkezli, öğretmen rehberliğinde </a:t>
            </a:r>
            <a:r>
              <a:rPr lang="tr-TR" dirty="0" smtClean="0"/>
              <a:t>ve çocuk </a:t>
            </a:r>
            <a:r>
              <a:rPr lang="tr-TR" dirty="0" smtClean="0"/>
              <a:t>merkezli yaklaşımlar tanımlanacak ve tartışılacaktır.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429000"/>
            <a:ext cx="6858048" cy="279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3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SANAT ÖĞRETİMİNDE YAKLAŞIMLAR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4525963"/>
          </a:xfrm>
        </p:spPr>
        <p:txBody>
          <a:bodyPr/>
          <a:lstStyle/>
          <a:p>
            <a:r>
              <a:rPr lang="tr-TR" dirty="0" smtClean="0"/>
              <a:t>Bazı sanat projeleri yapılandırılmış ve </a:t>
            </a:r>
            <a:r>
              <a:rPr lang="tr-TR" b="1" dirty="0" smtClean="0"/>
              <a:t>öğretmen merkezlidir</a:t>
            </a:r>
            <a:r>
              <a:rPr lang="tr-TR" b="1" dirty="0" smtClean="0"/>
              <a:t>.</a:t>
            </a:r>
          </a:p>
          <a:p>
            <a:r>
              <a:rPr lang="tr-TR" dirty="0" smtClean="0"/>
              <a:t>Karşıt yaklaşım ise yapılandırılmamış ve </a:t>
            </a:r>
            <a:r>
              <a:rPr lang="tr-TR" b="1" dirty="0" smtClean="0"/>
              <a:t>çocuk </a:t>
            </a:r>
            <a:r>
              <a:rPr lang="tr-TR" b="1" dirty="0" smtClean="0"/>
              <a:t>merkezli</a:t>
            </a:r>
            <a:r>
              <a:rPr lang="tr-TR" dirty="0" smtClean="0"/>
              <a:t> olmalıdır</a:t>
            </a:r>
            <a:r>
              <a:rPr lang="tr-TR" dirty="0" smtClean="0"/>
              <a:t>.</a:t>
            </a:r>
            <a:endParaRPr lang="tr-T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143248"/>
            <a:ext cx="4500594" cy="301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0105" y="6215082"/>
            <a:ext cx="4783795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Çocukların Çizimi: Bağımsız İfade mi, </a:t>
            </a:r>
            <a:r>
              <a:rPr lang="tr-TR" b="1" dirty="0" smtClean="0">
                <a:solidFill>
                  <a:srgbClr val="00B0F0"/>
                </a:solidFill>
              </a:rPr>
              <a:t>yoksa Öğretilecek </a:t>
            </a:r>
            <a:r>
              <a:rPr lang="tr-TR" b="1" dirty="0" smtClean="0">
                <a:solidFill>
                  <a:srgbClr val="00B0F0"/>
                </a:solidFill>
              </a:rPr>
              <a:t>Beceri mi</a:t>
            </a:r>
            <a:r>
              <a:rPr lang="tr-TR" b="1" dirty="0" smtClean="0">
                <a:solidFill>
                  <a:srgbClr val="00B0F0"/>
                </a:solidFill>
              </a:rPr>
              <a:t>?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Kolaylaştırıcı Olarak </a:t>
            </a:r>
            <a:r>
              <a:rPr lang="tr-TR" b="1" dirty="0" smtClean="0">
                <a:solidFill>
                  <a:srgbClr val="00B0F0"/>
                </a:solidFill>
              </a:rPr>
              <a:t>Öğretmen</a:t>
            </a:r>
          </a:p>
          <a:p>
            <a:r>
              <a:rPr lang="tr-TR" sz="2500" b="1" dirty="0" smtClean="0"/>
              <a:t>Öğretmen rehberliğinde</a:t>
            </a:r>
            <a:r>
              <a:rPr lang="tr-TR" sz="2500" dirty="0" smtClean="0"/>
              <a:t> yaklaşım bu bölümde bahsedilen </a:t>
            </a:r>
            <a:r>
              <a:rPr lang="tr-TR" sz="2500" dirty="0" smtClean="0"/>
              <a:t>iki yaklaşımın </a:t>
            </a:r>
            <a:r>
              <a:rPr lang="tr-TR" sz="2500" dirty="0" smtClean="0"/>
              <a:t>(öğretmen merkezli ve çocuk merkezli) en iyi </a:t>
            </a:r>
            <a:r>
              <a:rPr lang="tr-TR" sz="2500" dirty="0" smtClean="0"/>
              <a:t>yanlarını içerir</a:t>
            </a:r>
            <a:r>
              <a:rPr lang="tr-TR" sz="2500" dirty="0" smtClean="0"/>
              <a:t>; daha çok çocukların yönlendirildiği ve esnek </a:t>
            </a:r>
            <a:r>
              <a:rPr lang="tr-TR" sz="2500" dirty="0" smtClean="0"/>
              <a:t>bir yapıdır </a:t>
            </a:r>
            <a:r>
              <a:rPr lang="tr-TR" sz="2500" dirty="0" smtClean="0"/>
              <a:t>(bakınız Resim 10-3).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237" y="3429000"/>
            <a:ext cx="453903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2564" y="6215082"/>
            <a:ext cx="488702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5900"/>
            <a:ext cx="4240464" cy="602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290"/>
            <a:ext cx="3929090" cy="57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5752" y="0"/>
            <a:ext cx="5218248" cy="338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14" y="3253998"/>
            <a:ext cx="5052652" cy="322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339</Words>
  <PresentationFormat>Ekran Gösterisi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4" baseType="lpstr">
      <vt:lpstr>Ofis Teması</vt:lpstr>
      <vt:lpstr>Slayt 1</vt:lpstr>
      <vt:lpstr>ÜNİTE 4 Sanat Deneyimleri Sağlamak</vt:lpstr>
      <vt:lpstr>Slayt 3</vt:lpstr>
      <vt:lpstr>Slayt 4</vt:lpstr>
      <vt:lpstr>GİRİŞ</vt:lpstr>
      <vt:lpstr>SANAT ÖĞRETİMİNDE YAKLAŞIMLAR</vt:lpstr>
      <vt:lpstr>Slayt 7</vt:lpstr>
      <vt:lpstr>Slayt 8</vt:lpstr>
      <vt:lpstr>Slayt 9</vt:lpstr>
      <vt:lpstr>Slayt 10</vt:lpstr>
      <vt:lpstr>ERKEN ÇOCUKLUK DÖNEMİ SANATINDA OLMASI GEREKENLER</vt:lpstr>
      <vt:lpstr>Slayt 12</vt:lpstr>
      <vt:lpstr>Slayt 13</vt:lpstr>
      <vt:lpstr>Slayt 14</vt:lpstr>
      <vt:lpstr>Slayt 15</vt:lpstr>
      <vt:lpstr>YARATICI SANAT GİBİ GÖRÜNEN ETKİNLİKLER</vt:lpstr>
      <vt:lpstr>Slayt 17</vt:lpstr>
      <vt:lpstr>Slayt 18</vt:lpstr>
      <vt:lpstr>ÇOCUKLARA SANAT ÖĞRETİMİ: FARKLI BAKIŞ AÇILARI</vt:lpstr>
      <vt:lpstr>KÂĞIT SANATI</vt:lpstr>
      <vt:lpstr>Slayt 21</vt:lpstr>
      <vt:lpstr>ÖZET</vt:lpstr>
      <vt:lpstr>Slayt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Enes Kurt</dc:creator>
  <cp:lastModifiedBy>Enes Kurt</cp:lastModifiedBy>
  <cp:revision>22</cp:revision>
  <dcterms:created xsi:type="dcterms:W3CDTF">2015-05-27T06:02:16Z</dcterms:created>
  <dcterms:modified xsi:type="dcterms:W3CDTF">2015-05-27T14:50:14Z</dcterms:modified>
</cp:coreProperties>
</file>