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75" r:id="rId10"/>
    <p:sldId id="276" r:id="rId11"/>
    <p:sldId id="277" r:id="rId12"/>
    <p:sldId id="278" r:id="rId13"/>
    <p:sldId id="264" r:id="rId14"/>
    <p:sldId id="265" r:id="rId15"/>
    <p:sldId id="266" r:id="rId16"/>
    <p:sldId id="267" r:id="rId17"/>
    <p:sldId id="268" r:id="rId18"/>
    <p:sldId id="26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1CF3-BDBE-4231-B650-2E38A00525A1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F6B5-9FAD-4CF1-81FB-CB302096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1CF3-BDBE-4231-B650-2E38A00525A1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F6B5-9FAD-4CF1-81FB-CB302096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1CF3-BDBE-4231-B650-2E38A00525A1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F6B5-9FAD-4CF1-81FB-CB302096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1CF3-BDBE-4231-B650-2E38A00525A1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F6B5-9FAD-4CF1-81FB-CB302096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1CF3-BDBE-4231-B650-2E38A00525A1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F6B5-9FAD-4CF1-81FB-CB302096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1CF3-BDBE-4231-B650-2E38A00525A1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F6B5-9FAD-4CF1-81FB-CB302096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1CF3-BDBE-4231-B650-2E38A00525A1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F6B5-9FAD-4CF1-81FB-CB302096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1CF3-BDBE-4231-B650-2E38A00525A1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F6B5-9FAD-4CF1-81FB-CB302096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1CF3-BDBE-4231-B650-2E38A00525A1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F6B5-9FAD-4CF1-81FB-CB302096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1CF3-BDBE-4231-B650-2E38A00525A1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F6B5-9FAD-4CF1-81FB-CB302096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1CF3-BDBE-4231-B650-2E38A00525A1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F6B5-9FAD-4CF1-81FB-CB302096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31CF3-BDBE-4231-B650-2E38A00525A1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F6B5-9FAD-4CF1-81FB-CB302096B3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gri.ankara.edu.tr/download/logo/webrenkli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Erozyon ve Toprak Erozyonunun Oluşumu</a:t>
            </a:r>
            <a:br>
              <a:rPr lang="tr-TR" dirty="0" smtClean="0"/>
            </a:br>
            <a:endParaRPr lang="en-US" dirty="0"/>
          </a:p>
        </p:txBody>
      </p:sp>
      <p:pic>
        <p:nvPicPr>
          <p:cNvPr id="4" name="Picture 11" descr="renkl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32656"/>
            <a:ext cx="1219200" cy="1219200"/>
          </a:xfrm>
          <a:prstGeom prst="rect">
            <a:avLst/>
          </a:prstGeom>
          <a:noFill/>
        </p:spPr>
      </p:pic>
      <p:pic>
        <p:nvPicPr>
          <p:cNvPr id="5" name="Picture 5" descr="ambl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295400" cy="1295400"/>
          </a:xfrm>
          <a:prstGeom prst="rect">
            <a:avLst/>
          </a:prstGeom>
          <a:noFill/>
        </p:spPr>
      </p:pic>
      <p:sp>
        <p:nvSpPr>
          <p:cNvPr id="7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9050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TOPRAK BİLGİSİ DERSİ </a:t>
            </a:r>
          </a:p>
          <a:p>
            <a:r>
              <a:rPr lang="tr-TR" dirty="0" smtClean="0"/>
              <a:t>ZTO203 </a:t>
            </a:r>
          </a:p>
          <a:p>
            <a:r>
              <a:rPr lang="tr-TR" dirty="0" err="1" smtClean="0"/>
              <a:t>Doç.Dr</a:t>
            </a:r>
            <a:r>
              <a:rPr lang="tr-TR" dirty="0" smtClean="0"/>
              <a:t>. Hasan Sabri </a:t>
            </a:r>
            <a:r>
              <a:rPr lang="tr-TR" dirty="0" err="1" smtClean="0"/>
              <a:t>Öztürk</a:t>
            </a:r>
            <a:endParaRPr lang="tr-TR" dirty="0" smtClean="0"/>
          </a:p>
          <a:p>
            <a:r>
              <a:rPr lang="tr-TR" dirty="0" err="1" smtClean="0"/>
              <a:t>hozturk</a:t>
            </a:r>
            <a:r>
              <a:rPr lang="tr-TR" dirty="0" smtClean="0"/>
              <a:t>@</a:t>
            </a:r>
            <a:r>
              <a:rPr lang="tr-TR" dirty="0" err="1" smtClean="0"/>
              <a:t>agri</a:t>
            </a:r>
            <a:r>
              <a:rPr lang="tr-TR" dirty="0" smtClean="0"/>
              <a:t>.</a:t>
            </a:r>
            <a:r>
              <a:rPr lang="tr-TR" dirty="0" err="1" smtClean="0"/>
              <a:t>ankara</a:t>
            </a:r>
            <a:r>
              <a:rPr lang="tr-TR" dirty="0" smtClean="0"/>
              <a:t>.edu.tr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528" y="344"/>
            <a:chExt cx="4848" cy="354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672"/>
              <a:ext cx="4848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44" y="344"/>
              <a:ext cx="4832" cy="3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2800" b="1">
                  <a:solidFill>
                    <a:schemeClr val="bg2"/>
                  </a:solidFill>
                  <a:latin typeface="Arial" charset="0"/>
                </a:rPr>
                <a:t>Yüzey ve Parmak Erozyonu</a:t>
              </a:r>
              <a:endParaRPr lang="en-US" sz="2800" b="1">
                <a:solidFill>
                  <a:schemeClr val="bg2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528" y="336"/>
            <a:chExt cx="4848" cy="364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336"/>
              <a:ext cx="4848" cy="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816" y="424"/>
              <a:ext cx="2736" cy="3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2800" b="1">
                  <a:solidFill>
                    <a:schemeClr val="bg2"/>
                  </a:solidFill>
                  <a:latin typeface="Arial" charset="0"/>
                </a:rPr>
                <a:t>Parmak Erozyonu</a:t>
              </a:r>
              <a:endParaRPr lang="en-US" sz="2800" b="1">
                <a:solidFill>
                  <a:schemeClr val="bg2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464" y="672"/>
            <a:chExt cx="4904" cy="34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" y="960"/>
              <a:ext cx="4896" cy="3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472" y="672"/>
              <a:ext cx="4896" cy="3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2800" b="1">
                  <a:solidFill>
                    <a:schemeClr val="bg2"/>
                  </a:solidFill>
                  <a:latin typeface="Arial" charset="0"/>
                </a:rPr>
                <a:t>Oyuntu Erozyonu</a:t>
              </a:r>
              <a:endParaRPr lang="en-US" sz="2800" b="1">
                <a:solidFill>
                  <a:schemeClr val="bg2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Toprak Erozyonu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 smtClean="0"/>
              <a:t>doğal</a:t>
            </a:r>
            <a:r>
              <a:rPr lang="en-US" b="1" dirty="0" smtClean="0"/>
              <a:t> </a:t>
            </a:r>
            <a:r>
              <a:rPr lang="en-US" b="1" dirty="0" err="1" smtClean="0"/>
              <a:t>etmenler</a:t>
            </a:r>
            <a:r>
              <a:rPr lang="en-US" b="1" dirty="0" smtClean="0"/>
              <a:t> </a:t>
            </a:r>
            <a:endParaRPr lang="tr-TR" b="1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iklim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r>
              <a:rPr lang="en-US" dirty="0" smtClean="0"/>
              <a:t>,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toprak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r>
              <a:rPr lang="en-US" dirty="0" smtClean="0"/>
              <a:t>,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topoğrafik</a:t>
            </a:r>
            <a:r>
              <a:rPr lang="en-US" dirty="0" smtClean="0"/>
              <a:t> </a:t>
            </a:r>
            <a:r>
              <a:rPr lang="en-US" dirty="0" err="1" smtClean="0"/>
              <a:t>yapı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engebelik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en-US" dirty="0" err="1" smtClean="0"/>
              <a:t>bitki</a:t>
            </a:r>
            <a:r>
              <a:rPr lang="en-US" dirty="0" smtClean="0"/>
              <a:t> </a:t>
            </a:r>
            <a:r>
              <a:rPr lang="en-US" dirty="0" err="1" smtClean="0"/>
              <a:t>örtüsünün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en-US" b="1" dirty="0" err="1" smtClean="0"/>
              <a:t>insandan</a:t>
            </a:r>
            <a:r>
              <a:rPr lang="en-US" b="1" dirty="0" smtClean="0"/>
              <a:t> </a:t>
            </a:r>
            <a:r>
              <a:rPr lang="en-US" b="1" dirty="0" err="1" smtClean="0"/>
              <a:t>kaynaklanan</a:t>
            </a:r>
            <a:r>
              <a:rPr lang="en-US" b="1" dirty="0" smtClean="0"/>
              <a:t> </a:t>
            </a:r>
            <a:r>
              <a:rPr lang="en-US" b="1" dirty="0" err="1" smtClean="0"/>
              <a:t>etmenler</a:t>
            </a:r>
            <a:endParaRPr lang="tr-TR" b="1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arazilerin</a:t>
            </a:r>
            <a:r>
              <a:rPr lang="en-US" dirty="0" smtClean="0"/>
              <a:t> </a:t>
            </a:r>
            <a:r>
              <a:rPr lang="en-US" dirty="0" err="1" smtClean="0"/>
              <a:t>yeteneklerine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kullanılmaması</a:t>
            </a:r>
            <a:r>
              <a:rPr lang="en-US" dirty="0" smtClean="0"/>
              <a:t>,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yanlış</a:t>
            </a:r>
            <a:r>
              <a:rPr lang="en-US" dirty="0" smtClean="0"/>
              <a:t> </a:t>
            </a:r>
            <a:r>
              <a:rPr lang="en-US" dirty="0" err="1" smtClean="0"/>
              <a:t>toprak</a:t>
            </a:r>
            <a:r>
              <a:rPr lang="en-US" dirty="0" smtClean="0"/>
              <a:t> </a:t>
            </a:r>
            <a:r>
              <a:rPr lang="en-US" dirty="0" err="1" smtClean="0"/>
              <a:t>işleme</a:t>
            </a:r>
            <a:r>
              <a:rPr lang="en-US" dirty="0" smtClean="0"/>
              <a:t>,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geniş</a:t>
            </a:r>
            <a:r>
              <a:rPr lang="en-US" dirty="0" smtClean="0"/>
              <a:t> </a:t>
            </a:r>
            <a:r>
              <a:rPr lang="en-US" dirty="0" err="1" smtClean="0"/>
              <a:t>alanlarda</a:t>
            </a:r>
            <a:r>
              <a:rPr lang="tr-TR" dirty="0" smtClean="0"/>
              <a:t> </a:t>
            </a:r>
            <a:r>
              <a:rPr lang="en-US" dirty="0" err="1" smtClean="0"/>
              <a:t>hatalı</a:t>
            </a:r>
            <a:r>
              <a:rPr lang="en-US" dirty="0" smtClean="0"/>
              <a:t> </a:t>
            </a:r>
            <a:r>
              <a:rPr lang="en-US" dirty="0" err="1" smtClean="0"/>
              <a:t>nadas</a:t>
            </a:r>
            <a:r>
              <a:rPr lang="en-US" dirty="0" smtClean="0"/>
              <a:t> </a:t>
            </a:r>
            <a:r>
              <a:rPr lang="en-US" dirty="0" err="1" smtClean="0"/>
              <a:t>uygulamalarının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r>
              <a:rPr lang="en-US" dirty="0" smtClean="0"/>
              <a:t>,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bitki</a:t>
            </a:r>
            <a:r>
              <a:rPr lang="en-US" dirty="0" smtClean="0"/>
              <a:t> </a:t>
            </a:r>
            <a:r>
              <a:rPr lang="en-US" dirty="0" err="1" smtClean="0"/>
              <a:t>münavebesinin</a:t>
            </a:r>
            <a:r>
              <a:rPr lang="en-US" dirty="0" smtClean="0"/>
              <a:t> </a:t>
            </a:r>
            <a:r>
              <a:rPr lang="en-US" dirty="0" err="1" smtClean="0"/>
              <a:t>yeterince</a:t>
            </a:r>
            <a:r>
              <a:rPr lang="en-US" dirty="0" smtClean="0"/>
              <a:t> </a:t>
            </a:r>
            <a:r>
              <a:rPr lang="en-US" dirty="0" err="1" smtClean="0"/>
              <a:t>uygulanmaması</a:t>
            </a:r>
            <a:r>
              <a:rPr lang="en-US" dirty="0" smtClean="0"/>
              <a:t>,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ormanların</a:t>
            </a:r>
            <a:r>
              <a:rPr lang="en-US" dirty="0" smtClean="0"/>
              <a:t> </a:t>
            </a:r>
            <a:r>
              <a:rPr lang="en-US" dirty="0" err="1" smtClean="0"/>
              <a:t>tahrip</a:t>
            </a:r>
            <a:r>
              <a:rPr lang="en-US" dirty="0" smtClean="0"/>
              <a:t> </a:t>
            </a:r>
            <a:r>
              <a:rPr lang="en-US" dirty="0" err="1" smtClean="0"/>
              <a:t>edilmesi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orman</a:t>
            </a:r>
            <a:r>
              <a:rPr lang="en-US" dirty="0" smtClean="0"/>
              <a:t> </a:t>
            </a:r>
            <a:r>
              <a:rPr lang="en-US" dirty="0" err="1" smtClean="0"/>
              <a:t>arazisi</a:t>
            </a:r>
            <a:r>
              <a:rPr lang="en-US" dirty="0" smtClean="0"/>
              <a:t> </a:t>
            </a:r>
            <a:r>
              <a:rPr lang="en-US" dirty="0" err="1" smtClean="0"/>
              <a:t>nitelikli</a:t>
            </a:r>
            <a:r>
              <a:rPr lang="en-US" dirty="0" smtClean="0"/>
              <a:t> </a:t>
            </a:r>
            <a:r>
              <a:rPr lang="en-US" dirty="0" err="1" smtClean="0"/>
              <a:t>arazilerin</a:t>
            </a:r>
            <a:r>
              <a:rPr lang="tr-TR" dirty="0" smtClean="0"/>
              <a:t> </a:t>
            </a:r>
            <a:r>
              <a:rPr lang="en-US" dirty="0" err="1" smtClean="0"/>
              <a:t>tarım</a:t>
            </a:r>
            <a:r>
              <a:rPr lang="en-US" dirty="0" smtClean="0"/>
              <a:t> </a:t>
            </a:r>
            <a:r>
              <a:rPr lang="en-US" dirty="0" err="1" smtClean="0"/>
              <a:t>arazileri</a:t>
            </a:r>
            <a:r>
              <a:rPr lang="en-US" dirty="0" smtClean="0"/>
              <a:t> </a:t>
            </a:r>
            <a:r>
              <a:rPr lang="en-US" dirty="0" err="1" smtClean="0"/>
              <a:t>haline</a:t>
            </a:r>
            <a:r>
              <a:rPr lang="en-US" dirty="0" smtClean="0"/>
              <a:t> </a:t>
            </a:r>
            <a:r>
              <a:rPr lang="en-US" dirty="0" err="1" smtClean="0"/>
              <a:t>dönüştürülmesi</a:t>
            </a:r>
            <a:r>
              <a:rPr lang="en-US" dirty="0" smtClean="0"/>
              <a:t>,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çayır-meraların</a:t>
            </a:r>
            <a:r>
              <a:rPr lang="en-US" dirty="0" smtClean="0"/>
              <a:t> </a:t>
            </a:r>
            <a:r>
              <a:rPr lang="en-US" dirty="0" err="1" smtClean="0"/>
              <a:t>düzensiz</a:t>
            </a:r>
            <a:r>
              <a:rPr lang="en-US" dirty="0" smtClean="0"/>
              <a:t>, </a:t>
            </a:r>
            <a:r>
              <a:rPr lang="en-US" dirty="0" err="1" smtClean="0"/>
              <a:t>kontrolsüz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ağır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biçimde</a:t>
            </a:r>
            <a:r>
              <a:rPr lang="en-US" dirty="0" smtClean="0"/>
              <a:t> </a:t>
            </a:r>
            <a:r>
              <a:rPr lang="en-US" dirty="0" err="1" smtClean="0"/>
              <a:t>otlatılması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özellikle</a:t>
            </a:r>
            <a:r>
              <a:rPr lang="en-US" dirty="0" smtClean="0"/>
              <a:t> </a:t>
            </a:r>
            <a:r>
              <a:rPr lang="en-US" dirty="0" err="1" smtClean="0"/>
              <a:t>tarım</a:t>
            </a:r>
            <a:r>
              <a:rPr lang="en-US" dirty="0" smtClean="0"/>
              <a:t> </a:t>
            </a:r>
            <a:r>
              <a:rPr lang="en-US" dirty="0" err="1" smtClean="0"/>
              <a:t>arazilerinde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r>
              <a:rPr lang="en-US" dirty="0" smtClean="0"/>
              <a:t> </a:t>
            </a:r>
            <a:r>
              <a:rPr lang="en-US" dirty="0" err="1" smtClean="0"/>
              <a:t>toprak</a:t>
            </a:r>
            <a:r>
              <a:rPr lang="en-US" dirty="0" smtClean="0"/>
              <a:t> </a:t>
            </a:r>
            <a:r>
              <a:rPr lang="en-US" dirty="0" err="1" smtClean="0"/>
              <a:t>muhafaza</a:t>
            </a:r>
            <a:r>
              <a:rPr lang="en-US" dirty="0" smtClean="0"/>
              <a:t> </a:t>
            </a:r>
            <a:r>
              <a:rPr lang="en-US" dirty="0" err="1" smtClean="0"/>
              <a:t>tedbirlerinin</a:t>
            </a:r>
            <a:r>
              <a:rPr lang="en-US" dirty="0" smtClean="0"/>
              <a:t> </a:t>
            </a:r>
            <a:r>
              <a:rPr lang="en-US" dirty="0" err="1" smtClean="0"/>
              <a:t>yeterince</a:t>
            </a:r>
            <a:r>
              <a:rPr lang="en-US" dirty="0" smtClean="0"/>
              <a:t> </a:t>
            </a:r>
            <a:r>
              <a:rPr lang="en-US" dirty="0" err="1" smtClean="0"/>
              <a:t>alınmaması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Doğal etmenler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İklim</a:t>
            </a:r>
            <a:r>
              <a:rPr lang="en-US" b="1" dirty="0" smtClean="0"/>
              <a:t> </a:t>
            </a:r>
            <a:r>
              <a:rPr lang="en-US" b="1" dirty="0" err="1" smtClean="0"/>
              <a:t>Özellikleri</a:t>
            </a:r>
            <a:r>
              <a:rPr lang="en-US" b="1" dirty="0" smtClean="0"/>
              <a:t> </a:t>
            </a:r>
            <a:r>
              <a:rPr lang="tr-TR" b="1" dirty="0" smtClean="0"/>
              <a:t>; </a:t>
            </a:r>
            <a:r>
              <a:rPr lang="en-US" dirty="0" err="1" smtClean="0"/>
              <a:t>Toprak</a:t>
            </a:r>
            <a:r>
              <a:rPr lang="en-US" dirty="0" smtClean="0"/>
              <a:t> </a:t>
            </a:r>
            <a:r>
              <a:rPr lang="en-US" dirty="0" err="1" smtClean="0"/>
              <a:t>erozyonun</a:t>
            </a:r>
            <a:r>
              <a:rPr lang="en-US" dirty="0" smtClean="0"/>
              <a:t> </a:t>
            </a:r>
            <a:r>
              <a:rPr lang="en-US" dirty="0" err="1" smtClean="0"/>
              <a:t>meydana</a:t>
            </a:r>
            <a:r>
              <a:rPr lang="en-US" dirty="0" smtClean="0"/>
              <a:t> </a:t>
            </a:r>
            <a:r>
              <a:rPr lang="en-US" dirty="0" err="1" smtClean="0"/>
              <a:t>gelmesinde</a:t>
            </a:r>
            <a:r>
              <a:rPr lang="en-US" dirty="0" smtClean="0"/>
              <a:t> </a:t>
            </a:r>
            <a:r>
              <a:rPr lang="en-US" dirty="0" err="1" smtClean="0"/>
              <a:t>etkili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yağış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karakteristikleri</a:t>
            </a:r>
            <a:r>
              <a:rPr lang="en-US" dirty="0" smtClean="0"/>
              <a:t> </a:t>
            </a:r>
            <a:r>
              <a:rPr lang="en-US" dirty="0" err="1" smtClean="0"/>
              <a:t>aşağıda</a:t>
            </a:r>
            <a:r>
              <a:rPr lang="en-US" dirty="0" smtClean="0"/>
              <a:t> </a:t>
            </a:r>
            <a:r>
              <a:rPr lang="en-US" dirty="0" err="1" smtClean="0"/>
              <a:t>verilmiştir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Yağışın</a:t>
            </a:r>
            <a:r>
              <a:rPr lang="en-US" dirty="0" smtClean="0"/>
              <a:t> </a:t>
            </a:r>
            <a:r>
              <a:rPr lang="en-US" dirty="0" err="1" smtClean="0"/>
              <a:t>yoğunluğu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Yağışın</a:t>
            </a:r>
            <a:r>
              <a:rPr lang="en-US" dirty="0" smtClean="0"/>
              <a:t> </a:t>
            </a:r>
            <a:r>
              <a:rPr lang="en-US" dirty="0" err="1" smtClean="0"/>
              <a:t>süresi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Yağışın</a:t>
            </a:r>
            <a:r>
              <a:rPr lang="en-US" dirty="0" smtClean="0"/>
              <a:t> </a:t>
            </a:r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miktarı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Damlaların</a:t>
            </a:r>
            <a:r>
              <a:rPr lang="en-US" dirty="0" smtClean="0"/>
              <a:t> </a:t>
            </a:r>
            <a:r>
              <a:rPr lang="en-US" dirty="0" err="1" smtClean="0"/>
              <a:t>büyüklüğü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hızı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Yağışların</a:t>
            </a:r>
            <a:r>
              <a:rPr lang="en-US" dirty="0" smtClean="0"/>
              <a:t> </a:t>
            </a:r>
            <a:r>
              <a:rPr lang="en-US" dirty="0" err="1" smtClean="0"/>
              <a:t>mevsimlere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dağılımı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Doğal Etmenler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Yüzey</a:t>
            </a:r>
            <a:r>
              <a:rPr lang="en-US" b="1" dirty="0" smtClean="0"/>
              <a:t> </a:t>
            </a:r>
            <a:r>
              <a:rPr lang="en-US" b="1" dirty="0" err="1" smtClean="0"/>
              <a:t>veya</a:t>
            </a:r>
            <a:r>
              <a:rPr lang="en-US" b="1" dirty="0" smtClean="0"/>
              <a:t> </a:t>
            </a:r>
            <a:r>
              <a:rPr lang="en-US" b="1" dirty="0" err="1" smtClean="0"/>
              <a:t>Toprak</a:t>
            </a:r>
            <a:r>
              <a:rPr lang="en-US" b="1" dirty="0" smtClean="0"/>
              <a:t> </a:t>
            </a:r>
            <a:r>
              <a:rPr lang="en-US" b="1" dirty="0" err="1" smtClean="0"/>
              <a:t>Özellikleri</a:t>
            </a:r>
            <a:endParaRPr lang="en-US" dirty="0" smtClean="0"/>
          </a:p>
          <a:p>
            <a:pPr lvl="1"/>
            <a:r>
              <a:rPr lang="en-US" dirty="0" err="1" smtClean="0"/>
              <a:t>toprakların</a:t>
            </a:r>
            <a:r>
              <a:rPr lang="en-US" dirty="0" smtClean="0"/>
              <a:t> </a:t>
            </a:r>
            <a:r>
              <a:rPr lang="en-US" dirty="0" err="1" smtClean="0"/>
              <a:t>strüktür</a:t>
            </a:r>
            <a:r>
              <a:rPr lang="en-US" dirty="0" smtClean="0"/>
              <a:t> </a:t>
            </a:r>
            <a:r>
              <a:rPr lang="en-US" dirty="0" err="1" smtClean="0"/>
              <a:t>stabilitesi</a:t>
            </a:r>
            <a:r>
              <a:rPr lang="en-US" dirty="0" smtClean="0"/>
              <a:t>,</a:t>
            </a:r>
            <a:endParaRPr lang="tr-TR" dirty="0" smtClean="0"/>
          </a:p>
          <a:p>
            <a:pPr lvl="1"/>
            <a:r>
              <a:rPr lang="en-US" dirty="0" err="1" smtClean="0"/>
              <a:t>gözenekliliği</a:t>
            </a:r>
            <a:r>
              <a:rPr lang="en-US" dirty="0" smtClean="0"/>
              <a:t>,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gözeneklerin</a:t>
            </a:r>
            <a:r>
              <a:rPr lang="en-US" dirty="0" smtClean="0"/>
              <a:t> </a:t>
            </a:r>
            <a:r>
              <a:rPr lang="en-US" dirty="0" err="1" smtClean="0"/>
              <a:t>büyüklü</a:t>
            </a:r>
            <a:r>
              <a:rPr lang="tr-TR" dirty="0" err="1" smtClean="0"/>
              <a:t>ğü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en-US" dirty="0" err="1" smtClean="0"/>
              <a:t>gözeneklerin</a:t>
            </a:r>
            <a:r>
              <a:rPr lang="en-US" dirty="0" smtClean="0"/>
              <a:t> </a:t>
            </a:r>
            <a:r>
              <a:rPr lang="en-US" dirty="0" err="1" smtClean="0"/>
              <a:t>toprak</a:t>
            </a:r>
            <a:r>
              <a:rPr lang="en-US" dirty="0" smtClean="0"/>
              <a:t> </a:t>
            </a:r>
            <a:r>
              <a:rPr lang="en-US" dirty="0" err="1" smtClean="0"/>
              <a:t>profili</a:t>
            </a:r>
            <a:r>
              <a:rPr lang="en-US" dirty="0" smtClean="0"/>
              <a:t> </a:t>
            </a:r>
            <a:r>
              <a:rPr lang="en-US" dirty="0" err="1" smtClean="0"/>
              <a:t>içerisindeki</a:t>
            </a:r>
            <a:r>
              <a:rPr lang="en-US" dirty="0" smtClean="0"/>
              <a:t> </a:t>
            </a:r>
            <a:r>
              <a:rPr lang="en-US" dirty="0" err="1" smtClean="0"/>
              <a:t>devamlılığı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Doğal Etmenler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Topoğrafik</a:t>
            </a:r>
            <a:r>
              <a:rPr lang="en-US" b="1" dirty="0" smtClean="0"/>
              <a:t> </a:t>
            </a:r>
            <a:r>
              <a:rPr lang="en-US" b="1" dirty="0" err="1" smtClean="0"/>
              <a:t>Yapı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Engebelilik</a:t>
            </a:r>
            <a:endParaRPr lang="en-US" dirty="0" smtClean="0"/>
          </a:p>
          <a:p>
            <a:pPr lvl="1"/>
            <a:r>
              <a:rPr lang="en-US" dirty="0" err="1" smtClean="0"/>
              <a:t>eğimin</a:t>
            </a:r>
            <a:r>
              <a:rPr lang="en-US" dirty="0" smtClean="0"/>
              <a:t> </a:t>
            </a:r>
            <a:r>
              <a:rPr lang="en-US" dirty="0" err="1" smtClean="0"/>
              <a:t>derecesi</a:t>
            </a:r>
            <a:r>
              <a:rPr lang="en-US" dirty="0" smtClean="0"/>
              <a:t> (</a:t>
            </a:r>
            <a:r>
              <a:rPr lang="en-US" dirty="0" err="1" smtClean="0"/>
              <a:t>diklik</a:t>
            </a:r>
            <a:r>
              <a:rPr lang="en-US" dirty="0" smtClean="0"/>
              <a:t>),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eğimin</a:t>
            </a:r>
            <a:r>
              <a:rPr lang="en-US" dirty="0" smtClean="0"/>
              <a:t> </a:t>
            </a:r>
            <a:r>
              <a:rPr lang="en-US" dirty="0" err="1" smtClean="0"/>
              <a:t>uzunluğu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eğimin</a:t>
            </a:r>
            <a:r>
              <a:rPr lang="en-US" dirty="0" smtClean="0"/>
              <a:t> </a:t>
            </a:r>
            <a:r>
              <a:rPr lang="en-US" dirty="0" err="1" smtClean="0"/>
              <a:t>şekli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Doğal Etmenler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Bitki</a:t>
            </a:r>
            <a:r>
              <a:rPr lang="en-US" b="1" dirty="0" smtClean="0"/>
              <a:t> </a:t>
            </a:r>
            <a:r>
              <a:rPr lang="en-US" b="1" dirty="0" err="1" smtClean="0"/>
              <a:t>Örtüsünün</a:t>
            </a:r>
            <a:r>
              <a:rPr lang="en-US" b="1" dirty="0" smtClean="0"/>
              <a:t> </a:t>
            </a:r>
            <a:r>
              <a:rPr lang="en-US" b="1" dirty="0" err="1" smtClean="0"/>
              <a:t>Özellikleri</a:t>
            </a:r>
            <a:endParaRPr lang="tr-TR" b="1" dirty="0" smtClean="0"/>
          </a:p>
          <a:p>
            <a:pPr lvl="1"/>
            <a:r>
              <a:rPr lang="en-US" dirty="0" err="1" smtClean="0"/>
              <a:t>yağmur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damlalarının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hızını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azaltır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suyun</a:t>
            </a:r>
            <a:r>
              <a:rPr lang="en-US" dirty="0" smtClean="0"/>
              <a:t> </a:t>
            </a:r>
            <a:r>
              <a:rPr lang="en-US" dirty="0" err="1" smtClean="0"/>
              <a:t>toprak</a:t>
            </a:r>
            <a:r>
              <a:rPr lang="en-US" dirty="0" smtClean="0"/>
              <a:t> </a:t>
            </a:r>
            <a:r>
              <a:rPr lang="en-US" dirty="0" err="1" smtClean="0"/>
              <a:t>yüzeyine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yavaş</a:t>
            </a:r>
            <a:r>
              <a:rPr lang="en-US" dirty="0" smtClean="0"/>
              <a:t> </a:t>
            </a:r>
            <a:r>
              <a:rPr lang="en-US" dirty="0" err="1" smtClean="0"/>
              <a:t>ulaşmasının</a:t>
            </a:r>
            <a:r>
              <a:rPr lang="en-US" dirty="0" smtClean="0"/>
              <a:t> </a:t>
            </a:r>
            <a:r>
              <a:rPr lang="en-US" dirty="0" err="1" smtClean="0"/>
              <a:t>sağlar</a:t>
            </a:r>
            <a:endParaRPr lang="tr-TR" dirty="0" smtClean="0"/>
          </a:p>
          <a:p>
            <a:pPr lvl="1"/>
            <a:r>
              <a:rPr lang="en-US" dirty="0" err="1" smtClean="0"/>
              <a:t>yüzey</a:t>
            </a:r>
            <a:r>
              <a:rPr lang="en-US" dirty="0" smtClean="0"/>
              <a:t> </a:t>
            </a:r>
            <a:r>
              <a:rPr lang="en-US" dirty="0" err="1" smtClean="0"/>
              <a:t>akışa</a:t>
            </a:r>
            <a:r>
              <a:rPr lang="en-US" dirty="0" smtClean="0"/>
              <a:t> </a:t>
            </a:r>
            <a:r>
              <a:rPr lang="en-US" dirty="0" err="1" smtClean="0"/>
              <a:t>geçen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suların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hızını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azaltır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suyun</a:t>
            </a:r>
            <a:r>
              <a:rPr lang="en-US" dirty="0" smtClean="0"/>
              <a:t> </a:t>
            </a:r>
            <a:r>
              <a:rPr lang="en-US" dirty="0" err="1" smtClean="0"/>
              <a:t>arazi</a:t>
            </a:r>
            <a:r>
              <a:rPr lang="en-US" dirty="0" smtClean="0"/>
              <a:t> </a:t>
            </a:r>
            <a:r>
              <a:rPr lang="en-US" dirty="0" err="1" smtClean="0"/>
              <a:t>yüzeyindeki</a:t>
            </a:r>
            <a:r>
              <a:rPr lang="en-US" dirty="0" smtClean="0"/>
              <a:t> </a:t>
            </a:r>
            <a:r>
              <a:rPr lang="en-US" dirty="0" err="1" smtClean="0"/>
              <a:t>ana</a:t>
            </a:r>
            <a:r>
              <a:rPr lang="en-US" dirty="0" smtClean="0"/>
              <a:t> </a:t>
            </a:r>
            <a:r>
              <a:rPr lang="en-US" dirty="0" err="1" smtClean="0"/>
              <a:t>akış</a:t>
            </a:r>
            <a:r>
              <a:rPr lang="en-US" dirty="0" smtClean="0"/>
              <a:t> </a:t>
            </a:r>
            <a:r>
              <a:rPr lang="en-US" dirty="0" err="1" smtClean="0"/>
              <a:t>yollarını</a:t>
            </a:r>
            <a:r>
              <a:rPr lang="en-US" dirty="0" smtClean="0"/>
              <a:t> </a:t>
            </a:r>
            <a:r>
              <a:rPr lang="en-US" dirty="0" err="1" smtClean="0"/>
              <a:t>bölerek</a:t>
            </a:r>
            <a:r>
              <a:rPr lang="en-US" dirty="0" smtClean="0"/>
              <a:t> </a:t>
            </a:r>
            <a:r>
              <a:rPr lang="en-US" dirty="0" err="1" smtClean="0"/>
              <a:t>toprakları</a:t>
            </a:r>
            <a:r>
              <a:rPr lang="en-US" dirty="0" smtClean="0"/>
              <a:t> </a:t>
            </a:r>
            <a:r>
              <a:rPr lang="en-US" dirty="0" err="1" smtClean="0"/>
              <a:t>taşıma</a:t>
            </a:r>
            <a:r>
              <a:rPr lang="en-US" dirty="0" smtClean="0"/>
              <a:t> </a:t>
            </a:r>
            <a:r>
              <a:rPr lang="en-US" dirty="0" err="1" smtClean="0"/>
              <a:t>enerjilerini</a:t>
            </a:r>
            <a:r>
              <a:rPr lang="en-US" dirty="0" smtClean="0"/>
              <a:t> </a:t>
            </a:r>
            <a:r>
              <a:rPr lang="en-US" dirty="0" err="1" smtClean="0"/>
              <a:t>azaltır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Bitki</a:t>
            </a:r>
            <a:r>
              <a:rPr lang="en-US" dirty="0" smtClean="0"/>
              <a:t> </a:t>
            </a:r>
            <a:r>
              <a:rPr lang="en-US" dirty="0" err="1" smtClean="0"/>
              <a:t>kökleri</a:t>
            </a:r>
            <a:r>
              <a:rPr lang="en-US" dirty="0" smtClean="0"/>
              <a:t> </a:t>
            </a:r>
            <a:r>
              <a:rPr lang="en-US" dirty="0" err="1" smtClean="0"/>
              <a:t>vasıtasıyla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toprak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kohezyonu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arttırılarak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toprakların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dağılıp</a:t>
            </a:r>
            <a:r>
              <a:rPr lang="en-US" dirty="0" smtClean="0"/>
              <a:t> </a:t>
            </a:r>
            <a:r>
              <a:rPr lang="en-US" dirty="0" err="1" smtClean="0"/>
              <a:t>parçalanmaları</a:t>
            </a:r>
            <a:r>
              <a:rPr lang="en-US" dirty="0" smtClean="0"/>
              <a:t> </a:t>
            </a:r>
            <a:r>
              <a:rPr lang="en-US" dirty="0" err="1" smtClean="0"/>
              <a:t>engellenir</a:t>
            </a:r>
            <a:endParaRPr lang="en-US" sz="28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Rüzgar Erozyonu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Rüzgar</a:t>
            </a:r>
            <a:r>
              <a:rPr lang="en-US" dirty="0" smtClean="0"/>
              <a:t> </a:t>
            </a:r>
            <a:r>
              <a:rPr lang="en-US" dirty="0" err="1" smtClean="0"/>
              <a:t>erozyonu</a:t>
            </a:r>
            <a:r>
              <a:rPr lang="en-US" dirty="0" smtClean="0"/>
              <a:t>, </a:t>
            </a:r>
            <a:endParaRPr lang="tr-TR" dirty="0" smtClean="0"/>
          </a:p>
          <a:p>
            <a:pPr lvl="1"/>
            <a:r>
              <a:rPr lang="en-US" dirty="0" err="1" smtClean="0"/>
              <a:t>arazi</a:t>
            </a:r>
            <a:r>
              <a:rPr lang="en-US" dirty="0" smtClean="0"/>
              <a:t> </a:t>
            </a:r>
            <a:r>
              <a:rPr lang="en-US" dirty="0" err="1" smtClean="0"/>
              <a:t>yüzeyinin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kuru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bitki</a:t>
            </a:r>
            <a:r>
              <a:rPr lang="en-US" dirty="0" smtClean="0"/>
              <a:t> </a:t>
            </a:r>
            <a:r>
              <a:rPr lang="en-US" dirty="0" err="1" smtClean="0"/>
              <a:t>örtüsünden</a:t>
            </a:r>
            <a:r>
              <a:rPr lang="en-US" dirty="0" smtClean="0"/>
              <a:t> </a:t>
            </a:r>
            <a:r>
              <a:rPr lang="en-US" dirty="0" err="1" smtClean="0"/>
              <a:t>yoksun</a:t>
            </a:r>
            <a:r>
              <a:rPr lang="en-US" dirty="0" smtClean="0"/>
              <a:t> </a:t>
            </a:r>
            <a:r>
              <a:rPr lang="en-US" dirty="0" err="1" smtClean="0"/>
              <a:t>bulunduğu</a:t>
            </a:r>
            <a:r>
              <a:rPr lang="en-US" dirty="0" smtClean="0"/>
              <a:t> </a:t>
            </a:r>
            <a:r>
              <a:rPr lang="en-US" dirty="0" err="1" smtClean="0"/>
              <a:t>kurak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yarı</a:t>
            </a:r>
            <a:r>
              <a:rPr lang="en-US" dirty="0" smtClean="0"/>
              <a:t> </a:t>
            </a:r>
            <a:r>
              <a:rPr lang="en-US" dirty="0" err="1" smtClean="0"/>
              <a:t>kurak</a:t>
            </a:r>
            <a:r>
              <a:rPr lang="en-US" dirty="0" smtClean="0"/>
              <a:t> </a:t>
            </a:r>
            <a:r>
              <a:rPr lang="en-US" dirty="0" err="1" smtClean="0"/>
              <a:t>bölgelerde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aktiftir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err="1" smtClean="0"/>
              <a:t>Rüzgar</a:t>
            </a:r>
            <a:r>
              <a:rPr lang="en-US" dirty="0" smtClean="0"/>
              <a:t> </a:t>
            </a:r>
            <a:r>
              <a:rPr lang="en-US" dirty="0" err="1" smtClean="0"/>
              <a:t>erozyonunun</a:t>
            </a:r>
            <a:r>
              <a:rPr lang="en-US" dirty="0" smtClean="0"/>
              <a:t> </a:t>
            </a:r>
            <a:r>
              <a:rPr lang="en-US" dirty="0" err="1" smtClean="0"/>
              <a:t>oluşmasına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hızına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iklim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r>
              <a:rPr lang="en-US" dirty="0" smtClean="0"/>
              <a:t>,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bitki</a:t>
            </a:r>
            <a:r>
              <a:rPr lang="en-US" dirty="0" smtClean="0"/>
              <a:t> </a:t>
            </a:r>
            <a:r>
              <a:rPr lang="en-US" dirty="0" err="1" smtClean="0"/>
              <a:t>örtüsü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tarımsal</a:t>
            </a:r>
            <a:r>
              <a:rPr lang="en-US" dirty="0" smtClean="0"/>
              <a:t> </a:t>
            </a:r>
            <a:r>
              <a:rPr lang="en-US" dirty="0" err="1" smtClean="0"/>
              <a:t>üretim</a:t>
            </a:r>
            <a:r>
              <a:rPr lang="en-US" dirty="0" smtClean="0"/>
              <a:t> </a:t>
            </a:r>
            <a:r>
              <a:rPr lang="en-US" dirty="0" err="1" smtClean="0"/>
              <a:t>modelleri</a:t>
            </a:r>
            <a:r>
              <a:rPr lang="en-US" dirty="0" smtClean="0"/>
              <a:t>,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toprak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r>
              <a:rPr lang="en-US" dirty="0" smtClean="0"/>
              <a:t>,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arazinin</a:t>
            </a:r>
            <a:r>
              <a:rPr lang="en-US" dirty="0" smtClean="0"/>
              <a:t> </a:t>
            </a:r>
            <a:r>
              <a:rPr lang="en-US" dirty="0" err="1" smtClean="0"/>
              <a:t>eğimi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insanların</a:t>
            </a:r>
            <a:r>
              <a:rPr lang="en-US" dirty="0" smtClean="0"/>
              <a:t> </a:t>
            </a:r>
            <a:r>
              <a:rPr lang="en-US" dirty="0" err="1" smtClean="0"/>
              <a:t>arazilere</a:t>
            </a:r>
            <a:r>
              <a:rPr lang="en-US" dirty="0" smtClean="0"/>
              <a:t> </a:t>
            </a:r>
            <a:r>
              <a:rPr lang="en-US" dirty="0" err="1" smtClean="0"/>
              <a:t>müdahalesi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faktörler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etmektedir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Rüzgar Erozyonu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Rüzgar erozyonu </a:t>
            </a:r>
          </a:p>
          <a:p>
            <a:pPr lvl="1"/>
            <a:r>
              <a:rPr lang="en-US" b="1" dirty="0" err="1" smtClean="0"/>
              <a:t>Sıçrama</a:t>
            </a:r>
            <a:r>
              <a:rPr lang="tr-TR" b="1" dirty="0" smtClean="0"/>
              <a:t> </a:t>
            </a:r>
          </a:p>
          <a:p>
            <a:pPr lvl="1"/>
            <a:r>
              <a:rPr lang="en-US" b="1" dirty="0" err="1" smtClean="0"/>
              <a:t>hava</a:t>
            </a:r>
            <a:r>
              <a:rPr lang="en-US" b="1" dirty="0" smtClean="0"/>
              <a:t> </a:t>
            </a:r>
            <a:r>
              <a:rPr lang="en-US" b="1" dirty="0" err="1" smtClean="0"/>
              <a:t>akımları</a:t>
            </a:r>
            <a:r>
              <a:rPr lang="en-US" b="1" dirty="0" smtClean="0"/>
              <a:t> </a:t>
            </a:r>
            <a:r>
              <a:rPr lang="en-US" b="1" dirty="0" err="1" smtClean="0"/>
              <a:t>ile</a:t>
            </a:r>
            <a:r>
              <a:rPr lang="en-US" b="1" dirty="0" smtClean="0"/>
              <a:t> </a:t>
            </a:r>
            <a:r>
              <a:rPr lang="en-US" b="1" dirty="0" err="1" smtClean="0"/>
              <a:t>uçma</a:t>
            </a:r>
            <a:r>
              <a:rPr lang="en-US" b="1" dirty="0" smtClean="0"/>
              <a:t> (</a:t>
            </a:r>
            <a:r>
              <a:rPr lang="en-US" b="1" dirty="0" err="1" smtClean="0"/>
              <a:t>süspansiyon</a:t>
            </a:r>
            <a:r>
              <a:rPr lang="en-US" b="1" dirty="0" smtClean="0"/>
              <a:t>)</a:t>
            </a:r>
            <a:r>
              <a:rPr lang="tr-TR" b="1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tr-TR" b="1" dirty="0" smtClean="0"/>
              <a:t>y</a:t>
            </a:r>
            <a:r>
              <a:rPr lang="en-US" b="1" dirty="0" err="1" smtClean="0"/>
              <a:t>üzeyde</a:t>
            </a:r>
            <a:r>
              <a:rPr lang="en-US" b="1" dirty="0" smtClean="0"/>
              <a:t> </a:t>
            </a:r>
            <a:r>
              <a:rPr lang="en-US" b="1" dirty="0" err="1" smtClean="0"/>
              <a:t>sürüklenme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tr-TR" dirty="0" smtClean="0"/>
              <a:t>Tanım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err="1"/>
              <a:t>Erozyon</a:t>
            </a:r>
            <a:r>
              <a:rPr lang="en-US" dirty="0"/>
              <a:t>, </a:t>
            </a:r>
            <a:r>
              <a:rPr lang="en-US" dirty="0" err="1"/>
              <a:t>başta</a:t>
            </a:r>
            <a:r>
              <a:rPr lang="en-US" dirty="0"/>
              <a:t> </a:t>
            </a:r>
            <a:r>
              <a:rPr lang="en-US" dirty="0" err="1"/>
              <a:t>toprak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kayaç</a:t>
            </a:r>
            <a:r>
              <a:rPr lang="en-US" dirty="0"/>
              <a:t> </a:t>
            </a:r>
            <a:r>
              <a:rPr lang="en-US" dirty="0" err="1"/>
              <a:t>materyalleri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küre</a:t>
            </a:r>
            <a:r>
              <a:rPr lang="en-US" dirty="0"/>
              <a:t> </a:t>
            </a:r>
            <a:r>
              <a:rPr lang="en-US" dirty="0" err="1"/>
              <a:t>üzerindeki</a:t>
            </a:r>
            <a:r>
              <a:rPr lang="en-US" dirty="0"/>
              <a:t> </a:t>
            </a:r>
            <a:r>
              <a:rPr lang="en-US" dirty="0" err="1" smtClean="0"/>
              <a:t>çeşitli</a:t>
            </a:r>
            <a:r>
              <a:rPr lang="tr-TR" dirty="0" smtClean="0"/>
              <a:t> </a:t>
            </a:r>
            <a:r>
              <a:rPr lang="en-US" dirty="0" err="1" smtClean="0"/>
              <a:t>yüzey</a:t>
            </a:r>
            <a:r>
              <a:rPr lang="en-US" dirty="0" smtClean="0"/>
              <a:t> </a:t>
            </a:r>
            <a:r>
              <a:rPr lang="en-US" dirty="0" err="1"/>
              <a:t>maddelerinin</a:t>
            </a:r>
            <a:r>
              <a:rPr lang="en-US" dirty="0"/>
              <a:t> </a:t>
            </a:r>
            <a:r>
              <a:rPr lang="tr-TR" dirty="0" smtClean="0"/>
              <a:t>su ve rüzgar gibi etmenlerle,</a:t>
            </a:r>
            <a:r>
              <a:rPr lang="en-US" dirty="0" smtClean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 smtClean="0"/>
              <a:t>kabuğundan</a:t>
            </a:r>
            <a:r>
              <a:rPr lang="tr-TR" dirty="0" smtClean="0"/>
              <a:t> </a:t>
            </a:r>
            <a:r>
              <a:rPr lang="en-US" dirty="0" err="1" smtClean="0"/>
              <a:t>ayrılması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başka</a:t>
            </a:r>
            <a:r>
              <a:rPr lang="en-US" dirty="0" smtClean="0"/>
              <a:t> </a:t>
            </a:r>
            <a:r>
              <a:rPr lang="en-US" dirty="0" err="1"/>
              <a:t>bölgelere</a:t>
            </a:r>
            <a:r>
              <a:rPr lang="en-US" dirty="0"/>
              <a:t> </a:t>
            </a:r>
            <a:r>
              <a:rPr lang="en-US" dirty="0" err="1"/>
              <a:t>taşınması</a:t>
            </a:r>
            <a:r>
              <a:rPr lang="en-US" dirty="0"/>
              <a:t> </a:t>
            </a:r>
            <a:r>
              <a:rPr lang="tr-TR" dirty="0" smtClean="0"/>
              <a:t> ve birikmesi </a:t>
            </a:r>
            <a:r>
              <a:rPr lang="en-US" dirty="0" err="1" smtClean="0"/>
              <a:t>olayıdır</a:t>
            </a:r>
            <a:endParaRPr lang="tr-TR" dirty="0" smtClean="0"/>
          </a:p>
        </p:txBody>
      </p:sp>
      <p:pic>
        <p:nvPicPr>
          <p:cNvPr id="4" name="Picture 6" descr="raindrop ero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2743200" cy="194870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5" descr="http://www.netc.net.au/enviro/fguide/gif/25.gif"/>
          <p:cNvPicPr>
            <a:picLocks noChangeAspect="1" noChangeArrowheads="1"/>
          </p:cNvPicPr>
          <p:nvPr/>
        </p:nvPicPr>
        <p:blipFill>
          <a:blip r:embed="rId3" cstate="print"/>
          <a:srcRect b="16089"/>
          <a:stretch>
            <a:fillRect/>
          </a:stretch>
        </p:blipFill>
        <p:spPr bwMode="auto">
          <a:xfrm>
            <a:off x="3048000" y="4038600"/>
            <a:ext cx="2926299" cy="1993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" name="Picture 4" descr="http://www.netc.net.au/enviro/fguide/gif/08.gif"/>
          <p:cNvPicPr>
            <a:picLocks noChangeAspect="1" noChangeArrowheads="1"/>
          </p:cNvPicPr>
          <p:nvPr/>
        </p:nvPicPr>
        <p:blipFill>
          <a:blip r:embed="rId4" cstate="print"/>
          <a:srcRect b="11829"/>
          <a:stretch>
            <a:fillRect/>
          </a:stretch>
        </p:blipFill>
        <p:spPr bwMode="auto">
          <a:xfrm>
            <a:off x="6019800" y="4038600"/>
            <a:ext cx="2969661" cy="1905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Toprak Erozyonu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 smtClean="0"/>
              <a:t>Doğal Erozyon( Jeolojik)</a:t>
            </a:r>
          </a:p>
          <a:p>
            <a:pPr lvl="1"/>
            <a:r>
              <a:rPr lang="tr-TR" dirty="0" smtClean="0"/>
              <a:t>Hızlandırılmış Erozyon</a:t>
            </a:r>
          </a:p>
          <a:p>
            <a:pPr lvl="2"/>
            <a:r>
              <a:rPr lang="tr-TR" dirty="0" smtClean="0"/>
              <a:t>Su erozyonu</a:t>
            </a:r>
          </a:p>
          <a:p>
            <a:pPr lvl="2"/>
            <a:r>
              <a:rPr lang="tr-TR" dirty="0" smtClean="0"/>
              <a:t>Rüzgar erozyonu</a:t>
            </a:r>
          </a:p>
          <a:p>
            <a:pPr lvl="2"/>
            <a:r>
              <a:rPr lang="tr-TR" dirty="0" smtClean="0"/>
              <a:t>Yerçekimi erozyonu</a:t>
            </a:r>
          </a:p>
          <a:p>
            <a:pPr lvl="2"/>
            <a:r>
              <a:rPr lang="tr-TR" dirty="0" smtClean="0"/>
              <a:t>Buzul erozyonu</a:t>
            </a:r>
          </a:p>
          <a:p>
            <a:pPr lvl="2"/>
            <a:r>
              <a:rPr lang="tr-TR" dirty="0" smtClean="0"/>
              <a:t>Dalga Erozyonu</a:t>
            </a:r>
          </a:p>
          <a:p>
            <a:pPr lvl="2"/>
            <a:r>
              <a:rPr lang="tr-TR" dirty="0" err="1" smtClean="0"/>
              <a:t>Cığ</a:t>
            </a:r>
            <a:r>
              <a:rPr lang="tr-TR" dirty="0" smtClean="0"/>
              <a:t> erozyonu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325" y="1600200"/>
            <a:ext cx="6889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 Erozyonu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Oluşacak</a:t>
            </a:r>
            <a:r>
              <a:rPr lang="en-US" dirty="0"/>
              <a:t> </a:t>
            </a:r>
            <a:r>
              <a:rPr lang="en-US" dirty="0" err="1"/>
              <a:t>erozyonun</a:t>
            </a:r>
            <a:r>
              <a:rPr lang="en-US" dirty="0"/>
              <a:t> </a:t>
            </a:r>
            <a:r>
              <a:rPr lang="en-US" dirty="0" err="1"/>
              <a:t>şiddeti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err="1" smtClean="0"/>
              <a:t>toprağa</a:t>
            </a:r>
            <a:r>
              <a:rPr lang="en-US" dirty="0" smtClean="0"/>
              <a:t> </a:t>
            </a:r>
            <a:r>
              <a:rPr lang="en-US" dirty="0" err="1"/>
              <a:t>düşen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err="1" smtClean="0"/>
              <a:t>suyun</a:t>
            </a:r>
            <a:r>
              <a:rPr lang="en-US" dirty="0" smtClean="0"/>
              <a:t> </a:t>
            </a:r>
            <a:r>
              <a:rPr lang="en-US" dirty="0" err="1"/>
              <a:t>akış</a:t>
            </a:r>
            <a:r>
              <a:rPr lang="en-US" dirty="0"/>
              <a:t> </a:t>
            </a:r>
            <a:r>
              <a:rPr lang="en-US" dirty="0" err="1"/>
              <a:t>hızı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err="1" smtClean="0"/>
              <a:t>arazinin</a:t>
            </a:r>
            <a:r>
              <a:rPr lang="en-US" dirty="0" smtClean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eğim</a:t>
            </a:r>
            <a:r>
              <a:rPr lang="en-US" dirty="0"/>
              <a:t> </a:t>
            </a:r>
            <a:r>
              <a:rPr lang="en-US" dirty="0" err="1"/>
              <a:t>özellikleri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err="1" smtClean="0"/>
              <a:t>toprağın</a:t>
            </a:r>
            <a:r>
              <a:rPr lang="en-US" dirty="0" smtClean="0"/>
              <a:t> </a:t>
            </a:r>
            <a:r>
              <a:rPr lang="en-US" dirty="0" err="1"/>
              <a:t>yapısı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infiltrasyon</a:t>
            </a:r>
            <a:r>
              <a:rPr lang="en-US" dirty="0"/>
              <a:t> </a:t>
            </a:r>
            <a:r>
              <a:rPr lang="en-US" dirty="0" err="1"/>
              <a:t>kapasitesi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err="1" smtClean="0"/>
              <a:t>bitki</a:t>
            </a:r>
            <a:r>
              <a:rPr lang="en-US" dirty="0" smtClean="0"/>
              <a:t> </a:t>
            </a:r>
            <a:r>
              <a:rPr lang="en-US" dirty="0" err="1"/>
              <a:t>örtüsü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/>
              <a:t>arazi</a:t>
            </a:r>
            <a:r>
              <a:rPr lang="en-US" dirty="0"/>
              <a:t> </a:t>
            </a:r>
            <a:r>
              <a:rPr lang="en-US" dirty="0" err="1"/>
              <a:t>kullanım</a:t>
            </a:r>
            <a:r>
              <a:rPr lang="en-US" dirty="0"/>
              <a:t> </a:t>
            </a:r>
            <a:r>
              <a:rPr lang="en-US" dirty="0" err="1"/>
              <a:t>şekli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edilmektedir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 Erozyonu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err="1"/>
              <a:t>yağmur</a:t>
            </a:r>
            <a:r>
              <a:rPr lang="en-US" b="1" dirty="0"/>
              <a:t> </a:t>
            </a:r>
            <a:r>
              <a:rPr lang="en-US" b="1" dirty="0" err="1"/>
              <a:t>damlası</a:t>
            </a:r>
            <a:r>
              <a:rPr lang="en-US" b="1" dirty="0"/>
              <a:t> </a:t>
            </a:r>
            <a:r>
              <a:rPr lang="en-US" b="1" dirty="0" err="1"/>
              <a:t>erozyonu</a:t>
            </a:r>
            <a:r>
              <a:rPr lang="en-US" b="1" dirty="0"/>
              <a:t>, </a:t>
            </a:r>
            <a:endParaRPr lang="tr-TR" b="1" dirty="0"/>
          </a:p>
          <a:p>
            <a:r>
              <a:rPr lang="en-US" b="1" dirty="0" err="1" smtClean="0"/>
              <a:t>tabaka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yüzey</a:t>
            </a:r>
            <a:r>
              <a:rPr lang="en-US" b="1" dirty="0"/>
              <a:t>) </a:t>
            </a:r>
            <a:r>
              <a:rPr lang="en-US" b="1" dirty="0" err="1"/>
              <a:t>erozyonu</a:t>
            </a:r>
            <a:r>
              <a:rPr lang="en-US" b="1" dirty="0" smtClean="0"/>
              <a:t>,</a:t>
            </a:r>
            <a:endParaRPr lang="tr-TR" b="1" dirty="0" smtClean="0"/>
          </a:p>
          <a:p>
            <a:r>
              <a:rPr lang="en-US" b="1" dirty="0" smtClean="0"/>
              <a:t> </a:t>
            </a:r>
            <a:r>
              <a:rPr lang="en-US" b="1" dirty="0" err="1"/>
              <a:t>parmak</a:t>
            </a:r>
            <a:r>
              <a:rPr lang="en-US" b="1" dirty="0"/>
              <a:t> </a:t>
            </a:r>
            <a:r>
              <a:rPr lang="en-US" b="1" dirty="0" err="1"/>
              <a:t>erozyonu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endParaRPr lang="tr-TR" b="1" dirty="0" smtClean="0"/>
          </a:p>
          <a:p>
            <a:r>
              <a:rPr lang="en-US" b="1" dirty="0" err="1" smtClean="0"/>
              <a:t>sel</a:t>
            </a:r>
            <a:r>
              <a:rPr lang="en-US" b="1" dirty="0" smtClean="0"/>
              <a:t> </a:t>
            </a:r>
            <a:r>
              <a:rPr lang="en-US" b="1" dirty="0" err="1"/>
              <a:t>yarıntısı</a:t>
            </a:r>
            <a:r>
              <a:rPr lang="en-US" b="1" dirty="0"/>
              <a:t> (</a:t>
            </a:r>
            <a:r>
              <a:rPr lang="en-US" b="1" dirty="0" err="1" smtClean="0"/>
              <a:t>oyuntu</a:t>
            </a:r>
            <a:r>
              <a:rPr lang="tr-TR" b="1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Su Erozyonunun Aşamaları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7528721" cy="457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3124200"/>
            <a:ext cx="1524000" cy="40011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 smtClean="0"/>
              <a:t>Parçalanma</a:t>
            </a:r>
            <a:endParaRPr lang="en-US" sz="2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81400" y="4267200"/>
            <a:ext cx="1143000" cy="39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/>
              <a:t>Taşınım</a:t>
            </a:r>
            <a:endParaRPr lang="en-US" sz="20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10200" y="4572000"/>
            <a:ext cx="1219200" cy="39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/>
              <a:t>Birikme</a:t>
            </a:r>
            <a:endParaRPr lang="en-US" sz="20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57600" y="1981200"/>
            <a:ext cx="3429000" cy="1190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600" dirty="0">
                <a:solidFill>
                  <a:schemeClr val="bg2"/>
                </a:solidFill>
              </a:rPr>
              <a:t>Su Erozyonunun Aşamaları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 Erozyonu</a:t>
            </a:r>
            <a:endParaRPr lang="en-US" dirty="0"/>
          </a:p>
        </p:txBody>
      </p:sp>
      <p:grpSp>
        <p:nvGrpSpPr>
          <p:cNvPr id="4" name="Group 9"/>
          <p:cNvGrpSpPr>
            <a:grpSpLocks noGrp="1"/>
          </p:cNvGrpSpPr>
          <p:nvPr/>
        </p:nvGrpSpPr>
        <p:grpSpPr bwMode="auto">
          <a:xfrm>
            <a:off x="381000" y="1676400"/>
            <a:ext cx="8229600" cy="4913507"/>
            <a:chOff x="216" y="464"/>
            <a:chExt cx="5376" cy="374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" y="864"/>
              <a:ext cx="5376" cy="3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2" y="464"/>
              <a:ext cx="3648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>
                  <a:solidFill>
                    <a:schemeClr val="bg2"/>
                  </a:solidFill>
                  <a:latin typeface="Arial" charset="0"/>
                </a:rPr>
                <a:t>Bir Eğim Boyunca Su Erozyonu Şekilleri</a:t>
              </a:r>
              <a:endParaRPr lang="en-US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66" y="2218"/>
              <a:ext cx="816" cy="28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dirty="0">
                  <a:solidFill>
                    <a:schemeClr val="bg2"/>
                  </a:solidFill>
                  <a:latin typeface="Arial" charset="0"/>
                </a:rPr>
                <a:t>Sıçrama</a:t>
              </a:r>
              <a:endParaRPr lang="en-US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13" y="2648"/>
              <a:ext cx="723" cy="28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dirty="0">
                  <a:solidFill>
                    <a:schemeClr val="bg2"/>
                  </a:solidFill>
                  <a:latin typeface="Arial" charset="0"/>
                </a:rPr>
                <a:t>Yüzey</a:t>
              </a:r>
              <a:endParaRPr lang="en-US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12" y="3168"/>
              <a:ext cx="980" cy="49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dirty="0">
                  <a:solidFill>
                    <a:schemeClr val="bg2"/>
                  </a:solidFill>
                  <a:latin typeface="Arial" charset="0"/>
                </a:rPr>
                <a:t>Parmak &amp; Oyuntu</a:t>
              </a:r>
              <a:endParaRPr lang="en-US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207" y="3719"/>
              <a:ext cx="1200" cy="49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dirty="0">
                  <a:solidFill>
                    <a:schemeClr val="bg2"/>
                  </a:solidFill>
                  <a:latin typeface="Arial" charset="0"/>
                </a:rPr>
                <a:t>Akarsu kenar erozyonu</a:t>
              </a:r>
              <a:endParaRPr lang="en-US" dirty="0">
                <a:solidFill>
                  <a:schemeClr val="bg2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96" y="600"/>
            <a:chExt cx="5568" cy="3117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6" y="600"/>
              <a:ext cx="5568" cy="33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2800" b="1">
                  <a:solidFill>
                    <a:schemeClr val="bg2"/>
                  </a:solidFill>
                  <a:latin typeface="Arial" charset="0"/>
                </a:rPr>
                <a:t>TOPRAK EROZYONUNUN ÜÇ ANA ŞEKLİ</a:t>
              </a:r>
              <a:endParaRPr lang="en-US" sz="2800" b="1">
                <a:solidFill>
                  <a:schemeClr val="bg2"/>
                </a:solidFill>
                <a:latin typeface="Arial" charset="0"/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" y="928"/>
              <a:ext cx="5568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2408"/>
              <a:ext cx="5568" cy="1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96" y="2120"/>
              <a:ext cx="1920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b="1">
                  <a:solidFill>
                    <a:schemeClr val="bg2"/>
                  </a:solidFill>
                  <a:latin typeface="Arial" charset="0"/>
                </a:rPr>
                <a:t>Yüzey</a:t>
              </a:r>
              <a:endParaRPr lang="en-US" b="1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016" y="2120"/>
              <a:ext cx="1824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b="1">
                  <a:solidFill>
                    <a:schemeClr val="bg2"/>
                  </a:solidFill>
                  <a:latin typeface="Arial" charset="0"/>
                </a:rPr>
                <a:t>Parmak</a:t>
              </a:r>
              <a:endParaRPr lang="en-US" b="1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840" y="2120"/>
              <a:ext cx="1824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b="1">
                  <a:solidFill>
                    <a:schemeClr val="bg2"/>
                  </a:solidFill>
                  <a:latin typeface="Arial" charset="0"/>
                </a:rPr>
                <a:t>Oyuntu</a:t>
              </a:r>
              <a:endParaRPr lang="en-US" b="1">
                <a:solidFill>
                  <a:schemeClr val="bg2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454</Words>
  <Application>Microsoft Office PowerPoint</Application>
  <PresentationFormat>Ekran Gösterisi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2" baseType="lpstr">
      <vt:lpstr>Arial</vt:lpstr>
      <vt:lpstr>Calibri</vt:lpstr>
      <vt:lpstr>Ofis Teması</vt:lpstr>
      <vt:lpstr>Erozyon ve Toprak Erozyonunun Oluşumu </vt:lpstr>
      <vt:lpstr>Tanım</vt:lpstr>
      <vt:lpstr>Toprak Erozyonu</vt:lpstr>
      <vt:lpstr>PowerPoint Sunusu</vt:lpstr>
      <vt:lpstr>Su Erozyonu</vt:lpstr>
      <vt:lpstr>Su Erozyonu</vt:lpstr>
      <vt:lpstr>Su Erozyonunun Aşamaları </vt:lpstr>
      <vt:lpstr>Su Erozyonu</vt:lpstr>
      <vt:lpstr>PowerPoint Sunusu</vt:lpstr>
      <vt:lpstr>PowerPoint Sunusu</vt:lpstr>
      <vt:lpstr>PowerPoint Sunusu</vt:lpstr>
      <vt:lpstr>PowerPoint Sunusu</vt:lpstr>
      <vt:lpstr>Toprak Erozyonu</vt:lpstr>
      <vt:lpstr>Doğal etmenler</vt:lpstr>
      <vt:lpstr>Doğal Etmenler</vt:lpstr>
      <vt:lpstr>Doğal Etmenler</vt:lpstr>
      <vt:lpstr>Doğal Etmenler</vt:lpstr>
      <vt:lpstr>Rüzgar Erozyonu</vt:lpstr>
      <vt:lpstr>Rüzgar Erozyonu</vt:lpstr>
    </vt:vector>
  </TitlesOfParts>
  <Company>ANKARA UNIVERSITESI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Erozyon ve Toprak Erozyonunun Oluşumu</dc:title>
  <dc:creator>HSN</dc:creator>
  <cp:lastModifiedBy>Hasan Sabri Öztürk</cp:lastModifiedBy>
  <cp:revision>39</cp:revision>
  <dcterms:created xsi:type="dcterms:W3CDTF">2009-08-01T20:44:15Z</dcterms:created>
  <dcterms:modified xsi:type="dcterms:W3CDTF">2017-11-22T14:01:30Z</dcterms:modified>
</cp:coreProperties>
</file>