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tr-TR" smtClean="0"/>
              <a:t>Asıl başlık stili için tıklatın</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08.11.2017</a:t>
            </a:fld>
            <a:endParaRPr lang="tr-TR"/>
          </a:p>
        </p:txBody>
      </p:sp>
      <p:sp>
        <p:nvSpPr>
          <p:cNvPr id="8" name="Slide Number Placeholder 7"/>
          <p:cNvSpPr>
            <a:spLocks noGrp="1"/>
          </p:cNvSpPr>
          <p:nvPr>
            <p:ph type="sldNum" sz="quarter" idx="11"/>
          </p:nvPr>
        </p:nvSpPr>
        <p:spPr/>
        <p:txBody>
          <a:bodyPr/>
          <a:lstStyle/>
          <a:p>
            <a:fld id="{F302176B-0E47-46AC-8F43-DAB4B8A37D06}" type="slidenum">
              <a:rPr lang="tr-TR" smtClean="0"/>
              <a:t>‹#›</a:t>
            </a:fld>
            <a:endParaRPr lang="tr-TR"/>
          </a:p>
        </p:txBody>
      </p:sp>
      <p:sp>
        <p:nvSpPr>
          <p:cNvPr id="9" name="Footer Placeholder 8"/>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08.11.2017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08.11.2017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4" name="Date Placeholder 3"/>
          <p:cNvSpPr>
            <a:spLocks noGrp="1"/>
          </p:cNvSpPr>
          <p:nvPr>
            <p:ph type="dt" sz="half" idx="10"/>
          </p:nvPr>
        </p:nvSpPr>
        <p:spPr/>
        <p:txBody>
          <a:bodyPr/>
          <a:lstStyle/>
          <a:p>
            <a:fld id="{A23720DD-5B6D-40BF-8493-A6B52D484E6B}" type="datetimeFigureOut">
              <a:rPr lang="tr-TR" smtClean="0"/>
              <a:t>08.11.2017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08.11.2017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5" name="Date Placeholder 4"/>
          <p:cNvSpPr>
            <a:spLocks noGrp="1"/>
          </p:cNvSpPr>
          <p:nvPr>
            <p:ph type="dt" sz="half" idx="10"/>
          </p:nvPr>
        </p:nvSpPr>
        <p:spPr/>
        <p:txBody>
          <a:bodyPr/>
          <a:lstStyle/>
          <a:p>
            <a:fld id="{A23720DD-5B6D-40BF-8493-A6B52D484E6B}" type="datetimeFigureOut">
              <a:rPr lang="tr-TR" smtClean="0"/>
              <a:t>08.11.2017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65760" y="1600200"/>
            <a:ext cx="4041648" cy="452628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7" name="Date Placeholder 6"/>
          <p:cNvSpPr>
            <a:spLocks noGrp="1"/>
          </p:cNvSpPr>
          <p:nvPr>
            <p:ph type="dt" sz="half" idx="10"/>
          </p:nvPr>
        </p:nvSpPr>
        <p:spPr/>
        <p:txBody>
          <a:bodyPr/>
          <a:lstStyle/>
          <a:p>
            <a:fld id="{A23720DD-5B6D-40BF-8493-A6B52D484E6B}" type="datetimeFigureOut">
              <a:rPr lang="tr-TR" smtClean="0"/>
              <a:t>08.11.2017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
        <p:nvSpPr>
          <p:cNvPr id="11" name="Content Placeholder 10"/>
          <p:cNvSpPr>
            <a:spLocks noGrp="1"/>
          </p:cNvSpPr>
          <p:nvPr>
            <p:ph sz="quarter" idx="13"/>
          </p:nvPr>
        </p:nvSpPr>
        <p:spPr>
          <a:xfrm>
            <a:off x="457200" y="2212848"/>
            <a:ext cx="4041648" cy="391363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08.11.2017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08.11.2017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tr-TR" smtClean="0"/>
              <a:t>Asıl başlık stili için tıklatın</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08.11.2017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08.11.2017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A23720DD-5B6D-40BF-8493-A6B52D484E6B}" type="datetimeFigureOut">
              <a:rPr lang="tr-TR" smtClean="0"/>
              <a:t>08.11.2017</a:t>
            </a:fld>
            <a:endParaRPr lang="tr-TR"/>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tr-TR"/>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F302176B-0E47-46AC-8F43-DAB4B8A37D06}" type="slidenum">
              <a:rPr lang="tr-TR" smtClean="0"/>
              <a:t>‹#›</a:t>
            </a:fld>
            <a:endParaRPr lang="tr-TR"/>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196752"/>
            <a:ext cx="7772400" cy="5184576"/>
          </a:xfrm>
        </p:spPr>
        <p:txBody>
          <a:bodyPr anchor="t"/>
          <a:lstStyle/>
          <a:p>
            <a:pPr algn="l"/>
            <a:r>
              <a:rPr lang="tr-TR" sz="2800" dirty="0">
                <a:effectLst/>
              </a:rPr>
              <a:t>-Roma Hukukunda akitler sınırlı sayıdadır. Akitler oluşmaları bakımından muhtelif gruplara ayrılır. Bu akit türleri ayni akitler, sözlü akitler, yazılı akitler ve </a:t>
            </a:r>
            <a:r>
              <a:rPr lang="tr-TR" sz="2800" dirty="0" err="1">
                <a:effectLst/>
              </a:rPr>
              <a:t>rızai</a:t>
            </a:r>
            <a:r>
              <a:rPr lang="tr-TR" sz="2800" dirty="0">
                <a:effectLst/>
              </a:rPr>
              <a:t> </a:t>
            </a:r>
            <a:r>
              <a:rPr lang="tr-TR" sz="2800" dirty="0" smtClean="0">
                <a:effectLst/>
              </a:rPr>
              <a:t>akitlerdir.</a:t>
            </a:r>
            <a:r>
              <a:rPr lang="tr-TR" sz="2800" dirty="0">
                <a:effectLst/>
              </a:rPr>
              <a:t/>
            </a:r>
            <a:br>
              <a:rPr lang="tr-TR" sz="2800" dirty="0">
                <a:effectLst/>
              </a:rPr>
            </a:br>
            <a:r>
              <a:rPr lang="tr-TR" sz="2800" dirty="0">
                <a:effectLst/>
              </a:rPr>
              <a:t>-Bu gelişim süreci </a:t>
            </a:r>
            <a:r>
              <a:rPr lang="tr-TR" sz="2800" dirty="0" err="1">
                <a:effectLst/>
              </a:rPr>
              <a:t>içersinde</a:t>
            </a:r>
            <a:r>
              <a:rPr lang="tr-TR" sz="2800" dirty="0">
                <a:effectLst/>
              </a:rPr>
              <a:t> </a:t>
            </a:r>
            <a:r>
              <a:rPr lang="tr-TR" sz="2800" dirty="0" err="1">
                <a:effectLst/>
              </a:rPr>
              <a:t>Pandekt</a:t>
            </a:r>
            <a:r>
              <a:rPr lang="tr-TR" sz="2800" dirty="0">
                <a:effectLst/>
              </a:rPr>
              <a:t> Hukukuna gelene kadar tam bir modern sözleşme kavramı ile karşılaşmıyoruz. Sadece tabii hukukçuların “hukuki sebep” kavramını geliştirdiklerini görüyoruz</a:t>
            </a:r>
            <a:r>
              <a:rPr lang="tr-TR" sz="2800" dirty="0" smtClean="0">
                <a:effectLst/>
              </a:rPr>
              <a:t>.</a:t>
            </a:r>
            <a:br>
              <a:rPr lang="tr-TR" sz="2800" dirty="0" smtClean="0">
                <a:effectLst/>
              </a:rPr>
            </a:br>
            <a:r>
              <a:rPr lang="tr-TR" sz="2800" dirty="0">
                <a:effectLst/>
              </a:rPr>
              <a:t>-</a:t>
            </a:r>
            <a:r>
              <a:rPr lang="tr-TR" sz="2800" dirty="0" smtClean="0">
                <a:effectLst/>
              </a:rPr>
              <a:t/>
            </a:r>
            <a:br>
              <a:rPr lang="tr-TR" sz="2800" dirty="0" smtClean="0">
                <a:effectLst/>
              </a:rPr>
            </a:br>
            <a:r>
              <a:rPr lang="tr-TR" sz="3200" dirty="0"/>
              <a:t/>
            </a:r>
            <a:br>
              <a:rPr lang="tr-TR" sz="3200" dirty="0"/>
            </a:br>
            <a:endParaRPr lang="tr-TR" sz="3200" dirty="0"/>
          </a:p>
        </p:txBody>
      </p:sp>
      <p:sp>
        <p:nvSpPr>
          <p:cNvPr id="3" name="Alt Başlık 2"/>
          <p:cNvSpPr>
            <a:spLocks noGrp="1"/>
          </p:cNvSpPr>
          <p:nvPr>
            <p:ph type="subTitle" idx="1"/>
          </p:nvPr>
        </p:nvSpPr>
        <p:spPr>
          <a:xfrm>
            <a:off x="683568" y="476672"/>
            <a:ext cx="7776864" cy="720080"/>
          </a:xfrm>
        </p:spPr>
        <p:txBody>
          <a:bodyPr/>
          <a:lstStyle/>
          <a:p>
            <a:pPr algn="just"/>
            <a:r>
              <a:rPr lang="tr-TR" dirty="0" smtClean="0"/>
              <a:t>SÖZLEŞME KAVRAMI</a:t>
            </a:r>
            <a:endParaRPr lang="tr-TR" dirty="0"/>
          </a:p>
        </p:txBody>
      </p:sp>
    </p:spTree>
    <p:extLst>
      <p:ext uri="{BB962C8B-B14F-4D97-AF65-F5344CB8AC3E}">
        <p14:creationId xmlns:p14="http://schemas.microsoft.com/office/powerpoint/2010/main" val="101879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196752"/>
            <a:ext cx="7772400" cy="5184576"/>
          </a:xfrm>
        </p:spPr>
        <p:txBody>
          <a:bodyPr anchor="t"/>
          <a:lstStyle/>
          <a:p>
            <a:pPr algn="l"/>
            <a:r>
              <a:rPr lang="tr-TR" sz="2800" dirty="0" smtClean="0">
                <a:effectLst/>
              </a:rPr>
              <a:t>-</a:t>
            </a:r>
            <a:r>
              <a:rPr lang="tr-TR" sz="2800" dirty="0">
                <a:effectLst/>
              </a:rPr>
              <a:t>Avusturya </a:t>
            </a:r>
            <a:r>
              <a:rPr lang="tr-TR" sz="2800" dirty="0" err="1">
                <a:effectLst/>
              </a:rPr>
              <a:t>MK’sında</a:t>
            </a:r>
            <a:r>
              <a:rPr lang="tr-TR" sz="2800" dirty="0">
                <a:effectLst/>
              </a:rPr>
              <a:t> ki sözleşme tanımı tamamen </a:t>
            </a:r>
            <a:r>
              <a:rPr lang="tr-TR" sz="2800" i="1" dirty="0" err="1">
                <a:effectLst/>
              </a:rPr>
              <a:t>Ius</a:t>
            </a:r>
            <a:r>
              <a:rPr lang="tr-TR" sz="2800" i="1" dirty="0">
                <a:effectLst/>
              </a:rPr>
              <a:t> </a:t>
            </a:r>
            <a:r>
              <a:rPr lang="tr-TR" sz="2800" i="1" dirty="0" err="1">
                <a:effectLst/>
              </a:rPr>
              <a:t>Commune</a:t>
            </a:r>
            <a:r>
              <a:rPr lang="tr-TR" sz="2800" dirty="0" err="1">
                <a:effectLst/>
              </a:rPr>
              <a:t>’den</a:t>
            </a:r>
            <a:r>
              <a:rPr lang="tr-TR" sz="2800" dirty="0">
                <a:effectLst/>
              </a:rPr>
              <a:t> alınmıştır. Daha sonra yapılan kanunlarda da irade uyuşması kavramının ön plana çıktığını görüyoruz. Alman, İsviçre, İtalyan, Portekiz ve İspanyol </a:t>
            </a:r>
            <a:r>
              <a:rPr lang="tr-TR" sz="2800" dirty="0" err="1">
                <a:effectLst/>
              </a:rPr>
              <a:t>MK’sında</a:t>
            </a:r>
            <a:r>
              <a:rPr lang="tr-TR" sz="2800" dirty="0">
                <a:effectLst/>
              </a:rPr>
              <a:t> irade uyuşmasına rastlamak mümkün. Sadece Fransızlar </a:t>
            </a:r>
            <a:r>
              <a:rPr lang="tr-TR" sz="2800" dirty="0" err="1">
                <a:effectLst/>
              </a:rPr>
              <a:t>MK’da</a:t>
            </a:r>
            <a:r>
              <a:rPr lang="tr-TR" sz="2800" dirty="0">
                <a:effectLst/>
              </a:rPr>
              <a:t> sözleşmeyi değil, mülkiyeti esas almışlardır. Fransız hukukunda sözleşmenin yapılmasıyla birlikte mülkiyetin geçtiği kabul edilir. </a:t>
            </a:r>
            <a:r>
              <a:rPr lang="tr-TR" sz="3200" dirty="0" smtClean="0">
                <a:effectLst/>
              </a:rPr>
              <a:t/>
            </a:r>
            <a:br>
              <a:rPr lang="tr-TR" sz="3200" dirty="0" smtClean="0">
                <a:effectLst/>
              </a:rPr>
            </a:br>
            <a:r>
              <a:rPr lang="tr-TR" sz="2800" dirty="0" smtClean="0">
                <a:effectLst/>
              </a:rPr>
              <a:t/>
            </a:r>
            <a:br>
              <a:rPr lang="tr-TR" sz="2800" dirty="0" smtClean="0">
                <a:effectLst/>
              </a:rPr>
            </a:br>
            <a:r>
              <a:rPr lang="tr-TR" sz="3200" dirty="0"/>
              <a:t/>
            </a:r>
            <a:br>
              <a:rPr lang="tr-TR" sz="3200" dirty="0"/>
            </a:br>
            <a:endParaRPr lang="tr-TR" sz="3200" dirty="0"/>
          </a:p>
        </p:txBody>
      </p:sp>
      <p:sp>
        <p:nvSpPr>
          <p:cNvPr id="3" name="Alt Başlık 2"/>
          <p:cNvSpPr>
            <a:spLocks noGrp="1"/>
          </p:cNvSpPr>
          <p:nvPr>
            <p:ph type="subTitle" idx="1"/>
          </p:nvPr>
        </p:nvSpPr>
        <p:spPr>
          <a:xfrm>
            <a:off x="683568" y="476672"/>
            <a:ext cx="7776864" cy="720080"/>
          </a:xfrm>
        </p:spPr>
        <p:txBody>
          <a:bodyPr/>
          <a:lstStyle/>
          <a:p>
            <a:pPr algn="just"/>
            <a:r>
              <a:rPr lang="tr-TR" smtClean="0"/>
              <a:t>SÖZLEŞME KAVRAMI</a:t>
            </a:r>
            <a:endParaRPr lang="tr-TR" dirty="0"/>
          </a:p>
        </p:txBody>
      </p:sp>
    </p:spTree>
    <p:extLst>
      <p:ext uri="{BB962C8B-B14F-4D97-AF65-F5344CB8AC3E}">
        <p14:creationId xmlns:p14="http://schemas.microsoft.com/office/powerpoint/2010/main" val="3444915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Üst Düzey">
  <a:themeElements>
    <a:clrScheme name="Üst Düzey">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Üst Düzey">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Üst Düze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187</TotalTime>
  <Words>92</Words>
  <Application>Microsoft Office PowerPoint</Application>
  <PresentationFormat>Ekran Gösterisi (4:3)</PresentationFormat>
  <Paragraphs>4</Paragraphs>
  <Slides>2</Slides>
  <Notes>0</Notes>
  <HiddenSlides>0</HiddenSlides>
  <MMClips>0</MMClips>
  <ScaleCrop>false</ScaleCrop>
  <HeadingPairs>
    <vt:vector size="4" baseType="variant">
      <vt:variant>
        <vt:lpstr>Tema</vt:lpstr>
      </vt:variant>
      <vt:variant>
        <vt:i4>1</vt:i4>
      </vt:variant>
      <vt:variant>
        <vt:lpstr>Slayt Başlıkları</vt:lpstr>
      </vt:variant>
      <vt:variant>
        <vt:i4>2</vt:i4>
      </vt:variant>
    </vt:vector>
  </HeadingPairs>
  <TitlesOfParts>
    <vt:vector size="3" baseType="lpstr">
      <vt:lpstr>Üst Düzey</vt:lpstr>
      <vt:lpstr>-Roma Hukukunda akitler sınırlı sayıdadır. Akitler oluşmaları bakımından muhtelif gruplara ayrılır. Bu akit türleri ayni akitler, sözlü akitler, yazılı akitler ve rızai akitlerdir. -Bu gelişim süreci içersinde Pandekt Hukukuna gelene kadar tam bir modern sözleşme kavramı ile karşılaşmıyoruz. Sadece tabii hukukçuların “hukuki sebep” kavramını geliştirdiklerini görüyoruz. -  </vt:lpstr>
      <vt:lpstr>-Avusturya MK’sında ki sözleşme tanımı tamamen Ius Commune’den alınmıştır. Daha sonra yapılan kanunlarda da irade uyuşması kavramının ön plana çıktığını görüyoruz. Alman, İsviçre, İtalyan, Portekiz ve İspanyol MK’sında irade uyuşmasına rastlamak mümkün. Sadece Fransızlar MK’da sözleşmeyi değil, mülkiyeti esas almışlardır. Fransız hukukunda sözleşmenin yapılmasıyla birlikte mülkiyetin geçtiği kabul edilir.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Hukukunda Sözleşme Kavramı</dc:title>
  <dc:creator>Selin ÖZDEN</dc:creator>
  <cp:lastModifiedBy>SelinÖZDEN</cp:lastModifiedBy>
  <cp:revision>17</cp:revision>
  <dcterms:created xsi:type="dcterms:W3CDTF">2017-10-30T08:31:27Z</dcterms:created>
  <dcterms:modified xsi:type="dcterms:W3CDTF">2017-11-08T13:29:51Z</dcterms:modified>
</cp:coreProperties>
</file>