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/>
    <p:restoredTop sz="94665"/>
  </p:normalViewPr>
  <p:slideViewPr>
    <p:cSldViewPr snapToGrid="0" snapToObjects="1">
      <p:cViewPr varScale="1">
        <p:scale>
          <a:sx n="88" d="100"/>
          <a:sy n="88" d="100"/>
        </p:scale>
        <p:origin x="184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59325C8-58BC-9448-B31C-AA869D9A2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DA57985-8E9A-1548-94B9-23004FD5FF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843825A-A1CD-5547-B6C1-281BE4D2F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57BB-18C1-9E40-9328-CB35D9E0654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86A9B21-6624-5846-8A69-88EDD6DE5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B69DDEF-5D7E-F449-B173-D763BECE1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680F-A8CE-E04B-9190-AD8916DC4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94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2AA3CFD-7CC0-734F-8B8B-C2EDDD62C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325C33-B900-A842-A666-5E27623B9E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49122F8-B77D-EB45-8E86-81DF137A0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57BB-18C1-9E40-9328-CB35D9E0654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1ADA747-A204-6845-84FE-88BDCD990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EA3616-0357-C746-8A07-C9ABBA720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680F-A8CE-E04B-9190-AD8916DC4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229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AA62BBF-93B1-A244-8047-3EAC1BBA42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F3CDC97-9297-FB41-AD01-033D2C9BD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42F9A1B-1C78-3A49-ABEC-5745A3F87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57BB-18C1-9E40-9328-CB35D9E0654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4D1C152-693A-684C-8E7A-80C9EBB8D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A9551E6-B11C-074A-8AA9-DC1046D8F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680F-A8CE-E04B-9190-AD8916DC4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5456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CDF1EF7-DAAF-0149-AFF1-C77921476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5E3EE3-DCF2-E540-B10B-E11890B533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BD8C0C-6CDB-3C4E-999F-EA5BE0420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57BB-18C1-9E40-9328-CB35D9E0654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BC9086A-B9CE-9242-9893-A139D607C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D927C1-9F61-0F4D-A620-21435301E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680F-A8CE-E04B-9190-AD8916DC4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002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15BFA6F-49EB-A043-9A91-F497813E4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5D081FB-CF55-9A4F-A837-B198DF117D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75DAB84-4B31-0A4A-AC45-26B1C46C8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57BB-18C1-9E40-9328-CB35D9E0654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365C38D-1715-E340-A496-CC482A0C8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026660E-5236-3942-9124-0683C72F2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680F-A8CE-E04B-9190-AD8916DC4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1822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6048F8A-EF82-F049-8130-41D5365AC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1B880B-228F-DF40-99CD-DBBAE0C831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2008015-06D3-C74B-82FC-350CE22CF8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C0A0D52-30FE-8A4B-9224-2178569DF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57BB-18C1-9E40-9328-CB35D9E0654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4C859A0-265E-6B46-BA82-E1E544A72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546D527-5F34-9F41-9D6F-B1771469A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680F-A8CE-E04B-9190-AD8916DC4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691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18E21E-9CE3-4E45-AB04-57C6578A0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6F4726E-5D61-6646-BE6D-31F2B0239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65872E3-5298-CB40-917F-4F5DD21F9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E78980A-60F3-1C46-9F4F-4F5492F218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7701DBE-1CE0-064E-878C-45FE407E54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5BDCBFD-45DB-5A49-A64B-2317187DE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57BB-18C1-9E40-9328-CB35D9E0654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704A473-E10E-6941-A3A7-68FF36458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D6D64F0-AF5E-014E-B5B9-E896AC6DF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680F-A8CE-E04B-9190-AD8916DC4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3688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41B672-8600-AE4F-9CA8-B1CD6B155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B24F5D9-159F-0B42-A1FF-C7295DC12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57BB-18C1-9E40-9328-CB35D9E0654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194BD2C-3799-C64E-B234-4BC5FE2DB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E2B8A8B-5CD0-8B48-852D-4FEF0E9C0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680F-A8CE-E04B-9190-AD8916DC4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0210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C190B16-33B8-7847-B251-F6A433002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57BB-18C1-9E40-9328-CB35D9E0654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07CF1E6-69E8-BC4F-998E-224126C6F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C10E4DF-1F03-5746-BF86-AC1161835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680F-A8CE-E04B-9190-AD8916DC4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8957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5FC74E8-8F44-F249-840F-0B2301D4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72C0F2-98F7-9741-A85E-F11869903A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7960634-6719-344C-A853-ACC03F7705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4E884B9-CA3B-724B-9F27-6601D8E82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57BB-18C1-9E40-9328-CB35D9E0654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659E118-95F6-AE49-9B4A-FB7A441A3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9A47466-6F86-8A43-9038-46D43CD17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680F-A8CE-E04B-9190-AD8916DC4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2786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E7C31B5-8A2E-5740-8332-05756D6EE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0460501-1BFA-9048-ADEE-0CAD3F303C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70140BD-9A26-FC46-859F-DA960613ED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095E825-6934-3E46-9A87-CAE9F9FD3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757BB-18C1-9E40-9328-CB35D9E0654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299086-8A44-6D4D-9C4B-D13A0A866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1638678-4B2D-CB45-B43A-06F8EA76B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4680F-A8CE-E04B-9190-AD8916DC4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6840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326DCBD-A0ED-C541-B331-1A5A50D9B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B9BDAB7-988E-6A4B-93F7-8FDC530B5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839E4CF-BE8F-B54E-8C25-929AF1FE54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757BB-18C1-9E40-9328-CB35D9E0654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66CEC5-E941-9941-8B62-9EAD42D359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13D79E3-8DDB-3C46-B7F8-8476D40332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4680F-A8CE-E04B-9190-AD8916DC46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0704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44FD244-4F4E-3941-9017-409708F604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869066"/>
          </a:xfrm>
        </p:spPr>
        <p:txBody>
          <a:bodyPr>
            <a:normAutofit/>
          </a:bodyPr>
          <a:lstStyle/>
          <a:p>
            <a:r>
              <a:rPr lang="tr-TR" b="1" dirty="0"/>
              <a:t>ÖLEN KİŞİNİN (MURİS) MAL VARLIĞI İLE İLGİLİ HÜKÜMLER</a:t>
            </a:r>
          </a:p>
        </p:txBody>
      </p:sp>
    </p:spTree>
    <p:extLst>
      <p:ext uri="{BB962C8B-B14F-4D97-AF65-F5344CB8AC3E}">
        <p14:creationId xmlns:p14="http://schemas.microsoft.com/office/powerpoint/2010/main" val="325544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82C452-4A8C-1740-94D4-3553D136C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br>
              <a:rPr lang="tr-TR" b="1" dirty="0"/>
            </a:br>
            <a:r>
              <a:rPr lang="tr-TR" b="1" dirty="0"/>
              <a:t>Cenazenin </a:t>
            </a:r>
            <a:r>
              <a:rPr lang="tr-TR" b="1" dirty="0" err="1"/>
              <a:t>Techiz</a:t>
            </a:r>
            <a:r>
              <a:rPr lang="tr-TR" b="1" dirty="0"/>
              <a:t> ve </a:t>
            </a:r>
            <a:r>
              <a:rPr lang="tr-TR" b="1" dirty="0" err="1"/>
              <a:t>Tekfîni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566AB2-3845-ED42-9E56-B90B20345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39999"/>
            <a:ext cx="10515600" cy="3636963"/>
          </a:xfrm>
        </p:spPr>
        <p:txBody>
          <a:bodyPr/>
          <a:lstStyle/>
          <a:p>
            <a:pPr algn="just"/>
            <a:r>
              <a:rPr lang="tr-TR" sz="3600" dirty="0"/>
              <a:t>Ölen kişinin defin işlemleri (kefen, mezarlık, vs.) ile ilgili yapılacak diğer masraflar, terekesinden karşılanır. Buna cenazenin </a:t>
            </a:r>
            <a:r>
              <a:rPr lang="tr-TR" sz="3600" dirty="0" err="1"/>
              <a:t>techiz</a:t>
            </a:r>
            <a:r>
              <a:rPr lang="tr-TR" sz="3600" dirty="0"/>
              <a:t> ve tekfini denilmektedir.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376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E56BB03-7833-5541-A720-ADA8371D1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tr-TR" sz="4900" b="1" dirty="0"/>
              <a:t>Miras Bırakanın Borçlarının Ödenmesi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AF851F-6D5C-DC42-A584-966CA55DF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/>
              <a:t>İkinci işlem olarak miras bırakanın (</a:t>
            </a:r>
            <a:r>
              <a:rPr lang="tr-TR" sz="3200" dirty="0" err="1"/>
              <a:t>mûris</a:t>
            </a:r>
            <a:r>
              <a:rPr lang="tr-TR" sz="3200" dirty="0"/>
              <a:t>) borçları terekeden ödenir. Ölen kişinin mal varlığı şahsi hakkıdır. Bu nedenle, ölünün başkalarına olan borcu da, bıraktığı mal varlığından (tereke) ödenmektedir. Başka bir ifade ile İslâm miras hukukunda, mirasçıların, </a:t>
            </a:r>
            <a:r>
              <a:rPr lang="tr-TR" sz="3200" dirty="0" err="1"/>
              <a:t>mûrisin</a:t>
            </a:r>
            <a:r>
              <a:rPr lang="tr-TR" sz="3200" dirty="0"/>
              <a:t> hak ve borçlarına, bütünüyle halef olma (külli </a:t>
            </a:r>
            <a:r>
              <a:rPr lang="tr-TR" sz="3200" dirty="0" err="1"/>
              <a:t>hilâfiyet</a:t>
            </a:r>
            <a:r>
              <a:rPr lang="tr-TR" sz="3200" dirty="0"/>
              <a:t>) söz konusu olmadığı için </a:t>
            </a:r>
            <a:r>
              <a:rPr lang="tr-TR" sz="3200" dirty="0" err="1"/>
              <a:t>mûrisin</a:t>
            </a:r>
            <a:r>
              <a:rPr lang="tr-TR" sz="3200" dirty="0"/>
              <a:t> borçlarının muhatabı mirasçılar </a:t>
            </a:r>
            <a:r>
              <a:rPr lang="tr-TR" dirty="0"/>
              <a:t>değil, doğrudan terekedir. </a:t>
            </a:r>
          </a:p>
        </p:txBody>
      </p:sp>
    </p:spTree>
    <p:extLst>
      <p:ext uri="{BB962C8B-B14F-4D97-AF65-F5344CB8AC3E}">
        <p14:creationId xmlns:p14="http://schemas.microsoft.com/office/powerpoint/2010/main" val="4230182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38D6EA6-55FF-6849-A79E-F0D5FF936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tr-TR" b="1" dirty="0"/>
              <a:t>Miras Bırakanın Borçlarının Ödenmesi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B71F46D-25EB-DC45-9985-2D57578DB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dirty="0"/>
              <a:t>Ölen kişinin aktifindeki mal varlığının, uhdesindeki borçlarını karşılamakta yetersiz kalması durumunda vârisler, </a:t>
            </a:r>
            <a:r>
              <a:rPr lang="tr-TR" sz="3200" dirty="0" err="1"/>
              <a:t>mûrisin</a:t>
            </a:r>
            <a:r>
              <a:rPr lang="tr-TR" sz="3200" dirty="0"/>
              <a:t> borçlarını ödemekle hukuken sorumlu tutulmamaktadır. Başka bir ifade ile </a:t>
            </a:r>
            <a:r>
              <a:rPr lang="tr-TR" sz="3200" dirty="0" err="1"/>
              <a:t>mûrisin</a:t>
            </a:r>
            <a:r>
              <a:rPr lang="tr-TR" sz="3200" dirty="0"/>
              <a:t> </a:t>
            </a:r>
            <a:r>
              <a:rPr lang="tr-TR" sz="3200" dirty="0" err="1"/>
              <a:t>terekesineki</a:t>
            </a:r>
            <a:r>
              <a:rPr lang="tr-TR" sz="3200" dirty="0"/>
              <a:t> mal varlığından fazla olan borçları mirasçılara intikal etmez. Mirasçıların mali sorumlulukları tereke-miras ve intikale konu olan sorumlulukları ölenin bıraktığı mal varlığı ile sınırlıdır.</a:t>
            </a:r>
            <a:r>
              <a:rPr lang="tr-TR" sz="3200" dirty="0">
                <a:effectLst/>
              </a:rPr>
              <a:t>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9533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AFAD252-4B6C-2346-BB01-F2C50CA97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tr-TR" b="1" dirty="0"/>
              <a:t>Vasiyetlerinin İfası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40D27A-F592-784D-8188-2A74FEB15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/>
              <a:t>Ölmeden önce başkası lehine </a:t>
            </a:r>
            <a:r>
              <a:rPr lang="tr-TR" sz="3200" dirty="0" err="1"/>
              <a:t>vasiyyet</a:t>
            </a:r>
            <a:r>
              <a:rPr lang="tr-TR" sz="3200" dirty="0"/>
              <a:t> ederek ölüme bağlı bir tasarrufta bulunan kişinin </a:t>
            </a:r>
            <a:r>
              <a:rPr lang="tr-TR" sz="3200" dirty="0" err="1"/>
              <a:t>vasiyyeti</a:t>
            </a:r>
            <a:r>
              <a:rPr lang="tr-TR" sz="3200" dirty="0"/>
              <a:t> yerine getirilir. Ancak kişi malının 1/3’ünden fazlasını başkasına </a:t>
            </a:r>
            <a:r>
              <a:rPr lang="tr-TR" sz="3200" dirty="0" err="1"/>
              <a:t>vasiyyet</a:t>
            </a:r>
            <a:r>
              <a:rPr lang="tr-TR" sz="3200" dirty="0"/>
              <a:t> edemeyeceği gibi, mirastaki payları belli olan vârislerine de </a:t>
            </a:r>
            <a:r>
              <a:rPr lang="tr-TR" sz="3200" dirty="0" err="1"/>
              <a:t>vasiyyette</a:t>
            </a:r>
            <a:r>
              <a:rPr lang="tr-TR" sz="3200" dirty="0"/>
              <a:t> bulunamaz.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2198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BE9DC36-6853-9A49-906F-FCE18E070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tr-TR" b="1" dirty="0"/>
              <a:t>Mirasın Taksimi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6570954-88DB-D944-8913-62AC9029E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/>
              <a:t>Bu işlemden sonra mal varlığı bulunması durumunda mirası mirasçılarına paylaştırılır.</a:t>
            </a:r>
          </a:p>
          <a:p>
            <a:pPr algn="just"/>
            <a:r>
              <a:rPr lang="tr-TR" sz="3200" dirty="0"/>
              <a:t>Kendine özgü bir sistemi bulunan İslâm miras hukukunda kendine özgü bir sistemi vardır. Üç mirasçı grup öngörülmüştür. Birinci grup </a:t>
            </a:r>
            <a:r>
              <a:rPr lang="tr-TR" sz="3200" i="1" dirty="0" err="1"/>
              <a:t>ashâbu’l-ferâiz</a:t>
            </a:r>
            <a:r>
              <a:rPr lang="tr-TR" sz="3200" dirty="0" err="1"/>
              <a:t>dir</a:t>
            </a:r>
            <a:r>
              <a:rPr lang="tr-TR" sz="3200" dirty="0"/>
              <a:t>. Bunlar, </a:t>
            </a:r>
            <a:r>
              <a:rPr lang="tr-TR" sz="3200" dirty="0" err="1"/>
              <a:t>Kitab</a:t>
            </a:r>
            <a:r>
              <a:rPr lang="tr-TR" sz="3200" dirty="0"/>
              <a:t> ve </a:t>
            </a:r>
            <a:r>
              <a:rPr lang="tr-TR" sz="3200" dirty="0" err="1"/>
              <a:t>Sünnet’te</a:t>
            </a:r>
            <a:r>
              <a:rPr lang="tr-TR" sz="3200" dirty="0"/>
              <a:t> payları kesin olarak belirlenmiş mirasçılardır. </a:t>
            </a:r>
            <a:r>
              <a:rPr lang="tr-TR" sz="3200" dirty="0" err="1"/>
              <a:t>Ashâbu’l-ferâizin</a:t>
            </a:r>
            <a:r>
              <a:rPr lang="tr-TR" sz="3200" dirty="0"/>
              <a:t> durumu ferdî sisteme benzemektedir.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9139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BC27C08-803E-344E-A498-04DC6E37D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tr-TR" b="1" dirty="0"/>
              <a:t>Mirasın Taksimi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8F11C8-6F1F-5047-AE0B-132AD930C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dirty="0"/>
              <a:t>İkinci grup “</a:t>
            </a:r>
            <a:r>
              <a:rPr lang="tr-TR" sz="3600" i="1" dirty="0" err="1"/>
              <a:t>asabe</a:t>
            </a:r>
            <a:r>
              <a:rPr lang="tr-TR" sz="3600" dirty="0"/>
              <a:t>” mirasçılardır. </a:t>
            </a:r>
            <a:r>
              <a:rPr lang="tr-TR" sz="3600" dirty="0" err="1"/>
              <a:t>Asabe</a:t>
            </a:r>
            <a:r>
              <a:rPr lang="tr-TR" sz="3600" dirty="0"/>
              <a:t> kapsamında </a:t>
            </a:r>
            <a:r>
              <a:rPr lang="tr-TR" sz="3600" dirty="0" err="1"/>
              <a:t>mûrisin</a:t>
            </a:r>
            <a:r>
              <a:rPr lang="tr-TR" sz="3600" dirty="0"/>
              <a:t> baba tarafından araya kadın girmeyen erkek akrabaları yer almaktadır. Bu grup, mirasa hak sahibi olmak bakımından sınıf usulüne benzemektedir.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9535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F1D75F7-AEF8-9741-9B33-DF36E5C43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b="1" dirty="0"/>
            </a:br>
            <a:r>
              <a:rPr lang="tr-TR" b="1" dirty="0"/>
              <a:t>Mirasın Taksimi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EA2BD3-1B38-144F-A3A9-811A00642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dirty="0"/>
              <a:t>Üçüncü mirasçı grubu ise, </a:t>
            </a:r>
            <a:r>
              <a:rPr lang="tr-TR" sz="3600" i="1" dirty="0" err="1"/>
              <a:t>zevi’l-erhâm</a:t>
            </a:r>
            <a:r>
              <a:rPr lang="tr-TR" sz="3600" dirty="0" err="1"/>
              <a:t>dır</a:t>
            </a:r>
            <a:r>
              <a:rPr lang="tr-TR" sz="3600" dirty="0"/>
              <a:t>. Ölenin yukarıdaki iki grup dışında kalan akrabalarından oluşur. Bunların miras payları da zümre usulüne benzer şekilde tespit edilmektedir.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59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305</Words>
  <Application>Microsoft Macintosh PowerPoint</Application>
  <PresentationFormat>Geniş ekran</PresentationFormat>
  <Paragraphs>16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ÖLEN KİŞİNİN (MURİS) MAL VARLIĞI İLE İLGİLİ HÜKÜMLER</vt:lpstr>
      <vt:lpstr>  Cenazenin Techiz ve Tekfîni </vt:lpstr>
      <vt:lpstr> Miras Bırakanın Borçlarının Ödenmesi </vt:lpstr>
      <vt:lpstr> Miras Bırakanın Borçlarının Ödenmesi </vt:lpstr>
      <vt:lpstr> Vasiyetlerinin İfası </vt:lpstr>
      <vt:lpstr> Mirasın Taksimi </vt:lpstr>
      <vt:lpstr> Mirasın Taksimi </vt:lpstr>
      <vt:lpstr> Mirasın Taksimi 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ÖLEN KİŞİNİN (MURİS) MAL VARLIĞI İLE İLGİLİ HÜKÜMLER</dc:title>
  <dc:creator>alime çelik</dc:creator>
  <cp:lastModifiedBy>alime çelik</cp:lastModifiedBy>
  <cp:revision>1</cp:revision>
  <dcterms:created xsi:type="dcterms:W3CDTF">2018-02-15T18:46:41Z</dcterms:created>
  <dcterms:modified xsi:type="dcterms:W3CDTF">2018-02-15T18:53:54Z</dcterms:modified>
</cp:coreProperties>
</file>