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7" r:id="rId1"/>
  </p:sldMasterIdLst>
  <p:sldIdLst>
    <p:sldId id="256" r:id="rId2"/>
    <p:sldId id="301"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D314C0D-399E-4F8C-9606-4BCAC4CDF2C8}">
          <p14:sldIdLst>
            <p14:sldId id="256"/>
            <p14:sldId id="301"/>
            <p14:sldId id="257"/>
            <p14:sldId id="258"/>
            <p14:sldId id="259"/>
            <p14:sldId id="260"/>
            <p14:sldId id="261"/>
            <p14:sldId id="262"/>
            <p14:sldId id="263"/>
            <p14:sldId id="264"/>
            <p14:sldId id="265"/>
            <p14:sldId id="267"/>
            <p14:sldId id="266"/>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358122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252430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731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88502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9193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4182690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64326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2192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164611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8B2239-CB6D-464B-B90B-45B3CD36D29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213277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28B2239-CB6D-464B-B90B-45B3CD36D29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226638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28B2239-CB6D-464B-B90B-45B3CD36D297}" type="datetimeFigureOut">
              <a:rPr lang="tr-TR" smtClean="0"/>
              <a:t>13.03.2019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35731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28B2239-CB6D-464B-B90B-45B3CD36D297}" type="datetimeFigureOut">
              <a:rPr lang="tr-TR" smtClean="0"/>
              <a:t>13.03.2019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247061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B2239-CB6D-464B-B90B-45B3CD36D297}" type="datetimeFigureOut">
              <a:rPr lang="tr-TR" smtClean="0"/>
              <a:t>13.03.2019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421705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8B2239-CB6D-464B-B90B-45B3CD36D29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75306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8B2239-CB6D-464B-B90B-45B3CD36D29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947127-7ED1-4051-AEE5-05D3A2430205}" type="slidenum">
              <a:rPr lang="tr-TR" smtClean="0"/>
              <a:t>‹#›</a:t>
            </a:fld>
            <a:endParaRPr lang="tr-TR"/>
          </a:p>
        </p:txBody>
      </p:sp>
    </p:spTree>
    <p:extLst>
      <p:ext uri="{BB962C8B-B14F-4D97-AF65-F5344CB8AC3E}">
        <p14:creationId xmlns:p14="http://schemas.microsoft.com/office/powerpoint/2010/main" val="253071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8B2239-CB6D-464B-B90B-45B3CD36D297}" type="datetimeFigureOut">
              <a:rPr lang="tr-TR" smtClean="0"/>
              <a:t>13.03.2019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947127-7ED1-4051-AEE5-05D3A2430205}" type="slidenum">
              <a:rPr lang="tr-TR" smtClean="0"/>
              <a:t>‹#›</a:t>
            </a:fld>
            <a:endParaRPr lang="tr-TR"/>
          </a:p>
        </p:txBody>
      </p:sp>
    </p:spTree>
    <p:extLst>
      <p:ext uri="{BB962C8B-B14F-4D97-AF65-F5344CB8AC3E}">
        <p14:creationId xmlns:p14="http://schemas.microsoft.com/office/powerpoint/2010/main" val="4178439414"/>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 id="2147484720" r:id="rId13"/>
    <p:sldLayoutId id="2147484721" r:id="rId14"/>
    <p:sldLayoutId id="2147484722" r:id="rId15"/>
    <p:sldLayoutId id="2147484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2099733"/>
            <a:ext cx="8825658" cy="1292947"/>
          </a:xfrm>
        </p:spPr>
        <p:txBody>
          <a:bodyPr>
            <a:normAutofit/>
          </a:bodyPr>
          <a:lstStyle/>
          <a:p>
            <a:r>
              <a:rPr lang="tr-TR" dirty="0" smtClean="0"/>
              <a:t>VİRÜS </a:t>
            </a:r>
            <a:r>
              <a:rPr lang="tr-TR" dirty="0"/>
              <a:t>VE RİKETSİYALAR</a:t>
            </a:r>
            <a:endParaRPr lang="tr-TR" dirty="0"/>
          </a:p>
        </p:txBody>
      </p:sp>
    </p:spTree>
    <p:extLst>
      <p:ext uri="{BB962C8B-B14F-4D97-AF65-F5344CB8AC3E}">
        <p14:creationId xmlns:p14="http://schemas.microsoft.com/office/powerpoint/2010/main" val="1160781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11551"/>
          </a:xfrm>
        </p:spPr>
        <p:txBody>
          <a:bodyPr>
            <a:normAutofit fontScale="90000"/>
          </a:bodyPr>
          <a:lstStyle/>
          <a:p>
            <a:r>
              <a:rPr lang="tr-TR" dirty="0" err="1" smtClean="0"/>
              <a:t>Coxiella</a:t>
            </a:r>
            <a:r>
              <a:rPr lang="tr-TR" dirty="0" smtClean="0"/>
              <a:t> </a:t>
            </a:r>
            <a:r>
              <a:rPr lang="tr-TR" dirty="0" err="1" smtClean="0"/>
              <a:t>burnetii’nin</a:t>
            </a:r>
            <a:r>
              <a:rPr lang="tr-TR" dirty="0" smtClean="0"/>
              <a:t> Bulaşma Yolları</a:t>
            </a:r>
            <a:br>
              <a:rPr lang="tr-TR" dirty="0" smtClean="0"/>
            </a:br>
            <a:endParaRPr lang="tr-TR" dirty="0"/>
          </a:p>
        </p:txBody>
      </p:sp>
      <p:sp>
        <p:nvSpPr>
          <p:cNvPr id="3" name="İçerik Yer Tutucusu 2"/>
          <p:cNvSpPr>
            <a:spLocks noGrp="1"/>
          </p:cNvSpPr>
          <p:nvPr>
            <p:ph idx="1"/>
          </p:nvPr>
        </p:nvSpPr>
        <p:spPr>
          <a:xfrm>
            <a:off x="677334" y="1521151"/>
            <a:ext cx="8596668" cy="4520211"/>
          </a:xfrm>
        </p:spPr>
        <p:txBody>
          <a:bodyPr>
            <a:normAutofit/>
          </a:bodyPr>
          <a:lstStyle/>
          <a:p>
            <a:pPr marL="0" indent="0">
              <a:buNone/>
            </a:pPr>
            <a:r>
              <a:rPr lang="tr-TR" dirty="0" smtClean="0"/>
              <a:t>    Mikrobun taşınmasında diğer faktörlerin yanı sıra </a:t>
            </a:r>
            <a:r>
              <a:rPr lang="tr-TR" dirty="0" err="1" smtClean="0"/>
              <a:t>sığır,koyun</a:t>
            </a:r>
            <a:r>
              <a:rPr lang="tr-TR" dirty="0" smtClean="0"/>
              <a:t> ve keçinin önemi büyüktür. Sığırlarda </a:t>
            </a:r>
            <a:r>
              <a:rPr lang="tr-TR" dirty="0" err="1" smtClean="0"/>
              <a:t>C.burnetii</a:t>
            </a:r>
            <a:r>
              <a:rPr lang="tr-TR" dirty="0" smtClean="0"/>
              <a:t> uzun süre canlı kalır ve enfeksiyon oluşturur. Bu nedenle hayvanın birçok organında bulunur. Dışkı ile atılan hücreler diğer canlılara bulaşabilir. Koyunlarda canlı kalma süreleri daha kısadır. Genç hayvanların </a:t>
            </a:r>
            <a:r>
              <a:rPr lang="tr-TR" dirty="0" err="1" smtClean="0"/>
              <a:t>hsatalığa</a:t>
            </a:r>
            <a:r>
              <a:rPr lang="tr-TR" dirty="0" smtClean="0"/>
              <a:t> duyarlılığı çok yüksektir. Mera beslenmesi sırası çevreye yayılan mikroplar diğer hayvanlara kolayca taşınır.</a:t>
            </a:r>
          </a:p>
          <a:p>
            <a:pPr marL="0" indent="0">
              <a:buNone/>
            </a:pPr>
            <a:r>
              <a:rPr lang="tr-TR" dirty="0"/>
              <a:t> </a:t>
            </a:r>
            <a:r>
              <a:rPr lang="tr-TR" dirty="0" smtClean="0"/>
              <a:t>  C. </a:t>
            </a:r>
            <a:r>
              <a:rPr lang="tr-TR" dirty="0" err="1" smtClean="0"/>
              <a:t>Burnetii’nin</a:t>
            </a:r>
            <a:r>
              <a:rPr lang="tr-TR" dirty="0" smtClean="0"/>
              <a:t> oluşturduğu </a:t>
            </a:r>
            <a:r>
              <a:rPr lang="tr-TR" dirty="0" err="1" smtClean="0"/>
              <a:t>hsatalık</a:t>
            </a:r>
            <a:r>
              <a:rPr lang="tr-TR" dirty="0" smtClean="0"/>
              <a:t> </a:t>
            </a:r>
            <a:r>
              <a:rPr lang="tr-TR" dirty="0" smtClean="0">
                <a:solidFill>
                  <a:schemeClr val="tx1"/>
                </a:solidFill>
              </a:rPr>
              <a:t>Q </a:t>
            </a:r>
            <a:r>
              <a:rPr lang="tr-TR" dirty="0" err="1" smtClean="0">
                <a:solidFill>
                  <a:schemeClr val="tx1"/>
                </a:solidFill>
              </a:rPr>
              <a:t>fever</a:t>
            </a:r>
            <a:r>
              <a:rPr lang="tr-TR" dirty="0" smtClean="0">
                <a:solidFill>
                  <a:schemeClr val="tx1"/>
                </a:solidFill>
              </a:rPr>
              <a:t> ( Q Humması) </a:t>
            </a:r>
            <a:r>
              <a:rPr lang="tr-TR" dirty="0" smtClean="0"/>
              <a:t>aslında bir hayvan hastalığıdır. Sığırlarda </a:t>
            </a:r>
            <a:r>
              <a:rPr lang="tr-TR" dirty="0" err="1" smtClean="0"/>
              <a:t>artropoda</a:t>
            </a:r>
            <a:r>
              <a:rPr lang="tr-TR" dirty="0" smtClean="0"/>
              <a:t> olmaksızın hayvandan hayvana bulaşma sık görülür. İnsanlar açısından en önemli bulaşma </a:t>
            </a:r>
            <a:r>
              <a:rPr lang="tr-TR" dirty="0" err="1" smtClean="0"/>
              <a:t>keçi,koyun</a:t>
            </a:r>
            <a:r>
              <a:rPr lang="tr-TR" dirty="0" smtClean="0"/>
              <a:t> hayvanlarda olur. Kenelerde bulunan </a:t>
            </a:r>
            <a:r>
              <a:rPr lang="tr-TR" dirty="0" err="1" smtClean="0"/>
              <a:t>ajan,mikrobu</a:t>
            </a:r>
            <a:r>
              <a:rPr lang="tr-TR" dirty="0" smtClean="0"/>
              <a:t> bu hayvanlara geçirir. Sağlam görünen hayvanların </a:t>
            </a:r>
            <a:r>
              <a:rPr lang="tr-TR" dirty="0" err="1" smtClean="0"/>
              <a:t>gaita,idrar</a:t>
            </a:r>
            <a:r>
              <a:rPr lang="tr-TR" dirty="0" smtClean="0"/>
              <a:t> ve süt gibi </a:t>
            </a:r>
            <a:r>
              <a:rPr lang="tr-TR" dirty="0" err="1" smtClean="0"/>
              <a:t>salgılarında,doğum</a:t>
            </a:r>
            <a:r>
              <a:rPr lang="tr-TR" dirty="0" smtClean="0"/>
              <a:t> sırası plasentalarında bol miktarda </a:t>
            </a:r>
            <a:r>
              <a:rPr lang="tr-TR" dirty="0" err="1" smtClean="0"/>
              <a:t>C.burnetii</a:t>
            </a:r>
            <a:r>
              <a:rPr lang="tr-TR" dirty="0" smtClean="0"/>
              <a:t> mikrobuna rastlanır. Özellikle </a:t>
            </a:r>
            <a:r>
              <a:rPr lang="tr-TR" dirty="0" err="1" smtClean="0"/>
              <a:t>kasap,çoban,mezbaha</a:t>
            </a:r>
            <a:r>
              <a:rPr lang="tr-TR" dirty="0" smtClean="0"/>
              <a:t> </a:t>
            </a:r>
            <a:r>
              <a:rPr lang="tr-TR" dirty="0" err="1" smtClean="0"/>
              <a:t>işçileri,yünle</a:t>
            </a:r>
            <a:r>
              <a:rPr lang="tr-TR" dirty="0" smtClean="0"/>
              <a:t> uğraşan işçiler arasında hastalık yaygındır.</a:t>
            </a:r>
            <a:endParaRPr lang="tr-TR" dirty="0"/>
          </a:p>
        </p:txBody>
      </p:sp>
    </p:spTree>
    <p:extLst>
      <p:ext uri="{BB962C8B-B14F-4D97-AF65-F5344CB8AC3E}">
        <p14:creationId xmlns:p14="http://schemas.microsoft.com/office/powerpoint/2010/main" val="3795988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smtClean="0"/>
              <a:t>Coxiella</a:t>
            </a:r>
            <a:r>
              <a:rPr lang="tr-TR" dirty="0" smtClean="0"/>
              <a:t> </a:t>
            </a:r>
            <a:r>
              <a:rPr lang="tr-TR" dirty="0" err="1" smtClean="0"/>
              <a:t>burnetii’nin</a:t>
            </a:r>
            <a:r>
              <a:rPr lang="tr-TR" dirty="0" smtClean="0"/>
              <a:t> elektron mikroskoptaki görüntüsü</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951" y="2160588"/>
            <a:ext cx="7819400" cy="3881437"/>
          </a:xfrm>
        </p:spPr>
      </p:pic>
    </p:spTree>
    <p:extLst>
      <p:ext uri="{BB962C8B-B14F-4D97-AF65-F5344CB8AC3E}">
        <p14:creationId xmlns:p14="http://schemas.microsoft.com/office/powerpoint/2010/main" val="55209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49181"/>
          </a:xfrm>
        </p:spPr>
        <p:txBody>
          <a:bodyPr>
            <a:normAutofit/>
          </a:bodyPr>
          <a:lstStyle/>
          <a:p>
            <a:r>
              <a:rPr lang="tr-TR" dirty="0" smtClean="0"/>
              <a:t>Oluşturduğu Hastalıklar ve Tedavisi</a:t>
            </a:r>
            <a:endParaRPr lang="tr-TR" dirty="0"/>
          </a:p>
        </p:txBody>
      </p:sp>
      <p:sp>
        <p:nvSpPr>
          <p:cNvPr id="3" name="İçerik Yer Tutucusu 2"/>
          <p:cNvSpPr>
            <a:spLocks noGrp="1"/>
          </p:cNvSpPr>
          <p:nvPr>
            <p:ph idx="1"/>
          </p:nvPr>
        </p:nvSpPr>
        <p:spPr>
          <a:xfrm>
            <a:off x="677334" y="1452785"/>
            <a:ext cx="8596668" cy="4588577"/>
          </a:xfrm>
        </p:spPr>
        <p:txBody>
          <a:bodyPr>
            <a:normAutofit/>
          </a:bodyPr>
          <a:lstStyle/>
          <a:p>
            <a:pPr marL="0" indent="0">
              <a:buNone/>
            </a:pPr>
            <a:r>
              <a:rPr lang="tr-TR" dirty="0" smtClean="0"/>
              <a:t>   İnsanlara bulaşması evcil hayvanların bulunduğu ortam havasının </a:t>
            </a:r>
            <a:r>
              <a:rPr lang="tr-TR" dirty="0" err="1" smtClean="0"/>
              <a:t>solunması,onlara</a:t>
            </a:r>
            <a:r>
              <a:rPr lang="tr-TR" dirty="0" smtClean="0"/>
              <a:t> ait süt ve etin çiğ olarak veya gereği şekilde ısıl işlem uygulanmadan tüketilmesi sonunda olur. Mikrop vücuda alındıktan itibaren </a:t>
            </a:r>
            <a:r>
              <a:rPr lang="tr-TR" dirty="0" smtClean="0">
                <a:solidFill>
                  <a:schemeClr val="tx1"/>
                </a:solidFill>
              </a:rPr>
              <a:t>2-32</a:t>
            </a:r>
            <a:r>
              <a:rPr lang="tr-TR" dirty="0" smtClean="0"/>
              <a:t> gün </a:t>
            </a:r>
            <a:r>
              <a:rPr lang="tr-TR" dirty="0" err="1" smtClean="0"/>
              <a:t>içinde,alınan</a:t>
            </a:r>
            <a:r>
              <a:rPr lang="tr-TR" dirty="0" smtClean="0"/>
              <a:t> hücre sayısına ve vücut direncine bağlı olarak hastalık ortaya çıkar. Farklı etki mekanizmalarına göre </a:t>
            </a:r>
            <a:r>
              <a:rPr lang="tr-TR" dirty="0" err="1" smtClean="0"/>
              <a:t>belirsiz,ateşli,pulmonel</a:t>
            </a:r>
            <a:r>
              <a:rPr lang="tr-TR" dirty="0" smtClean="0"/>
              <a:t> ve </a:t>
            </a:r>
            <a:r>
              <a:rPr lang="tr-TR" dirty="0" err="1" smtClean="0"/>
              <a:t>ekstrapulmonel</a:t>
            </a:r>
            <a:r>
              <a:rPr lang="tr-TR" dirty="0" smtClean="0"/>
              <a:t> olarak 4 tipte hastalık meydana gelebilmektedir. Kalp zarı iltihapları ve </a:t>
            </a:r>
            <a:r>
              <a:rPr lang="tr-TR" dirty="0" err="1" smtClean="0"/>
              <a:t>kardiyo-vasküler</a:t>
            </a:r>
            <a:r>
              <a:rPr lang="tr-TR" dirty="0" smtClean="0"/>
              <a:t> hastalıklar dahi görülebilir. Baş </a:t>
            </a:r>
            <a:r>
              <a:rPr lang="tr-TR" dirty="0" err="1" smtClean="0"/>
              <a:t>ağrısı,sırt,bacak,kol</a:t>
            </a:r>
            <a:r>
              <a:rPr lang="tr-TR" dirty="0" smtClean="0"/>
              <a:t> ağrısı ve menenjite benzer belirtiler de gözlenebilmektedir. Çeşitli göz </a:t>
            </a:r>
            <a:r>
              <a:rPr lang="tr-TR" dirty="0" err="1" smtClean="0"/>
              <a:t>hastalıkları,menenjit</a:t>
            </a:r>
            <a:r>
              <a:rPr lang="tr-TR" dirty="0" smtClean="0"/>
              <a:t> sendromu ile gebelerde düşük tehlikesi ve </a:t>
            </a:r>
            <a:r>
              <a:rPr lang="tr-TR" dirty="0" err="1" smtClean="0"/>
              <a:t>malformasyonlu</a:t>
            </a:r>
            <a:r>
              <a:rPr lang="tr-TR" dirty="0" smtClean="0"/>
              <a:t> bebek doğumları da görülmüştür.</a:t>
            </a:r>
          </a:p>
          <a:p>
            <a:pPr marL="0" indent="0">
              <a:buNone/>
            </a:pPr>
            <a:r>
              <a:rPr lang="tr-TR" dirty="0"/>
              <a:t> </a:t>
            </a:r>
            <a:r>
              <a:rPr lang="tr-TR" dirty="0" smtClean="0"/>
              <a:t> Şiddetine göre hastalığın tedavisinde antibiyotik kullanılmaktadır. En başarılı sonuçlar </a:t>
            </a:r>
            <a:r>
              <a:rPr lang="tr-TR" dirty="0" err="1" smtClean="0"/>
              <a:t>tetrasiklin</a:t>
            </a:r>
            <a:r>
              <a:rPr lang="tr-TR" dirty="0" smtClean="0"/>
              <a:t> uygulamasıyla alınmaktadır. Hayvanların tedavisinde aynı antibiyotikler yanıt vermediği gibi sağmal hayvanlarda süt miktarının azalmasına da sebep olmaktadırlar.</a:t>
            </a:r>
            <a:endParaRPr lang="tr-TR" dirty="0"/>
          </a:p>
        </p:txBody>
      </p:sp>
    </p:spTree>
    <p:extLst>
      <p:ext uri="{BB962C8B-B14F-4D97-AF65-F5344CB8AC3E}">
        <p14:creationId xmlns:p14="http://schemas.microsoft.com/office/powerpoint/2010/main" val="173702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smtClean="0"/>
              <a:t>Coxiella</a:t>
            </a:r>
            <a:r>
              <a:rPr lang="tr-TR" dirty="0" smtClean="0"/>
              <a:t> </a:t>
            </a:r>
            <a:r>
              <a:rPr lang="tr-TR" dirty="0" err="1" smtClean="0"/>
              <a:t>burnetti’nin</a:t>
            </a:r>
            <a:r>
              <a:rPr lang="tr-TR" dirty="0" smtClean="0"/>
              <a:t> Bulaşma Yolları</a:t>
            </a:r>
            <a:endParaRPr lang="tr-TR" dirty="0"/>
          </a:p>
        </p:txBody>
      </p:sp>
      <p:sp>
        <p:nvSpPr>
          <p:cNvPr id="3" name="İçerik Yer Tutucusu 2"/>
          <p:cNvSpPr>
            <a:spLocks noGrp="1"/>
          </p:cNvSpPr>
          <p:nvPr>
            <p:ph idx="1"/>
          </p:nvPr>
        </p:nvSpPr>
        <p:spPr>
          <a:xfrm>
            <a:off x="677334" y="1461331"/>
            <a:ext cx="8596668" cy="4580031"/>
          </a:xfrm>
        </p:spPr>
        <p:txBody>
          <a:bodyPr>
            <a:normAutofit/>
          </a:bodyPr>
          <a:lstStyle/>
          <a:p>
            <a:pPr marL="0" indent="0">
              <a:buNone/>
            </a:pPr>
            <a:r>
              <a:rPr lang="tr-TR" dirty="0"/>
              <a:t> </a:t>
            </a:r>
            <a:r>
              <a:rPr lang="tr-TR" dirty="0" smtClean="0"/>
              <a:t> İnsanlarda Q </a:t>
            </a:r>
            <a:r>
              <a:rPr lang="tr-TR" dirty="0" err="1" smtClean="0"/>
              <a:t>fever</a:t>
            </a:r>
            <a:r>
              <a:rPr lang="tr-TR" dirty="0" smtClean="0"/>
              <a:t> enfeksiyonunun en önemli kaynağı </a:t>
            </a:r>
            <a:r>
              <a:rPr lang="tr-TR" dirty="0" err="1" smtClean="0"/>
              <a:t>toz,toprak,havada</a:t>
            </a:r>
            <a:r>
              <a:rPr lang="tr-TR" dirty="0" smtClean="0"/>
              <a:t> uçuşan maddeler vasıtasıyla gerçekleşmektedir. </a:t>
            </a:r>
            <a:r>
              <a:rPr lang="tr-TR" dirty="0" err="1" smtClean="0"/>
              <a:t>C.burnetii</a:t>
            </a:r>
            <a:r>
              <a:rPr lang="tr-TR" dirty="0" smtClean="0"/>
              <a:t> kuru ortamlarda yıllarca canlılığını sürdürebildiği için bulaştığı tüm </a:t>
            </a:r>
            <a:r>
              <a:rPr lang="tr-TR" dirty="0" err="1" smtClean="0"/>
              <a:t>araç,gereçlerle</a:t>
            </a:r>
            <a:r>
              <a:rPr lang="tr-TR" dirty="0" smtClean="0"/>
              <a:t> her yere kolaylıkla taşınabilir. Uygun ortam bulduğunda çoğalır ve enfeksiyonu oluşturur.</a:t>
            </a:r>
          </a:p>
          <a:p>
            <a:pPr marL="0" indent="0">
              <a:buNone/>
            </a:pPr>
            <a:r>
              <a:rPr lang="tr-TR" dirty="0"/>
              <a:t> </a:t>
            </a:r>
            <a:r>
              <a:rPr lang="tr-TR" dirty="0" smtClean="0"/>
              <a:t> Q </a:t>
            </a:r>
            <a:r>
              <a:rPr lang="tr-TR" dirty="0" err="1" smtClean="0"/>
              <a:t>fever</a:t>
            </a:r>
            <a:r>
              <a:rPr lang="tr-TR" dirty="0" smtClean="0"/>
              <a:t>, aynı zamanda bir meslek hastalığıdır. Bu nedenle </a:t>
            </a:r>
            <a:r>
              <a:rPr lang="tr-TR" dirty="0" err="1" smtClean="0"/>
              <a:t>veteriner,çiftçiler</a:t>
            </a:r>
            <a:r>
              <a:rPr lang="tr-TR" dirty="0" smtClean="0"/>
              <a:t>, hayvancılık </a:t>
            </a:r>
            <a:r>
              <a:rPr lang="tr-TR" dirty="0" err="1" smtClean="0"/>
              <a:t>yapanlar,süt</a:t>
            </a:r>
            <a:r>
              <a:rPr lang="tr-TR" dirty="0" smtClean="0"/>
              <a:t> işletmelerinde </a:t>
            </a:r>
            <a:r>
              <a:rPr lang="tr-TR" dirty="0" err="1" smtClean="0"/>
              <a:t>çalışanlar,mezbaha</a:t>
            </a:r>
            <a:r>
              <a:rPr lang="tr-TR" dirty="0" smtClean="0"/>
              <a:t> çalışanları ve kasaplar bu hastalığa daha kolay yakalanabilirler. İnsan son aşamadaki konukçu durumunda olduğu için temasla nadir hallerde hastalık bulaşır.</a:t>
            </a:r>
          </a:p>
          <a:p>
            <a:pPr marL="0" indent="0">
              <a:buNone/>
            </a:pPr>
            <a:r>
              <a:rPr lang="tr-TR" dirty="0"/>
              <a:t> </a:t>
            </a:r>
            <a:r>
              <a:rPr lang="tr-TR" dirty="0" smtClean="0"/>
              <a:t> </a:t>
            </a:r>
            <a:r>
              <a:rPr lang="tr-TR" dirty="0" err="1" smtClean="0"/>
              <a:t>C.burnetii’nin</a:t>
            </a:r>
            <a:r>
              <a:rPr lang="tr-TR" dirty="0" smtClean="0"/>
              <a:t> daha çok sıcak ülkelerdeki hayvanlarda bulunma riskinden dolayı çiğ süt ve çiğ sütten yapılan ürünler insanlar için bir tehlike </a:t>
            </a:r>
            <a:r>
              <a:rPr lang="tr-TR" dirty="0" err="1" smtClean="0"/>
              <a:t>oluşturmaktadır.Örneğin</a:t>
            </a:r>
            <a:r>
              <a:rPr lang="tr-TR" dirty="0" smtClean="0"/>
              <a:t> fermente süt ürünleri ile uzun süre olgunlaştırma uygulanan sert peynirlerde </a:t>
            </a:r>
            <a:r>
              <a:rPr lang="tr-TR" dirty="0" err="1" smtClean="0"/>
              <a:t>C.burnetii</a:t>
            </a:r>
            <a:r>
              <a:rPr lang="tr-TR" dirty="0" smtClean="0"/>
              <a:t> kısa sürede </a:t>
            </a:r>
            <a:r>
              <a:rPr lang="tr-TR" dirty="0" err="1" smtClean="0"/>
              <a:t>inhibe</a:t>
            </a:r>
            <a:r>
              <a:rPr lang="tr-TR" dirty="0" smtClean="0"/>
              <a:t> olabilmektedir. Halbuki </a:t>
            </a:r>
            <a:r>
              <a:rPr lang="tr-TR" dirty="0" err="1" smtClean="0"/>
              <a:t>tereyağı,yumuşak</a:t>
            </a:r>
            <a:r>
              <a:rPr lang="tr-TR" dirty="0" smtClean="0"/>
              <a:t> ve taze peynirlerden bu mikroorganizma kolaylıkla izole edilebilmekte ve tehlike oluşturulabilmektedir.</a:t>
            </a:r>
            <a:endParaRPr lang="tr-TR" dirty="0"/>
          </a:p>
        </p:txBody>
      </p:sp>
    </p:spTree>
    <p:extLst>
      <p:ext uri="{BB962C8B-B14F-4D97-AF65-F5344CB8AC3E}">
        <p14:creationId xmlns:p14="http://schemas.microsoft.com/office/powerpoint/2010/main" val="169108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1"/>
            <a:ext cx="8596668" cy="569720"/>
          </a:xfrm>
        </p:spPr>
        <p:txBody>
          <a:bodyPr>
            <a:normAutofit fontScale="90000"/>
          </a:bodyPr>
          <a:lstStyle/>
          <a:p>
            <a:r>
              <a:rPr lang="tr-TR" dirty="0" smtClean="0"/>
              <a:t>İzolasyon ve </a:t>
            </a:r>
            <a:r>
              <a:rPr lang="tr-TR" dirty="0" err="1" smtClean="0"/>
              <a:t>İdentifikasyonu</a:t>
            </a:r>
            <a:r>
              <a:rPr lang="tr-TR" dirty="0" smtClean="0"/>
              <a:t> </a:t>
            </a:r>
            <a:endParaRPr lang="tr-TR" dirty="0"/>
          </a:p>
        </p:txBody>
      </p:sp>
      <p:sp>
        <p:nvSpPr>
          <p:cNvPr id="3" name="İçerik Yer Tutucusu 2"/>
          <p:cNvSpPr>
            <a:spLocks noGrp="1"/>
          </p:cNvSpPr>
          <p:nvPr>
            <p:ph idx="1"/>
          </p:nvPr>
        </p:nvSpPr>
        <p:spPr>
          <a:xfrm>
            <a:off x="677334" y="1461331"/>
            <a:ext cx="8596668" cy="4580032"/>
          </a:xfrm>
        </p:spPr>
        <p:txBody>
          <a:bodyPr>
            <a:normAutofit/>
          </a:bodyPr>
          <a:lstStyle/>
          <a:p>
            <a:pPr marL="0" indent="0">
              <a:buNone/>
            </a:pPr>
            <a:r>
              <a:rPr lang="tr-TR" sz="2000" dirty="0" smtClean="0"/>
              <a:t>  Bulaşma kaynağı olabilecek her materyal değerlendirilir. Ancak bazı özel boyama yöntemleriyle daha net incelenebilmektedir. </a:t>
            </a:r>
            <a:r>
              <a:rPr lang="tr-TR" sz="2000" dirty="0" err="1" smtClean="0"/>
              <a:t>Laboratuar</a:t>
            </a:r>
            <a:r>
              <a:rPr lang="tr-TR" sz="2000" dirty="0" smtClean="0"/>
              <a:t> hayvanları ve doku kültürlerinde geliştirme </a:t>
            </a:r>
            <a:r>
              <a:rPr lang="tr-TR" sz="2000" dirty="0" smtClean="0">
                <a:solidFill>
                  <a:schemeClr val="tx1"/>
                </a:solidFill>
              </a:rPr>
              <a:t>2-4 </a:t>
            </a:r>
            <a:r>
              <a:rPr lang="tr-TR" sz="2000" dirty="0" smtClean="0"/>
              <a:t>hafta gerektirir. Yumurta oluşum dokularına bulaştırılan mikroplar </a:t>
            </a:r>
            <a:r>
              <a:rPr lang="tr-TR" sz="2000" dirty="0" smtClean="0">
                <a:solidFill>
                  <a:schemeClr val="tx1"/>
                </a:solidFill>
              </a:rPr>
              <a:t>5-8</a:t>
            </a:r>
            <a:r>
              <a:rPr lang="tr-TR" sz="2000" dirty="0" smtClean="0"/>
              <a:t> gün içinde gelişmekte ve yüksek bir sayıda canlı hücreler elde </a:t>
            </a:r>
            <a:r>
              <a:rPr lang="tr-TR" sz="2000" dirty="0" err="1" smtClean="0"/>
              <a:t>edilmektedir.Özellikle</a:t>
            </a:r>
            <a:r>
              <a:rPr lang="tr-TR" sz="2000" dirty="0" smtClean="0"/>
              <a:t> aşıların hazırlanmasında bu yöntemden yararlanılmaktadır.</a:t>
            </a:r>
          </a:p>
          <a:p>
            <a:pPr marL="0" indent="0">
              <a:buNone/>
            </a:pPr>
            <a:r>
              <a:rPr lang="tr-TR" sz="2000" dirty="0"/>
              <a:t> </a:t>
            </a:r>
            <a:r>
              <a:rPr lang="tr-TR" sz="2000" dirty="0" smtClean="0"/>
              <a:t> Q </a:t>
            </a:r>
            <a:r>
              <a:rPr lang="tr-TR" sz="2000" dirty="0" err="1" smtClean="0"/>
              <a:t>fever</a:t>
            </a:r>
            <a:r>
              <a:rPr lang="tr-TR" sz="2000" dirty="0" smtClean="0"/>
              <a:t> genellikle </a:t>
            </a:r>
            <a:r>
              <a:rPr lang="tr-TR" sz="2000" dirty="0" err="1" smtClean="0"/>
              <a:t>atipik</a:t>
            </a:r>
            <a:r>
              <a:rPr lang="tr-TR" sz="2000" dirty="0" smtClean="0"/>
              <a:t> belirtilerle kendisinin zor gösterdiği için insan ve hayvanlarda tesadüfe bağlı izole edilir. Bu amaçla daha çok </a:t>
            </a:r>
            <a:r>
              <a:rPr lang="tr-TR" sz="2000" dirty="0" err="1" smtClean="0"/>
              <a:t>Löffler</a:t>
            </a:r>
            <a:r>
              <a:rPr lang="tr-TR" sz="2000" dirty="0" smtClean="0"/>
              <a:t> tarafından ileri </a:t>
            </a:r>
            <a:r>
              <a:rPr lang="tr-TR" sz="2000" dirty="0" err="1" smtClean="0"/>
              <a:t>sürülen,küçük</a:t>
            </a:r>
            <a:r>
              <a:rPr lang="tr-TR" sz="2000" dirty="0" smtClean="0"/>
              <a:t> ve büyük döngü diye adlandırıldığı yöntemle hastalık tespit edilebilmektedir.</a:t>
            </a:r>
            <a:endParaRPr lang="tr-TR" sz="2000" dirty="0"/>
          </a:p>
        </p:txBody>
      </p:sp>
    </p:spTree>
    <p:extLst>
      <p:ext uri="{BB962C8B-B14F-4D97-AF65-F5344CB8AC3E}">
        <p14:creationId xmlns:p14="http://schemas.microsoft.com/office/powerpoint/2010/main" val="2802127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97907"/>
          </a:xfrm>
        </p:spPr>
        <p:txBody>
          <a:bodyPr/>
          <a:lstStyle/>
          <a:p>
            <a:r>
              <a:rPr lang="tr-TR" dirty="0" smtClean="0"/>
              <a:t>2.Virüsler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863" y="1308100"/>
            <a:ext cx="7326312" cy="4733925"/>
          </a:xfrm>
        </p:spPr>
      </p:pic>
    </p:spTree>
    <p:extLst>
      <p:ext uri="{BB962C8B-B14F-4D97-AF65-F5344CB8AC3E}">
        <p14:creationId xmlns:p14="http://schemas.microsoft.com/office/powerpoint/2010/main" val="2125854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61174"/>
          </a:xfrm>
        </p:spPr>
        <p:txBody>
          <a:bodyPr>
            <a:normAutofit fontScale="90000"/>
          </a:bodyPr>
          <a:lstStyle/>
          <a:p>
            <a:r>
              <a:rPr lang="tr-TR" dirty="0" smtClean="0"/>
              <a:t>2.Virüsler</a:t>
            </a:r>
            <a:endParaRPr lang="tr-TR" dirty="0"/>
          </a:p>
        </p:txBody>
      </p:sp>
      <p:sp>
        <p:nvSpPr>
          <p:cNvPr id="3" name="İçerik Yer Tutucusu 2"/>
          <p:cNvSpPr>
            <a:spLocks noGrp="1"/>
          </p:cNvSpPr>
          <p:nvPr>
            <p:ph idx="1"/>
          </p:nvPr>
        </p:nvSpPr>
        <p:spPr>
          <a:xfrm>
            <a:off x="677334" y="1170775"/>
            <a:ext cx="8596668" cy="4870588"/>
          </a:xfrm>
        </p:spPr>
        <p:txBody>
          <a:bodyPr/>
          <a:lstStyle/>
          <a:p>
            <a:pPr marL="0" indent="0">
              <a:buNone/>
            </a:pPr>
            <a:r>
              <a:rPr lang="tr-TR" dirty="0" smtClean="0"/>
              <a:t>   </a:t>
            </a:r>
            <a:r>
              <a:rPr lang="tr-TR" b="1" dirty="0"/>
              <a:t>Virüsler,</a:t>
            </a:r>
            <a:r>
              <a:rPr lang="tr-TR" dirty="0"/>
              <a:t> DNA ya da RNA içeren, hücre içi ve dışı durumda bulunabilen genetik element olarak tanımlanır. Bir başka ifadeyle hücre yapısı bulunmayan ve tek başlarına </a:t>
            </a:r>
            <a:r>
              <a:rPr lang="tr-TR" dirty="0" err="1"/>
              <a:t>metabolik</a:t>
            </a:r>
            <a:r>
              <a:rPr lang="tr-TR" dirty="0"/>
              <a:t> aktiviteleri bulunmayan (başka bir canlıya muhtaç) enfeksiyon etmenleri olarak tanımlanabilir</a:t>
            </a:r>
            <a:r>
              <a:rPr lang="tr-TR" dirty="0" smtClean="0"/>
              <a:t>.</a:t>
            </a:r>
          </a:p>
          <a:p>
            <a:pPr marL="0" indent="0">
              <a:buNone/>
            </a:pPr>
            <a:r>
              <a:rPr lang="tr-TR" dirty="0"/>
              <a:t> </a:t>
            </a:r>
            <a:r>
              <a:rPr lang="tr-TR" dirty="0" smtClean="0"/>
              <a:t>  Virüslerin farklı özellikte hastalık oluşturan canlı olduğu </a:t>
            </a:r>
            <a:r>
              <a:rPr lang="tr-TR" dirty="0" smtClean="0">
                <a:solidFill>
                  <a:schemeClr val="tx1">
                    <a:lumMod val="95000"/>
                    <a:lumOff val="5000"/>
                  </a:schemeClr>
                </a:solidFill>
              </a:rPr>
              <a:t>1898 </a:t>
            </a:r>
            <a:r>
              <a:rPr lang="tr-TR" dirty="0" smtClean="0"/>
              <a:t>yılında </a:t>
            </a:r>
            <a:r>
              <a:rPr lang="tr-TR" dirty="0" err="1" smtClean="0"/>
              <a:t>Beijerink</a:t>
            </a:r>
            <a:r>
              <a:rPr lang="tr-TR" dirty="0" smtClean="0"/>
              <a:t> tarafından ortaya </a:t>
            </a:r>
            <a:r>
              <a:rPr lang="tr-TR" dirty="0" err="1" smtClean="0"/>
              <a:t>koyulmuştur,tütün</a:t>
            </a:r>
            <a:r>
              <a:rPr lang="tr-TR" dirty="0" smtClean="0"/>
              <a:t> mozaik virüsü ile yaptığı çalışmalar sırasında diğer mikroorganizmalardan çok farklı özelliklere sahip olduğunu gözlemlemiştir.  </a:t>
            </a:r>
          </a:p>
          <a:p>
            <a:pPr marL="0" indent="0">
              <a:buNone/>
            </a:pPr>
            <a:r>
              <a:rPr lang="tr-TR" dirty="0"/>
              <a:t> </a:t>
            </a:r>
            <a:r>
              <a:rPr lang="tr-TR" dirty="0" smtClean="0"/>
              <a:t>  Bakterilerin geliştirildiği ortamların hiçbirinde çoğalamazlar. Ancak kendilerine özgü canlı hücrelerde gelişmeleri onların bir hücre paraziti olduğunu ispatlamaktadır. Bu özellikleri onların diğer mikroorganizmalardan ayıran belki en önemli karakterdir.</a:t>
            </a:r>
          </a:p>
          <a:p>
            <a:pPr marL="0" indent="0">
              <a:buNone/>
            </a:pPr>
            <a:r>
              <a:rPr lang="tr-TR" dirty="0"/>
              <a:t> </a:t>
            </a:r>
            <a:r>
              <a:rPr lang="tr-TR" dirty="0" smtClean="0"/>
              <a:t>  Virüsler hücre dışında iken cansızdırlar. Kendilerine özgü canlıları bulduklarında hemen aktifleşirler ve hücrenin değişmesine ve normallerinden farklı özellikler kazanmasına sebep </a:t>
            </a:r>
            <a:r>
              <a:rPr lang="tr-TR" dirty="0" err="1" smtClean="0"/>
              <a:t>olurlar,enfekte</a:t>
            </a:r>
            <a:r>
              <a:rPr lang="tr-TR" dirty="0" smtClean="0"/>
              <a:t> olan hücre ya dejenere </a:t>
            </a:r>
            <a:r>
              <a:rPr lang="tr-TR" dirty="0" err="1" smtClean="0"/>
              <a:t>olur,ya</a:t>
            </a:r>
            <a:r>
              <a:rPr lang="tr-TR" dirty="0" smtClean="0"/>
              <a:t> üremeleri normalden farklı istikamette olur.</a:t>
            </a:r>
            <a:endParaRPr lang="tr-TR" dirty="0"/>
          </a:p>
        </p:txBody>
      </p:sp>
    </p:spTree>
    <p:extLst>
      <p:ext uri="{BB962C8B-B14F-4D97-AF65-F5344CB8AC3E}">
        <p14:creationId xmlns:p14="http://schemas.microsoft.com/office/powerpoint/2010/main" val="168635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32090"/>
          </a:xfrm>
        </p:spPr>
        <p:txBody>
          <a:bodyPr/>
          <a:lstStyle/>
          <a:p>
            <a:r>
              <a:rPr lang="tr-TR" dirty="0" smtClean="0"/>
              <a:t>2.1. Virüslerin Sınıflandırılması</a:t>
            </a:r>
            <a:endParaRPr lang="tr-TR" dirty="0"/>
          </a:p>
        </p:txBody>
      </p:sp>
      <p:sp>
        <p:nvSpPr>
          <p:cNvPr id="3" name="İçerik Yer Tutucusu 2"/>
          <p:cNvSpPr>
            <a:spLocks noGrp="1"/>
          </p:cNvSpPr>
          <p:nvPr>
            <p:ph idx="1"/>
          </p:nvPr>
        </p:nvSpPr>
        <p:spPr>
          <a:xfrm>
            <a:off x="532055" y="1341690"/>
            <a:ext cx="8596668" cy="4794189"/>
          </a:xfrm>
        </p:spPr>
        <p:txBody>
          <a:bodyPr>
            <a:normAutofit lnSpcReduction="10000"/>
          </a:bodyPr>
          <a:lstStyle/>
          <a:p>
            <a:pPr marL="0" indent="0">
              <a:buNone/>
            </a:pPr>
            <a:r>
              <a:rPr lang="tr-TR" dirty="0" smtClean="0"/>
              <a:t>   Virüslerin sınıflandırılmasında daha çok nükleik asit </a:t>
            </a:r>
            <a:r>
              <a:rPr lang="tr-TR" dirty="0" err="1" smtClean="0"/>
              <a:t>tipi,virüsün</a:t>
            </a:r>
            <a:r>
              <a:rPr lang="tr-TR" dirty="0" smtClean="0"/>
              <a:t> çapı ve </a:t>
            </a:r>
            <a:r>
              <a:rPr lang="tr-TR" dirty="0" err="1" smtClean="0"/>
              <a:t>büyüklüğü,viral</a:t>
            </a:r>
            <a:r>
              <a:rPr lang="tr-TR" dirty="0" smtClean="0"/>
              <a:t> partikülün yapısı ve etere olan duyarlılığı üzerinde durulmuştur. Bu özellikler dikkate alınarak virüsler aşağıdaki gibi sınıflandırılmıştır.</a:t>
            </a:r>
          </a:p>
          <a:p>
            <a:pPr marL="0" indent="0">
              <a:buNone/>
            </a:pPr>
            <a:r>
              <a:rPr lang="tr-TR" dirty="0" smtClean="0"/>
              <a:t>. </a:t>
            </a:r>
            <a:r>
              <a:rPr lang="tr-TR" dirty="0" err="1" smtClean="0"/>
              <a:t>Poxvirüs</a:t>
            </a:r>
            <a:r>
              <a:rPr lang="tr-TR" dirty="0" smtClean="0"/>
              <a:t> Grubu</a:t>
            </a:r>
          </a:p>
          <a:p>
            <a:pPr marL="0" indent="0">
              <a:buNone/>
            </a:pPr>
            <a:r>
              <a:rPr lang="tr-TR" dirty="0" smtClean="0"/>
              <a:t>. </a:t>
            </a:r>
            <a:r>
              <a:rPr lang="tr-TR" dirty="0" err="1" smtClean="0"/>
              <a:t>Herpesvirüs</a:t>
            </a:r>
            <a:r>
              <a:rPr lang="tr-TR" dirty="0" smtClean="0"/>
              <a:t> Grubu</a:t>
            </a:r>
          </a:p>
          <a:p>
            <a:pPr marL="0" indent="0">
              <a:buNone/>
            </a:pPr>
            <a:r>
              <a:rPr lang="tr-TR" dirty="0" smtClean="0"/>
              <a:t>. </a:t>
            </a:r>
            <a:r>
              <a:rPr lang="tr-TR" dirty="0" err="1" smtClean="0"/>
              <a:t>Adenovirüs</a:t>
            </a:r>
            <a:r>
              <a:rPr lang="tr-TR" dirty="0" smtClean="0"/>
              <a:t> Grubu</a:t>
            </a:r>
          </a:p>
          <a:p>
            <a:pPr marL="0" indent="0">
              <a:buNone/>
            </a:pPr>
            <a:r>
              <a:rPr lang="tr-TR" dirty="0" smtClean="0"/>
              <a:t>. </a:t>
            </a:r>
            <a:r>
              <a:rPr lang="tr-TR" dirty="0" err="1" smtClean="0"/>
              <a:t>Pikodnavirüs</a:t>
            </a:r>
            <a:r>
              <a:rPr lang="tr-TR" dirty="0" smtClean="0"/>
              <a:t> Grubu</a:t>
            </a:r>
          </a:p>
          <a:p>
            <a:pPr marL="0" indent="0">
              <a:buNone/>
            </a:pPr>
            <a:r>
              <a:rPr lang="tr-TR" dirty="0" smtClean="0"/>
              <a:t>. </a:t>
            </a:r>
            <a:r>
              <a:rPr lang="tr-TR" dirty="0" err="1" smtClean="0"/>
              <a:t>Papovavirüs</a:t>
            </a:r>
            <a:r>
              <a:rPr lang="tr-TR" dirty="0" smtClean="0"/>
              <a:t> Grubu</a:t>
            </a:r>
          </a:p>
          <a:p>
            <a:pPr marL="0" indent="0">
              <a:buNone/>
            </a:pPr>
            <a:r>
              <a:rPr lang="tr-TR" dirty="0" smtClean="0"/>
              <a:t>. </a:t>
            </a:r>
            <a:r>
              <a:rPr lang="tr-TR" dirty="0" err="1" smtClean="0"/>
              <a:t>Rhabdovirüs</a:t>
            </a:r>
            <a:r>
              <a:rPr lang="tr-TR" dirty="0" smtClean="0"/>
              <a:t> Grubu</a:t>
            </a:r>
          </a:p>
          <a:p>
            <a:pPr marL="0" indent="0">
              <a:buNone/>
            </a:pPr>
            <a:r>
              <a:rPr lang="tr-TR" dirty="0" smtClean="0"/>
              <a:t>. </a:t>
            </a:r>
            <a:r>
              <a:rPr lang="tr-TR" dirty="0" err="1" smtClean="0"/>
              <a:t>Arbovirüs</a:t>
            </a:r>
            <a:r>
              <a:rPr lang="tr-TR" dirty="0" smtClean="0"/>
              <a:t> Grubu</a:t>
            </a:r>
          </a:p>
          <a:p>
            <a:pPr marL="0" indent="0">
              <a:buNone/>
            </a:pPr>
            <a:r>
              <a:rPr lang="tr-TR" dirty="0" smtClean="0"/>
              <a:t>. </a:t>
            </a:r>
            <a:r>
              <a:rPr lang="tr-TR" dirty="0" err="1" smtClean="0"/>
              <a:t>Reovirüs</a:t>
            </a:r>
            <a:r>
              <a:rPr lang="tr-TR" dirty="0" smtClean="0"/>
              <a:t> Grubu</a:t>
            </a:r>
          </a:p>
          <a:p>
            <a:pPr marL="0" indent="0">
              <a:buNone/>
            </a:pPr>
            <a:r>
              <a:rPr lang="tr-TR" dirty="0" smtClean="0"/>
              <a:t>. </a:t>
            </a:r>
            <a:r>
              <a:rPr lang="tr-TR" dirty="0" err="1" smtClean="0"/>
              <a:t>Picornavirüs</a:t>
            </a:r>
            <a:r>
              <a:rPr lang="tr-TR" dirty="0" smtClean="0"/>
              <a:t> Grubu</a:t>
            </a:r>
          </a:p>
          <a:p>
            <a:pPr marL="0" indent="0">
              <a:buNone/>
            </a:pPr>
            <a:r>
              <a:rPr lang="tr-TR" dirty="0" smtClean="0"/>
              <a:t>.Lösemi virüsleri Grubu</a:t>
            </a:r>
            <a:endParaRPr lang="tr-TR" dirty="0"/>
          </a:p>
        </p:txBody>
      </p:sp>
    </p:spTree>
    <p:extLst>
      <p:ext uri="{BB962C8B-B14F-4D97-AF65-F5344CB8AC3E}">
        <p14:creationId xmlns:p14="http://schemas.microsoft.com/office/powerpoint/2010/main" val="177938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55178"/>
          </a:xfrm>
        </p:spPr>
        <p:txBody>
          <a:bodyPr>
            <a:normAutofit fontScale="90000"/>
          </a:bodyPr>
          <a:lstStyle/>
          <a:p>
            <a:r>
              <a:rPr lang="tr-TR" dirty="0" smtClean="0"/>
              <a:t>2.2. Virüslerin Yapıları</a:t>
            </a:r>
            <a:br>
              <a:rPr lang="tr-TR" dirty="0" smtClean="0"/>
            </a:br>
            <a:endParaRPr lang="tr-TR" dirty="0"/>
          </a:p>
        </p:txBody>
      </p:sp>
      <p:sp>
        <p:nvSpPr>
          <p:cNvPr id="3" name="İçerik Yer Tutucusu 2"/>
          <p:cNvSpPr>
            <a:spLocks noGrp="1"/>
          </p:cNvSpPr>
          <p:nvPr>
            <p:ph idx="1"/>
          </p:nvPr>
        </p:nvSpPr>
        <p:spPr>
          <a:xfrm>
            <a:off x="677334" y="1341691"/>
            <a:ext cx="8596668" cy="4777098"/>
          </a:xfrm>
        </p:spPr>
        <p:txBody>
          <a:bodyPr>
            <a:normAutofit lnSpcReduction="10000"/>
          </a:bodyPr>
          <a:lstStyle/>
          <a:p>
            <a:pPr marL="0" indent="0">
              <a:buNone/>
            </a:pPr>
            <a:r>
              <a:rPr lang="tr-TR" dirty="0" smtClean="0"/>
              <a:t>  Virüsler bir nükleik asit ile onun etrafını saran bir protein kılıfından yapılmıştır. Oldukça basit bir yapıya sahiptir. Nükleik asit hayvan ve insan virüslerinde RNA ve DNA </a:t>
            </a:r>
            <a:r>
              <a:rPr lang="tr-TR" dirty="0" err="1" smtClean="0"/>
              <a:t>tipinde,bakteri</a:t>
            </a:r>
            <a:r>
              <a:rPr lang="tr-TR" dirty="0" smtClean="0"/>
              <a:t> virüsleri olan </a:t>
            </a:r>
            <a:r>
              <a:rPr lang="tr-TR" dirty="0" err="1" smtClean="0"/>
              <a:t>bakteriyofajlarda</a:t>
            </a:r>
            <a:r>
              <a:rPr lang="tr-TR" dirty="0" smtClean="0"/>
              <a:t> DNA ve bitki virüslerinde RNA tipindedir.</a:t>
            </a:r>
          </a:p>
          <a:p>
            <a:pPr marL="0" indent="0">
              <a:buNone/>
            </a:pPr>
            <a:r>
              <a:rPr lang="tr-TR" dirty="0"/>
              <a:t> </a:t>
            </a:r>
            <a:r>
              <a:rPr lang="tr-TR" dirty="0" smtClean="0"/>
              <a:t>  Virüsler </a:t>
            </a:r>
            <a:r>
              <a:rPr lang="tr-TR" dirty="0"/>
              <a:t>20-300 nanometre boyutlarında olduğundan normal mikroskopla görülemez ancak elektron mikroskobu ile görülebilir. Elektron mikroskopları </a:t>
            </a:r>
            <a:r>
              <a:rPr lang="tr-TR" dirty="0">
                <a:solidFill>
                  <a:schemeClr val="tx1">
                    <a:lumMod val="95000"/>
                    <a:lumOff val="5000"/>
                  </a:schemeClr>
                </a:solidFill>
              </a:rPr>
              <a:t>1.000.000</a:t>
            </a:r>
            <a:r>
              <a:rPr lang="tr-TR" dirty="0"/>
              <a:t> kattan daha fazla görüntü büyütmeyi sağlar. Elektron mikroskobu ile yapılan incelemeler sonucunda virüsler yapısal olarak aşağıdaki kısımlardan oluşmaktadır:</a:t>
            </a:r>
          </a:p>
          <a:p>
            <a:pPr fontAlgn="base"/>
            <a:r>
              <a:rPr lang="tr-TR" dirty="0"/>
              <a:t>Nükleik asit</a:t>
            </a:r>
          </a:p>
          <a:p>
            <a:pPr fontAlgn="base"/>
            <a:r>
              <a:rPr lang="tr-TR" dirty="0" err="1"/>
              <a:t>Kapsid</a:t>
            </a:r>
            <a:endParaRPr lang="tr-TR" dirty="0"/>
          </a:p>
          <a:p>
            <a:pPr fontAlgn="base"/>
            <a:r>
              <a:rPr lang="tr-TR" dirty="0"/>
              <a:t>Kuyruk ve kuyruk lifleri</a:t>
            </a:r>
          </a:p>
          <a:p>
            <a:pPr fontAlgn="base"/>
            <a:r>
              <a:rPr lang="tr-TR" dirty="0" err="1"/>
              <a:t>Viral</a:t>
            </a:r>
            <a:r>
              <a:rPr lang="tr-TR" dirty="0"/>
              <a:t> zarf</a:t>
            </a:r>
          </a:p>
          <a:p>
            <a:pPr fontAlgn="base"/>
            <a:r>
              <a:rPr lang="tr-TR" dirty="0" err="1"/>
              <a:t>Kapsomer</a:t>
            </a:r>
            <a:endParaRPr lang="tr-TR" dirty="0"/>
          </a:p>
          <a:p>
            <a:pPr fontAlgn="base"/>
            <a:r>
              <a:rPr lang="tr-TR" dirty="0"/>
              <a:t>Diğer yapısal elemanlar</a:t>
            </a:r>
          </a:p>
          <a:p>
            <a:pPr marL="0" indent="0">
              <a:buNone/>
            </a:pPr>
            <a:endParaRPr lang="tr-TR" dirty="0"/>
          </a:p>
        </p:txBody>
      </p:sp>
    </p:spTree>
    <p:extLst>
      <p:ext uri="{BB962C8B-B14F-4D97-AF65-F5344CB8AC3E}">
        <p14:creationId xmlns:p14="http://schemas.microsoft.com/office/powerpoint/2010/main" val="393658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2269"/>
          </a:xfrm>
        </p:spPr>
        <p:txBody>
          <a:bodyPr>
            <a:normAutofit fontScale="90000"/>
          </a:bodyPr>
          <a:lstStyle/>
          <a:p>
            <a:r>
              <a:rPr lang="tr-TR" dirty="0" smtClean="0"/>
              <a:t>2.2. Virüslerin Yapıları</a:t>
            </a:r>
            <a:br>
              <a:rPr lang="tr-TR" dirty="0" smtClean="0"/>
            </a:br>
            <a:endParaRPr lang="tr-TR" dirty="0"/>
          </a:p>
        </p:txBody>
      </p:sp>
      <p:sp>
        <p:nvSpPr>
          <p:cNvPr id="3" name="İçerik Yer Tutucusu 2"/>
          <p:cNvSpPr>
            <a:spLocks noGrp="1"/>
          </p:cNvSpPr>
          <p:nvPr>
            <p:ph idx="1"/>
          </p:nvPr>
        </p:nvSpPr>
        <p:spPr>
          <a:xfrm>
            <a:off x="677334" y="1281869"/>
            <a:ext cx="8596668" cy="4973652"/>
          </a:xfrm>
        </p:spPr>
        <p:txBody>
          <a:bodyPr>
            <a:normAutofit/>
          </a:bodyPr>
          <a:lstStyle/>
          <a:p>
            <a:pPr marL="0" indent="0" fontAlgn="base">
              <a:buNone/>
            </a:pPr>
            <a:r>
              <a:rPr lang="tr-TR" b="1" dirty="0" smtClean="0"/>
              <a:t>    Nükleik </a:t>
            </a:r>
            <a:r>
              <a:rPr lang="tr-TR" b="1" dirty="0"/>
              <a:t>Asit:</a:t>
            </a:r>
            <a:r>
              <a:rPr lang="tr-TR" dirty="0"/>
              <a:t> Genetik materyal olarak yapılarında bir tane nükleik asit bulunur (ya DNA ya da RNA). Virüs nükleik asitlerinin bazıları tek iplikli bazıları ise çift iplikli olup doğrusal, </a:t>
            </a:r>
            <a:r>
              <a:rPr lang="tr-TR" dirty="0" err="1"/>
              <a:t>halkasal</a:t>
            </a:r>
            <a:r>
              <a:rPr lang="tr-TR" dirty="0"/>
              <a:t> veya parçacıklar </a:t>
            </a:r>
            <a:r>
              <a:rPr lang="tr-TR" dirty="0" smtClean="0"/>
              <a:t>şeklindedir.</a:t>
            </a:r>
          </a:p>
          <a:p>
            <a:pPr marL="0" indent="0" fontAlgn="base">
              <a:buNone/>
            </a:pPr>
            <a:r>
              <a:rPr lang="tr-TR" b="1" dirty="0"/>
              <a:t> </a:t>
            </a:r>
            <a:r>
              <a:rPr lang="tr-TR" b="1" dirty="0" smtClean="0"/>
              <a:t>    </a:t>
            </a:r>
            <a:r>
              <a:rPr lang="tr-TR" b="1" dirty="0" err="1" smtClean="0"/>
              <a:t>Kapsid</a:t>
            </a:r>
            <a:r>
              <a:rPr lang="tr-TR" b="1" dirty="0"/>
              <a:t>:</a:t>
            </a:r>
            <a:r>
              <a:rPr lang="tr-TR" dirty="0"/>
              <a:t> Nükleik asidi olumsuz etkilerden koruyan yapıya </a:t>
            </a:r>
            <a:r>
              <a:rPr lang="tr-TR" dirty="0" err="1"/>
              <a:t>kapsid</a:t>
            </a:r>
            <a:r>
              <a:rPr lang="tr-TR" dirty="0"/>
              <a:t> adı verilir. </a:t>
            </a:r>
            <a:r>
              <a:rPr lang="tr-TR" dirty="0" smtClean="0"/>
              <a:t>        Görevleri </a:t>
            </a:r>
            <a:r>
              <a:rPr lang="tr-TR" dirty="0"/>
              <a:t>arasında:</a:t>
            </a:r>
          </a:p>
          <a:p>
            <a:pPr fontAlgn="base"/>
            <a:r>
              <a:rPr lang="tr-TR" dirty="0"/>
              <a:t>Nükleik asidi dış etkenlerden koruma,</a:t>
            </a:r>
          </a:p>
          <a:p>
            <a:pPr fontAlgn="base"/>
            <a:r>
              <a:rPr lang="tr-TR" dirty="0"/>
              <a:t>Virüsün şeklini sağlama,</a:t>
            </a:r>
          </a:p>
          <a:p>
            <a:pPr fontAlgn="base"/>
            <a:r>
              <a:rPr lang="tr-TR" dirty="0"/>
              <a:t>Hücre dışında yaşama,</a:t>
            </a:r>
          </a:p>
          <a:p>
            <a:pPr fontAlgn="base"/>
            <a:r>
              <a:rPr lang="tr-TR" dirty="0"/>
              <a:t>Yeni hücrelere girmeye olanak sağlama,</a:t>
            </a:r>
          </a:p>
          <a:p>
            <a:pPr fontAlgn="base"/>
            <a:r>
              <a:rPr lang="tr-TR" dirty="0"/>
              <a:t>Virüsün konak hücreye yapışmasını sağlama gibi görevler vardır.</a:t>
            </a:r>
          </a:p>
          <a:p>
            <a:pPr fontAlgn="base"/>
            <a:r>
              <a:rPr lang="tr-TR" dirty="0"/>
              <a:t>Hücre dışında bulunurken virüs protein ile çevrili bir nükleik asit içerir. Bu fazda virüs partikülü </a:t>
            </a:r>
            <a:r>
              <a:rPr lang="tr-TR" b="1" dirty="0" err="1"/>
              <a:t>virion</a:t>
            </a:r>
            <a:r>
              <a:rPr lang="tr-TR" dirty="0"/>
              <a:t> (nükleik asit + </a:t>
            </a:r>
            <a:r>
              <a:rPr lang="tr-TR" dirty="0" err="1"/>
              <a:t>kapsid</a:t>
            </a:r>
            <a:r>
              <a:rPr lang="tr-TR" dirty="0"/>
              <a:t>) olarak da adlandırılır.</a:t>
            </a:r>
          </a:p>
          <a:p>
            <a:pPr fontAlgn="base"/>
            <a:r>
              <a:rPr lang="tr-TR" b="1" dirty="0" err="1"/>
              <a:t>Viral</a:t>
            </a:r>
            <a:r>
              <a:rPr lang="tr-TR" b="1" dirty="0"/>
              <a:t> Zarf:</a:t>
            </a:r>
            <a:r>
              <a:rPr lang="tr-TR" dirty="0"/>
              <a:t> Bazı virüslerin dışarısında </a:t>
            </a:r>
            <a:r>
              <a:rPr lang="tr-TR" dirty="0" err="1"/>
              <a:t>kapsidide</a:t>
            </a:r>
            <a:r>
              <a:rPr lang="tr-TR" dirty="0"/>
              <a:t> koruyan bir dış örtü mevcuttur. Buna </a:t>
            </a:r>
            <a:r>
              <a:rPr lang="tr-TR" dirty="0" err="1"/>
              <a:t>viral</a:t>
            </a:r>
            <a:r>
              <a:rPr lang="tr-TR" dirty="0"/>
              <a:t> zarf veya </a:t>
            </a:r>
            <a:r>
              <a:rPr lang="tr-TR" dirty="0" err="1"/>
              <a:t>membran</a:t>
            </a:r>
            <a:r>
              <a:rPr lang="tr-TR" dirty="0"/>
              <a:t> örtü adı verilir.</a:t>
            </a:r>
          </a:p>
          <a:p>
            <a:endParaRPr lang="tr-TR" dirty="0"/>
          </a:p>
        </p:txBody>
      </p:sp>
    </p:spTree>
    <p:extLst>
      <p:ext uri="{BB962C8B-B14F-4D97-AF65-F5344CB8AC3E}">
        <p14:creationId xmlns:p14="http://schemas.microsoft.com/office/powerpoint/2010/main" val="117732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99559"/>
          </a:xfrm>
        </p:spPr>
        <p:txBody>
          <a:bodyPr/>
          <a:lstStyle/>
          <a:p>
            <a:r>
              <a:rPr lang="tr-TR" dirty="0" smtClean="0"/>
              <a:t>                    </a:t>
            </a:r>
            <a:r>
              <a:rPr lang="tr-TR" dirty="0" err="1" smtClean="0"/>
              <a:t>Riketsiyalar</a:t>
            </a:r>
            <a:endParaRPr lang="tr-TR" dirty="0"/>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7819" y="1803163"/>
            <a:ext cx="3512566" cy="4238199"/>
          </a:xfrm>
        </p:spPr>
      </p:pic>
      <p:pic>
        <p:nvPicPr>
          <p:cNvPr id="6" name="İçerik Yer Tutucus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0385" y="1803163"/>
            <a:ext cx="3435409" cy="4238199"/>
          </a:xfrm>
        </p:spPr>
      </p:pic>
    </p:spTree>
    <p:extLst>
      <p:ext uri="{BB962C8B-B14F-4D97-AF65-F5344CB8AC3E}">
        <p14:creationId xmlns:p14="http://schemas.microsoft.com/office/powerpoint/2010/main" val="3074773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Değişik Morfolojideki Virüslerin Yapısı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319" y="2282030"/>
            <a:ext cx="8094683" cy="4033311"/>
          </a:xfrm>
        </p:spPr>
      </p:pic>
    </p:spTree>
    <p:extLst>
      <p:ext uri="{BB962C8B-B14F-4D97-AF65-F5344CB8AC3E}">
        <p14:creationId xmlns:p14="http://schemas.microsoft.com/office/powerpoint/2010/main" val="681713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202108"/>
          </a:xfrm>
        </p:spPr>
        <p:txBody>
          <a:bodyPr/>
          <a:lstStyle/>
          <a:p>
            <a:r>
              <a:rPr lang="tr-TR" dirty="0" smtClean="0"/>
              <a:t>2.3. Fiziksel ve Kimyasal Ajanların Virüslere Etkisi</a:t>
            </a:r>
            <a:endParaRPr lang="tr-TR" dirty="0"/>
          </a:p>
        </p:txBody>
      </p:sp>
      <p:sp>
        <p:nvSpPr>
          <p:cNvPr id="3" name="İçerik Yer Tutucusu 2"/>
          <p:cNvSpPr>
            <a:spLocks noGrp="1"/>
          </p:cNvSpPr>
          <p:nvPr>
            <p:ph idx="1"/>
          </p:nvPr>
        </p:nvSpPr>
        <p:spPr>
          <a:xfrm>
            <a:off x="677334" y="1922805"/>
            <a:ext cx="8596668" cy="4118558"/>
          </a:xfrm>
        </p:spPr>
        <p:txBody>
          <a:bodyPr/>
          <a:lstStyle/>
          <a:p>
            <a:pPr marL="0" indent="0">
              <a:buNone/>
            </a:pPr>
            <a:r>
              <a:rPr lang="tr-TR" dirty="0" smtClean="0"/>
              <a:t>    Virüsler sıcaklığa dayanıklı değildirler. </a:t>
            </a:r>
            <a:r>
              <a:rPr lang="tr-TR" dirty="0" smtClean="0">
                <a:solidFill>
                  <a:schemeClr val="tx1">
                    <a:lumMod val="95000"/>
                    <a:lumOff val="5000"/>
                  </a:schemeClr>
                </a:solidFill>
              </a:rPr>
              <a:t>50-60 C</a:t>
            </a:r>
            <a:r>
              <a:rPr lang="tr-TR" dirty="0" smtClean="0"/>
              <a:t>’de </a:t>
            </a:r>
            <a:r>
              <a:rPr lang="tr-TR" dirty="0" smtClean="0">
                <a:solidFill>
                  <a:schemeClr val="tx1">
                    <a:lumMod val="95000"/>
                    <a:lumOff val="5000"/>
                  </a:schemeClr>
                </a:solidFill>
              </a:rPr>
              <a:t>30</a:t>
            </a:r>
            <a:r>
              <a:rPr lang="tr-TR" dirty="0" smtClean="0"/>
              <a:t> dakikada </a:t>
            </a:r>
            <a:r>
              <a:rPr lang="tr-TR" dirty="0" err="1" smtClean="0"/>
              <a:t>inhibe</a:t>
            </a:r>
            <a:r>
              <a:rPr lang="tr-TR" dirty="0" smtClean="0"/>
              <a:t> olurlar. </a:t>
            </a:r>
            <a:r>
              <a:rPr lang="tr-TR" dirty="0" smtClean="0">
                <a:solidFill>
                  <a:schemeClr val="tx1">
                    <a:lumMod val="95000"/>
                    <a:lumOff val="5000"/>
                  </a:schemeClr>
                </a:solidFill>
              </a:rPr>
              <a:t>80 C’ ye 1-5 </a:t>
            </a:r>
            <a:r>
              <a:rPr lang="tr-TR" dirty="0" smtClean="0"/>
              <a:t>dakika dayanırlar. Soğuğa dayanıklıdırlar ve çoğu sıfırın altındaki sıcaklıklarda dondurularak saklanabilirler. </a:t>
            </a:r>
            <a:r>
              <a:rPr lang="tr-TR" dirty="0" err="1" smtClean="0"/>
              <a:t>Liyofilize</a:t>
            </a:r>
            <a:r>
              <a:rPr lang="tr-TR" dirty="0" smtClean="0"/>
              <a:t> edilmiş olanlar </a:t>
            </a:r>
            <a:r>
              <a:rPr lang="tr-TR" dirty="0" smtClean="0">
                <a:solidFill>
                  <a:schemeClr val="tx1">
                    <a:lumMod val="95000"/>
                    <a:lumOff val="5000"/>
                  </a:schemeClr>
                </a:solidFill>
              </a:rPr>
              <a:t>4 C</a:t>
            </a:r>
            <a:r>
              <a:rPr lang="tr-TR" dirty="0" smtClean="0"/>
              <a:t>’de ve hatta oda sıcaklığında bekletilebilirler. </a:t>
            </a:r>
          </a:p>
          <a:p>
            <a:pPr marL="0" indent="0">
              <a:buNone/>
            </a:pPr>
            <a:r>
              <a:rPr lang="tr-TR" dirty="0"/>
              <a:t> </a:t>
            </a:r>
            <a:r>
              <a:rPr lang="tr-TR" dirty="0" smtClean="0"/>
              <a:t>  Virüsler </a:t>
            </a:r>
            <a:r>
              <a:rPr lang="tr-TR" dirty="0" smtClean="0">
                <a:solidFill>
                  <a:schemeClr val="tx1">
                    <a:lumMod val="95000"/>
                    <a:lumOff val="5000"/>
                  </a:schemeClr>
                </a:solidFill>
              </a:rPr>
              <a:t>5-9 </a:t>
            </a:r>
            <a:r>
              <a:rPr lang="tr-TR" dirty="0" err="1" smtClean="0"/>
              <a:t>pH</a:t>
            </a:r>
            <a:r>
              <a:rPr lang="tr-TR" dirty="0" smtClean="0"/>
              <a:t> aralığında etkindirler. Genelde hafif asitli ortamlarda canlılıklarını sürdürürler. Bazı </a:t>
            </a:r>
            <a:r>
              <a:rPr lang="tr-TR" dirty="0" err="1" smtClean="0"/>
              <a:t>vital</a:t>
            </a:r>
            <a:r>
              <a:rPr lang="tr-TR" dirty="0" smtClean="0"/>
              <a:t> boyaların içine girme veya içine nüfuz etme kabiliyetleri vardır. Bu sayede virüsün canlılığını sürdürmesi olası değildir. </a:t>
            </a:r>
            <a:r>
              <a:rPr lang="tr-TR" dirty="0" err="1" smtClean="0"/>
              <a:t>Örneğin,tolüen</a:t>
            </a:r>
            <a:r>
              <a:rPr lang="tr-TR" dirty="0" smtClean="0"/>
              <a:t> </a:t>
            </a:r>
            <a:r>
              <a:rPr lang="tr-TR" dirty="0" err="1" smtClean="0"/>
              <a:t>mavisi,nötral</a:t>
            </a:r>
            <a:r>
              <a:rPr lang="tr-TR" dirty="0" smtClean="0"/>
              <a:t> </a:t>
            </a:r>
            <a:r>
              <a:rPr lang="tr-TR" dirty="0" err="1" smtClean="0"/>
              <a:t>red</a:t>
            </a:r>
            <a:r>
              <a:rPr lang="tr-TR" dirty="0" smtClean="0"/>
              <a:t> ve </a:t>
            </a:r>
            <a:r>
              <a:rPr lang="tr-TR" dirty="0" err="1" smtClean="0"/>
              <a:t>akridin</a:t>
            </a:r>
            <a:r>
              <a:rPr lang="tr-TR" dirty="0" smtClean="0"/>
              <a:t> </a:t>
            </a:r>
            <a:r>
              <a:rPr lang="tr-TR" dirty="0" err="1" smtClean="0"/>
              <a:t>oranj</a:t>
            </a:r>
            <a:r>
              <a:rPr lang="tr-TR" dirty="0" smtClean="0"/>
              <a:t> gibi boyalar virüsün nükleik asitleri ile birleşerek gün ışığına karşı onları duyarlı hale getirirler.</a:t>
            </a:r>
          </a:p>
          <a:p>
            <a:pPr marL="0" indent="0">
              <a:buNone/>
            </a:pPr>
            <a:r>
              <a:rPr lang="tr-TR" dirty="0"/>
              <a:t> </a:t>
            </a:r>
            <a:r>
              <a:rPr lang="tr-TR" dirty="0" smtClean="0"/>
              <a:t> Dezenfektan maddelerin bazıları virüslerin etkinliklerini ortadan kaldırır. Bunlar arasında </a:t>
            </a:r>
            <a:r>
              <a:rPr lang="tr-TR" dirty="0" err="1" smtClean="0"/>
              <a:t>klor,iyot,aldehit,alkol</a:t>
            </a:r>
            <a:r>
              <a:rPr lang="tr-TR" dirty="0" smtClean="0"/>
              <a:t> ve fenoller etkileri en fazla olanlardır. Ancak kullanılan dezenfektanın </a:t>
            </a:r>
            <a:r>
              <a:rPr lang="tr-TR" dirty="0" err="1" smtClean="0"/>
              <a:t>konsantrasyonu,hazırlanış</a:t>
            </a:r>
            <a:r>
              <a:rPr lang="tr-TR" dirty="0" smtClean="0"/>
              <a:t> şekli ve tazeliği etkili olmaktadır.</a:t>
            </a:r>
            <a:endParaRPr lang="tr-TR" dirty="0"/>
          </a:p>
        </p:txBody>
      </p:sp>
    </p:spTree>
    <p:extLst>
      <p:ext uri="{BB962C8B-B14F-4D97-AF65-F5344CB8AC3E}">
        <p14:creationId xmlns:p14="http://schemas.microsoft.com/office/powerpoint/2010/main" val="2251337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14998"/>
          </a:xfrm>
        </p:spPr>
        <p:txBody>
          <a:bodyPr/>
          <a:lstStyle/>
          <a:p>
            <a:r>
              <a:rPr lang="tr-TR" dirty="0" smtClean="0"/>
              <a:t>2.4. Virüslerin Üretilmesi</a:t>
            </a:r>
            <a:endParaRPr lang="tr-TR" dirty="0"/>
          </a:p>
        </p:txBody>
      </p:sp>
      <p:sp>
        <p:nvSpPr>
          <p:cNvPr id="3" name="İçerik Yer Tutucusu 2"/>
          <p:cNvSpPr>
            <a:spLocks noGrp="1"/>
          </p:cNvSpPr>
          <p:nvPr>
            <p:ph idx="1"/>
          </p:nvPr>
        </p:nvSpPr>
        <p:spPr>
          <a:xfrm>
            <a:off x="677334" y="1324599"/>
            <a:ext cx="8596668" cy="4716764"/>
          </a:xfrm>
        </p:spPr>
        <p:txBody>
          <a:bodyPr/>
          <a:lstStyle/>
          <a:p>
            <a:pPr marL="0" indent="0">
              <a:buNone/>
            </a:pPr>
            <a:r>
              <a:rPr lang="tr-TR" dirty="0" smtClean="0"/>
              <a:t>   Virüslerin üretilebileceği en iyi ortam </a:t>
            </a:r>
            <a:r>
              <a:rPr lang="tr-TR" dirty="0" err="1" smtClean="0"/>
              <a:t>embriyolu</a:t>
            </a:r>
            <a:r>
              <a:rPr lang="tr-TR" dirty="0" smtClean="0"/>
              <a:t> tavuk yumurtasıdır. Dokuların in </a:t>
            </a:r>
            <a:r>
              <a:rPr lang="tr-TR" dirty="0" err="1" smtClean="0"/>
              <a:t>vitro</a:t>
            </a:r>
            <a:r>
              <a:rPr lang="tr-TR" dirty="0" smtClean="0"/>
              <a:t> üretilmesi demek olan doku kültürü tekniği ile virüsler bol miktarda elde edilebilmektedir. </a:t>
            </a:r>
            <a:r>
              <a:rPr lang="tr-TR" dirty="0" err="1" smtClean="0"/>
              <a:t>Hazır,steril</a:t>
            </a:r>
            <a:r>
              <a:rPr lang="tr-TR" dirty="0" smtClean="0"/>
              <a:t> bir canlı ortam olan </a:t>
            </a:r>
            <a:r>
              <a:rPr lang="tr-TR" dirty="0" err="1" smtClean="0"/>
              <a:t>embriyolu</a:t>
            </a:r>
            <a:r>
              <a:rPr lang="tr-TR" dirty="0" smtClean="0"/>
              <a:t> yumurtada çeşitli virüsler üreyebilmektedir. Bunlardan bir kısmı embriyonun </a:t>
            </a:r>
            <a:r>
              <a:rPr lang="tr-TR" dirty="0" err="1" smtClean="0"/>
              <a:t>ölmesine,bir</a:t>
            </a:r>
            <a:r>
              <a:rPr lang="tr-TR" dirty="0" smtClean="0"/>
              <a:t> kısmı embriyonun etrafındaki </a:t>
            </a:r>
            <a:r>
              <a:rPr lang="tr-TR" dirty="0" err="1" smtClean="0"/>
              <a:t>koriallantoik</a:t>
            </a:r>
            <a:r>
              <a:rPr lang="tr-TR" dirty="0" smtClean="0"/>
              <a:t> </a:t>
            </a:r>
            <a:r>
              <a:rPr lang="tr-TR" dirty="0" err="1" smtClean="0"/>
              <a:t>membranda</a:t>
            </a:r>
            <a:r>
              <a:rPr lang="tr-TR" dirty="0" smtClean="0"/>
              <a:t> ufak plaklar oluşmasına neden olurlar. Virüslerin doku kültüründe üredikleri üç şekilde anlaşılabilir.</a:t>
            </a:r>
          </a:p>
          <a:p>
            <a:pPr>
              <a:buAutoNum type="alphaLcPeriod"/>
            </a:pPr>
            <a:r>
              <a:rPr lang="tr-TR" dirty="0" err="1" smtClean="0">
                <a:solidFill>
                  <a:schemeClr val="accent2"/>
                </a:solidFill>
              </a:rPr>
              <a:t>Sitopatojenik</a:t>
            </a:r>
            <a:r>
              <a:rPr lang="tr-TR" dirty="0" smtClean="0">
                <a:solidFill>
                  <a:schemeClr val="accent2"/>
                </a:solidFill>
              </a:rPr>
              <a:t> veya </a:t>
            </a:r>
            <a:r>
              <a:rPr lang="tr-TR" dirty="0" err="1" smtClean="0">
                <a:solidFill>
                  <a:schemeClr val="accent2"/>
                </a:solidFill>
              </a:rPr>
              <a:t>sitopatik</a:t>
            </a:r>
            <a:r>
              <a:rPr lang="tr-TR" dirty="0" smtClean="0">
                <a:solidFill>
                  <a:schemeClr val="accent2"/>
                </a:solidFill>
              </a:rPr>
              <a:t> etki: </a:t>
            </a:r>
            <a:r>
              <a:rPr lang="tr-TR" dirty="0" smtClean="0"/>
              <a:t>Virüsün üremesiyle doku kültürü hücrelerinde nekroz ve şekil değişikliği oluşumuyla hücrelerin </a:t>
            </a:r>
            <a:r>
              <a:rPr lang="tr-TR" dirty="0" err="1" smtClean="0"/>
              <a:t>öldüği</a:t>
            </a:r>
            <a:r>
              <a:rPr lang="tr-TR" dirty="0" smtClean="0"/>
              <a:t> görülür.</a:t>
            </a:r>
          </a:p>
          <a:p>
            <a:pPr>
              <a:buAutoNum type="alphaLcPeriod"/>
            </a:pPr>
            <a:r>
              <a:rPr lang="tr-TR" dirty="0"/>
              <a:t> </a:t>
            </a:r>
            <a:r>
              <a:rPr lang="tr-TR" dirty="0" err="1" smtClean="0">
                <a:solidFill>
                  <a:schemeClr val="accent2"/>
                </a:solidFill>
              </a:rPr>
              <a:t>Metabolik</a:t>
            </a:r>
            <a:r>
              <a:rPr lang="tr-TR" dirty="0" smtClean="0">
                <a:solidFill>
                  <a:schemeClr val="accent2"/>
                </a:solidFill>
              </a:rPr>
              <a:t> </a:t>
            </a:r>
            <a:r>
              <a:rPr lang="tr-TR" dirty="0" err="1" smtClean="0">
                <a:solidFill>
                  <a:schemeClr val="accent2"/>
                </a:solidFill>
              </a:rPr>
              <a:t>İnhibisyon</a:t>
            </a:r>
            <a:r>
              <a:rPr lang="tr-TR" dirty="0" smtClean="0">
                <a:solidFill>
                  <a:schemeClr val="accent2"/>
                </a:solidFill>
              </a:rPr>
              <a:t>: </a:t>
            </a:r>
            <a:r>
              <a:rPr lang="tr-TR" dirty="0" smtClean="0"/>
              <a:t>Bazı virüsler hücre metabolizmasını bozup asit oluşumunu durdururlar.</a:t>
            </a:r>
          </a:p>
          <a:p>
            <a:pPr>
              <a:buAutoNum type="alphaLcPeriod"/>
            </a:pPr>
            <a:r>
              <a:rPr lang="tr-TR" dirty="0">
                <a:solidFill>
                  <a:schemeClr val="accent2"/>
                </a:solidFill>
              </a:rPr>
              <a:t> </a:t>
            </a:r>
            <a:r>
              <a:rPr lang="tr-TR" dirty="0" err="1" smtClean="0">
                <a:solidFill>
                  <a:schemeClr val="accent2"/>
                </a:solidFill>
              </a:rPr>
              <a:t>Hemaglutinin</a:t>
            </a:r>
            <a:r>
              <a:rPr lang="tr-TR" dirty="0" smtClean="0">
                <a:solidFill>
                  <a:schemeClr val="accent2"/>
                </a:solidFill>
              </a:rPr>
              <a:t> ve CF antijeni meydana gelmesi: </a:t>
            </a:r>
            <a:r>
              <a:rPr lang="tr-TR" dirty="0" smtClean="0"/>
              <a:t>Hücrelerde </a:t>
            </a:r>
            <a:r>
              <a:rPr lang="tr-TR" dirty="0" err="1" smtClean="0"/>
              <a:t>sitopatojenik</a:t>
            </a:r>
            <a:r>
              <a:rPr lang="tr-TR" dirty="0" smtClean="0"/>
              <a:t> etki görülmeden önce durum izlenebilir. Böylelikle virüsün ürediğini daha erken bir sürede </a:t>
            </a:r>
            <a:r>
              <a:rPr lang="tr-TR" dirty="0" err="1" smtClean="0"/>
              <a:t>tesbit</a:t>
            </a:r>
            <a:r>
              <a:rPr lang="tr-TR" dirty="0" smtClean="0"/>
              <a:t> etmek mümkün olur.</a:t>
            </a:r>
            <a:endParaRPr lang="tr-TR" dirty="0"/>
          </a:p>
        </p:txBody>
      </p:sp>
    </p:spTree>
    <p:extLst>
      <p:ext uri="{BB962C8B-B14F-4D97-AF65-F5344CB8AC3E}">
        <p14:creationId xmlns:p14="http://schemas.microsoft.com/office/powerpoint/2010/main" val="293945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2.5. Virüslerin </a:t>
            </a:r>
            <a:r>
              <a:rPr lang="tr-TR" dirty="0" err="1" smtClean="0"/>
              <a:t>Enfekte</a:t>
            </a:r>
            <a:r>
              <a:rPr lang="tr-TR" dirty="0" smtClean="0"/>
              <a:t> Hücrede Çoğalması</a:t>
            </a:r>
            <a:endParaRPr lang="tr-TR" dirty="0"/>
          </a:p>
        </p:txBody>
      </p:sp>
      <p:sp>
        <p:nvSpPr>
          <p:cNvPr id="3" name="İçerik Yer Tutucusu 2"/>
          <p:cNvSpPr>
            <a:spLocks noGrp="1"/>
          </p:cNvSpPr>
          <p:nvPr>
            <p:ph idx="1"/>
          </p:nvPr>
        </p:nvSpPr>
        <p:spPr/>
        <p:txBody>
          <a:bodyPr/>
          <a:lstStyle/>
          <a:p>
            <a:pPr marL="0" indent="0">
              <a:buNone/>
            </a:pPr>
            <a:r>
              <a:rPr lang="tr-TR" dirty="0" smtClean="0"/>
              <a:t>     Virüslerin </a:t>
            </a:r>
            <a:r>
              <a:rPr lang="tr-TR" dirty="0"/>
              <a:t>çoğalabilmeleri için canlı hücreye gereksinimleri vardır. Çoğalabilmek için, içine girdikleri hücrenin sentez mekanizmasını, enerjisini ve kimyasal maddelerini kullanırlar</a:t>
            </a:r>
            <a:r>
              <a:rPr lang="tr-TR" dirty="0" smtClean="0"/>
              <a:t>.</a:t>
            </a:r>
          </a:p>
          <a:p>
            <a:pPr marL="0" indent="0">
              <a:buNone/>
            </a:pPr>
            <a:r>
              <a:rPr lang="tr-TR" dirty="0"/>
              <a:t> </a:t>
            </a:r>
            <a:r>
              <a:rPr lang="tr-TR" dirty="0" smtClean="0"/>
              <a:t>    Konak </a:t>
            </a:r>
            <a:r>
              <a:rPr lang="tr-TR" dirty="0"/>
              <a:t>hücreye kendi kendilerini sentez ettirmek işlemine dayalı olan bu çoğalma şekline </a:t>
            </a:r>
            <a:r>
              <a:rPr lang="tr-TR" dirty="0" err="1">
                <a:solidFill>
                  <a:schemeClr val="accent2"/>
                </a:solidFill>
              </a:rPr>
              <a:t>replikasyon</a:t>
            </a:r>
            <a:r>
              <a:rPr lang="tr-TR" dirty="0">
                <a:solidFill>
                  <a:srgbClr val="FF0000"/>
                </a:solidFill>
              </a:rPr>
              <a:t> </a:t>
            </a:r>
            <a:r>
              <a:rPr lang="tr-TR" dirty="0"/>
              <a:t>denir</a:t>
            </a:r>
            <a:r>
              <a:rPr lang="tr-TR" dirty="0" smtClean="0"/>
              <a:t>.</a:t>
            </a:r>
          </a:p>
          <a:p>
            <a:pPr marL="0" indent="0">
              <a:buNone/>
            </a:pPr>
            <a:r>
              <a:rPr lang="tr-TR" dirty="0" smtClean="0"/>
              <a:t>    </a:t>
            </a:r>
            <a:r>
              <a:rPr lang="tr-TR" dirty="0" err="1" smtClean="0">
                <a:solidFill>
                  <a:schemeClr val="accent2"/>
                </a:solidFill>
              </a:rPr>
              <a:t>Adsorbsiyon</a:t>
            </a:r>
            <a:r>
              <a:rPr lang="tr-TR" dirty="0">
                <a:solidFill>
                  <a:schemeClr val="accent2"/>
                </a:solidFill>
              </a:rPr>
              <a:t>:</a:t>
            </a:r>
            <a:r>
              <a:rPr lang="tr-TR" dirty="0"/>
              <a:t> </a:t>
            </a:r>
            <a:r>
              <a:rPr lang="tr-TR" dirty="0" err="1"/>
              <a:t>Viral</a:t>
            </a:r>
            <a:r>
              <a:rPr lang="tr-TR" dirty="0"/>
              <a:t> partikül konak hücre </a:t>
            </a:r>
            <a:r>
              <a:rPr lang="tr-TR" dirty="0" err="1"/>
              <a:t>membranına</a:t>
            </a:r>
            <a:r>
              <a:rPr lang="tr-TR" dirty="0"/>
              <a:t> bağlanır</a:t>
            </a:r>
            <a:r>
              <a:rPr lang="tr-TR" dirty="0" smtClean="0"/>
              <a:t>.</a:t>
            </a:r>
          </a:p>
          <a:p>
            <a:pPr marL="0" indent="0">
              <a:buNone/>
            </a:pPr>
            <a:r>
              <a:rPr lang="tr-TR" dirty="0">
                <a:solidFill>
                  <a:srgbClr val="FF0000"/>
                </a:solidFill>
              </a:rPr>
              <a:t> </a:t>
            </a:r>
            <a:r>
              <a:rPr lang="tr-TR" dirty="0" smtClean="0">
                <a:solidFill>
                  <a:srgbClr val="FF0000"/>
                </a:solidFill>
              </a:rPr>
              <a:t>   </a:t>
            </a:r>
            <a:r>
              <a:rPr lang="tr-TR" dirty="0" err="1">
                <a:solidFill>
                  <a:schemeClr val="accent2"/>
                </a:solidFill>
              </a:rPr>
              <a:t>Penetrasyon</a:t>
            </a:r>
            <a:r>
              <a:rPr lang="tr-TR" dirty="0">
                <a:solidFill>
                  <a:schemeClr val="accent2"/>
                </a:solidFill>
              </a:rPr>
              <a:t>:</a:t>
            </a:r>
            <a:r>
              <a:rPr lang="tr-TR" dirty="0">
                <a:solidFill>
                  <a:srgbClr val="FF0000"/>
                </a:solidFill>
              </a:rPr>
              <a:t> </a:t>
            </a:r>
            <a:r>
              <a:rPr lang="tr-TR" dirty="0" err="1"/>
              <a:t>Viral</a:t>
            </a:r>
            <a:r>
              <a:rPr lang="tr-TR" dirty="0"/>
              <a:t> nükleik asit (DNA ya da RNA) konak hücre sitoplazması içine girer. </a:t>
            </a:r>
            <a:endParaRPr lang="tr-TR" dirty="0" smtClean="0"/>
          </a:p>
          <a:p>
            <a:pPr marL="0" indent="0">
              <a:buNone/>
            </a:pPr>
            <a:r>
              <a:rPr lang="tr-TR" dirty="0" smtClean="0"/>
              <a:t>   </a:t>
            </a:r>
            <a:r>
              <a:rPr lang="tr-TR" dirty="0" err="1" smtClean="0">
                <a:solidFill>
                  <a:schemeClr val="accent2"/>
                </a:solidFill>
              </a:rPr>
              <a:t>Eklipse</a:t>
            </a:r>
            <a:r>
              <a:rPr lang="tr-TR" dirty="0" smtClean="0">
                <a:solidFill>
                  <a:schemeClr val="accent2"/>
                </a:solidFill>
              </a:rPr>
              <a:t> </a:t>
            </a:r>
            <a:r>
              <a:rPr lang="tr-TR" dirty="0">
                <a:solidFill>
                  <a:schemeClr val="accent2"/>
                </a:solidFill>
              </a:rPr>
              <a:t>(</a:t>
            </a:r>
            <a:r>
              <a:rPr lang="tr-TR" dirty="0" err="1">
                <a:solidFill>
                  <a:schemeClr val="accent2"/>
                </a:solidFill>
              </a:rPr>
              <a:t>Replikasyon</a:t>
            </a:r>
            <a:r>
              <a:rPr lang="tr-TR" dirty="0">
                <a:solidFill>
                  <a:schemeClr val="accent2"/>
                </a:solidFill>
              </a:rPr>
              <a:t>): </a:t>
            </a:r>
            <a:r>
              <a:rPr lang="tr-TR" dirty="0" err="1"/>
              <a:t>Viral</a:t>
            </a:r>
            <a:r>
              <a:rPr lang="tr-TR" dirty="0"/>
              <a:t> </a:t>
            </a:r>
            <a:r>
              <a:rPr lang="tr-TR" dirty="0" err="1"/>
              <a:t>komponentler</a:t>
            </a:r>
            <a:r>
              <a:rPr lang="tr-TR" dirty="0"/>
              <a:t> oluşturulmaya başlar. Bu dönemde virüs hastalık yapma özelliğini kaybeder</a:t>
            </a:r>
          </a:p>
        </p:txBody>
      </p:sp>
    </p:spTree>
    <p:extLst>
      <p:ext uri="{BB962C8B-B14F-4D97-AF65-F5344CB8AC3E}">
        <p14:creationId xmlns:p14="http://schemas.microsoft.com/office/powerpoint/2010/main" val="314248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17548"/>
          </a:xfrm>
        </p:spPr>
        <p:txBody>
          <a:bodyPr>
            <a:normAutofit fontScale="90000"/>
          </a:bodyPr>
          <a:lstStyle/>
          <a:p>
            <a:r>
              <a:rPr lang="tr-TR" dirty="0" smtClean="0"/>
              <a:t>2.5. Virüslerin </a:t>
            </a:r>
            <a:r>
              <a:rPr lang="tr-TR" dirty="0" err="1" smtClean="0"/>
              <a:t>Enfekte</a:t>
            </a:r>
            <a:r>
              <a:rPr lang="tr-TR" dirty="0" smtClean="0"/>
              <a:t> Hücrede Çoğalması</a:t>
            </a:r>
            <a:endParaRPr lang="tr-TR" dirty="0"/>
          </a:p>
        </p:txBody>
      </p:sp>
      <p:sp>
        <p:nvSpPr>
          <p:cNvPr id="3" name="İçerik Yer Tutucusu 2"/>
          <p:cNvSpPr>
            <a:spLocks noGrp="1"/>
          </p:cNvSpPr>
          <p:nvPr>
            <p:ph idx="1"/>
          </p:nvPr>
        </p:nvSpPr>
        <p:spPr>
          <a:xfrm>
            <a:off x="677334" y="1692067"/>
            <a:ext cx="8596668" cy="3760150"/>
          </a:xfrm>
        </p:spPr>
        <p:txBody>
          <a:bodyPr/>
          <a:lstStyle/>
          <a:p>
            <a:pPr marL="0" indent="0">
              <a:buNone/>
            </a:pPr>
            <a:r>
              <a:rPr lang="tr-TR" dirty="0" smtClean="0"/>
              <a:t>   Çoğalmanın ilk safhası virüsün canlı hücreye çoğalmasıdır. Virüs bu aşamada hücre duvarındaki </a:t>
            </a:r>
            <a:r>
              <a:rPr lang="tr-TR" dirty="0" err="1" smtClean="0"/>
              <a:t>mukopolisakkarit</a:t>
            </a:r>
            <a:r>
              <a:rPr lang="tr-TR" dirty="0" smtClean="0"/>
              <a:t> yapısındaki hücre reseptörlerini eriterek virüs partikülünün hücreye yapışması ve hücre içine girmesi mümkün olmaktadır. Burada </a:t>
            </a:r>
            <a:r>
              <a:rPr lang="tr-TR" dirty="0" err="1" smtClean="0"/>
              <a:t>kapsidin</a:t>
            </a:r>
            <a:r>
              <a:rPr lang="tr-TR" dirty="0" smtClean="0"/>
              <a:t> görevi nükleik materyali hücreye sokmaktır.</a:t>
            </a:r>
          </a:p>
          <a:p>
            <a:pPr marL="0" indent="0">
              <a:buNone/>
            </a:pPr>
            <a:r>
              <a:rPr lang="tr-TR" dirty="0"/>
              <a:t> </a:t>
            </a:r>
            <a:r>
              <a:rPr lang="tr-TR" dirty="0" smtClean="0"/>
              <a:t>  </a:t>
            </a:r>
            <a:r>
              <a:rPr lang="tr-TR" dirty="0" err="1" smtClean="0"/>
              <a:t>Enfekte</a:t>
            </a:r>
            <a:r>
              <a:rPr lang="tr-TR" dirty="0" smtClean="0"/>
              <a:t> hücre içinde proteinlerin sentezi ribozomlarda olmaktadır. Ribozomlar </a:t>
            </a:r>
            <a:r>
              <a:rPr lang="tr-TR" dirty="0" err="1" smtClean="0"/>
              <a:t>stoplazmada</a:t>
            </a:r>
            <a:r>
              <a:rPr lang="tr-TR" dirty="0" smtClean="0"/>
              <a:t> </a:t>
            </a:r>
            <a:r>
              <a:rPr lang="tr-TR" dirty="0" err="1" smtClean="0"/>
              <a:t>sferik</a:t>
            </a:r>
            <a:r>
              <a:rPr lang="tr-TR" dirty="0" smtClean="0"/>
              <a:t> şekilde protein ve RNA toplulukları olup ancak elektron mikroskopla izlenebilir.</a:t>
            </a:r>
          </a:p>
          <a:p>
            <a:pPr marL="0" indent="0">
              <a:buNone/>
            </a:pPr>
            <a:r>
              <a:rPr lang="tr-TR" dirty="0"/>
              <a:t> </a:t>
            </a:r>
            <a:r>
              <a:rPr lang="tr-TR" dirty="0" smtClean="0"/>
              <a:t>  DNA virüslerinde, </a:t>
            </a:r>
            <a:r>
              <a:rPr lang="tr-TR" dirty="0" err="1" smtClean="0"/>
              <a:t>viral</a:t>
            </a:r>
            <a:r>
              <a:rPr lang="tr-TR" dirty="0" smtClean="0"/>
              <a:t> DNA hücre içine girdiğinde hücrenin yeni enzimler </a:t>
            </a:r>
            <a:r>
              <a:rPr lang="tr-TR" dirty="0" err="1" smtClean="0"/>
              <a:t>sentezlemesini,özellikle</a:t>
            </a:r>
            <a:r>
              <a:rPr lang="tr-TR" dirty="0" smtClean="0"/>
              <a:t> </a:t>
            </a:r>
            <a:r>
              <a:rPr lang="tr-TR" dirty="0" err="1" smtClean="0"/>
              <a:t>timidinkinaz,DNAaz</a:t>
            </a:r>
            <a:r>
              <a:rPr lang="tr-TR" dirty="0"/>
              <a:t> </a:t>
            </a:r>
            <a:r>
              <a:rPr lang="tr-TR" dirty="0" smtClean="0"/>
              <a:t>ve DNA </a:t>
            </a:r>
            <a:r>
              <a:rPr lang="tr-TR" dirty="0" err="1" smtClean="0"/>
              <a:t>polimeraz</a:t>
            </a:r>
            <a:r>
              <a:rPr lang="tr-TR" dirty="0" smtClean="0"/>
              <a:t> gibi enzimler sayesinde üremeyi sağlarlar. RNA genomu içinde bir </a:t>
            </a:r>
            <a:r>
              <a:rPr lang="tr-TR" dirty="0" err="1" smtClean="0"/>
              <a:t>polyo</a:t>
            </a:r>
            <a:r>
              <a:rPr lang="tr-TR" dirty="0" smtClean="0"/>
              <a:t> virüsün </a:t>
            </a:r>
            <a:r>
              <a:rPr lang="tr-TR" dirty="0" err="1" smtClean="0"/>
              <a:t>enfekte</a:t>
            </a:r>
            <a:r>
              <a:rPr lang="tr-TR" dirty="0" smtClean="0"/>
              <a:t> ettiği hücrede çoğalması ve hücreyi terk edişi görülmektedir. </a:t>
            </a:r>
          </a:p>
          <a:p>
            <a:pPr marL="0" indent="0">
              <a:buNone/>
            </a:pPr>
            <a:endParaRPr lang="tr-TR" dirty="0"/>
          </a:p>
        </p:txBody>
      </p:sp>
    </p:spTree>
    <p:extLst>
      <p:ext uri="{BB962C8B-B14F-4D97-AF65-F5344CB8AC3E}">
        <p14:creationId xmlns:p14="http://schemas.microsoft.com/office/powerpoint/2010/main" val="208922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3544"/>
          </a:xfrm>
        </p:spPr>
        <p:txBody>
          <a:bodyPr/>
          <a:lstStyle/>
          <a:p>
            <a:r>
              <a:rPr lang="tr-TR" dirty="0" smtClean="0"/>
              <a:t>2.6. Virüslerin Bulaşma Yolları</a:t>
            </a:r>
            <a:endParaRPr lang="tr-TR" dirty="0"/>
          </a:p>
        </p:txBody>
      </p:sp>
      <p:sp>
        <p:nvSpPr>
          <p:cNvPr id="3" name="İçerik Yer Tutucusu 2"/>
          <p:cNvSpPr>
            <a:spLocks noGrp="1"/>
          </p:cNvSpPr>
          <p:nvPr>
            <p:ph idx="1"/>
          </p:nvPr>
        </p:nvSpPr>
        <p:spPr>
          <a:xfrm>
            <a:off x="677333" y="1333145"/>
            <a:ext cx="8757223" cy="4708218"/>
          </a:xfrm>
        </p:spPr>
        <p:txBody>
          <a:bodyPr/>
          <a:lstStyle/>
          <a:p>
            <a:pPr marL="0" indent="0">
              <a:buNone/>
            </a:pPr>
            <a:r>
              <a:rPr lang="tr-TR" dirty="0" smtClean="0"/>
              <a:t>  Virüsler bakterilerde olduğu gibi çeşitli yollarla canlı organizmaya bulaşabilirler:</a:t>
            </a:r>
          </a:p>
          <a:p>
            <a:pPr marL="0" indent="0">
              <a:buNone/>
            </a:pPr>
            <a:r>
              <a:rPr lang="tr-TR" dirty="0" smtClean="0">
                <a:solidFill>
                  <a:srgbClr val="FF0000"/>
                </a:solidFill>
              </a:rPr>
              <a:t>.</a:t>
            </a:r>
            <a:r>
              <a:rPr lang="tr-TR" dirty="0" smtClean="0"/>
              <a:t> İnsandan insana olan bulaşmalarda direkt temas ve hastadan havaya yayılan damlacıkların sağlıklı kişiler tarafından alınması önemli rol oynar.</a:t>
            </a:r>
          </a:p>
          <a:p>
            <a:pPr marL="0" indent="0">
              <a:buNone/>
            </a:pPr>
            <a:r>
              <a:rPr lang="tr-TR" dirty="0" smtClean="0">
                <a:solidFill>
                  <a:srgbClr val="FF0000"/>
                </a:solidFill>
              </a:rPr>
              <a:t>.</a:t>
            </a:r>
            <a:r>
              <a:rPr lang="tr-TR" dirty="0" smtClean="0"/>
              <a:t> Bulaşık yiyecek ve </a:t>
            </a:r>
            <a:r>
              <a:rPr lang="tr-TR" dirty="0" err="1" smtClean="0"/>
              <a:t>içeceklerler</a:t>
            </a:r>
            <a:r>
              <a:rPr lang="tr-TR" dirty="0" smtClean="0"/>
              <a:t> olan bulaşma çoğunlukla hepatit ve </a:t>
            </a:r>
            <a:r>
              <a:rPr lang="tr-TR" dirty="0" err="1" smtClean="0"/>
              <a:t>polimiyelit</a:t>
            </a:r>
            <a:r>
              <a:rPr lang="tr-TR" dirty="0" smtClean="0"/>
              <a:t> virüslerinde gözlenir.</a:t>
            </a:r>
          </a:p>
          <a:p>
            <a:pPr marL="0" indent="0">
              <a:buNone/>
            </a:pPr>
            <a:r>
              <a:rPr lang="tr-TR" dirty="0" smtClean="0">
                <a:solidFill>
                  <a:srgbClr val="FF0000"/>
                </a:solidFill>
              </a:rPr>
              <a:t>.</a:t>
            </a:r>
            <a:r>
              <a:rPr lang="tr-TR" dirty="0" smtClean="0"/>
              <a:t> Deri ve mukoza yoluyla olan </a:t>
            </a:r>
            <a:r>
              <a:rPr lang="tr-TR" dirty="0" err="1" smtClean="0"/>
              <a:t>bulaşmalar,kuduz</a:t>
            </a:r>
            <a:r>
              <a:rPr lang="tr-TR" dirty="0" smtClean="0"/>
              <a:t> hastalığının etmeni olan hayvanın ısırmasıyla geçer.</a:t>
            </a:r>
          </a:p>
          <a:p>
            <a:pPr marL="0" indent="0">
              <a:buNone/>
            </a:pPr>
            <a:r>
              <a:rPr lang="tr-TR" dirty="0" smtClean="0">
                <a:solidFill>
                  <a:srgbClr val="FF0000"/>
                </a:solidFill>
              </a:rPr>
              <a:t>.</a:t>
            </a:r>
            <a:r>
              <a:rPr lang="tr-TR" dirty="0" smtClean="0"/>
              <a:t> </a:t>
            </a:r>
            <a:r>
              <a:rPr lang="tr-TR" dirty="0" err="1" smtClean="0"/>
              <a:t>Artropodalar</a:t>
            </a:r>
            <a:r>
              <a:rPr lang="tr-TR" dirty="0" smtClean="0"/>
              <a:t> gibi vektörler aracılığı ile bulaşma. Sivrisinek ve kene gibi hayvanların taşıdığı </a:t>
            </a:r>
            <a:r>
              <a:rPr lang="tr-TR" dirty="0" err="1" smtClean="0"/>
              <a:t>meningo</a:t>
            </a:r>
            <a:r>
              <a:rPr lang="tr-TR" dirty="0" smtClean="0"/>
              <a:t>-ansefalitler genelde bu yolla bulaşır.</a:t>
            </a:r>
          </a:p>
          <a:p>
            <a:pPr marL="0" indent="0">
              <a:buNone/>
            </a:pPr>
            <a:r>
              <a:rPr lang="tr-TR" dirty="0" smtClean="0">
                <a:solidFill>
                  <a:srgbClr val="FF0000"/>
                </a:solidFill>
              </a:rPr>
              <a:t>.</a:t>
            </a:r>
            <a:r>
              <a:rPr lang="tr-TR" dirty="0" smtClean="0"/>
              <a:t> Vücut sıvıları ile olan bulaşmada daha </a:t>
            </a:r>
            <a:r>
              <a:rPr lang="tr-TR" dirty="0" err="1" smtClean="0"/>
              <a:t>çok,temas</a:t>
            </a:r>
            <a:r>
              <a:rPr lang="tr-TR" dirty="0" smtClean="0"/>
              <a:t> önemlidir. </a:t>
            </a:r>
            <a:r>
              <a:rPr lang="tr-TR" dirty="0" err="1" smtClean="0"/>
              <a:t>Lenfositik</a:t>
            </a:r>
            <a:r>
              <a:rPr lang="tr-TR" dirty="0" smtClean="0"/>
              <a:t> </a:t>
            </a:r>
            <a:r>
              <a:rPr lang="tr-TR" dirty="0" err="1" smtClean="0"/>
              <a:t>koryomenenjit</a:t>
            </a:r>
            <a:r>
              <a:rPr lang="tr-TR" dirty="0" smtClean="0"/>
              <a:t> buna örnektir. </a:t>
            </a:r>
            <a:r>
              <a:rPr lang="tr-TR" dirty="0" err="1" smtClean="0"/>
              <a:t>Vertebralılar</a:t>
            </a:r>
            <a:r>
              <a:rPr lang="tr-TR" dirty="0" smtClean="0"/>
              <a:t> aracılığı ile bulaşmalarda vücuda alınan </a:t>
            </a:r>
            <a:r>
              <a:rPr lang="tr-TR" dirty="0" err="1" smtClean="0"/>
              <a:t>virüs,hastalığa</a:t>
            </a:r>
            <a:r>
              <a:rPr lang="tr-TR" dirty="0" smtClean="0"/>
              <a:t> sebep olur ve canlının ölümü ile sonuçlanır.</a:t>
            </a:r>
            <a:endParaRPr lang="tr-TR" dirty="0"/>
          </a:p>
        </p:txBody>
      </p:sp>
    </p:spTree>
    <p:extLst>
      <p:ext uri="{BB962C8B-B14F-4D97-AF65-F5344CB8AC3E}">
        <p14:creationId xmlns:p14="http://schemas.microsoft.com/office/powerpoint/2010/main" val="3068039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83364"/>
          </a:xfrm>
        </p:spPr>
        <p:txBody>
          <a:bodyPr/>
          <a:lstStyle/>
          <a:p>
            <a:r>
              <a:rPr lang="tr-TR" dirty="0" smtClean="0"/>
              <a:t>2.7. Virüslerin Neden Olduğu Hastalıklar</a:t>
            </a:r>
            <a:endParaRPr lang="tr-TR" dirty="0"/>
          </a:p>
        </p:txBody>
      </p:sp>
      <p:sp>
        <p:nvSpPr>
          <p:cNvPr id="3" name="İçerik Yer Tutucusu 2"/>
          <p:cNvSpPr>
            <a:spLocks noGrp="1"/>
          </p:cNvSpPr>
          <p:nvPr>
            <p:ph idx="1"/>
          </p:nvPr>
        </p:nvSpPr>
        <p:spPr>
          <a:xfrm>
            <a:off x="677334" y="1290415"/>
            <a:ext cx="8596668" cy="4750947"/>
          </a:xfrm>
        </p:spPr>
        <p:txBody>
          <a:bodyPr/>
          <a:lstStyle/>
          <a:p>
            <a:pPr marL="0" indent="0">
              <a:buNone/>
            </a:pPr>
            <a:r>
              <a:rPr lang="tr-TR" dirty="0" smtClean="0"/>
              <a:t>    Virüsler Süt teknolojisinde başlıca </a:t>
            </a:r>
            <a:r>
              <a:rPr lang="tr-TR" dirty="0" smtClean="0">
                <a:solidFill>
                  <a:schemeClr val="accent2"/>
                </a:solidFill>
              </a:rPr>
              <a:t>iki</a:t>
            </a:r>
            <a:r>
              <a:rPr lang="tr-TR" dirty="0" smtClean="0"/>
              <a:t> yönden önemlidir:</a:t>
            </a:r>
          </a:p>
          <a:p>
            <a:pPr marL="0" indent="0">
              <a:buNone/>
            </a:pPr>
            <a:r>
              <a:rPr lang="tr-TR" dirty="0"/>
              <a:t> </a:t>
            </a:r>
            <a:r>
              <a:rPr lang="tr-TR" dirty="0" smtClean="0">
                <a:solidFill>
                  <a:schemeClr val="accent2"/>
                </a:solidFill>
              </a:rPr>
              <a:t>İlki</a:t>
            </a:r>
            <a:r>
              <a:rPr lang="tr-TR" dirty="0" smtClean="0"/>
              <a:t> Çeşitli süt ürünlerinin yapımında </a:t>
            </a:r>
            <a:r>
              <a:rPr lang="tr-TR" dirty="0" err="1" smtClean="0"/>
              <a:t>kaliteyi,dayanıklılığı</a:t>
            </a:r>
            <a:r>
              <a:rPr lang="tr-TR" dirty="0" smtClean="0"/>
              <a:t> ve duyusal özellikleri iyileştirmek veya </a:t>
            </a:r>
            <a:r>
              <a:rPr lang="tr-TR" dirty="0" err="1" smtClean="0"/>
              <a:t>artırmak,standart</a:t>
            </a:r>
            <a:r>
              <a:rPr lang="tr-TR" dirty="0" smtClean="0"/>
              <a:t> bir ürün elde edebilmek için saf kültür veya </a:t>
            </a:r>
            <a:r>
              <a:rPr lang="tr-TR" dirty="0" err="1" smtClean="0"/>
              <a:t>starter</a:t>
            </a:r>
            <a:r>
              <a:rPr lang="tr-TR" dirty="0" smtClean="0"/>
              <a:t> kültürlerden yararlanılır. Bunlardan beklenen yarar uygun hazırlandıklarında sağlanabilir. Ancak bazı durumlarda kültürü oluşturan bakteri tür ve </a:t>
            </a:r>
            <a:r>
              <a:rPr lang="tr-TR" dirty="0" err="1" smtClean="0"/>
              <a:t>suşlarına</a:t>
            </a:r>
            <a:r>
              <a:rPr lang="tr-TR" dirty="0" smtClean="0"/>
              <a:t> özgü virüslerin( </a:t>
            </a:r>
            <a:r>
              <a:rPr lang="tr-TR" dirty="0" err="1" smtClean="0"/>
              <a:t>bakteriyofajların</a:t>
            </a:r>
            <a:r>
              <a:rPr lang="tr-TR" dirty="0" smtClean="0"/>
              <a:t> ) süte bulaşmasıyla ürünlerde istenen kalite </a:t>
            </a:r>
            <a:r>
              <a:rPr lang="tr-TR" dirty="0" err="1" smtClean="0"/>
              <a:t>sağlanmaz.Çünkü</a:t>
            </a:r>
            <a:r>
              <a:rPr lang="tr-TR" dirty="0" smtClean="0"/>
              <a:t> bu özel virüsler bakteri içinde </a:t>
            </a:r>
            <a:r>
              <a:rPr lang="tr-TR" dirty="0" err="1" smtClean="0"/>
              <a:t>çoğalır,bir</a:t>
            </a:r>
            <a:r>
              <a:rPr lang="tr-TR" dirty="0" smtClean="0"/>
              <a:t> süre sonra bakteriyi öldürür ve tekrar süt ortamına yayılarak yeni hücreleri </a:t>
            </a:r>
            <a:r>
              <a:rPr lang="tr-TR" dirty="0" err="1" smtClean="0"/>
              <a:t>enfekte</a:t>
            </a:r>
            <a:r>
              <a:rPr lang="tr-TR" dirty="0" smtClean="0"/>
              <a:t> etmeye çalışırlar. Böylece 1 saat gibi kısa sürede kültür bakterilerinin iş görmesini engelleyebilirler. Bu virüslere bakteri yiyen anlamına gelen </a:t>
            </a:r>
            <a:r>
              <a:rPr lang="tr-TR" dirty="0" err="1" smtClean="0"/>
              <a:t>bakteriyofaj</a:t>
            </a:r>
            <a:r>
              <a:rPr lang="tr-TR" dirty="0" smtClean="0"/>
              <a:t> denilmektedir.</a:t>
            </a:r>
          </a:p>
          <a:p>
            <a:pPr marL="0" indent="0">
              <a:buNone/>
            </a:pPr>
            <a:r>
              <a:rPr lang="tr-TR" dirty="0"/>
              <a:t> </a:t>
            </a:r>
            <a:r>
              <a:rPr lang="tr-TR" dirty="0" smtClean="0">
                <a:solidFill>
                  <a:schemeClr val="accent2"/>
                </a:solidFill>
              </a:rPr>
              <a:t>İkinci </a:t>
            </a:r>
            <a:r>
              <a:rPr lang="tr-TR" dirty="0" err="1" smtClean="0">
                <a:solidFill>
                  <a:schemeClr val="accent2"/>
                </a:solidFill>
              </a:rPr>
              <a:t>grubu,</a:t>
            </a:r>
            <a:r>
              <a:rPr lang="tr-TR" dirty="0" err="1" smtClean="0"/>
              <a:t>gıdalarla</a:t>
            </a:r>
            <a:r>
              <a:rPr lang="tr-TR" dirty="0" smtClean="0"/>
              <a:t> ,süt ve ürünleriyle insan ve hayvana bulaşabilen ve onlarda hastalık veya enfeksiyon oluşturan virüsler meydana getirir. Her iki tip virüsün önemi büyüktür. </a:t>
            </a:r>
          </a:p>
          <a:p>
            <a:pPr marL="0" indent="0">
              <a:buNone/>
            </a:pPr>
            <a:endParaRPr lang="tr-TR" dirty="0"/>
          </a:p>
        </p:txBody>
      </p:sp>
    </p:spTree>
    <p:extLst>
      <p:ext uri="{BB962C8B-B14F-4D97-AF65-F5344CB8AC3E}">
        <p14:creationId xmlns:p14="http://schemas.microsoft.com/office/powerpoint/2010/main" val="4148439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38086"/>
          </a:xfrm>
        </p:spPr>
        <p:txBody>
          <a:bodyPr>
            <a:normAutofit fontScale="90000"/>
          </a:bodyPr>
          <a:lstStyle/>
          <a:p>
            <a:r>
              <a:rPr lang="tr-TR" dirty="0" smtClean="0"/>
              <a:t>2.7.1. </a:t>
            </a:r>
            <a:r>
              <a:rPr lang="tr-TR" dirty="0" err="1" smtClean="0"/>
              <a:t>Poliomyelitis</a:t>
            </a:r>
            <a:r>
              <a:rPr lang="tr-TR" dirty="0" smtClean="0"/>
              <a:t> Virüsleri</a:t>
            </a:r>
            <a:endParaRPr lang="tr-TR" dirty="0"/>
          </a:p>
        </p:txBody>
      </p:sp>
      <p:sp>
        <p:nvSpPr>
          <p:cNvPr id="3" name="İçerik Yer Tutucusu 2"/>
          <p:cNvSpPr>
            <a:spLocks noGrp="1"/>
          </p:cNvSpPr>
          <p:nvPr>
            <p:ph idx="1"/>
          </p:nvPr>
        </p:nvSpPr>
        <p:spPr>
          <a:xfrm>
            <a:off x="677334" y="1367327"/>
            <a:ext cx="8596668" cy="4127619"/>
          </a:xfrm>
        </p:spPr>
        <p:txBody>
          <a:bodyPr>
            <a:normAutofit lnSpcReduction="10000"/>
          </a:bodyPr>
          <a:lstStyle/>
          <a:p>
            <a:pPr marL="0" indent="0">
              <a:buNone/>
            </a:pPr>
            <a:r>
              <a:rPr lang="tr-TR" dirty="0" smtClean="0"/>
              <a:t>    İnsan virüsü olan </a:t>
            </a:r>
            <a:r>
              <a:rPr lang="tr-TR" dirty="0" err="1" smtClean="0"/>
              <a:t>polyo,polyomiyelit</a:t>
            </a:r>
            <a:r>
              <a:rPr lang="tr-TR" dirty="0" smtClean="0"/>
              <a:t> adı verilen daha çok merkezi sinir </a:t>
            </a:r>
            <a:r>
              <a:rPr lang="tr-TR" dirty="0" err="1" smtClean="0"/>
              <a:t>sisteminde,motor</a:t>
            </a:r>
            <a:r>
              <a:rPr lang="tr-TR" dirty="0" smtClean="0"/>
              <a:t> nöronlara zarar vermek suretiyle felçlere sebep olan akut ve bulaşıcı bir hastalık etmenidir. Etken virüs 28 </a:t>
            </a:r>
            <a:r>
              <a:rPr lang="tr-TR" dirty="0" err="1" smtClean="0"/>
              <a:t>nm</a:t>
            </a:r>
            <a:r>
              <a:rPr lang="tr-TR" dirty="0" smtClean="0"/>
              <a:t> </a:t>
            </a:r>
            <a:r>
              <a:rPr lang="tr-TR" dirty="0" err="1" smtClean="0"/>
              <a:t>boyunda,enterovirüs</a:t>
            </a:r>
            <a:r>
              <a:rPr lang="tr-TR" dirty="0" smtClean="0"/>
              <a:t> özelliklerini taşıyan küçük bir virüstür. Sıcaklığa dayanıklı değildir. 50-55 C’de 30 dakikada ölür. Kuru koşullardan ve ultraviyole ışınlarından zarar görür. </a:t>
            </a:r>
            <a:r>
              <a:rPr lang="tr-TR" dirty="0" err="1" smtClean="0"/>
              <a:t>Süt,krema,dondurma</a:t>
            </a:r>
            <a:r>
              <a:rPr lang="tr-TR" dirty="0" smtClean="0"/>
              <a:t> gibi süt ürünleri </a:t>
            </a:r>
            <a:r>
              <a:rPr lang="tr-TR" dirty="0" err="1" smtClean="0"/>
              <a:t>içinde,onun</a:t>
            </a:r>
            <a:r>
              <a:rPr lang="tr-TR" dirty="0" smtClean="0"/>
              <a:t> koruyucu özelliği nedeniyle uzun süre canlı kalabilir. </a:t>
            </a:r>
            <a:r>
              <a:rPr lang="tr-TR" dirty="0" err="1" smtClean="0"/>
              <a:t>Feçes</a:t>
            </a:r>
            <a:r>
              <a:rPr lang="tr-TR" dirty="0" smtClean="0"/>
              <a:t> ve kirli sularda yaşar. </a:t>
            </a:r>
            <a:r>
              <a:rPr lang="tr-TR" dirty="0" err="1" smtClean="0"/>
              <a:t>Eter,kloroform</a:t>
            </a:r>
            <a:r>
              <a:rPr lang="tr-TR" dirty="0" smtClean="0"/>
              <a:t> ve safra tuzlarından zarar görmez. Klorla </a:t>
            </a:r>
            <a:r>
              <a:rPr lang="tr-TR" dirty="0" err="1" smtClean="0"/>
              <a:t>muamelede,konsantrasyonuna</a:t>
            </a:r>
            <a:r>
              <a:rPr lang="tr-TR" dirty="0" smtClean="0"/>
              <a:t> bağlı olarak yaşayamaz.</a:t>
            </a:r>
          </a:p>
          <a:p>
            <a:pPr marL="0" indent="0">
              <a:buNone/>
            </a:pPr>
            <a:r>
              <a:rPr lang="tr-TR" dirty="0"/>
              <a:t> </a:t>
            </a:r>
            <a:r>
              <a:rPr lang="tr-TR" dirty="0" smtClean="0"/>
              <a:t>   </a:t>
            </a:r>
            <a:r>
              <a:rPr lang="tr-TR" dirty="0" err="1" smtClean="0"/>
              <a:t>Poliomyelitis</a:t>
            </a:r>
            <a:r>
              <a:rPr lang="tr-TR" dirty="0" smtClean="0"/>
              <a:t> virüsü insana genellikle ağız yoluyla bulaşır. Ayrıca damlacık enfeksiyonu ile de olabilir. Bu nedenle virüs </a:t>
            </a:r>
            <a:r>
              <a:rPr lang="tr-TR" dirty="0" err="1" smtClean="0"/>
              <a:t>boğaz,ağız</a:t>
            </a:r>
            <a:r>
              <a:rPr lang="tr-TR" dirty="0" smtClean="0"/>
              <a:t> ve bağırsaklarda ürer. Hastalığın başlamasından bir hafta sonra kanda oldukça yüksek seviyede antikor </a:t>
            </a:r>
            <a:r>
              <a:rPr lang="tr-TR" dirty="0" err="1" smtClean="0"/>
              <a:t>titresine</a:t>
            </a:r>
            <a:r>
              <a:rPr lang="tr-TR" dirty="0" smtClean="0"/>
              <a:t> ulaşılır. Bununla birlikte </a:t>
            </a:r>
            <a:r>
              <a:rPr lang="tr-TR" dirty="0" err="1" smtClean="0"/>
              <a:t>feçeste</a:t>
            </a:r>
            <a:r>
              <a:rPr lang="tr-TR" dirty="0" smtClean="0"/>
              <a:t> az da olsa virüse rastlanmaktadır.</a:t>
            </a:r>
          </a:p>
          <a:p>
            <a:pPr marL="0" indent="0">
              <a:buNone/>
            </a:pPr>
            <a:r>
              <a:rPr lang="tr-TR" dirty="0"/>
              <a:t> </a:t>
            </a:r>
            <a:r>
              <a:rPr lang="tr-TR" dirty="0" smtClean="0"/>
              <a:t>    </a:t>
            </a:r>
            <a:endParaRPr lang="tr-TR" dirty="0"/>
          </a:p>
        </p:txBody>
      </p:sp>
    </p:spTree>
    <p:extLst>
      <p:ext uri="{BB962C8B-B14F-4D97-AF65-F5344CB8AC3E}">
        <p14:creationId xmlns:p14="http://schemas.microsoft.com/office/powerpoint/2010/main" val="3200752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77334" y="609600"/>
            <a:ext cx="8596668" cy="612449"/>
          </a:xfrm>
        </p:spPr>
        <p:txBody>
          <a:bodyPr>
            <a:normAutofit fontScale="90000"/>
          </a:bodyPr>
          <a:lstStyle/>
          <a:p>
            <a:r>
              <a:rPr lang="tr-TR" dirty="0" smtClean="0"/>
              <a:t>Epidemiyolojisi</a:t>
            </a:r>
            <a:endParaRPr lang="tr-TR" dirty="0"/>
          </a:p>
        </p:txBody>
      </p:sp>
      <p:sp>
        <p:nvSpPr>
          <p:cNvPr id="5" name="İçerik Yer Tutucusu 4"/>
          <p:cNvSpPr>
            <a:spLocks noGrp="1"/>
          </p:cNvSpPr>
          <p:nvPr>
            <p:ph sz="half" idx="1"/>
          </p:nvPr>
        </p:nvSpPr>
        <p:spPr>
          <a:xfrm>
            <a:off x="677334" y="1222049"/>
            <a:ext cx="4913431" cy="4819312"/>
          </a:xfrm>
        </p:spPr>
        <p:txBody>
          <a:bodyPr>
            <a:normAutofit/>
          </a:bodyPr>
          <a:lstStyle/>
          <a:p>
            <a:r>
              <a:rPr lang="tr-TR" sz="2000" dirty="0" smtClean="0"/>
              <a:t>Bu hastalık </a:t>
            </a:r>
            <a:r>
              <a:rPr lang="tr-TR" sz="2000" dirty="0" err="1" smtClean="0"/>
              <a:t>sosyo</a:t>
            </a:r>
            <a:r>
              <a:rPr lang="tr-TR" sz="2000" dirty="0" smtClean="0"/>
              <a:t>-ekonomik düzeyi düşük toplumlarda daha çok görülmektedir.</a:t>
            </a:r>
          </a:p>
          <a:p>
            <a:r>
              <a:rPr lang="tr-TR" sz="2000" dirty="0" smtClean="0"/>
              <a:t>Hastalığın tek rezervuarı insandır. Bu nedenle lağım suları ve temiz </a:t>
            </a:r>
            <a:r>
              <a:rPr lang="tr-TR" sz="2000" dirty="0" err="1" smtClean="0"/>
              <a:t>olmayan,hijyen</a:t>
            </a:r>
            <a:r>
              <a:rPr lang="tr-TR" sz="2000" dirty="0" smtClean="0"/>
              <a:t> kurallarına dikkat etmeyen kişiler bu virüsün yayılmasında etkin rol oynar.</a:t>
            </a:r>
          </a:p>
          <a:p>
            <a:r>
              <a:rPr lang="tr-TR" sz="2000" dirty="0" err="1" smtClean="0"/>
              <a:t>Virüs,sağlıklı</a:t>
            </a:r>
            <a:r>
              <a:rPr lang="tr-TR" sz="2000" dirty="0" smtClean="0"/>
              <a:t> insanların ağız ve boğazında bulunduğu için yayılması ve bulaşması oldukça kolaydır. </a:t>
            </a:r>
          </a:p>
          <a:p>
            <a:r>
              <a:rPr lang="tr-TR" sz="2000" dirty="0" err="1" smtClean="0"/>
              <a:t>Bulaşma,ortamdaki</a:t>
            </a:r>
            <a:r>
              <a:rPr lang="tr-TR" sz="2000" dirty="0" smtClean="0"/>
              <a:t> kara </a:t>
            </a:r>
            <a:r>
              <a:rPr lang="tr-TR" sz="2000" dirty="0" err="1" smtClean="0"/>
              <a:t>sinek,gübre</a:t>
            </a:r>
            <a:r>
              <a:rPr lang="tr-TR" sz="2000" dirty="0" smtClean="0"/>
              <a:t> </a:t>
            </a:r>
            <a:r>
              <a:rPr lang="tr-TR" sz="2000" dirty="0" err="1" smtClean="0"/>
              <a:t>sineği,hamam</a:t>
            </a:r>
            <a:r>
              <a:rPr lang="tr-TR" sz="2000" dirty="0" smtClean="0"/>
              <a:t> böcekleri aracılığı ile de olmaktadır.</a:t>
            </a:r>
            <a:endParaRPr lang="tr-TR" sz="2000" dirty="0"/>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9865" y="1222049"/>
            <a:ext cx="3683237" cy="4648912"/>
          </a:xfrm>
        </p:spPr>
      </p:pic>
    </p:spTree>
    <p:extLst>
      <p:ext uri="{BB962C8B-B14F-4D97-AF65-F5344CB8AC3E}">
        <p14:creationId xmlns:p14="http://schemas.microsoft.com/office/powerpoint/2010/main" val="1975813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Poliomyelitin</a:t>
            </a:r>
            <a:r>
              <a:rPr lang="tr-TR" dirty="0" smtClean="0"/>
              <a:t> </a:t>
            </a:r>
            <a:r>
              <a:rPr lang="tr-TR" dirty="0" err="1" smtClean="0"/>
              <a:t>Kontrolu</a:t>
            </a:r>
            <a:r>
              <a:rPr lang="tr-TR" dirty="0" smtClean="0"/>
              <a:t> ve Korunma Tedbirleri</a:t>
            </a:r>
            <a:endParaRPr lang="tr-TR" dirty="0"/>
          </a:p>
        </p:txBody>
      </p:sp>
      <p:sp>
        <p:nvSpPr>
          <p:cNvPr id="5" name="İçerik Yer Tutucusu 4"/>
          <p:cNvSpPr>
            <a:spLocks noGrp="1"/>
          </p:cNvSpPr>
          <p:nvPr>
            <p:ph idx="1"/>
          </p:nvPr>
        </p:nvSpPr>
        <p:spPr>
          <a:xfrm>
            <a:off x="786212" y="1930401"/>
            <a:ext cx="8487789" cy="4110962"/>
          </a:xfrm>
        </p:spPr>
        <p:txBody>
          <a:bodyPr/>
          <a:lstStyle/>
          <a:p>
            <a:pPr marL="0" indent="0">
              <a:buNone/>
            </a:pPr>
            <a:r>
              <a:rPr lang="tr-TR" dirty="0" smtClean="0"/>
              <a:t> Bu virüsten korunma iki yolla olur</a:t>
            </a:r>
          </a:p>
          <a:p>
            <a:pPr marL="0" indent="0">
              <a:buNone/>
            </a:pPr>
            <a:r>
              <a:rPr lang="tr-TR" dirty="0" smtClean="0">
                <a:solidFill>
                  <a:schemeClr val="accent2"/>
                </a:solidFill>
              </a:rPr>
              <a:t>1.  Aşılama: </a:t>
            </a:r>
            <a:r>
              <a:rPr lang="tr-TR" dirty="0" smtClean="0"/>
              <a:t>1950’li yıllardan itibaren </a:t>
            </a:r>
            <a:r>
              <a:rPr lang="tr-TR" dirty="0" err="1" smtClean="0"/>
              <a:t>polyo</a:t>
            </a:r>
            <a:r>
              <a:rPr lang="tr-TR" dirty="0" smtClean="0"/>
              <a:t> virüsünün bol miktarda üretilmesinden sonra gündeme gelmiştir. Ölü virüs </a:t>
            </a:r>
            <a:r>
              <a:rPr lang="tr-TR" dirty="0" err="1" smtClean="0"/>
              <a:t>aşısı,maymun</a:t>
            </a:r>
            <a:r>
              <a:rPr lang="tr-TR" dirty="0" smtClean="0"/>
              <a:t> böbrek hücrelerinde hazırlanan doku kültürlerinde üretilerek sonradan </a:t>
            </a:r>
            <a:r>
              <a:rPr lang="tr-TR" dirty="0" err="1" smtClean="0"/>
              <a:t>formalinle</a:t>
            </a:r>
            <a:r>
              <a:rPr lang="tr-TR" dirty="0" smtClean="0"/>
              <a:t> </a:t>
            </a:r>
            <a:r>
              <a:rPr lang="tr-TR" dirty="0" err="1" smtClean="0"/>
              <a:t>inaktive</a:t>
            </a:r>
            <a:r>
              <a:rPr lang="tr-TR" dirty="0" smtClean="0"/>
              <a:t> edilmiş olan virüs hücrelerinin kullanımına dayanır.</a:t>
            </a:r>
          </a:p>
          <a:p>
            <a:pPr marL="0" indent="0">
              <a:buNone/>
            </a:pPr>
            <a:r>
              <a:rPr lang="tr-TR" dirty="0" smtClean="0"/>
              <a:t>     Canlı virüs </a:t>
            </a:r>
            <a:r>
              <a:rPr lang="tr-TR" dirty="0" err="1" smtClean="0"/>
              <a:t>aşısı,canlı</a:t>
            </a:r>
            <a:r>
              <a:rPr lang="tr-TR" dirty="0" smtClean="0"/>
              <a:t> virüslerin az </a:t>
            </a:r>
            <a:r>
              <a:rPr lang="tr-TR" dirty="0" err="1" smtClean="0"/>
              <a:t>virülent</a:t>
            </a:r>
            <a:r>
              <a:rPr lang="tr-TR" dirty="0" smtClean="0"/>
              <a:t> hale </a:t>
            </a:r>
            <a:r>
              <a:rPr lang="tr-TR" dirty="0" err="1" smtClean="0"/>
              <a:t>getirlmiş</a:t>
            </a:r>
            <a:r>
              <a:rPr lang="tr-TR" dirty="0" smtClean="0"/>
              <a:t> ve çocuklarda      denendiğinde belirtisiz bir enfeksiyon ve antikor oluşumunu sağlayan aşılardır. </a:t>
            </a:r>
          </a:p>
          <a:p>
            <a:pPr marL="0" indent="0">
              <a:buNone/>
            </a:pPr>
            <a:r>
              <a:rPr lang="tr-TR" dirty="0" smtClean="0">
                <a:solidFill>
                  <a:schemeClr val="accent2"/>
                </a:solidFill>
              </a:rPr>
              <a:t>2. Hastaya iyi bir bakım ve beslenmenin uygulanmasıdır. </a:t>
            </a:r>
            <a:r>
              <a:rPr lang="tr-TR" dirty="0" smtClean="0"/>
              <a:t>Destek tedaviye ek olarak ortopedik yöntemler de denenebilir.</a:t>
            </a:r>
          </a:p>
          <a:p>
            <a:pPr marL="0" indent="0">
              <a:buNone/>
            </a:pPr>
            <a:endParaRPr lang="tr-TR" dirty="0"/>
          </a:p>
        </p:txBody>
      </p:sp>
    </p:spTree>
    <p:extLst>
      <p:ext uri="{BB962C8B-B14F-4D97-AF65-F5344CB8AC3E}">
        <p14:creationId xmlns:p14="http://schemas.microsoft.com/office/powerpoint/2010/main" val="119674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1196410"/>
            <a:ext cx="8911687" cy="708589"/>
          </a:xfrm>
        </p:spPr>
        <p:txBody>
          <a:bodyPr>
            <a:normAutofit/>
          </a:bodyPr>
          <a:lstStyle/>
          <a:p>
            <a:r>
              <a:rPr lang="tr-TR" dirty="0" smtClean="0"/>
              <a:t>           </a:t>
            </a:r>
            <a:r>
              <a:rPr lang="tr-TR" dirty="0" err="1" smtClean="0"/>
              <a:t>Riketsiyalar</a:t>
            </a:r>
            <a:r>
              <a:rPr lang="tr-TR" dirty="0" smtClean="0"/>
              <a:t> ve virüsler</a:t>
            </a:r>
            <a:endParaRPr lang="tr-TR" dirty="0"/>
          </a:p>
        </p:txBody>
      </p:sp>
      <p:sp>
        <p:nvSpPr>
          <p:cNvPr id="3" name="İçerik Yer Tutucusu 2"/>
          <p:cNvSpPr>
            <a:spLocks noGrp="1"/>
          </p:cNvSpPr>
          <p:nvPr>
            <p:ph idx="1"/>
          </p:nvPr>
        </p:nvSpPr>
        <p:spPr>
          <a:xfrm>
            <a:off x="1154955" y="2603500"/>
            <a:ext cx="10168224" cy="2865808"/>
          </a:xfrm>
        </p:spPr>
        <p:txBody>
          <a:bodyPr>
            <a:normAutofit/>
          </a:bodyPr>
          <a:lstStyle/>
          <a:p>
            <a:pPr marL="0" indent="0">
              <a:buNone/>
            </a:pPr>
            <a:r>
              <a:rPr lang="tr-TR" dirty="0" smtClean="0"/>
              <a:t>   </a:t>
            </a:r>
            <a:r>
              <a:rPr lang="tr-TR" dirty="0" err="1" smtClean="0"/>
              <a:t>Rikettsia’lar</a:t>
            </a:r>
            <a:r>
              <a:rPr lang="tr-TR" dirty="0" smtClean="0"/>
              <a:t> ve </a:t>
            </a:r>
            <a:r>
              <a:rPr lang="tr-TR" dirty="0" err="1" smtClean="0"/>
              <a:t>Virüs’ler,bakteriler</a:t>
            </a:r>
            <a:r>
              <a:rPr lang="tr-TR" dirty="0" smtClean="0"/>
              <a:t> ve diğer parazitler gibi </a:t>
            </a:r>
            <a:r>
              <a:rPr lang="tr-TR" dirty="0" err="1" smtClean="0"/>
              <a:t>insan,hayvan</a:t>
            </a:r>
            <a:r>
              <a:rPr lang="tr-TR" dirty="0" smtClean="0"/>
              <a:t> ve bitkilerde birçok hastalığın </a:t>
            </a:r>
            <a:r>
              <a:rPr lang="tr-TR" dirty="0" err="1" smtClean="0"/>
              <a:t>etmenidir.Bu</a:t>
            </a:r>
            <a:r>
              <a:rPr lang="tr-TR" dirty="0" smtClean="0"/>
              <a:t> nedenle </a:t>
            </a:r>
            <a:r>
              <a:rPr lang="tr-TR" dirty="0" err="1" smtClean="0"/>
              <a:t>tıp,veteriner,ziraat</a:t>
            </a:r>
            <a:r>
              <a:rPr lang="tr-TR" dirty="0" smtClean="0"/>
              <a:t> ve gıda endüstrisini yakından ilgilendirmektedir.</a:t>
            </a:r>
          </a:p>
          <a:p>
            <a:pPr marL="0" indent="0">
              <a:buNone/>
            </a:pPr>
            <a:r>
              <a:rPr lang="tr-TR" dirty="0"/>
              <a:t> </a:t>
            </a:r>
            <a:r>
              <a:rPr lang="tr-TR" dirty="0" smtClean="0"/>
              <a:t>  </a:t>
            </a:r>
            <a:r>
              <a:rPr lang="tr-TR" dirty="0" err="1" smtClean="0"/>
              <a:t>Rickettsia’lar,bakteriler</a:t>
            </a:r>
            <a:r>
              <a:rPr lang="tr-TR" dirty="0" smtClean="0"/>
              <a:t> ile virüsler arasında bir geçiş mikroorganizması olarak kabul </a:t>
            </a:r>
            <a:r>
              <a:rPr lang="tr-TR" dirty="0" err="1" smtClean="0"/>
              <a:t>edilmektedir.İnsan</a:t>
            </a:r>
            <a:r>
              <a:rPr lang="tr-TR" dirty="0" smtClean="0"/>
              <a:t> ve diğer </a:t>
            </a:r>
            <a:r>
              <a:rPr lang="tr-TR" dirty="0" err="1" smtClean="0"/>
              <a:t>vertebralıları</a:t>
            </a:r>
            <a:r>
              <a:rPr lang="tr-TR" dirty="0" smtClean="0"/>
              <a:t> </a:t>
            </a:r>
            <a:r>
              <a:rPr lang="tr-TR" dirty="0" err="1" smtClean="0"/>
              <a:t>enfekte</a:t>
            </a:r>
            <a:r>
              <a:rPr lang="tr-TR" dirty="0" smtClean="0"/>
              <a:t> eden virüslere hayvan </a:t>
            </a:r>
            <a:r>
              <a:rPr lang="tr-TR" dirty="0" err="1" smtClean="0"/>
              <a:t>virüsleri,bakterileri</a:t>
            </a:r>
            <a:r>
              <a:rPr lang="tr-TR" dirty="0" smtClean="0"/>
              <a:t> </a:t>
            </a:r>
            <a:r>
              <a:rPr lang="tr-TR" dirty="0" err="1" smtClean="0"/>
              <a:t>enfekte</a:t>
            </a:r>
            <a:r>
              <a:rPr lang="tr-TR" dirty="0" smtClean="0"/>
              <a:t> eden virüslere de </a:t>
            </a:r>
            <a:r>
              <a:rPr lang="tr-TR" dirty="0" err="1" smtClean="0"/>
              <a:t>bakteriyofaj</a:t>
            </a:r>
            <a:r>
              <a:rPr lang="tr-TR" dirty="0" smtClean="0"/>
              <a:t> denilmektedir.</a:t>
            </a:r>
          </a:p>
          <a:p>
            <a:pPr marL="0" indent="0">
              <a:buNone/>
            </a:pPr>
            <a:r>
              <a:rPr lang="tr-TR" dirty="0"/>
              <a:t> </a:t>
            </a:r>
            <a:r>
              <a:rPr lang="tr-TR" dirty="0" smtClean="0"/>
              <a:t>  </a:t>
            </a:r>
            <a:r>
              <a:rPr lang="tr-TR" dirty="0" err="1" smtClean="0"/>
              <a:t>Riketsiya</a:t>
            </a:r>
            <a:r>
              <a:rPr lang="tr-TR" dirty="0" smtClean="0"/>
              <a:t> ve virüslerin oluşturduğu hastalıklar çok eskiden beri bilinmekteydi. Ancak bu hastalıkların hangi canlılar tarafından oluşturulduğu son yüzyılın başında ayırt edilmeye başlanmıştır.</a:t>
            </a:r>
            <a:endParaRPr lang="tr-TR" dirty="0"/>
          </a:p>
        </p:txBody>
      </p:sp>
    </p:spTree>
    <p:extLst>
      <p:ext uri="{BB962C8B-B14F-4D97-AF65-F5344CB8AC3E}">
        <p14:creationId xmlns:p14="http://schemas.microsoft.com/office/powerpoint/2010/main" val="2841931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49181"/>
          </a:xfrm>
        </p:spPr>
        <p:txBody>
          <a:bodyPr/>
          <a:lstStyle/>
          <a:p>
            <a:r>
              <a:rPr lang="tr-TR" dirty="0" smtClean="0"/>
              <a:t>2.7.2. Hayvan </a:t>
            </a:r>
            <a:r>
              <a:rPr lang="tr-TR" dirty="0" err="1" smtClean="0"/>
              <a:t>Picorna</a:t>
            </a:r>
            <a:r>
              <a:rPr lang="tr-TR" dirty="0" smtClean="0"/>
              <a:t> Virüsleri</a:t>
            </a:r>
            <a:endParaRPr lang="tr-TR" dirty="0"/>
          </a:p>
        </p:txBody>
      </p:sp>
      <p:sp>
        <p:nvSpPr>
          <p:cNvPr id="3" name="İçerik Yer Tutucusu 2"/>
          <p:cNvSpPr>
            <a:spLocks noGrp="1"/>
          </p:cNvSpPr>
          <p:nvPr>
            <p:ph idx="1"/>
          </p:nvPr>
        </p:nvSpPr>
        <p:spPr>
          <a:xfrm>
            <a:off x="677334" y="1358781"/>
            <a:ext cx="8596668" cy="4281443"/>
          </a:xfrm>
        </p:spPr>
        <p:txBody>
          <a:bodyPr/>
          <a:lstStyle/>
          <a:p>
            <a:pPr marL="0" indent="0">
              <a:buNone/>
            </a:pPr>
            <a:r>
              <a:rPr lang="tr-TR" dirty="0"/>
              <a:t> </a:t>
            </a:r>
            <a:r>
              <a:rPr lang="tr-TR" dirty="0" smtClean="0"/>
              <a:t>   Daha çok sığırlarda görülen bir virüs tipidir. Sığırlarda ayak ve ağız hastalığı olarak bilinir. </a:t>
            </a:r>
            <a:r>
              <a:rPr lang="tr-TR" dirty="0" smtClean="0">
                <a:solidFill>
                  <a:schemeClr val="accent2"/>
                </a:solidFill>
              </a:rPr>
              <a:t>Aft humması da </a:t>
            </a:r>
            <a:r>
              <a:rPr lang="tr-TR" dirty="0" smtClean="0"/>
              <a:t>denilmektedir. </a:t>
            </a:r>
            <a:r>
              <a:rPr lang="tr-TR" dirty="0" err="1" smtClean="0"/>
              <a:t>Sığır,koyun,keçi</a:t>
            </a:r>
            <a:r>
              <a:rPr lang="tr-TR" dirty="0" smtClean="0"/>
              <a:t> ve domuzlarda epidemiler yapan ve ekonomik açıdan işletme sahiplerini çok zor durumda </a:t>
            </a:r>
            <a:r>
              <a:rPr lang="tr-TR" dirty="0" err="1" smtClean="0"/>
              <a:t>bırakan,zararlı</a:t>
            </a:r>
            <a:r>
              <a:rPr lang="tr-TR" dirty="0" smtClean="0"/>
              <a:t> olan enfeksiyonun etmeni </a:t>
            </a:r>
            <a:r>
              <a:rPr lang="tr-TR" dirty="0" err="1" smtClean="0"/>
              <a:t>Rinovirüstür</a:t>
            </a:r>
            <a:r>
              <a:rPr lang="tr-TR" dirty="0" smtClean="0"/>
              <a:t>. Virüs RNA tipindendir.</a:t>
            </a:r>
          </a:p>
          <a:p>
            <a:pPr marL="0" indent="0">
              <a:buNone/>
            </a:pPr>
            <a:r>
              <a:rPr lang="tr-TR" dirty="0" smtClean="0"/>
              <a:t>   </a:t>
            </a:r>
            <a:r>
              <a:rPr lang="tr-TR" dirty="0" err="1" smtClean="0"/>
              <a:t>Virüs,enfekte</a:t>
            </a:r>
            <a:r>
              <a:rPr lang="tr-TR" dirty="0" smtClean="0"/>
              <a:t> olmuş hayvanlarla temas durumunda olan hayvan ve insanlara bulaşır. Bu hastalık sırası hayvan halsiz ve zayıftır. Sütü azalmış olup </a:t>
            </a:r>
            <a:r>
              <a:rPr lang="tr-TR" dirty="0" err="1" smtClean="0"/>
              <a:t>kalitesizdir.Hayvanlarda</a:t>
            </a:r>
            <a:r>
              <a:rPr lang="tr-TR" dirty="0" smtClean="0"/>
              <a:t> ölüm oranı bazı durumlarda % 70 ‘i bulur.</a:t>
            </a:r>
          </a:p>
          <a:p>
            <a:pPr marL="0" indent="0">
              <a:buNone/>
            </a:pPr>
            <a:r>
              <a:rPr lang="tr-TR" dirty="0"/>
              <a:t> </a:t>
            </a:r>
            <a:r>
              <a:rPr lang="tr-TR" dirty="0" smtClean="0"/>
              <a:t>  Hastalığın çok bulaşıcı ve tehlikeli olması </a:t>
            </a:r>
            <a:r>
              <a:rPr lang="tr-TR" dirty="0" err="1" smtClean="0"/>
              <a:t>nedeniyle,ayrıca</a:t>
            </a:r>
            <a:r>
              <a:rPr lang="tr-TR" dirty="0" smtClean="0"/>
              <a:t> dış koşullara direnç göstermesinden dolayı kontrolü zordur. Hayvan sürülerinde hastalığın ortaya çıkması durumunda hem </a:t>
            </a:r>
            <a:r>
              <a:rPr lang="tr-TR" dirty="0" err="1" smtClean="0"/>
              <a:t>enfekte</a:t>
            </a:r>
            <a:r>
              <a:rPr lang="tr-TR" dirty="0" smtClean="0"/>
              <a:t> hayvanların hem de yakınındakilerin öldürülmesi gerekmektedir. Bunların yakılarak veya derin gömülerek imhası gerekmektedir. Düğer hayvanların ise mutlaka aşılanarak dirençlerinin artırılmasına </a:t>
            </a:r>
            <a:r>
              <a:rPr lang="tr-TR" dirty="0" err="1" smtClean="0"/>
              <a:t>çalışılır.Gerek</a:t>
            </a:r>
            <a:r>
              <a:rPr lang="tr-TR" dirty="0" smtClean="0"/>
              <a:t> görüldüğünde karantina tedbirleri alınır.</a:t>
            </a:r>
          </a:p>
        </p:txBody>
      </p:sp>
    </p:spTree>
    <p:extLst>
      <p:ext uri="{BB962C8B-B14F-4D97-AF65-F5344CB8AC3E}">
        <p14:creationId xmlns:p14="http://schemas.microsoft.com/office/powerpoint/2010/main" val="3226502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66273"/>
          </a:xfrm>
        </p:spPr>
        <p:txBody>
          <a:bodyPr>
            <a:normAutofit fontScale="90000"/>
          </a:bodyPr>
          <a:lstStyle/>
          <a:p>
            <a:r>
              <a:rPr lang="tr-TR" dirty="0" smtClean="0"/>
              <a:t>2.7.3. Kuduz Virüsü ve Oluşturduğu Hastalık</a:t>
            </a:r>
            <a:endParaRPr lang="tr-TR" dirty="0"/>
          </a:p>
        </p:txBody>
      </p:sp>
      <p:sp>
        <p:nvSpPr>
          <p:cNvPr id="3" name="İçerik Yer Tutucusu 2"/>
          <p:cNvSpPr>
            <a:spLocks noGrp="1"/>
          </p:cNvSpPr>
          <p:nvPr>
            <p:ph idx="1"/>
          </p:nvPr>
        </p:nvSpPr>
        <p:spPr>
          <a:xfrm>
            <a:off x="677334" y="1461331"/>
            <a:ext cx="8596668" cy="4751462"/>
          </a:xfrm>
        </p:spPr>
        <p:txBody>
          <a:bodyPr>
            <a:noAutofit/>
          </a:bodyPr>
          <a:lstStyle/>
          <a:p>
            <a:pPr marL="0" indent="0">
              <a:buNone/>
            </a:pPr>
            <a:r>
              <a:rPr lang="tr-TR" sz="2400" dirty="0" smtClean="0"/>
              <a:t>      Kuduz çok eski tarihlerden itibaren bilinen bir hastalıktır. 1270’li yıllarda Avrupa’nın birçok ülkesinde hastalık kurtlar arasında yaygındır. 1700’lü yıllarda yabani hayvan hastalığı olduğuna dair bilgilere rastlanılmıştır. Hastalığın teşhisi için çalışılmıştır. Hastalık hakkında en modern bilgiler </a:t>
            </a:r>
            <a:r>
              <a:rPr lang="tr-TR" sz="2400" dirty="0" err="1" smtClean="0"/>
              <a:t>Pastör</a:t>
            </a:r>
            <a:r>
              <a:rPr lang="tr-TR" sz="2400" dirty="0" smtClean="0"/>
              <a:t> tarafından yapılan çalışmalar sonunda elde edilmiştir. Araştırıcı kuduz etkeninin beyinde yerleştiğini ve bir sinir sitemi hastalığı olduğunu belirlemiştir. </a:t>
            </a:r>
          </a:p>
          <a:p>
            <a:pPr marL="0" indent="0">
              <a:buNone/>
            </a:pPr>
            <a:r>
              <a:rPr lang="tr-TR" sz="2400" dirty="0"/>
              <a:t> </a:t>
            </a:r>
            <a:r>
              <a:rPr lang="tr-TR" sz="2400" dirty="0" smtClean="0"/>
              <a:t>   Kuduz hastalığının teşhisinde önemli bir bulgu olan </a:t>
            </a:r>
            <a:r>
              <a:rPr lang="tr-TR" sz="2400" dirty="0" err="1" smtClean="0"/>
              <a:t>Negri</a:t>
            </a:r>
            <a:r>
              <a:rPr lang="tr-TR" sz="2400" dirty="0" smtClean="0"/>
              <a:t> cisimciği,1903 yılında </a:t>
            </a:r>
            <a:r>
              <a:rPr lang="tr-TR" sz="2400" dirty="0" err="1" smtClean="0"/>
              <a:t>Negri</a:t>
            </a:r>
            <a:r>
              <a:rPr lang="tr-TR" sz="2400" dirty="0" smtClean="0"/>
              <a:t> tarafından kuduz hastalığından ölmüş insan ve hayvanlara ait sinir hücrelerinden elde edilmiştir.</a:t>
            </a:r>
            <a:endParaRPr lang="tr-TR" sz="2400" dirty="0"/>
          </a:p>
        </p:txBody>
      </p:sp>
    </p:spTree>
    <p:extLst>
      <p:ext uri="{BB962C8B-B14F-4D97-AF65-F5344CB8AC3E}">
        <p14:creationId xmlns:p14="http://schemas.microsoft.com/office/powerpoint/2010/main" val="485493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Virüsün Özellikleri</a:t>
            </a:r>
            <a:endParaRPr lang="tr-TR" dirty="0"/>
          </a:p>
        </p:txBody>
      </p:sp>
      <p:sp>
        <p:nvSpPr>
          <p:cNvPr id="4" name="İçerik Yer Tutucusu 3"/>
          <p:cNvSpPr>
            <a:spLocks noGrp="1"/>
          </p:cNvSpPr>
          <p:nvPr>
            <p:ph sz="half" idx="1"/>
          </p:nvPr>
        </p:nvSpPr>
        <p:spPr>
          <a:xfrm>
            <a:off x="677334" y="1350236"/>
            <a:ext cx="4184035" cy="4691125"/>
          </a:xfrm>
        </p:spPr>
        <p:txBody>
          <a:bodyPr/>
          <a:lstStyle/>
          <a:p>
            <a:r>
              <a:rPr lang="tr-TR" dirty="0" smtClean="0"/>
              <a:t>RNA virüsüdür.</a:t>
            </a:r>
          </a:p>
          <a:p>
            <a:r>
              <a:rPr lang="tr-TR" dirty="0" err="1" smtClean="0"/>
              <a:t>Virionun</a:t>
            </a:r>
            <a:r>
              <a:rPr lang="tr-TR" dirty="0" smtClean="0"/>
              <a:t> etrafında çıkıntılı bir </a:t>
            </a:r>
            <a:r>
              <a:rPr lang="tr-TR" dirty="0" err="1" smtClean="0"/>
              <a:t>zar,iç</a:t>
            </a:r>
            <a:r>
              <a:rPr lang="tr-TR" dirty="0" smtClean="0"/>
              <a:t> kısmında </a:t>
            </a:r>
            <a:r>
              <a:rPr lang="tr-TR" dirty="0" err="1" smtClean="0"/>
              <a:t>flamentöz</a:t>
            </a:r>
            <a:r>
              <a:rPr lang="tr-TR" dirty="0" smtClean="0"/>
              <a:t> bir yapıya hakimdir.</a:t>
            </a:r>
          </a:p>
          <a:p>
            <a:r>
              <a:rPr lang="tr-TR" dirty="0" smtClean="0"/>
              <a:t>Dayanıklı bir virüstür. 4 C’de haftalarca canlılığını muhafaza eder. Oksijenli ortamda yaşamını sürdürür.</a:t>
            </a:r>
          </a:p>
          <a:p>
            <a:r>
              <a:rPr lang="tr-TR" dirty="0" smtClean="0"/>
              <a:t>Tuzlu suda yaşayamaz.</a:t>
            </a:r>
          </a:p>
          <a:p>
            <a:r>
              <a:rPr lang="tr-TR" dirty="0" smtClean="0"/>
              <a:t>UV ile kolaylıkla öldürülebilir. Sıcaklığa dayanıksızdır.</a:t>
            </a:r>
          </a:p>
          <a:p>
            <a:r>
              <a:rPr lang="tr-TR" dirty="0"/>
              <a:t> </a:t>
            </a:r>
            <a:r>
              <a:rPr lang="tr-TR" dirty="0" smtClean="0"/>
              <a:t>Kuvvetli asit ve alkalilere dayanamaz ve enfeksiyon gücünü kaybeder. </a:t>
            </a:r>
          </a:p>
          <a:p>
            <a:endParaRPr lang="tr-TR" dirty="0"/>
          </a:p>
        </p:txBody>
      </p:sp>
      <p:pic>
        <p:nvPicPr>
          <p:cNvPr id="6" name="İçerik Yer Tutucus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350236"/>
            <a:ext cx="4184650" cy="4691125"/>
          </a:xfrm>
        </p:spPr>
      </p:pic>
    </p:spTree>
    <p:extLst>
      <p:ext uri="{BB962C8B-B14F-4D97-AF65-F5344CB8AC3E}">
        <p14:creationId xmlns:p14="http://schemas.microsoft.com/office/powerpoint/2010/main" val="1672407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77334" y="609600"/>
            <a:ext cx="8596668" cy="723544"/>
          </a:xfrm>
        </p:spPr>
        <p:txBody>
          <a:bodyPr/>
          <a:lstStyle/>
          <a:p>
            <a:r>
              <a:rPr lang="tr-TR" dirty="0" smtClean="0"/>
              <a:t>Kuduz Hastalığının Patolojisi</a:t>
            </a:r>
            <a:endParaRPr lang="tr-TR" dirty="0"/>
          </a:p>
        </p:txBody>
      </p:sp>
      <p:sp>
        <p:nvSpPr>
          <p:cNvPr id="6" name="İçerik Yer Tutucusu 5"/>
          <p:cNvSpPr>
            <a:spLocks noGrp="1"/>
          </p:cNvSpPr>
          <p:nvPr>
            <p:ph idx="1"/>
          </p:nvPr>
        </p:nvSpPr>
        <p:spPr>
          <a:xfrm>
            <a:off x="677334" y="1683521"/>
            <a:ext cx="8596668" cy="4255806"/>
          </a:xfrm>
        </p:spPr>
        <p:txBody>
          <a:bodyPr>
            <a:noAutofit/>
          </a:bodyPr>
          <a:lstStyle/>
          <a:p>
            <a:pPr marL="0" indent="0">
              <a:buNone/>
            </a:pPr>
            <a:r>
              <a:rPr lang="tr-TR" sz="2000" dirty="0" smtClean="0"/>
              <a:t>     Kuduz hayvanın ısırmasıyla hastalık bulaşır. Isırma ile açılan yaradan salya ile virüs vücuda girer. Merkezi sinir sistemine yerleşir. Orada üredikten sonra </a:t>
            </a:r>
            <a:r>
              <a:rPr lang="tr-TR" sz="2000" dirty="0" err="1" smtClean="0"/>
              <a:t>tükrük</a:t>
            </a:r>
            <a:r>
              <a:rPr lang="tr-TR" sz="2000" dirty="0" smtClean="0"/>
              <a:t> bezlerine ve diğer dokulara yayılır. </a:t>
            </a:r>
            <a:r>
              <a:rPr lang="tr-TR" sz="2000" dirty="0" err="1" smtClean="0"/>
              <a:t>İnkübasyon</a:t>
            </a:r>
            <a:r>
              <a:rPr lang="tr-TR" sz="2000" dirty="0" smtClean="0"/>
              <a:t> </a:t>
            </a:r>
            <a:r>
              <a:rPr lang="tr-TR" sz="2000" dirty="0" err="1" smtClean="0"/>
              <a:t>süresi,ısırılan</a:t>
            </a:r>
            <a:r>
              <a:rPr lang="tr-TR" sz="2000" dirty="0" smtClean="0"/>
              <a:t> yerin beyne yakınlığı ile ilgisi vardır. Bazı durumlarda bunun doğru olmadığı da söylenmektedir.</a:t>
            </a:r>
          </a:p>
          <a:p>
            <a:pPr marL="0" indent="0">
              <a:buNone/>
            </a:pPr>
            <a:r>
              <a:rPr lang="tr-TR" sz="2000" dirty="0"/>
              <a:t> </a:t>
            </a:r>
            <a:r>
              <a:rPr lang="tr-TR" sz="2000" dirty="0" smtClean="0"/>
              <a:t>  Köpeklerde virüs bulaştıktan </a:t>
            </a:r>
            <a:r>
              <a:rPr lang="tr-TR" sz="2000" dirty="0" smtClean="0">
                <a:solidFill>
                  <a:schemeClr val="tx1"/>
                </a:solidFill>
              </a:rPr>
              <a:t>3-8</a:t>
            </a:r>
            <a:r>
              <a:rPr lang="tr-TR" sz="2000" dirty="0" smtClean="0"/>
              <a:t> hafta sonra klinik belirtiler ortaya çıkar. Belirti üç safhada incelenir. </a:t>
            </a:r>
            <a:r>
              <a:rPr lang="tr-TR" sz="2000" dirty="0" err="1" smtClean="0"/>
              <a:t>Prodrom,eksitasyon</a:t>
            </a:r>
            <a:r>
              <a:rPr lang="tr-TR" sz="2000" dirty="0" smtClean="0"/>
              <a:t> ve </a:t>
            </a:r>
            <a:r>
              <a:rPr lang="tr-TR" sz="2000" dirty="0" err="1" smtClean="0"/>
              <a:t>paralitik</a:t>
            </a:r>
            <a:r>
              <a:rPr lang="tr-TR" sz="2000" dirty="0" smtClean="0"/>
              <a:t> devre. İnsanda </a:t>
            </a:r>
            <a:r>
              <a:rPr lang="tr-TR" sz="2000" dirty="0" err="1" smtClean="0"/>
              <a:t>inkübasyon</a:t>
            </a:r>
            <a:r>
              <a:rPr lang="tr-TR" sz="2000" dirty="0" smtClean="0"/>
              <a:t> süresi </a:t>
            </a:r>
            <a:r>
              <a:rPr lang="tr-TR" sz="2000" dirty="0" smtClean="0">
                <a:solidFill>
                  <a:schemeClr val="tx1"/>
                </a:solidFill>
              </a:rPr>
              <a:t>2-16</a:t>
            </a:r>
            <a:r>
              <a:rPr lang="tr-TR" sz="2000" dirty="0" smtClean="0"/>
              <a:t> hafta kadardır. İlk belirti </a:t>
            </a:r>
            <a:r>
              <a:rPr lang="tr-TR" sz="2000" dirty="0" err="1" smtClean="0"/>
              <a:t>kırıklık,halsizlik,ateş,baş</a:t>
            </a:r>
            <a:r>
              <a:rPr lang="tr-TR" sz="2000" dirty="0" smtClean="0"/>
              <a:t> </a:t>
            </a:r>
            <a:r>
              <a:rPr lang="tr-TR" sz="2000" dirty="0" err="1" smtClean="0"/>
              <a:t>ağrısı,bulantı</a:t>
            </a:r>
            <a:r>
              <a:rPr lang="tr-TR" sz="2000" dirty="0" smtClean="0"/>
              <a:t> ve kusmadır. Daha sonra gerginlik ve batmalar hissedilir. Boğazda spazma bağlı yutkunma zorlukları baş gösterir. Bu arada su içmede zorluk çeker. Tükürüğü yutamadığı için salyaları akar. Hastalığı süresi 8 gün kadardır. Daha sonra mutlak ölümle sonlanır.</a:t>
            </a:r>
            <a:endParaRPr lang="tr-TR" sz="2000" dirty="0"/>
          </a:p>
        </p:txBody>
      </p:sp>
    </p:spTree>
    <p:extLst>
      <p:ext uri="{BB962C8B-B14F-4D97-AF65-F5344CB8AC3E}">
        <p14:creationId xmlns:p14="http://schemas.microsoft.com/office/powerpoint/2010/main" val="3567054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41622" y="837488"/>
            <a:ext cx="3854528" cy="709301"/>
          </a:xfrm>
        </p:spPr>
        <p:txBody>
          <a:bodyPr>
            <a:normAutofit/>
          </a:bodyPr>
          <a:lstStyle/>
          <a:p>
            <a:r>
              <a:rPr lang="tr-TR" sz="3600" dirty="0" smtClean="0"/>
              <a:t>Kuduzun Tedavisi</a:t>
            </a:r>
            <a:endParaRPr lang="tr-TR" sz="3600"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5474" y="1828800"/>
            <a:ext cx="4513262" cy="4221622"/>
          </a:xfrm>
        </p:spPr>
      </p:pic>
      <p:sp>
        <p:nvSpPr>
          <p:cNvPr id="5" name="Metin Yer Tutucusu 4"/>
          <p:cNvSpPr>
            <a:spLocks noGrp="1"/>
          </p:cNvSpPr>
          <p:nvPr>
            <p:ph type="body" sz="half" idx="2"/>
          </p:nvPr>
        </p:nvSpPr>
        <p:spPr>
          <a:xfrm>
            <a:off x="677334" y="1717705"/>
            <a:ext cx="4373230" cy="4520725"/>
          </a:xfrm>
        </p:spPr>
        <p:txBody>
          <a:bodyPr>
            <a:noAutofit/>
          </a:bodyPr>
          <a:lstStyle/>
          <a:p>
            <a:r>
              <a:rPr lang="tr-TR" sz="2000" dirty="0" smtClean="0">
                <a:solidFill>
                  <a:schemeClr val="accent5"/>
                </a:solidFill>
              </a:rPr>
              <a:t>. </a:t>
            </a:r>
            <a:r>
              <a:rPr lang="tr-TR" sz="2000" dirty="0" smtClean="0"/>
              <a:t>Kesin tedavisi yoktur. Ancak ısırılmayı veya bulaşmayı takiben hastalıktan korunmak amacıyla aşı uygulanır. Bu virüsün yerleşmesini engellemek amacı güder.</a:t>
            </a:r>
          </a:p>
          <a:p>
            <a:r>
              <a:rPr lang="tr-TR" sz="2000" dirty="0" smtClean="0">
                <a:solidFill>
                  <a:schemeClr val="accent5"/>
                </a:solidFill>
              </a:rPr>
              <a:t>.</a:t>
            </a:r>
            <a:r>
              <a:rPr lang="tr-TR" sz="2000" dirty="0" smtClean="0"/>
              <a:t> Isırılan yerin tedavisi bilinen dezenfektanlarla ( </a:t>
            </a:r>
            <a:r>
              <a:rPr lang="tr-TR" sz="2000" dirty="0" err="1" smtClean="0"/>
              <a:t>zefiran,bol</a:t>
            </a:r>
            <a:r>
              <a:rPr lang="tr-TR" sz="2000" dirty="0" smtClean="0"/>
              <a:t> sabunlu su uygulaması ) temizlendikten sonra uygun bir yara ilacıyla yapılır. Yaranın nitrik asitle dağlanması bile uygulanan yöntemler arasındadır. Bunu </a:t>
            </a:r>
            <a:r>
              <a:rPr lang="tr-TR" sz="2000" dirty="0" err="1" smtClean="0"/>
              <a:t>hiperimmun</a:t>
            </a:r>
            <a:r>
              <a:rPr lang="tr-TR" sz="2000" dirty="0" smtClean="0"/>
              <a:t> serumu ve aşı uygulaması takip eder</a:t>
            </a:r>
            <a:r>
              <a:rPr lang="tr-TR" sz="1800" dirty="0" smtClean="0"/>
              <a:t>.</a:t>
            </a:r>
            <a:endParaRPr lang="tr-TR" sz="1800" dirty="0"/>
          </a:p>
        </p:txBody>
      </p:sp>
    </p:spTree>
    <p:extLst>
      <p:ext uri="{BB962C8B-B14F-4D97-AF65-F5344CB8AC3E}">
        <p14:creationId xmlns:p14="http://schemas.microsoft.com/office/powerpoint/2010/main" val="1688986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77334" y="514924"/>
            <a:ext cx="8596668" cy="809674"/>
          </a:xfrm>
        </p:spPr>
        <p:txBody>
          <a:bodyPr/>
          <a:lstStyle/>
          <a:p>
            <a:r>
              <a:rPr lang="tr-TR" dirty="0" smtClean="0"/>
              <a:t>Epidemiyolojisi                                 </a:t>
            </a:r>
            <a:r>
              <a:rPr lang="tr-TR" b="1" dirty="0" smtClean="0"/>
              <a:t>Kontrol ve Korunma</a:t>
            </a:r>
            <a:endParaRPr lang="tr-TR" dirty="0"/>
          </a:p>
        </p:txBody>
      </p:sp>
      <p:sp>
        <p:nvSpPr>
          <p:cNvPr id="6" name="İçerik Yer Tutucusu 5"/>
          <p:cNvSpPr>
            <a:spLocks noGrp="1"/>
          </p:cNvSpPr>
          <p:nvPr>
            <p:ph idx="1"/>
          </p:nvPr>
        </p:nvSpPr>
        <p:spPr>
          <a:xfrm>
            <a:off x="4760461" y="1324598"/>
            <a:ext cx="4513541" cy="4298533"/>
          </a:xfrm>
        </p:spPr>
        <p:txBody>
          <a:bodyPr/>
          <a:lstStyle/>
          <a:p>
            <a:pPr marL="0" indent="0">
              <a:buNone/>
            </a:pPr>
            <a:r>
              <a:rPr lang="tr-TR" dirty="0" smtClean="0">
                <a:solidFill>
                  <a:schemeClr val="accent5"/>
                </a:solidFill>
              </a:rPr>
              <a:t>.</a:t>
            </a:r>
            <a:r>
              <a:rPr lang="tr-TR" dirty="0" smtClean="0"/>
              <a:t> Önemli virüs kaynağı olan köpeklerin ortadan kaldırılması ve düzenli aşılanmasıdır.</a:t>
            </a:r>
          </a:p>
          <a:p>
            <a:pPr marL="0" indent="0">
              <a:buNone/>
            </a:pPr>
            <a:r>
              <a:rPr lang="tr-TR" dirty="0" smtClean="0">
                <a:solidFill>
                  <a:schemeClr val="accent5"/>
                </a:solidFill>
              </a:rPr>
              <a:t>.</a:t>
            </a:r>
            <a:r>
              <a:rPr lang="tr-TR" dirty="0" smtClean="0"/>
              <a:t> Isıran köpeklerin 8-10 gün süreyle karantinaya </a:t>
            </a:r>
            <a:r>
              <a:rPr lang="tr-TR" dirty="0" err="1" smtClean="0"/>
              <a:t>alınması,tecrid</a:t>
            </a:r>
            <a:r>
              <a:rPr lang="tr-TR" dirty="0" smtClean="0"/>
              <a:t> edilmesi</a:t>
            </a:r>
          </a:p>
          <a:p>
            <a:pPr marL="0" indent="0">
              <a:buNone/>
            </a:pPr>
            <a:r>
              <a:rPr lang="tr-TR" dirty="0" smtClean="0">
                <a:solidFill>
                  <a:schemeClr val="accent5"/>
                </a:solidFill>
              </a:rPr>
              <a:t>.</a:t>
            </a:r>
            <a:r>
              <a:rPr lang="tr-TR" dirty="0" smtClean="0"/>
              <a:t> Köpeklerin aşılanmasında </a:t>
            </a:r>
            <a:r>
              <a:rPr lang="tr-TR" dirty="0" err="1" smtClean="0"/>
              <a:t>Flury</a:t>
            </a:r>
            <a:r>
              <a:rPr lang="tr-TR" dirty="0" smtClean="0"/>
              <a:t> </a:t>
            </a:r>
            <a:r>
              <a:rPr lang="tr-TR" dirty="0" err="1" smtClean="0"/>
              <a:t>suşundan</a:t>
            </a:r>
            <a:r>
              <a:rPr lang="tr-TR" dirty="0" smtClean="0"/>
              <a:t> hazırlanan canlı ve </a:t>
            </a:r>
            <a:r>
              <a:rPr lang="tr-TR" dirty="0" err="1" smtClean="0"/>
              <a:t>atenue</a:t>
            </a:r>
            <a:r>
              <a:rPr lang="tr-TR" dirty="0" smtClean="0"/>
              <a:t> aşılarının kullanılması</a:t>
            </a:r>
          </a:p>
          <a:p>
            <a:pPr marL="0" indent="0">
              <a:buNone/>
            </a:pPr>
            <a:r>
              <a:rPr lang="tr-TR" dirty="0" smtClean="0">
                <a:solidFill>
                  <a:schemeClr val="accent5"/>
                </a:solidFill>
              </a:rPr>
              <a:t>.</a:t>
            </a:r>
            <a:r>
              <a:rPr lang="tr-TR" dirty="0" smtClean="0"/>
              <a:t> Köpeklerin dışında onunla temas halinde olabilecek </a:t>
            </a:r>
            <a:r>
              <a:rPr lang="tr-TR" dirty="0" err="1" smtClean="0"/>
              <a:t>bakıcı,veteriner,kuduz</a:t>
            </a:r>
            <a:r>
              <a:rPr lang="tr-TR" dirty="0" smtClean="0"/>
              <a:t> enstitüsü personelinin de </a:t>
            </a:r>
            <a:r>
              <a:rPr lang="tr-TR" dirty="0" err="1" smtClean="0"/>
              <a:t>profilaktik</a:t>
            </a:r>
            <a:r>
              <a:rPr lang="tr-TR" dirty="0" smtClean="0"/>
              <a:t> olarak aşılanmaları gerekmektedir.</a:t>
            </a:r>
            <a:endParaRPr lang="tr-TR" dirty="0"/>
          </a:p>
        </p:txBody>
      </p:sp>
      <p:sp>
        <p:nvSpPr>
          <p:cNvPr id="7" name="Metin Yer Tutucusu 6"/>
          <p:cNvSpPr>
            <a:spLocks noGrp="1"/>
          </p:cNvSpPr>
          <p:nvPr>
            <p:ph type="body" sz="half" idx="2"/>
          </p:nvPr>
        </p:nvSpPr>
        <p:spPr>
          <a:xfrm>
            <a:off x="677334" y="1324597"/>
            <a:ext cx="3854528" cy="4298535"/>
          </a:xfrm>
        </p:spPr>
        <p:txBody>
          <a:bodyPr>
            <a:noAutofit/>
          </a:bodyPr>
          <a:lstStyle/>
          <a:p>
            <a:r>
              <a:rPr lang="tr-TR" sz="1800" dirty="0"/>
              <a:t> </a:t>
            </a:r>
            <a:r>
              <a:rPr lang="tr-TR" sz="1800" dirty="0" smtClean="0"/>
              <a:t>  Kuduz vakasına dünyanın her yerinde rastlamak mümkündür. Bununla birlikte en çok Orta </a:t>
            </a:r>
            <a:r>
              <a:rPr lang="tr-TR" sz="1800" dirty="0" err="1" smtClean="0"/>
              <a:t>Doğu,Afrika,Doğu</a:t>
            </a:r>
            <a:r>
              <a:rPr lang="tr-TR" sz="1800" dirty="0" smtClean="0"/>
              <a:t> </a:t>
            </a:r>
            <a:r>
              <a:rPr lang="tr-TR" sz="1800" dirty="0" err="1" smtClean="0"/>
              <a:t>Avrupa,Hindistan’da</a:t>
            </a:r>
            <a:r>
              <a:rPr lang="tr-TR" sz="1800" dirty="0" smtClean="0"/>
              <a:t> daha fazla görülmektedir.</a:t>
            </a:r>
          </a:p>
          <a:p>
            <a:r>
              <a:rPr lang="tr-TR" sz="1800" dirty="0"/>
              <a:t> </a:t>
            </a:r>
            <a:r>
              <a:rPr lang="tr-TR" sz="1800" dirty="0" smtClean="0"/>
              <a:t>Batı ülkelerinde alınan sıkı tedbirler sayesinde özellikle insan kuduzuna rastlanmamaktadır. Ancak hayvan kuduzunun engellenmesi pek de mümkün değildir. </a:t>
            </a:r>
            <a:r>
              <a:rPr lang="tr-TR" sz="1800" dirty="0" err="1" smtClean="0"/>
              <a:t>İnsan,hayvan</a:t>
            </a:r>
            <a:r>
              <a:rPr lang="tr-TR" sz="1800" dirty="0" smtClean="0"/>
              <a:t> tarafından ısırıldıktan sonra hastalanır. Kuduz insandan insana geçmez ve insan için virüs rezervuarı değildir.</a:t>
            </a:r>
            <a:endParaRPr lang="tr-TR" sz="1800" dirty="0"/>
          </a:p>
        </p:txBody>
      </p:sp>
    </p:spTree>
    <p:extLst>
      <p:ext uri="{BB962C8B-B14F-4D97-AF65-F5344CB8AC3E}">
        <p14:creationId xmlns:p14="http://schemas.microsoft.com/office/powerpoint/2010/main" val="4127359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75745" y="974221"/>
            <a:ext cx="8598257" cy="918408"/>
          </a:xfrm>
        </p:spPr>
        <p:txBody>
          <a:bodyPr>
            <a:normAutofit fontScale="90000"/>
          </a:bodyPr>
          <a:lstStyle/>
          <a:p>
            <a:r>
              <a:rPr lang="tr-TR" dirty="0" smtClean="0"/>
              <a:t>2.7.4. </a:t>
            </a:r>
            <a:r>
              <a:rPr lang="tr-TR" dirty="0" err="1" smtClean="0"/>
              <a:t>Poxvirüs</a:t>
            </a:r>
            <a:r>
              <a:rPr lang="tr-TR" dirty="0" smtClean="0"/>
              <a:t> Grubu ve Çiçek Enfeksiyonu</a:t>
            </a:r>
            <a:br>
              <a:rPr lang="tr-TR" dirty="0" smtClean="0"/>
            </a:br>
            <a:endParaRPr lang="tr-TR" dirty="0"/>
          </a:p>
        </p:txBody>
      </p:sp>
      <p:sp>
        <p:nvSpPr>
          <p:cNvPr id="10" name="Metin Yer Tutucusu 9"/>
          <p:cNvSpPr>
            <a:spLocks noGrp="1"/>
          </p:cNvSpPr>
          <p:nvPr>
            <p:ph type="body" idx="1"/>
          </p:nvPr>
        </p:nvSpPr>
        <p:spPr/>
        <p:txBody>
          <a:bodyPr/>
          <a:lstStyle/>
          <a:p>
            <a:r>
              <a:rPr lang="tr-TR" dirty="0" err="1" smtClean="0">
                <a:solidFill>
                  <a:srgbClr val="FF0000"/>
                </a:solidFill>
              </a:rPr>
              <a:t>Variola</a:t>
            </a:r>
            <a:endParaRPr lang="tr-TR" dirty="0">
              <a:solidFill>
                <a:srgbClr val="FF0000"/>
              </a:solidFill>
            </a:endParaRPr>
          </a:p>
        </p:txBody>
      </p:sp>
      <p:sp>
        <p:nvSpPr>
          <p:cNvPr id="6" name="İçerik Yer Tutucusu 5"/>
          <p:cNvSpPr>
            <a:spLocks noGrp="1"/>
          </p:cNvSpPr>
          <p:nvPr>
            <p:ph sz="half" idx="2"/>
          </p:nvPr>
        </p:nvSpPr>
        <p:spPr/>
        <p:txBody>
          <a:bodyPr/>
          <a:lstStyle/>
          <a:p>
            <a:pPr marL="0" indent="0">
              <a:buNone/>
            </a:pPr>
            <a:r>
              <a:rPr lang="tr-TR" dirty="0" smtClean="0"/>
              <a:t> </a:t>
            </a:r>
            <a:endParaRPr lang="tr-TR" dirty="0"/>
          </a:p>
        </p:txBody>
      </p:sp>
      <p:sp>
        <p:nvSpPr>
          <p:cNvPr id="11" name="Metin Yer Tutucusu 10"/>
          <p:cNvSpPr>
            <a:spLocks noGrp="1"/>
          </p:cNvSpPr>
          <p:nvPr>
            <p:ph type="body" sz="quarter" idx="3"/>
          </p:nvPr>
        </p:nvSpPr>
        <p:spPr/>
        <p:txBody>
          <a:bodyPr/>
          <a:lstStyle/>
          <a:p>
            <a:r>
              <a:rPr lang="tr-TR" dirty="0" err="1" smtClean="0">
                <a:solidFill>
                  <a:srgbClr val="FF0000"/>
                </a:solidFill>
              </a:rPr>
              <a:t>Poxvirus</a:t>
            </a:r>
            <a:endParaRPr lang="tr-TR" dirty="0">
              <a:solidFill>
                <a:srgbClr val="FF0000"/>
              </a:solidFill>
            </a:endParaRPr>
          </a:p>
        </p:txBody>
      </p:sp>
      <p:pic>
        <p:nvPicPr>
          <p:cNvPr id="9" name="İçerik Yer Tutucusu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6560" y="3005599"/>
            <a:ext cx="4317616" cy="3121735"/>
          </a:xfr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79" y="3005599"/>
            <a:ext cx="4101981" cy="3121736"/>
          </a:xfrm>
          <a:prstGeom prst="rect">
            <a:avLst/>
          </a:prstGeom>
        </p:spPr>
      </p:pic>
    </p:spTree>
    <p:extLst>
      <p:ext uri="{BB962C8B-B14F-4D97-AF65-F5344CB8AC3E}">
        <p14:creationId xmlns:p14="http://schemas.microsoft.com/office/powerpoint/2010/main" val="3366461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.Çiçek ( </a:t>
            </a:r>
            <a:r>
              <a:rPr lang="tr-TR" dirty="0" err="1" smtClean="0"/>
              <a:t>Variola</a:t>
            </a:r>
            <a:r>
              <a:rPr lang="tr-TR" dirty="0" smtClean="0"/>
              <a:t> ),etmeni virüs ve özellikleri</a:t>
            </a:r>
            <a:endParaRPr lang="tr-TR" dirty="0"/>
          </a:p>
        </p:txBody>
      </p:sp>
      <p:sp>
        <p:nvSpPr>
          <p:cNvPr id="3" name="İçerik Yer Tutucusu 2"/>
          <p:cNvSpPr>
            <a:spLocks noGrp="1"/>
          </p:cNvSpPr>
          <p:nvPr>
            <p:ph idx="1"/>
          </p:nvPr>
        </p:nvSpPr>
        <p:spPr/>
        <p:txBody>
          <a:bodyPr/>
          <a:lstStyle/>
          <a:p>
            <a:r>
              <a:rPr lang="tr-TR" dirty="0" smtClean="0"/>
              <a:t>Çiçek oldukça bulaşıcı ve deride </a:t>
            </a:r>
            <a:r>
              <a:rPr lang="tr-TR" dirty="0" err="1" smtClean="0"/>
              <a:t>papülden</a:t>
            </a:r>
            <a:r>
              <a:rPr lang="tr-TR" dirty="0" smtClean="0"/>
              <a:t> püstüle kadar değişen homojen deri lezyonlarıyla karakterize edilen bir hastalıktır. Hastalık </a:t>
            </a:r>
            <a:r>
              <a:rPr lang="tr-TR" dirty="0" err="1" smtClean="0"/>
              <a:t>m.ö</a:t>
            </a:r>
            <a:r>
              <a:rPr lang="tr-TR" dirty="0" smtClean="0"/>
              <a:t>. Çin ve Hindistan’daki eski eserlerden anlaşılmıştır. İlk salgın </a:t>
            </a:r>
            <a:r>
              <a:rPr lang="tr-TR" dirty="0" smtClean="0">
                <a:solidFill>
                  <a:schemeClr val="tx1"/>
                </a:solidFill>
              </a:rPr>
              <a:t>6.</a:t>
            </a:r>
            <a:r>
              <a:rPr lang="tr-TR" dirty="0" smtClean="0"/>
              <a:t> </a:t>
            </a:r>
            <a:r>
              <a:rPr lang="tr-TR" dirty="0" err="1" smtClean="0"/>
              <a:t>yy’da</a:t>
            </a:r>
            <a:r>
              <a:rPr lang="tr-TR" dirty="0" smtClean="0"/>
              <a:t> Arabistan’da olmuştur. İngiltere’de </a:t>
            </a:r>
            <a:r>
              <a:rPr lang="tr-TR" dirty="0" err="1" smtClean="0"/>
              <a:t>Jenner,modern</a:t>
            </a:r>
            <a:r>
              <a:rPr lang="tr-TR" dirty="0" smtClean="0"/>
              <a:t> anlamda aşı yöntemlerini geliştirmiş ve kullanıma geçmiştir. Çiçek aşısı kullanımının yaygınlaştırılmasıyla hastalığın </a:t>
            </a:r>
            <a:r>
              <a:rPr lang="tr-TR" dirty="0" err="1" smtClean="0"/>
              <a:t>hafiflediği,salgınların</a:t>
            </a:r>
            <a:r>
              <a:rPr lang="tr-TR" dirty="0" smtClean="0"/>
              <a:t> azaldığı belirlenmiştir. </a:t>
            </a:r>
          </a:p>
          <a:p>
            <a:r>
              <a:rPr lang="tr-TR" dirty="0" smtClean="0"/>
              <a:t>Çiçek virüsü </a:t>
            </a:r>
            <a:r>
              <a:rPr lang="tr-TR" dirty="0" err="1" smtClean="0"/>
              <a:t>Poxvirüs</a:t>
            </a:r>
            <a:r>
              <a:rPr lang="tr-TR" dirty="0" smtClean="0"/>
              <a:t> grubunun bir üyesidir. DNA virüsüdür. Yapısı oldukça komplekstir. Bileşiminde </a:t>
            </a:r>
            <a:r>
              <a:rPr lang="tr-TR" dirty="0" err="1" smtClean="0"/>
              <a:t>protein,fosfolipid,nötral</a:t>
            </a:r>
            <a:r>
              <a:rPr lang="tr-TR" dirty="0" smtClean="0"/>
              <a:t> yağlardan </a:t>
            </a:r>
            <a:r>
              <a:rPr lang="tr-TR" dirty="0" err="1" smtClean="0"/>
              <a:t>bazıları,karbonhidrat,bakır,flavin.biyotin</a:t>
            </a:r>
            <a:r>
              <a:rPr lang="tr-TR" dirty="0" smtClean="0"/>
              <a:t> gibi maddelerin olduğu belirlenmiştir.</a:t>
            </a:r>
          </a:p>
          <a:p>
            <a:r>
              <a:rPr lang="tr-TR" dirty="0"/>
              <a:t> </a:t>
            </a:r>
            <a:r>
              <a:rPr lang="tr-TR" dirty="0" err="1" smtClean="0"/>
              <a:t>Poxvirüsler,hücre</a:t>
            </a:r>
            <a:r>
              <a:rPr lang="tr-TR" dirty="0" smtClean="0"/>
              <a:t> içerisinde virüs genomunun kontrolünde çeşitli enzimlerden sentezleyebilirler. Bunlar </a:t>
            </a:r>
            <a:r>
              <a:rPr lang="tr-TR" dirty="0" err="1" smtClean="0"/>
              <a:t>timidin</a:t>
            </a:r>
            <a:r>
              <a:rPr lang="tr-TR" dirty="0" smtClean="0"/>
              <a:t> </a:t>
            </a:r>
            <a:r>
              <a:rPr lang="tr-TR" dirty="0" err="1" smtClean="0"/>
              <a:t>kinaz,DNA</a:t>
            </a:r>
            <a:r>
              <a:rPr lang="tr-TR" dirty="0" smtClean="0"/>
              <a:t> </a:t>
            </a:r>
            <a:r>
              <a:rPr lang="tr-TR" dirty="0" err="1" smtClean="0"/>
              <a:t>polimeraz</a:t>
            </a:r>
            <a:r>
              <a:rPr lang="tr-TR" dirty="0" smtClean="0"/>
              <a:t> ve </a:t>
            </a:r>
            <a:r>
              <a:rPr lang="tr-TR" dirty="0" err="1" smtClean="0"/>
              <a:t>DNAaz’dır</a:t>
            </a:r>
            <a:r>
              <a:rPr lang="tr-TR" dirty="0" smtClean="0"/>
              <a:t>.</a:t>
            </a:r>
            <a:endParaRPr lang="tr-TR" dirty="0"/>
          </a:p>
        </p:txBody>
      </p:sp>
    </p:spTree>
    <p:extLst>
      <p:ext uri="{BB962C8B-B14F-4D97-AF65-F5344CB8AC3E}">
        <p14:creationId xmlns:p14="http://schemas.microsoft.com/office/powerpoint/2010/main" val="2619589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Çiçek Hastalığının </a:t>
            </a:r>
            <a:r>
              <a:rPr lang="tr-TR" dirty="0" err="1" smtClean="0"/>
              <a:t>Patojenitesi</a:t>
            </a:r>
            <a:r>
              <a:rPr lang="tr-TR" dirty="0" smtClean="0"/>
              <a:t> ve Patoloji</a:t>
            </a:r>
            <a:endParaRPr lang="tr-TR" dirty="0"/>
          </a:p>
        </p:txBody>
      </p:sp>
      <p:sp>
        <p:nvSpPr>
          <p:cNvPr id="3" name="İçerik Yer Tutucusu 2"/>
          <p:cNvSpPr>
            <a:spLocks noGrp="1"/>
          </p:cNvSpPr>
          <p:nvPr>
            <p:ph idx="1"/>
          </p:nvPr>
        </p:nvSpPr>
        <p:spPr>
          <a:xfrm>
            <a:off x="677334" y="2521009"/>
            <a:ext cx="8596668" cy="3956703"/>
          </a:xfrm>
        </p:spPr>
        <p:txBody>
          <a:bodyPr>
            <a:noAutofit/>
          </a:bodyPr>
          <a:lstStyle/>
          <a:p>
            <a:pPr marL="0" indent="0">
              <a:buNone/>
            </a:pPr>
            <a:r>
              <a:rPr lang="tr-TR" sz="2400" dirty="0" smtClean="0"/>
              <a:t>  Çoğunlukla damlacık enfeksiyonu ve üst solunum yolları mukozası aracılığı ile vücuda alınır. </a:t>
            </a:r>
            <a:r>
              <a:rPr lang="tr-TR" sz="2400" dirty="0" err="1" smtClean="0"/>
              <a:t>İnkübasyon</a:t>
            </a:r>
            <a:r>
              <a:rPr lang="tr-TR" sz="2400" dirty="0" smtClean="0"/>
              <a:t> devresinde </a:t>
            </a:r>
            <a:r>
              <a:rPr lang="tr-TR" sz="2400" dirty="0" err="1" smtClean="0"/>
              <a:t>lenfoidlerde</a:t>
            </a:r>
            <a:r>
              <a:rPr lang="tr-TR" sz="2400" dirty="0" smtClean="0"/>
              <a:t> ve diğer dokularda çoğalırlar. Burada çoğalan virüsler daha sonra lenf yoluyla genel kan dolaşımına katılırlar.</a:t>
            </a:r>
          </a:p>
          <a:p>
            <a:pPr marL="0" indent="0">
              <a:buNone/>
            </a:pPr>
            <a:r>
              <a:rPr lang="tr-TR" sz="2400" dirty="0"/>
              <a:t> </a:t>
            </a:r>
            <a:r>
              <a:rPr lang="tr-TR" sz="2400" dirty="0" smtClean="0"/>
              <a:t> Hastalık deri lezyonları şeklinde kendisini göstermeye başlar. Lezyonları püstüller takip eder. Hastalık mikrobunun yayılması derideki oluşumların görülmesiyle başlar. Vücuttan son dökülen kabuk dahi virüs taşır ve bulaştırır. Döküntülerin hepsi aynı zamanda olur ve homojen bulunurlar. </a:t>
            </a:r>
          </a:p>
          <a:p>
            <a:pPr marL="0" indent="0">
              <a:buNone/>
            </a:pPr>
            <a:endParaRPr lang="tr-TR" sz="2400" dirty="0"/>
          </a:p>
        </p:txBody>
      </p:sp>
    </p:spTree>
    <p:extLst>
      <p:ext uri="{BB962C8B-B14F-4D97-AF65-F5344CB8AC3E}">
        <p14:creationId xmlns:p14="http://schemas.microsoft.com/office/powerpoint/2010/main" val="248501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34639"/>
          </a:xfrm>
        </p:spPr>
        <p:txBody>
          <a:bodyPr/>
          <a:lstStyle/>
          <a:p>
            <a:r>
              <a:rPr lang="tr-TR" dirty="0" smtClean="0"/>
              <a:t>Çiçek Hastalığının Belirtileri</a:t>
            </a:r>
            <a:endParaRPr lang="tr-TR" dirty="0"/>
          </a:p>
        </p:txBody>
      </p:sp>
      <p:sp>
        <p:nvSpPr>
          <p:cNvPr id="3" name="İçerik Yer Tutucusu 2"/>
          <p:cNvSpPr>
            <a:spLocks noGrp="1"/>
          </p:cNvSpPr>
          <p:nvPr>
            <p:ph idx="1"/>
          </p:nvPr>
        </p:nvSpPr>
        <p:spPr>
          <a:xfrm>
            <a:off x="677334" y="1504061"/>
            <a:ext cx="8596668" cy="4537302"/>
          </a:xfrm>
        </p:spPr>
        <p:txBody>
          <a:bodyPr/>
          <a:lstStyle/>
          <a:p>
            <a:pPr marL="0" indent="0">
              <a:buNone/>
            </a:pPr>
            <a:r>
              <a:rPr lang="tr-TR" dirty="0" smtClean="0"/>
              <a:t>     Kırmızı </a:t>
            </a:r>
            <a:r>
              <a:rPr lang="tr-TR" dirty="0"/>
              <a:t>pulcuklar ve içi dolu kabarcıklar şeklinde vücutta belirgin bir şekilde gözlenebilir. Özellikle çocukluk döneminde her insanda görülebilen bir hastalıktır. Tedavisi kolaydır ve çok tehlikeli bir hastalık değildir. </a:t>
            </a:r>
            <a:r>
              <a:rPr lang="tr-TR" dirty="0" err="1"/>
              <a:t>Herpes</a:t>
            </a:r>
            <a:r>
              <a:rPr lang="tr-TR" dirty="0"/>
              <a:t> grubuna ait virüs tarafından vücuda bulaşır. Deri üzerinde kırmızı noktalar(pulcuklar) şeklinde yayılarak tüm vücudu sarar. Ağız yoluyla alınan </a:t>
            </a:r>
            <a:r>
              <a:rPr lang="tr-TR" dirty="0" err="1"/>
              <a:t>virüs,vücut</a:t>
            </a:r>
            <a:r>
              <a:rPr lang="tr-TR" dirty="0"/>
              <a:t> içerisinde hızlı bir şekilde çoğalır ve üst derinin yapısını bozarak çoğalır. </a:t>
            </a:r>
            <a:r>
              <a:rPr lang="tr-TR" dirty="0">
                <a:solidFill>
                  <a:schemeClr val="tx1"/>
                </a:solidFill>
              </a:rPr>
              <a:t>2-9 </a:t>
            </a:r>
            <a:r>
              <a:rPr lang="tr-TR" dirty="0"/>
              <a:t>yaş aralığında çok sık rastlanmaktadır. Yeni doğmuş ya da </a:t>
            </a:r>
            <a:r>
              <a:rPr lang="tr-TR" dirty="0">
                <a:solidFill>
                  <a:schemeClr val="tx1"/>
                </a:solidFill>
              </a:rPr>
              <a:t>3</a:t>
            </a:r>
            <a:r>
              <a:rPr lang="tr-TR" dirty="0"/>
              <a:t> aylık bebeklerde görülme olasılığı çok düşüktür bu da uzmanlar tarafından annenin kazandığı bağışıklık olarak tanımlanır. Hastalık kış ve bahar aylarında daha sık gerçekleşir. Bir kez suçiçeği geçiren hasta bağışıklık kazanır ve bir daha bu hastalığa </a:t>
            </a:r>
            <a:r>
              <a:rPr lang="tr-TR" dirty="0" err="1"/>
              <a:t>yakalanmaz,istisnalar</a:t>
            </a:r>
            <a:r>
              <a:rPr lang="tr-TR" dirty="0"/>
              <a:t> elbet vardır ancak çok nadirdir</a:t>
            </a:r>
            <a:r>
              <a:rPr lang="tr-TR" dirty="0" smtClean="0"/>
              <a:t>.</a:t>
            </a:r>
          </a:p>
          <a:p>
            <a:pPr marL="0" indent="0">
              <a:buNone/>
            </a:pPr>
            <a:r>
              <a:rPr lang="tr-TR" dirty="0"/>
              <a:t> </a:t>
            </a:r>
            <a:r>
              <a:rPr lang="tr-TR" dirty="0" smtClean="0"/>
              <a:t>  Karın alt kısmında </a:t>
            </a:r>
            <a:r>
              <a:rPr lang="tr-TR" dirty="0" err="1" smtClean="0"/>
              <a:t>Rash</a:t>
            </a:r>
            <a:r>
              <a:rPr lang="tr-TR" dirty="0" smtClean="0"/>
              <a:t> adı verilen döküntüleri daha sonraki günlerde gerçek çiçek </a:t>
            </a:r>
            <a:r>
              <a:rPr lang="tr-TR" dirty="0" err="1" smtClean="0"/>
              <a:t>ekzantemleri</a:t>
            </a:r>
            <a:r>
              <a:rPr lang="tr-TR" dirty="0" smtClean="0"/>
              <a:t> takip eder. 1,5 günden itibaren </a:t>
            </a:r>
            <a:r>
              <a:rPr lang="tr-TR" dirty="0" err="1" smtClean="0"/>
              <a:t>papül,vezikül</a:t>
            </a:r>
            <a:r>
              <a:rPr lang="tr-TR" dirty="0" smtClean="0"/>
              <a:t> ve çukurlar yavaş yavaş kabuklanır.</a:t>
            </a:r>
          </a:p>
          <a:p>
            <a:pPr marL="0" indent="0">
              <a:buNone/>
            </a:pPr>
            <a:endParaRPr lang="tr-TR" dirty="0"/>
          </a:p>
        </p:txBody>
      </p:sp>
    </p:spTree>
    <p:extLst>
      <p:ext uri="{BB962C8B-B14F-4D97-AF65-F5344CB8AC3E}">
        <p14:creationId xmlns:p14="http://schemas.microsoft.com/office/powerpoint/2010/main" val="3081041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19955"/>
          </a:xfrm>
        </p:spPr>
        <p:txBody>
          <a:bodyPr/>
          <a:lstStyle/>
          <a:p>
            <a:r>
              <a:rPr lang="tr-TR" dirty="0" smtClean="0"/>
              <a:t>1. </a:t>
            </a:r>
            <a:r>
              <a:rPr lang="tr-TR" dirty="0" err="1" smtClean="0"/>
              <a:t>Rickettsia’lar</a:t>
            </a:r>
            <a:endParaRPr lang="tr-TR" dirty="0"/>
          </a:p>
        </p:txBody>
      </p:sp>
      <p:sp>
        <p:nvSpPr>
          <p:cNvPr id="3" name="İçerik Yer Tutucusu 2"/>
          <p:cNvSpPr>
            <a:spLocks noGrp="1"/>
          </p:cNvSpPr>
          <p:nvPr>
            <p:ph idx="1"/>
          </p:nvPr>
        </p:nvSpPr>
        <p:spPr>
          <a:xfrm>
            <a:off x="677334" y="1571223"/>
            <a:ext cx="8596668" cy="4470139"/>
          </a:xfrm>
        </p:spPr>
        <p:txBody>
          <a:bodyPr>
            <a:normAutofit/>
          </a:bodyPr>
          <a:lstStyle/>
          <a:p>
            <a:pPr marL="0" indent="0">
              <a:buNone/>
            </a:pPr>
            <a:r>
              <a:rPr lang="tr-TR" dirty="0" smtClean="0"/>
              <a:t>   Bakterilerle virüsler arasında bir sınıfı oluşturan </a:t>
            </a:r>
            <a:r>
              <a:rPr lang="tr-TR" dirty="0" err="1" smtClean="0"/>
              <a:t>riketsiyalar</a:t>
            </a:r>
            <a:r>
              <a:rPr lang="tr-TR" dirty="0" smtClean="0"/>
              <a:t> ilk olarak 1909-1910 yıllarında </a:t>
            </a:r>
            <a:r>
              <a:rPr lang="tr-TR" dirty="0" err="1" smtClean="0"/>
              <a:t>Ricketts</a:t>
            </a:r>
            <a:r>
              <a:rPr lang="tr-TR" dirty="0" smtClean="0"/>
              <a:t> ve </a:t>
            </a:r>
            <a:r>
              <a:rPr lang="tr-TR" dirty="0" err="1" smtClean="0"/>
              <a:t>Wilder</a:t>
            </a:r>
            <a:r>
              <a:rPr lang="tr-TR" dirty="0" smtClean="0"/>
              <a:t> tarafından incelenmeye başlanmıştır. 1. Dünya Savaşı sırasında Tifüs epidemilerinde yapılan çalışmalarla özellikleri ve enfeksiyon şekilleri anlaşılmaya çalışılmıştır. Rickettsia ismi bu konuda ilk olarak çalışmaları </a:t>
            </a:r>
            <a:r>
              <a:rPr lang="tr-TR" dirty="0" err="1" smtClean="0"/>
              <a:t>başlatan,daha</a:t>
            </a:r>
            <a:r>
              <a:rPr lang="tr-TR" dirty="0" smtClean="0"/>
              <a:t> sonra incelediği mikroorganizmalarla </a:t>
            </a:r>
            <a:r>
              <a:rPr lang="tr-TR" dirty="0" err="1" smtClean="0"/>
              <a:t>enfekte</a:t>
            </a:r>
            <a:r>
              <a:rPr lang="tr-TR" dirty="0" smtClean="0"/>
              <a:t> olarak ölen kişinin adına izafeten( </a:t>
            </a:r>
            <a:r>
              <a:rPr lang="tr-TR" dirty="0" err="1" smtClean="0">
                <a:solidFill>
                  <a:srgbClr val="FF0000"/>
                </a:solidFill>
              </a:rPr>
              <a:t>H.T.Ricketts</a:t>
            </a:r>
            <a:r>
              <a:rPr lang="tr-TR" dirty="0" smtClean="0"/>
              <a:t>) verilmiştir.</a:t>
            </a:r>
          </a:p>
          <a:p>
            <a:pPr marL="0" indent="0">
              <a:buNone/>
            </a:pPr>
            <a:r>
              <a:rPr lang="tr-TR" dirty="0"/>
              <a:t> </a:t>
            </a:r>
            <a:r>
              <a:rPr lang="tr-TR" dirty="0" smtClean="0"/>
              <a:t>   </a:t>
            </a:r>
            <a:r>
              <a:rPr lang="tr-TR" dirty="0" err="1" smtClean="0"/>
              <a:t>Rickettsia’lar</a:t>
            </a:r>
            <a:r>
              <a:rPr lang="tr-TR" dirty="0" smtClean="0"/>
              <a:t> ancak hücre içinde yaşayabilen ve </a:t>
            </a:r>
            <a:r>
              <a:rPr lang="tr-TR" dirty="0" err="1" smtClean="0"/>
              <a:t>çoğalan,bakterilerden</a:t>
            </a:r>
            <a:r>
              <a:rPr lang="tr-TR" dirty="0" smtClean="0"/>
              <a:t> daha küçük olan </a:t>
            </a:r>
            <a:r>
              <a:rPr lang="tr-TR" dirty="0" err="1" smtClean="0"/>
              <a:t>mikroorganizmalardır.Obligat</a:t>
            </a:r>
            <a:r>
              <a:rPr lang="tr-TR" dirty="0" smtClean="0"/>
              <a:t> yaşam şekilleri ile bakterilerden ayrılırlar. Ancak </a:t>
            </a:r>
            <a:r>
              <a:rPr lang="tr-TR" dirty="0" err="1" smtClean="0"/>
              <a:t>Eubacter’lerle</a:t>
            </a:r>
            <a:r>
              <a:rPr lang="tr-TR" dirty="0" smtClean="0"/>
              <a:t> akrabalıkları vardır.</a:t>
            </a:r>
          </a:p>
          <a:p>
            <a:pPr marL="0" indent="0">
              <a:buNone/>
            </a:pPr>
            <a:r>
              <a:rPr lang="tr-TR" dirty="0"/>
              <a:t> </a:t>
            </a:r>
            <a:r>
              <a:rPr lang="tr-TR" dirty="0" smtClean="0"/>
              <a:t>   </a:t>
            </a:r>
            <a:r>
              <a:rPr lang="tr-TR" dirty="0" err="1" smtClean="0"/>
              <a:t>Rickettsiyaların</a:t>
            </a:r>
            <a:r>
              <a:rPr lang="tr-TR" dirty="0" smtClean="0"/>
              <a:t> rezervuarı </a:t>
            </a:r>
            <a:r>
              <a:rPr lang="tr-TR" dirty="0" err="1" smtClean="0"/>
              <a:t>artropodalardır</a:t>
            </a:r>
            <a:r>
              <a:rPr lang="tr-TR" dirty="0" smtClean="0"/>
              <a:t>. Doğada bit ve kene gibi canlıların sindirim kanalı hücrelerinde yaşarlar. Bu canlılarda herhangi bir zarar vermezken bunlardan ayrılıp insana ve diğer canlılara geçtiklerinde bir takım hastalıklar meydana getirirler.</a:t>
            </a:r>
          </a:p>
          <a:p>
            <a:pPr marL="0" indent="0">
              <a:buNone/>
            </a:pPr>
            <a:endParaRPr lang="tr-TR" dirty="0"/>
          </a:p>
        </p:txBody>
      </p:sp>
    </p:spTree>
    <p:extLst>
      <p:ext uri="{BB962C8B-B14F-4D97-AF65-F5344CB8AC3E}">
        <p14:creationId xmlns:p14="http://schemas.microsoft.com/office/powerpoint/2010/main" val="1002059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64321"/>
            <a:ext cx="8596668" cy="1082467"/>
          </a:xfrm>
        </p:spPr>
        <p:txBody>
          <a:bodyPr/>
          <a:lstStyle/>
          <a:p>
            <a:r>
              <a:rPr lang="tr-TR" dirty="0" smtClean="0"/>
              <a:t>Epidemiyolojisi</a:t>
            </a:r>
            <a:endParaRPr lang="tr-TR" dirty="0"/>
          </a:p>
        </p:txBody>
      </p:sp>
      <p:sp>
        <p:nvSpPr>
          <p:cNvPr id="3" name="İçerik Yer Tutucusu 2"/>
          <p:cNvSpPr>
            <a:spLocks noGrp="1"/>
          </p:cNvSpPr>
          <p:nvPr>
            <p:ph idx="1"/>
          </p:nvPr>
        </p:nvSpPr>
        <p:spPr>
          <a:xfrm>
            <a:off x="677334" y="1563881"/>
            <a:ext cx="8596668" cy="4494574"/>
          </a:xfrm>
        </p:spPr>
        <p:txBody>
          <a:bodyPr/>
          <a:lstStyle/>
          <a:p>
            <a:pPr marL="0" indent="0">
              <a:buNone/>
            </a:pPr>
            <a:r>
              <a:rPr lang="tr-TR" sz="2000" dirty="0" smtClean="0"/>
              <a:t>     Çiçek hastalığı çok bulaşıcıdır. Özellikle insanlar buna çok duyarlıdırlar. Bulaşma </a:t>
            </a:r>
            <a:r>
              <a:rPr lang="tr-TR" sz="2000" dirty="0" err="1" smtClean="0"/>
              <a:t>yaş,ırk</a:t>
            </a:r>
            <a:r>
              <a:rPr lang="tr-TR" sz="2000" dirty="0" smtClean="0"/>
              <a:t> farkı görülmeden direkt </a:t>
            </a:r>
            <a:r>
              <a:rPr lang="tr-TR" sz="2000" dirty="0" err="1" smtClean="0"/>
              <a:t>temasla,virüs</a:t>
            </a:r>
            <a:r>
              <a:rPr lang="tr-TR" sz="2000" dirty="0" smtClean="0"/>
              <a:t> içeren </a:t>
            </a:r>
            <a:r>
              <a:rPr lang="tr-TR" sz="2000" dirty="0" err="1" smtClean="0"/>
              <a:t>toz,toprak</a:t>
            </a:r>
            <a:r>
              <a:rPr lang="tr-TR" sz="2000" dirty="0" smtClean="0"/>
              <a:t> veya benzer maddelerle insana bulaşabilmektedir. Virüsle bulaşmış olan her şey hastalığın bulaşmasında ve yayılmasında etkendir. Bu nedenle süt hayvanlarına ait her çeşit parçacık ve bulaşık </a:t>
            </a:r>
            <a:r>
              <a:rPr lang="tr-TR" sz="2000" dirty="0" err="1" smtClean="0"/>
              <a:t>süt,virüsün</a:t>
            </a:r>
            <a:r>
              <a:rPr lang="tr-TR" sz="2000" dirty="0" smtClean="0"/>
              <a:t> insana bulaşmasında bir araçtır. Bu bakımdan süt ve ürünleri virüsün taşınmasında aktif rol oynayabilir.</a:t>
            </a:r>
          </a:p>
          <a:p>
            <a:pPr marL="0" indent="0">
              <a:buNone/>
            </a:pPr>
            <a:r>
              <a:rPr lang="tr-TR" sz="2000" dirty="0"/>
              <a:t> </a:t>
            </a:r>
            <a:r>
              <a:rPr lang="tr-TR" sz="2000" dirty="0" smtClean="0"/>
              <a:t>  </a:t>
            </a:r>
            <a:r>
              <a:rPr lang="tr-TR" sz="2000" dirty="0" err="1" smtClean="0"/>
              <a:t>Virüs,ağız</a:t>
            </a:r>
            <a:r>
              <a:rPr lang="tr-TR" sz="2000" dirty="0" smtClean="0"/>
              <a:t> ve üst solunum yollarına ait salgılarla hastalığın </a:t>
            </a:r>
            <a:r>
              <a:rPr lang="tr-TR" sz="2000" dirty="0" err="1" smtClean="0"/>
              <a:t>başlangıcında,deri</a:t>
            </a:r>
            <a:r>
              <a:rPr lang="tr-TR" sz="2000" dirty="0" smtClean="0"/>
              <a:t> ve kabuk </a:t>
            </a:r>
            <a:r>
              <a:rPr lang="tr-TR" sz="2000" dirty="0" err="1" smtClean="0"/>
              <a:t>döküntüleri,ileri</a:t>
            </a:r>
            <a:r>
              <a:rPr lang="tr-TR" sz="2000" dirty="0" smtClean="0"/>
              <a:t> devrede virüs bulaşmasında </a:t>
            </a:r>
            <a:r>
              <a:rPr lang="tr-TR" dirty="0" smtClean="0"/>
              <a:t>ve yayılmasında iş görürler.</a:t>
            </a:r>
            <a:endParaRPr lang="tr-TR" dirty="0"/>
          </a:p>
        </p:txBody>
      </p:sp>
    </p:spTree>
    <p:extLst>
      <p:ext uri="{BB962C8B-B14F-4D97-AF65-F5344CB8AC3E}">
        <p14:creationId xmlns:p14="http://schemas.microsoft.com/office/powerpoint/2010/main" val="1126363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43185"/>
          </a:xfrm>
        </p:spPr>
        <p:txBody>
          <a:bodyPr/>
          <a:lstStyle/>
          <a:p>
            <a:r>
              <a:rPr lang="tr-TR" dirty="0" smtClean="0"/>
              <a:t>Çiçek Hastalığının Tedavisi</a:t>
            </a:r>
            <a:endParaRPr lang="tr-TR" dirty="0"/>
          </a:p>
        </p:txBody>
      </p:sp>
      <p:sp>
        <p:nvSpPr>
          <p:cNvPr id="3" name="İçerik Yer Tutucusu 2"/>
          <p:cNvSpPr>
            <a:spLocks noGrp="1"/>
          </p:cNvSpPr>
          <p:nvPr>
            <p:ph idx="1"/>
          </p:nvPr>
        </p:nvSpPr>
        <p:spPr>
          <a:xfrm>
            <a:off x="677334" y="1666431"/>
            <a:ext cx="8596668" cy="4374932"/>
          </a:xfrm>
        </p:spPr>
        <p:txBody>
          <a:bodyPr>
            <a:normAutofit lnSpcReduction="10000"/>
          </a:bodyPr>
          <a:lstStyle/>
          <a:p>
            <a:pPr fontAlgn="base"/>
            <a:r>
              <a:rPr lang="tr-TR" dirty="0"/>
              <a:t>Su çiçeği geçirmekte olan bir çocuğun çok sıcak ortamda bulunmamasında fayda var çünkü terlediği zaman kaşıntısı artar. Çocuğa hafif banyolar yaptırılabilir. Banyo, kaşıntıyı ve enfeksiyon riskini engeller. Yani tedavide spesifik bir ilacımız yok. Sportif tedavi dediğimiz ateş düşürücü, kaşıntıya yönelik tedavi ve beslenmesinin iyi düzenlenmesi yeterlidir.</a:t>
            </a:r>
          </a:p>
          <a:p>
            <a:pPr fontAlgn="base"/>
            <a:r>
              <a:rPr lang="tr-TR" dirty="0"/>
              <a:t>Ancak bazı spesifik durumlarda, çocuklarda virüse yönelik ilaç kullanılabilir, ama normal bir çocukta kullanımına ihtiyaç yoktur. Çocukta </a:t>
            </a:r>
            <a:r>
              <a:rPr lang="tr-TR" dirty="0" err="1"/>
              <a:t>kortikosteroid</a:t>
            </a:r>
            <a:r>
              <a:rPr lang="tr-TR" dirty="0"/>
              <a:t> kullanımı varsa, sürekli aspirin kullanımı varsa, kemoterapi görüyorsa ya da belli bir yaştan sonraki çocuklarda daha ağır seyretme ihtimali olduğu için virüse yönelik ilaç kullanılabiliyor</a:t>
            </a:r>
            <a:r>
              <a:rPr lang="tr-TR" dirty="0" smtClean="0"/>
              <a:t>.</a:t>
            </a:r>
          </a:p>
          <a:p>
            <a:pPr fontAlgn="base"/>
            <a:r>
              <a:rPr lang="tr-TR" dirty="0" smtClean="0"/>
              <a:t>Süt </a:t>
            </a:r>
            <a:r>
              <a:rPr lang="tr-TR" dirty="0" err="1" smtClean="0"/>
              <a:t>hayvanları,sütleri</a:t>
            </a:r>
            <a:r>
              <a:rPr lang="tr-TR" dirty="0"/>
              <a:t> </a:t>
            </a:r>
            <a:r>
              <a:rPr lang="tr-TR" dirty="0" err="1" smtClean="0"/>
              <a:t>vasıtasıyla,bakıcı</a:t>
            </a:r>
            <a:r>
              <a:rPr lang="tr-TR" dirty="0" smtClean="0"/>
              <a:t> ve sağıcıları aracılığı ile dolaylı olarak virüslerin insana bulaşmasına sebep olabilirler. Bunların oluşturdukları hastalıkların ne yazık ki kesin tedavilerinin yapılamayışı virüslerin önemini ortaya </a:t>
            </a:r>
            <a:r>
              <a:rPr lang="tr-TR" dirty="0" err="1" smtClean="0"/>
              <a:t>koymanktadır</a:t>
            </a:r>
            <a:r>
              <a:rPr lang="tr-TR" dirty="0" smtClean="0"/>
              <a:t>. Temizlik ve dezenfeksiyon gereği şekilde uygulandığında risk büyük oranda engellenmiş olacaktır.</a:t>
            </a:r>
            <a:endParaRPr lang="tr-TR" dirty="0"/>
          </a:p>
          <a:p>
            <a:endParaRPr lang="tr-TR" dirty="0"/>
          </a:p>
        </p:txBody>
      </p:sp>
    </p:spTree>
    <p:extLst>
      <p:ext uri="{BB962C8B-B14F-4D97-AF65-F5344CB8AC3E}">
        <p14:creationId xmlns:p14="http://schemas.microsoft.com/office/powerpoint/2010/main" val="1161658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6988" y="384561"/>
            <a:ext cx="5606040" cy="2743648"/>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121" y="3128211"/>
            <a:ext cx="4213077" cy="287093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198" y="3128210"/>
            <a:ext cx="4032070" cy="287093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073" y="384559"/>
            <a:ext cx="7006107" cy="2743650"/>
          </a:xfrm>
          <a:prstGeom prst="rect">
            <a:avLst/>
          </a:prstGeom>
        </p:spPr>
      </p:pic>
    </p:spTree>
    <p:extLst>
      <p:ext uri="{BB962C8B-B14F-4D97-AF65-F5344CB8AC3E}">
        <p14:creationId xmlns:p14="http://schemas.microsoft.com/office/powerpoint/2010/main" val="1088615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2.7.5. </a:t>
            </a:r>
            <a:r>
              <a:rPr lang="tr-TR" dirty="0" err="1" smtClean="0"/>
              <a:t>Bakteriyofajlar</a:t>
            </a:r>
            <a:r>
              <a:rPr lang="tr-TR" dirty="0" smtClean="0"/>
              <a:t>( Bakteri Virüsleri)</a:t>
            </a:r>
            <a:endParaRPr lang="tr-TR" dirty="0"/>
          </a:p>
        </p:txBody>
      </p:sp>
      <p:pic>
        <p:nvPicPr>
          <p:cNvPr id="4" name="İçerik Yer Tutucus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07581" y="2160588"/>
            <a:ext cx="3918243" cy="3253571"/>
          </a:xfrm>
        </p:spPr>
      </p:pic>
      <p:sp>
        <p:nvSpPr>
          <p:cNvPr id="5" name="İçerik Yer Tutucusu 4"/>
          <p:cNvSpPr>
            <a:spLocks noGrp="1"/>
          </p:cNvSpPr>
          <p:nvPr>
            <p:ph sz="half" idx="2"/>
          </p:nvPr>
        </p:nvSpPr>
        <p:spPr>
          <a:xfrm>
            <a:off x="5089970" y="2160589"/>
            <a:ext cx="45719" cy="4223119"/>
          </a:xfrm>
        </p:spPr>
        <p:txBody>
          <a:bodyPr>
            <a:normAutofit/>
          </a:bodyPr>
          <a:lstStyle/>
          <a:p>
            <a:endParaRPr lang="tr-TR" sz="1400" dirty="0" smtClean="0"/>
          </a:p>
          <a:p>
            <a:pPr marL="0" indent="0">
              <a:buNone/>
            </a:pPr>
            <a:r>
              <a:rPr lang="tr-TR" sz="1400" dirty="0"/>
              <a:t> </a:t>
            </a:r>
          </a:p>
        </p:txBody>
      </p:sp>
      <p:pic>
        <p:nvPicPr>
          <p:cNvPr id="1026" name="Picture 2" descr="https://www.tech-worm.com/wp-content/uploads/2018/01/bakteriyofaj-%C3%B6zellik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068082"/>
            <a:ext cx="4527056" cy="334607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5418034" y="1997839"/>
            <a:ext cx="4965106" cy="3416320"/>
          </a:xfrm>
          <a:prstGeom prst="rect">
            <a:avLst/>
          </a:prstGeom>
        </p:spPr>
        <p:txBody>
          <a:bodyPr wrap="square">
            <a:spAutoFit/>
          </a:bodyPr>
          <a:lstStyle/>
          <a:p>
            <a:r>
              <a:rPr lang="tr-TR" dirty="0"/>
              <a:t>Mikroskopla görülebilen ve tek hücreli olan bakterileri </a:t>
            </a:r>
            <a:r>
              <a:rPr lang="tr-TR" dirty="0" err="1"/>
              <a:t>enfekte</a:t>
            </a:r>
            <a:r>
              <a:rPr lang="tr-TR" dirty="0"/>
              <a:t> ederek onları eritip ölmelerine sebep olurlar.</a:t>
            </a:r>
          </a:p>
          <a:p>
            <a:r>
              <a:rPr lang="tr-TR" dirty="0"/>
              <a:t>Fransa’da basilli dizanteri üzerinde yaptıkları çalışmalar sırasında elde edilmiştir.</a:t>
            </a:r>
          </a:p>
          <a:p>
            <a:r>
              <a:rPr lang="tr-TR" dirty="0"/>
              <a:t>Bakteri yiyen anlamına gelen </a:t>
            </a:r>
            <a:r>
              <a:rPr lang="tr-TR" dirty="0" err="1"/>
              <a:t>bakteriyofaja,kısaca</a:t>
            </a:r>
            <a:r>
              <a:rPr lang="tr-TR" dirty="0"/>
              <a:t> </a:t>
            </a:r>
            <a:r>
              <a:rPr lang="tr-TR" dirty="0" err="1"/>
              <a:t>faj</a:t>
            </a:r>
            <a:r>
              <a:rPr lang="tr-TR" dirty="0"/>
              <a:t> denilebilir.</a:t>
            </a:r>
          </a:p>
          <a:p>
            <a:r>
              <a:rPr lang="tr-TR" dirty="0" err="1"/>
              <a:t>Fajlar</a:t>
            </a:r>
            <a:r>
              <a:rPr lang="tr-TR" dirty="0"/>
              <a:t> her yerde mevcutturlar ve bakterilerin yaşadığı </a:t>
            </a:r>
            <a:r>
              <a:rPr lang="tr-TR" dirty="0" err="1"/>
              <a:t>ortamlarda,örneğin</a:t>
            </a:r>
            <a:r>
              <a:rPr lang="tr-TR" dirty="0"/>
              <a:t> toprakta veya hayvan bağırsaklarında bulunabilirler. </a:t>
            </a:r>
            <a:r>
              <a:rPr lang="tr-TR" dirty="0" err="1"/>
              <a:t>Faj</a:t>
            </a:r>
            <a:r>
              <a:rPr lang="tr-TR" dirty="0"/>
              <a:t> ve diğer virüslerin en yoğun olduğu doğal kaynaklardan biri deniz suyudur.</a:t>
            </a:r>
          </a:p>
        </p:txBody>
      </p:sp>
    </p:spTree>
    <p:extLst>
      <p:ext uri="{BB962C8B-B14F-4D97-AF65-F5344CB8AC3E}">
        <p14:creationId xmlns:p14="http://schemas.microsoft.com/office/powerpoint/2010/main" val="219065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69720"/>
          </a:xfrm>
        </p:spPr>
        <p:txBody>
          <a:bodyPr>
            <a:normAutofit fontScale="90000"/>
          </a:bodyPr>
          <a:lstStyle/>
          <a:p>
            <a:r>
              <a:rPr lang="tr-TR" dirty="0" smtClean="0"/>
              <a:t>Genel Özellikleri            Mikroskop görüntüsü</a:t>
            </a:r>
            <a:endParaRPr lang="tr-TR" dirty="0"/>
          </a:p>
        </p:txBody>
      </p:sp>
      <p:sp>
        <p:nvSpPr>
          <p:cNvPr id="3" name="İçerik Yer Tutucusu 2"/>
          <p:cNvSpPr>
            <a:spLocks noGrp="1"/>
          </p:cNvSpPr>
          <p:nvPr>
            <p:ph sz="half" idx="1"/>
          </p:nvPr>
        </p:nvSpPr>
        <p:spPr>
          <a:xfrm>
            <a:off x="677334" y="1375872"/>
            <a:ext cx="4184035" cy="4854011"/>
          </a:xfrm>
        </p:spPr>
        <p:txBody>
          <a:bodyPr>
            <a:noAutofit/>
          </a:bodyPr>
          <a:lstStyle/>
          <a:p>
            <a:r>
              <a:rPr lang="tr-TR" sz="2000" dirty="0" smtClean="0"/>
              <a:t>Bakterilerden çok küçük olduklarından yalnızca elektron mikroskobunda görülebilirler. </a:t>
            </a:r>
          </a:p>
          <a:p>
            <a:r>
              <a:rPr lang="tr-TR" sz="2000" dirty="0" err="1" smtClean="0"/>
              <a:t>Faj</a:t>
            </a:r>
            <a:r>
              <a:rPr lang="tr-TR" sz="2000" dirty="0" smtClean="0"/>
              <a:t> ilave edilmiş bir bakteri kültürünün katı besi yerine ekilip burada plak oluşumu ve boş </a:t>
            </a:r>
            <a:r>
              <a:rPr lang="tr-TR" sz="2000" dirty="0" err="1" smtClean="0"/>
              <a:t>lizis</a:t>
            </a:r>
            <a:r>
              <a:rPr lang="tr-TR" sz="2000" dirty="0" smtClean="0"/>
              <a:t> alanı </a:t>
            </a:r>
            <a:r>
              <a:rPr lang="tr-TR" sz="2000" dirty="0" err="1" smtClean="0"/>
              <a:t>faj</a:t>
            </a:r>
            <a:r>
              <a:rPr lang="tr-TR" sz="2000" dirty="0" smtClean="0"/>
              <a:t> varlığını kanıtlar.</a:t>
            </a:r>
          </a:p>
          <a:p>
            <a:r>
              <a:rPr lang="tr-TR" sz="2000" dirty="0"/>
              <a:t> </a:t>
            </a:r>
            <a:r>
              <a:rPr lang="tr-TR" sz="2000" dirty="0" err="1" smtClean="0"/>
              <a:t>Fajların</a:t>
            </a:r>
            <a:r>
              <a:rPr lang="tr-TR" sz="2000" dirty="0" smtClean="0"/>
              <a:t> kimyasal ve fiziksel özelliklerinin belirlenmesi için bunların </a:t>
            </a:r>
            <a:r>
              <a:rPr lang="tr-TR" sz="2000" dirty="0" err="1" smtClean="0"/>
              <a:t>saflaştırılması,konukçu</a:t>
            </a:r>
            <a:r>
              <a:rPr lang="tr-TR" sz="2000" dirty="0" smtClean="0"/>
              <a:t> oldukları veya üzerinde çoğaldıkları bakteri hücrelerinden arındırılması gerekir.</a:t>
            </a:r>
            <a:endParaRPr lang="tr-TR" sz="20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375872"/>
            <a:ext cx="4184650" cy="4854011"/>
          </a:xfrm>
        </p:spPr>
      </p:pic>
    </p:spTree>
    <p:extLst>
      <p:ext uri="{BB962C8B-B14F-4D97-AF65-F5344CB8AC3E}">
        <p14:creationId xmlns:p14="http://schemas.microsoft.com/office/powerpoint/2010/main" val="449934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78265"/>
          </a:xfrm>
        </p:spPr>
        <p:txBody>
          <a:bodyPr>
            <a:normAutofit fontScale="90000"/>
          </a:bodyPr>
          <a:lstStyle/>
          <a:p>
            <a:r>
              <a:rPr lang="tr-TR" dirty="0" smtClean="0"/>
              <a:t>             </a:t>
            </a:r>
            <a:r>
              <a:rPr lang="tr-TR" dirty="0" err="1" smtClean="0"/>
              <a:t>Bakteriyofajların</a:t>
            </a:r>
            <a:r>
              <a:rPr lang="tr-TR" dirty="0" smtClean="0"/>
              <a:t> Morfolojisi</a:t>
            </a:r>
            <a:endParaRPr lang="tr-TR" dirty="0"/>
          </a:p>
        </p:txBody>
      </p:sp>
      <p:sp>
        <p:nvSpPr>
          <p:cNvPr id="3" name="İçerik Yer Tutucusu 2"/>
          <p:cNvSpPr>
            <a:spLocks noGrp="1"/>
          </p:cNvSpPr>
          <p:nvPr>
            <p:ph sz="half" idx="1"/>
          </p:nvPr>
        </p:nvSpPr>
        <p:spPr>
          <a:xfrm>
            <a:off x="677334" y="1461330"/>
            <a:ext cx="4184035" cy="5033473"/>
          </a:xfrm>
        </p:spPr>
        <p:txBody>
          <a:bodyPr>
            <a:noAutofit/>
          </a:bodyPr>
          <a:lstStyle/>
          <a:p>
            <a:r>
              <a:rPr lang="tr-TR" sz="2000" dirty="0" smtClean="0"/>
              <a:t> </a:t>
            </a:r>
            <a:r>
              <a:rPr lang="tr-TR" sz="2000" dirty="0" err="1" smtClean="0"/>
              <a:t>Faj</a:t>
            </a:r>
            <a:r>
              <a:rPr lang="tr-TR" sz="2000" dirty="0" smtClean="0"/>
              <a:t> partikülü baş ve kuyruk kısmından meydana gelir. Elektron mikroskopta bir </a:t>
            </a:r>
            <a:r>
              <a:rPr lang="tr-TR" sz="2000" dirty="0" err="1" smtClean="0"/>
              <a:t>spermatozoid</a:t>
            </a:r>
            <a:r>
              <a:rPr lang="tr-TR" sz="2000" dirty="0" smtClean="0"/>
              <a:t> veya kurbağa yavrusunu andıran görüntü verir.</a:t>
            </a:r>
          </a:p>
          <a:p>
            <a:r>
              <a:rPr lang="tr-TR" sz="2000" dirty="0" smtClean="0"/>
              <a:t>Baş kısmında yoğun olarak DNA nükleik asit çekirdeği bulunur. </a:t>
            </a:r>
            <a:r>
              <a:rPr lang="tr-TR" sz="2000" dirty="0" err="1" smtClean="0"/>
              <a:t>Baş,bir</a:t>
            </a:r>
            <a:r>
              <a:rPr lang="tr-TR" sz="2000" dirty="0" smtClean="0"/>
              <a:t> protein kılıfla sarılmıştır. </a:t>
            </a:r>
          </a:p>
          <a:p>
            <a:r>
              <a:rPr lang="tr-TR" sz="2000" dirty="0" smtClean="0"/>
              <a:t>Kesitlerde prizma görünümü ile altı köşeli geometrik şekil gözlenir. </a:t>
            </a:r>
          </a:p>
          <a:p>
            <a:r>
              <a:rPr lang="tr-TR" sz="2000" dirty="0" smtClean="0"/>
              <a:t>Kuyruk parçası </a:t>
            </a:r>
            <a:r>
              <a:rPr lang="tr-TR" sz="2000" dirty="0" err="1" smtClean="0"/>
              <a:t>fajlara</a:t>
            </a:r>
            <a:r>
              <a:rPr lang="tr-TR" sz="2000" dirty="0" smtClean="0"/>
              <a:t> göre değişiklik gösterir.</a:t>
            </a:r>
            <a:endParaRPr lang="tr-TR" sz="20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34718" y="1555335"/>
            <a:ext cx="3840018" cy="4939468"/>
          </a:xfrm>
        </p:spPr>
      </p:pic>
    </p:spTree>
    <p:extLst>
      <p:ext uri="{BB962C8B-B14F-4D97-AF65-F5344CB8AC3E}">
        <p14:creationId xmlns:p14="http://schemas.microsoft.com/office/powerpoint/2010/main" val="1807650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77334" y="609600"/>
            <a:ext cx="8596668" cy="655178"/>
          </a:xfrm>
        </p:spPr>
        <p:txBody>
          <a:bodyPr/>
          <a:lstStyle/>
          <a:p>
            <a:r>
              <a:rPr lang="tr-TR" dirty="0" smtClean="0"/>
              <a:t>        </a:t>
            </a:r>
            <a:r>
              <a:rPr lang="tr-TR" dirty="0" err="1" smtClean="0"/>
              <a:t>Fajlar</a:t>
            </a:r>
            <a:r>
              <a:rPr lang="tr-TR" dirty="0" smtClean="0"/>
              <a:t> 6 tipte incelenmektedir.</a:t>
            </a:r>
            <a:endParaRPr lang="tr-TR" dirty="0"/>
          </a:p>
        </p:txBody>
      </p:sp>
      <p:sp>
        <p:nvSpPr>
          <p:cNvPr id="6" name="İçerik Yer Tutucusu 5"/>
          <p:cNvSpPr>
            <a:spLocks noGrp="1"/>
          </p:cNvSpPr>
          <p:nvPr>
            <p:ph idx="1"/>
          </p:nvPr>
        </p:nvSpPr>
        <p:spPr>
          <a:xfrm>
            <a:off x="677334" y="1264779"/>
            <a:ext cx="8596668" cy="5332574"/>
          </a:xfrm>
        </p:spPr>
        <p:txBody>
          <a:bodyPr/>
          <a:lstStyle/>
          <a:p>
            <a:r>
              <a:rPr lang="tr-TR" dirty="0" smtClean="0">
                <a:solidFill>
                  <a:schemeClr val="tx1"/>
                </a:solidFill>
              </a:rPr>
              <a:t>Tip A: </a:t>
            </a:r>
            <a:r>
              <a:rPr lang="tr-TR" dirty="0" smtClean="0"/>
              <a:t>Kompleks </a:t>
            </a:r>
            <a:r>
              <a:rPr lang="tr-TR" dirty="0" err="1" smtClean="0"/>
              <a:t>fajlar</a:t>
            </a:r>
            <a:r>
              <a:rPr lang="tr-TR" dirty="0" smtClean="0"/>
              <a:t> bu grupta yer alır. Kuyruk etrafında kasılabilir bir </a:t>
            </a:r>
            <a:r>
              <a:rPr lang="tr-TR" dirty="0" err="1" smtClean="0"/>
              <a:t>kılıf,kuyruk</a:t>
            </a:r>
            <a:r>
              <a:rPr lang="tr-TR" dirty="0" smtClean="0"/>
              <a:t> tabanı ve kuyruk çıkıntılarına sahiptir. </a:t>
            </a:r>
            <a:r>
              <a:rPr lang="tr-TR" dirty="0" err="1" smtClean="0"/>
              <a:t>E.coli,stafilokok,pesudomanas,laktobasiller</a:t>
            </a:r>
            <a:r>
              <a:rPr lang="tr-TR" dirty="0" smtClean="0"/>
              <a:t> ile sporlu bakterilerde rastlanmaktadır.</a:t>
            </a:r>
          </a:p>
          <a:p>
            <a:r>
              <a:rPr lang="tr-TR" dirty="0" smtClean="0">
                <a:solidFill>
                  <a:schemeClr val="tx1"/>
                </a:solidFill>
              </a:rPr>
              <a:t>Tip B</a:t>
            </a:r>
            <a:r>
              <a:rPr lang="tr-TR" dirty="0" smtClean="0"/>
              <a:t>: Uzun kuyruğun etrafında kasılabilir kılıf </a:t>
            </a:r>
            <a:r>
              <a:rPr lang="tr-TR" dirty="0" err="1" smtClean="0"/>
              <a:t>bulunmaz.Başın</a:t>
            </a:r>
            <a:r>
              <a:rPr lang="tr-TR" dirty="0" smtClean="0"/>
              <a:t> içinde çift sarmallı DNA molekülü bulunur. </a:t>
            </a:r>
            <a:r>
              <a:rPr lang="tr-TR" dirty="0" err="1" smtClean="0"/>
              <a:t>E.coli’nin</a:t>
            </a:r>
            <a:r>
              <a:rPr lang="tr-TR" dirty="0" smtClean="0"/>
              <a:t> tek rakamlı T1-T5 </a:t>
            </a:r>
            <a:r>
              <a:rPr lang="tr-TR" dirty="0" err="1" smtClean="0"/>
              <a:t>fajı</a:t>
            </a:r>
            <a:r>
              <a:rPr lang="tr-TR" dirty="0" smtClean="0"/>
              <a:t> örnektir.</a:t>
            </a:r>
          </a:p>
          <a:p>
            <a:r>
              <a:rPr lang="tr-TR" dirty="0" smtClean="0">
                <a:solidFill>
                  <a:schemeClr val="tx1"/>
                </a:solidFill>
              </a:rPr>
              <a:t>Tip C</a:t>
            </a:r>
            <a:r>
              <a:rPr lang="tr-TR" dirty="0" smtClean="0"/>
              <a:t>: Baş kısmı Tip A ve Tip B ye benzer. Kuyruk kısa ve düz kılıfla çevrilmiştir. </a:t>
            </a:r>
            <a:r>
              <a:rPr lang="tr-TR" dirty="0" err="1" smtClean="0"/>
              <a:t>Salmonella</a:t>
            </a:r>
            <a:r>
              <a:rPr lang="tr-TR" dirty="0" smtClean="0"/>
              <a:t> P22 </a:t>
            </a:r>
            <a:r>
              <a:rPr lang="tr-TR" dirty="0" err="1" smtClean="0"/>
              <a:t>fajı</a:t>
            </a:r>
            <a:r>
              <a:rPr lang="tr-TR" dirty="0" smtClean="0"/>
              <a:t> ile T3,T7 </a:t>
            </a:r>
            <a:r>
              <a:rPr lang="tr-TR" dirty="0" err="1" smtClean="0"/>
              <a:t>fajları</a:t>
            </a:r>
            <a:r>
              <a:rPr lang="tr-TR" dirty="0" smtClean="0"/>
              <a:t> verilebilir.</a:t>
            </a:r>
          </a:p>
          <a:p>
            <a:r>
              <a:rPr lang="tr-TR" dirty="0" smtClean="0">
                <a:solidFill>
                  <a:schemeClr val="tx1"/>
                </a:solidFill>
              </a:rPr>
              <a:t>Tip D</a:t>
            </a:r>
            <a:r>
              <a:rPr lang="tr-TR" dirty="0" smtClean="0"/>
              <a:t>: Bu gruptaki </a:t>
            </a:r>
            <a:r>
              <a:rPr lang="tr-TR" dirty="0" err="1" smtClean="0"/>
              <a:t>fajlar</a:t>
            </a:r>
            <a:r>
              <a:rPr lang="tr-TR" dirty="0" smtClean="0"/>
              <a:t> kuyruksuzdur. Kendileri çok küçüktür. Tek iplikçi DNA molekülü vardır. </a:t>
            </a:r>
            <a:r>
              <a:rPr lang="tr-TR" dirty="0" err="1" smtClean="0"/>
              <a:t>E.coli’ye</a:t>
            </a:r>
            <a:r>
              <a:rPr lang="tr-TR" dirty="0" smtClean="0"/>
              <a:t> ait X 174 </a:t>
            </a:r>
            <a:r>
              <a:rPr lang="tr-TR" dirty="0" err="1" smtClean="0"/>
              <a:t>fajı</a:t>
            </a:r>
            <a:r>
              <a:rPr lang="tr-TR" dirty="0" smtClean="0"/>
              <a:t> bunlara örnektir.</a:t>
            </a:r>
          </a:p>
          <a:p>
            <a:r>
              <a:rPr lang="tr-TR" dirty="0" smtClean="0">
                <a:solidFill>
                  <a:schemeClr val="tx1"/>
                </a:solidFill>
              </a:rPr>
              <a:t>Tip E</a:t>
            </a:r>
            <a:r>
              <a:rPr lang="tr-TR" dirty="0" smtClean="0"/>
              <a:t>: Morfolojik olarak Tip D ye benzerler. Tek iplikçi olan lineer RNA molekülü </a:t>
            </a:r>
            <a:r>
              <a:rPr lang="tr-TR" dirty="0" err="1" smtClean="0"/>
              <a:t>vardur</a:t>
            </a:r>
            <a:r>
              <a:rPr lang="tr-TR" dirty="0" smtClean="0"/>
              <a:t>. Örnek olarak f 2,R 17,fr,MS2 </a:t>
            </a:r>
            <a:r>
              <a:rPr lang="tr-TR" dirty="0" err="1" smtClean="0"/>
              <a:t>fajları</a:t>
            </a:r>
            <a:r>
              <a:rPr lang="tr-TR" dirty="0" smtClean="0"/>
              <a:t> verilebilir.</a:t>
            </a:r>
          </a:p>
          <a:p>
            <a:r>
              <a:rPr lang="tr-TR" dirty="0" smtClean="0">
                <a:solidFill>
                  <a:schemeClr val="tx1"/>
                </a:solidFill>
              </a:rPr>
              <a:t>Tip F</a:t>
            </a:r>
            <a:r>
              <a:rPr lang="tr-TR" dirty="0" smtClean="0"/>
              <a:t>: Bunlar tek iplikçi </a:t>
            </a:r>
            <a:r>
              <a:rPr lang="tr-TR" dirty="0" err="1" smtClean="0"/>
              <a:t>linear</a:t>
            </a:r>
            <a:r>
              <a:rPr lang="tr-TR" dirty="0" smtClean="0"/>
              <a:t> DNA molekülüne sahip olup esnek </a:t>
            </a:r>
            <a:r>
              <a:rPr lang="tr-TR" dirty="0" err="1" smtClean="0"/>
              <a:t>yapılı,flamentöz</a:t>
            </a:r>
            <a:r>
              <a:rPr lang="tr-TR" dirty="0" smtClean="0"/>
              <a:t> </a:t>
            </a:r>
            <a:r>
              <a:rPr lang="tr-TR" dirty="0" err="1" smtClean="0"/>
              <a:t>fajlardır</a:t>
            </a:r>
            <a:r>
              <a:rPr lang="tr-TR" dirty="0" smtClean="0"/>
              <a:t>. Bunlara f1,fd,M13 </a:t>
            </a:r>
            <a:r>
              <a:rPr lang="tr-TR" dirty="0" err="1" smtClean="0"/>
              <a:t>fajları</a:t>
            </a:r>
            <a:r>
              <a:rPr lang="tr-TR" dirty="0" smtClean="0"/>
              <a:t> örnek olarak verilebilir.</a:t>
            </a:r>
            <a:endParaRPr lang="tr-TR" dirty="0"/>
          </a:p>
        </p:txBody>
      </p:sp>
    </p:spTree>
    <p:extLst>
      <p:ext uri="{BB962C8B-B14F-4D97-AF65-F5344CB8AC3E}">
        <p14:creationId xmlns:p14="http://schemas.microsoft.com/office/powerpoint/2010/main" val="4050156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93563"/>
          </a:xfrm>
        </p:spPr>
        <p:txBody>
          <a:bodyPr/>
          <a:lstStyle/>
          <a:p>
            <a:r>
              <a:rPr lang="tr-TR" dirty="0" err="1" smtClean="0"/>
              <a:t>Bakteriyofajların</a:t>
            </a:r>
            <a:r>
              <a:rPr lang="tr-TR" dirty="0" smtClean="0"/>
              <a:t> Kimyasal Yapısı ve </a:t>
            </a:r>
            <a:r>
              <a:rPr lang="tr-TR" dirty="0" err="1" smtClean="0"/>
              <a:t>Antijenik</a:t>
            </a:r>
            <a:r>
              <a:rPr lang="tr-TR" dirty="0" smtClean="0"/>
              <a:t> Bünyesi</a:t>
            </a:r>
            <a:endParaRPr lang="tr-TR" dirty="0"/>
          </a:p>
        </p:txBody>
      </p:sp>
      <p:sp>
        <p:nvSpPr>
          <p:cNvPr id="3" name="İçerik Yer Tutucusu 2"/>
          <p:cNvSpPr>
            <a:spLocks noGrp="1"/>
          </p:cNvSpPr>
          <p:nvPr>
            <p:ph idx="1"/>
          </p:nvPr>
        </p:nvSpPr>
        <p:spPr>
          <a:xfrm>
            <a:off x="677334" y="1956987"/>
            <a:ext cx="8596668" cy="4298534"/>
          </a:xfrm>
        </p:spPr>
        <p:txBody>
          <a:bodyPr>
            <a:noAutofit/>
          </a:bodyPr>
          <a:lstStyle/>
          <a:p>
            <a:pPr marL="0" indent="0">
              <a:buNone/>
            </a:pPr>
            <a:r>
              <a:rPr lang="tr-TR" sz="2400" dirty="0" smtClean="0"/>
              <a:t>  </a:t>
            </a:r>
            <a:r>
              <a:rPr lang="tr-TR" sz="2400" dirty="0" err="1" smtClean="0"/>
              <a:t>Bakteriyofajlar</a:t>
            </a:r>
            <a:r>
              <a:rPr lang="tr-TR" sz="2400" dirty="0" smtClean="0"/>
              <a:t> kimyasal olarak protein ve bir tek nükleik asitten yapılmıştır. DNA nükleik asitlerini içermelerine rağmen bazı koli </a:t>
            </a:r>
            <a:r>
              <a:rPr lang="tr-TR" sz="2400" dirty="0" err="1" smtClean="0"/>
              <a:t>fajları</a:t>
            </a:r>
            <a:r>
              <a:rPr lang="tr-TR" sz="2400" dirty="0" smtClean="0"/>
              <a:t> RNA nükleik asidini içermektedir. Nükleik </a:t>
            </a:r>
            <a:r>
              <a:rPr lang="tr-TR" sz="2400" dirty="0" err="1" smtClean="0"/>
              <a:t>asit,bir</a:t>
            </a:r>
            <a:r>
              <a:rPr lang="tr-TR" sz="2400" dirty="0" smtClean="0"/>
              <a:t> </a:t>
            </a:r>
            <a:r>
              <a:rPr lang="tr-TR" sz="2400" dirty="0" err="1" smtClean="0"/>
              <a:t>fajın</a:t>
            </a:r>
            <a:r>
              <a:rPr lang="tr-TR" sz="2400" dirty="0" smtClean="0"/>
              <a:t> kuru ağırlığının yaklaşık </a:t>
            </a:r>
            <a:r>
              <a:rPr lang="tr-TR" sz="2400" dirty="0" smtClean="0">
                <a:solidFill>
                  <a:schemeClr val="tx1"/>
                </a:solidFill>
              </a:rPr>
              <a:t>% 50</a:t>
            </a:r>
            <a:r>
              <a:rPr lang="tr-TR" sz="2400" dirty="0" smtClean="0"/>
              <a:t>’si kadardır. </a:t>
            </a:r>
            <a:r>
              <a:rPr lang="tr-TR" sz="2400" dirty="0" err="1" smtClean="0"/>
              <a:t>Enfekte</a:t>
            </a:r>
            <a:r>
              <a:rPr lang="tr-TR" sz="2400" dirty="0" smtClean="0"/>
              <a:t> ettiği bakterilerinin genetik materyalinden gerek yapı gerekse bileşim itibariyle </a:t>
            </a:r>
            <a:r>
              <a:rPr lang="tr-TR" sz="2400" dirty="0" err="1" smtClean="0"/>
              <a:t>fajın</a:t>
            </a:r>
            <a:r>
              <a:rPr lang="tr-TR" sz="2400" dirty="0" smtClean="0"/>
              <a:t> nükleik asidi farklıdır. </a:t>
            </a:r>
          </a:p>
          <a:p>
            <a:pPr marL="0" indent="0">
              <a:buNone/>
            </a:pPr>
            <a:r>
              <a:rPr lang="tr-TR" sz="2400" dirty="0"/>
              <a:t> </a:t>
            </a:r>
            <a:r>
              <a:rPr lang="tr-TR" sz="2400" dirty="0" smtClean="0"/>
              <a:t> </a:t>
            </a:r>
            <a:r>
              <a:rPr lang="tr-TR" sz="2400" dirty="0" err="1" smtClean="0"/>
              <a:t>Ozmotik</a:t>
            </a:r>
            <a:r>
              <a:rPr lang="tr-TR" sz="2400" dirty="0" smtClean="0"/>
              <a:t> şokla </a:t>
            </a:r>
            <a:r>
              <a:rPr lang="tr-TR" sz="2400" dirty="0" err="1" smtClean="0"/>
              <a:t>fajın</a:t>
            </a:r>
            <a:r>
              <a:rPr lang="tr-TR" sz="2400" dirty="0" smtClean="0"/>
              <a:t> baş kısmını boşaltmak mümkün olmaktadır. Böylelikle baştaki nükleik materyalin yapısı incelenebilir. Yapılan çalışmalarda nükleik materyalin bir yığın halinde olduğu belirlenmiştir.  </a:t>
            </a:r>
            <a:endParaRPr lang="tr-TR" sz="2400" dirty="0"/>
          </a:p>
        </p:txBody>
      </p:sp>
    </p:spTree>
    <p:extLst>
      <p:ext uri="{BB962C8B-B14F-4D97-AF65-F5344CB8AC3E}">
        <p14:creationId xmlns:p14="http://schemas.microsoft.com/office/powerpoint/2010/main" val="1664408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89361"/>
          </a:xfrm>
        </p:spPr>
        <p:txBody>
          <a:bodyPr/>
          <a:lstStyle/>
          <a:p>
            <a:r>
              <a:rPr lang="tr-TR" dirty="0" smtClean="0"/>
              <a:t>Bakteri-</a:t>
            </a:r>
            <a:r>
              <a:rPr lang="tr-TR" dirty="0" err="1" smtClean="0"/>
              <a:t>Faj</a:t>
            </a:r>
            <a:r>
              <a:rPr lang="tr-TR" dirty="0" smtClean="0"/>
              <a:t> İlişkileri</a:t>
            </a:r>
            <a:endParaRPr lang="tr-TR" dirty="0"/>
          </a:p>
        </p:txBody>
      </p:sp>
      <p:sp>
        <p:nvSpPr>
          <p:cNvPr id="3" name="İçerik Yer Tutucusu 2"/>
          <p:cNvSpPr>
            <a:spLocks noGrp="1"/>
          </p:cNvSpPr>
          <p:nvPr>
            <p:ph idx="1"/>
          </p:nvPr>
        </p:nvSpPr>
        <p:spPr>
          <a:xfrm>
            <a:off x="677334" y="1367327"/>
            <a:ext cx="8596668" cy="4674035"/>
          </a:xfrm>
          <a:solidFill>
            <a:schemeClr val="bg1"/>
          </a:solidFill>
        </p:spPr>
        <p:txBody>
          <a:bodyPr/>
          <a:lstStyle/>
          <a:p>
            <a:pPr marL="0" indent="0">
              <a:buNone/>
            </a:pPr>
            <a:r>
              <a:rPr lang="tr-TR" dirty="0" smtClean="0"/>
              <a:t>  Bakterilerin </a:t>
            </a:r>
            <a:r>
              <a:rPr lang="tr-TR" dirty="0" err="1" smtClean="0"/>
              <a:t>faj</a:t>
            </a:r>
            <a:r>
              <a:rPr lang="tr-TR" dirty="0" smtClean="0"/>
              <a:t> ile enfeksiyonu başlıca iki tipte </a:t>
            </a:r>
            <a:r>
              <a:rPr lang="tr-TR" dirty="0" err="1" smtClean="0"/>
              <a:t>gerçekleşir.;birinciye</a:t>
            </a:r>
            <a:r>
              <a:rPr lang="tr-TR" dirty="0" smtClean="0"/>
              <a:t> </a:t>
            </a:r>
            <a:r>
              <a:rPr lang="tr-TR" dirty="0" err="1" smtClean="0"/>
              <a:t>litik</a:t>
            </a:r>
            <a:r>
              <a:rPr lang="tr-TR" dirty="0" smtClean="0"/>
              <a:t> </a:t>
            </a:r>
            <a:r>
              <a:rPr lang="tr-TR" dirty="0" err="1" smtClean="0"/>
              <a:t>enfeksiyon,ikincisine</a:t>
            </a:r>
            <a:r>
              <a:rPr lang="tr-TR" dirty="0" smtClean="0"/>
              <a:t> </a:t>
            </a:r>
            <a:r>
              <a:rPr lang="tr-TR" dirty="0" err="1" smtClean="0"/>
              <a:t>lizogenik</a:t>
            </a:r>
            <a:r>
              <a:rPr lang="tr-TR" dirty="0" smtClean="0"/>
              <a:t> enfeksiyon denilir. </a:t>
            </a:r>
          </a:p>
          <a:p>
            <a:pPr>
              <a:buAutoNum type="alphaLcPeriod"/>
            </a:pPr>
            <a:r>
              <a:rPr lang="tr-TR" dirty="0" err="1" smtClean="0">
                <a:solidFill>
                  <a:schemeClr val="accent2"/>
                </a:solidFill>
              </a:rPr>
              <a:t>Litik</a:t>
            </a:r>
            <a:r>
              <a:rPr lang="tr-TR" dirty="0" smtClean="0">
                <a:solidFill>
                  <a:schemeClr val="accent2"/>
                </a:solidFill>
              </a:rPr>
              <a:t> enfeksiyon</a:t>
            </a:r>
          </a:p>
          <a:p>
            <a:pPr marL="0" indent="0">
              <a:buNone/>
            </a:pPr>
            <a:r>
              <a:rPr lang="tr-TR" dirty="0"/>
              <a:t> </a:t>
            </a:r>
            <a:r>
              <a:rPr lang="tr-TR" dirty="0" smtClean="0"/>
              <a:t>    </a:t>
            </a:r>
            <a:r>
              <a:rPr lang="tr-TR" dirty="0" err="1" smtClean="0"/>
              <a:t>Bakteriyofajların</a:t>
            </a:r>
            <a:r>
              <a:rPr lang="tr-TR" dirty="0" smtClean="0"/>
              <a:t> çoğalması için mutlaka canlı bir bakteriye gereksinim </a:t>
            </a:r>
            <a:r>
              <a:rPr lang="tr-TR" dirty="0" err="1" smtClean="0"/>
              <a:t>vardır.Her</a:t>
            </a:r>
            <a:r>
              <a:rPr lang="tr-TR" dirty="0" smtClean="0"/>
              <a:t> </a:t>
            </a:r>
            <a:r>
              <a:rPr lang="tr-TR" dirty="0" err="1" smtClean="0"/>
              <a:t>faj</a:t>
            </a:r>
            <a:r>
              <a:rPr lang="tr-TR" dirty="0" smtClean="0"/>
              <a:t> her bakteriye etki etmez. Bu tip </a:t>
            </a:r>
            <a:r>
              <a:rPr lang="tr-TR" dirty="0" err="1" smtClean="0"/>
              <a:t>fajlara</a:t>
            </a:r>
            <a:r>
              <a:rPr lang="tr-TR" dirty="0" smtClean="0"/>
              <a:t> </a:t>
            </a:r>
            <a:r>
              <a:rPr lang="tr-TR" dirty="0" err="1" smtClean="0"/>
              <a:t>Virulant</a:t>
            </a:r>
            <a:r>
              <a:rPr lang="tr-TR" dirty="0" smtClean="0"/>
              <a:t> </a:t>
            </a:r>
            <a:r>
              <a:rPr lang="tr-TR" dirty="0" err="1" smtClean="0"/>
              <a:t>faj</a:t>
            </a:r>
            <a:r>
              <a:rPr lang="tr-TR" dirty="0" smtClean="0"/>
              <a:t> denir. </a:t>
            </a:r>
          </a:p>
          <a:p>
            <a:pPr marL="0" indent="0">
              <a:buNone/>
            </a:pPr>
            <a:r>
              <a:rPr lang="tr-TR" dirty="0" smtClean="0"/>
              <a:t>Konukçu bakteride </a:t>
            </a:r>
            <a:r>
              <a:rPr lang="tr-TR" dirty="0" err="1" smtClean="0"/>
              <a:t>bakteriyofajların</a:t>
            </a:r>
            <a:r>
              <a:rPr lang="tr-TR" dirty="0" smtClean="0"/>
              <a:t> çoğalması başlıca 4 aşamada gerçekleşir.,</a:t>
            </a:r>
          </a:p>
          <a:p>
            <a:pPr marL="0" indent="0">
              <a:buNone/>
            </a:pPr>
            <a:r>
              <a:rPr lang="tr-TR" dirty="0" err="1" smtClean="0">
                <a:solidFill>
                  <a:schemeClr val="tx1"/>
                </a:solidFill>
              </a:rPr>
              <a:t>aa</a:t>
            </a:r>
            <a:r>
              <a:rPr lang="tr-TR" dirty="0" err="1" smtClean="0"/>
              <a:t>.Fajın</a:t>
            </a:r>
            <a:r>
              <a:rPr lang="tr-TR" dirty="0" smtClean="0"/>
              <a:t> bakteri yüzeyine yapışması veya </a:t>
            </a:r>
            <a:r>
              <a:rPr lang="tr-TR" dirty="0" err="1" smtClean="0"/>
              <a:t>adsorbsiyonu</a:t>
            </a:r>
            <a:endParaRPr lang="tr-TR" dirty="0" smtClean="0"/>
          </a:p>
          <a:p>
            <a:pPr marL="0" indent="0">
              <a:buNone/>
            </a:pPr>
            <a:r>
              <a:rPr lang="tr-TR" dirty="0" err="1" smtClean="0">
                <a:solidFill>
                  <a:schemeClr val="tx1"/>
                </a:solidFill>
              </a:rPr>
              <a:t>bb</a:t>
            </a:r>
            <a:r>
              <a:rPr lang="tr-TR" dirty="0" err="1" smtClean="0"/>
              <a:t>.Fajın</a:t>
            </a:r>
            <a:r>
              <a:rPr lang="tr-TR" dirty="0" smtClean="0"/>
              <a:t> bakteri hücre duvarı ve </a:t>
            </a:r>
            <a:r>
              <a:rPr lang="tr-TR" dirty="0" err="1" smtClean="0"/>
              <a:t>membranından</a:t>
            </a:r>
            <a:r>
              <a:rPr lang="tr-TR" dirty="0" smtClean="0"/>
              <a:t> içeri girmesi veya </a:t>
            </a:r>
            <a:r>
              <a:rPr lang="tr-TR" dirty="0" err="1" smtClean="0"/>
              <a:t>penetrasyon</a:t>
            </a:r>
            <a:endParaRPr lang="tr-TR" dirty="0" smtClean="0"/>
          </a:p>
          <a:p>
            <a:pPr marL="0" indent="0">
              <a:buNone/>
            </a:pPr>
            <a:r>
              <a:rPr lang="tr-TR" dirty="0" err="1" smtClean="0">
                <a:solidFill>
                  <a:schemeClr val="tx1"/>
                </a:solidFill>
              </a:rPr>
              <a:t>cc</a:t>
            </a:r>
            <a:r>
              <a:rPr lang="tr-TR" dirty="0" err="1" smtClean="0"/>
              <a:t>.Fajın</a:t>
            </a:r>
            <a:r>
              <a:rPr lang="tr-TR" dirty="0" smtClean="0"/>
              <a:t> </a:t>
            </a:r>
            <a:r>
              <a:rPr lang="tr-TR" dirty="0" err="1" smtClean="0"/>
              <a:t>intrasellüler</a:t>
            </a:r>
            <a:r>
              <a:rPr lang="tr-TR" dirty="0" smtClean="0"/>
              <a:t> </a:t>
            </a:r>
            <a:r>
              <a:rPr lang="tr-TR" dirty="0" err="1" smtClean="0"/>
              <a:t>multiplikasyonu,latent</a:t>
            </a:r>
            <a:r>
              <a:rPr lang="tr-TR" dirty="0" smtClean="0"/>
              <a:t> devre</a:t>
            </a:r>
          </a:p>
          <a:p>
            <a:pPr marL="0" indent="0">
              <a:buNone/>
            </a:pPr>
            <a:r>
              <a:rPr lang="tr-TR" dirty="0" err="1" smtClean="0">
                <a:solidFill>
                  <a:schemeClr val="tx1"/>
                </a:solidFill>
              </a:rPr>
              <a:t>dd</a:t>
            </a:r>
            <a:r>
              <a:rPr lang="tr-TR" dirty="0" smtClean="0"/>
              <a:t>. Olgun </a:t>
            </a:r>
            <a:r>
              <a:rPr lang="tr-TR" dirty="0" err="1" smtClean="0"/>
              <a:t>fajların</a:t>
            </a:r>
            <a:r>
              <a:rPr lang="tr-TR" dirty="0" smtClean="0"/>
              <a:t> bakteriyi </a:t>
            </a:r>
            <a:r>
              <a:rPr lang="tr-TR" dirty="0" err="1" smtClean="0"/>
              <a:t>lize</a:t>
            </a:r>
            <a:r>
              <a:rPr lang="tr-TR" dirty="0" smtClean="0"/>
              <a:t> etmesi veya hücreyi patlatması sonucu dışarı çıkması.                                                                 </a:t>
            </a:r>
          </a:p>
        </p:txBody>
      </p:sp>
    </p:spTree>
    <p:extLst>
      <p:ext uri="{BB962C8B-B14F-4D97-AF65-F5344CB8AC3E}">
        <p14:creationId xmlns:p14="http://schemas.microsoft.com/office/powerpoint/2010/main" val="2099482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94946"/>
          </a:xfrm>
        </p:spPr>
        <p:txBody>
          <a:bodyPr>
            <a:normAutofit/>
          </a:bodyPr>
          <a:lstStyle/>
          <a:p>
            <a:r>
              <a:rPr lang="tr-TR" sz="2000" dirty="0" smtClean="0"/>
              <a:t>b. </a:t>
            </a:r>
            <a:r>
              <a:rPr lang="tr-TR" sz="2000" dirty="0" err="1" smtClean="0"/>
              <a:t>Lizogenetik</a:t>
            </a:r>
            <a:r>
              <a:rPr lang="tr-TR" sz="2000" dirty="0" smtClean="0"/>
              <a:t> Enfeksiyon( </a:t>
            </a:r>
            <a:r>
              <a:rPr lang="tr-TR" sz="2000" dirty="0" err="1" smtClean="0"/>
              <a:t>Latent</a:t>
            </a:r>
            <a:r>
              <a:rPr lang="tr-TR" sz="2000" dirty="0" smtClean="0"/>
              <a:t> )</a:t>
            </a:r>
            <a:endParaRPr lang="tr-TR" sz="2000" dirty="0"/>
          </a:p>
        </p:txBody>
      </p:sp>
      <p:sp>
        <p:nvSpPr>
          <p:cNvPr id="3" name="İçerik Yer Tutucusu 2"/>
          <p:cNvSpPr>
            <a:spLocks noGrp="1"/>
          </p:cNvSpPr>
          <p:nvPr>
            <p:ph idx="1"/>
          </p:nvPr>
        </p:nvSpPr>
        <p:spPr>
          <a:xfrm>
            <a:off x="677334" y="1081455"/>
            <a:ext cx="8596668" cy="4149968"/>
          </a:xfrm>
        </p:spPr>
        <p:txBody>
          <a:bodyPr>
            <a:normAutofit/>
          </a:bodyPr>
          <a:lstStyle/>
          <a:p>
            <a:pPr marL="0" indent="0">
              <a:buNone/>
            </a:pPr>
            <a:r>
              <a:rPr lang="tr-TR" sz="2000" dirty="0" smtClean="0"/>
              <a:t>     </a:t>
            </a:r>
            <a:r>
              <a:rPr lang="tr-TR" sz="2000" dirty="0" err="1" smtClean="0"/>
              <a:t>Fajların</a:t>
            </a:r>
            <a:r>
              <a:rPr lang="tr-TR" sz="2000" dirty="0" smtClean="0"/>
              <a:t> bazıları </a:t>
            </a:r>
            <a:r>
              <a:rPr lang="tr-TR" sz="2000" dirty="0" err="1" smtClean="0"/>
              <a:t>enfekte</a:t>
            </a:r>
            <a:r>
              <a:rPr lang="tr-TR" sz="2000" dirty="0" smtClean="0"/>
              <a:t> ettikleri bakteri hücresine girdikten sonra orada çoğalma yerine bakteri genomu ile birleşir. Bu olaya </a:t>
            </a:r>
            <a:r>
              <a:rPr lang="tr-TR" sz="2000" dirty="0" err="1" smtClean="0"/>
              <a:t>integrasyon</a:t>
            </a:r>
            <a:r>
              <a:rPr lang="tr-TR" sz="2000" dirty="0" smtClean="0"/>
              <a:t> veya </a:t>
            </a:r>
            <a:r>
              <a:rPr lang="tr-TR" sz="2000" dirty="0" err="1" smtClean="0"/>
              <a:t>insersiyon</a:t>
            </a:r>
            <a:r>
              <a:rPr lang="tr-TR" sz="2000" dirty="0" smtClean="0"/>
              <a:t> adı verilir. </a:t>
            </a:r>
            <a:r>
              <a:rPr lang="tr-TR" sz="2000" dirty="0" err="1" smtClean="0"/>
              <a:t>Profaj</a:t>
            </a:r>
            <a:r>
              <a:rPr lang="tr-TR" sz="2000" dirty="0" smtClean="0"/>
              <a:t> bulunduran bakteriye </a:t>
            </a:r>
            <a:r>
              <a:rPr lang="tr-TR" sz="2000" dirty="0" err="1" smtClean="0"/>
              <a:t>lizogen</a:t>
            </a:r>
            <a:r>
              <a:rPr lang="tr-TR" sz="2000" dirty="0" smtClean="0"/>
              <a:t> </a:t>
            </a:r>
            <a:r>
              <a:rPr lang="tr-TR" sz="2000" dirty="0" err="1" smtClean="0"/>
              <a:t>bakteri,olaya</a:t>
            </a:r>
            <a:r>
              <a:rPr lang="tr-TR" sz="2000" dirty="0" smtClean="0"/>
              <a:t> da </a:t>
            </a:r>
            <a:r>
              <a:rPr lang="tr-TR" sz="2000" dirty="0" err="1" smtClean="0"/>
              <a:t>Lizogeni</a:t>
            </a:r>
            <a:r>
              <a:rPr lang="tr-TR" sz="2000" dirty="0" smtClean="0"/>
              <a:t> denilmektedir. Bu olayın gerçekleşmesi </a:t>
            </a:r>
            <a:r>
              <a:rPr lang="tr-TR" sz="2000" dirty="0" err="1" smtClean="0"/>
              <a:t>faj</a:t>
            </a:r>
            <a:r>
              <a:rPr lang="tr-TR" sz="2000" dirty="0" smtClean="0"/>
              <a:t> DNA’sına kodlanmış olan bir seri reseptör proteinlerin bulunuşuna bağlıdır. </a:t>
            </a:r>
          </a:p>
          <a:p>
            <a:pPr marL="0" indent="0">
              <a:buNone/>
            </a:pPr>
            <a:r>
              <a:rPr lang="tr-TR" sz="2000" dirty="0"/>
              <a:t> </a:t>
            </a:r>
            <a:r>
              <a:rPr lang="tr-TR" sz="2000" dirty="0" smtClean="0"/>
              <a:t>   Süt teknolojisinde yararlanılan laktik bakterilerde birçok </a:t>
            </a:r>
            <a:r>
              <a:rPr lang="tr-TR" sz="2000" dirty="0" err="1" smtClean="0"/>
              <a:t>faj</a:t>
            </a:r>
            <a:r>
              <a:rPr lang="tr-TR" sz="2000" dirty="0" smtClean="0"/>
              <a:t> </a:t>
            </a:r>
            <a:r>
              <a:rPr lang="tr-TR" sz="2000" dirty="0" err="1" smtClean="0"/>
              <a:t>temperant</a:t>
            </a:r>
            <a:r>
              <a:rPr lang="tr-TR" sz="2000" dirty="0" smtClean="0"/>
              <a:t> </a:t>
            </a:r>
            <a:r>
              <a:rPr lang="tr-TR" sz="2000" dirty="0" err="1" smtClean="0"/>
              <a:t>faj</a:t>
            </a:r>
            <a:r>
              <a:rPr lang="tr-TR" sz="2000" dirty="0" smtClean="0"/>
              <a:t> şekline dönüşmektedir. </a:t>
            </a:r>
            <a:r>
              <a:rPr lang="tr-TR" sz="2000" dirty="0" err="1" smtClean="0"/>
              <a:t>Laktokok</a:t>
            </a:r>
            <a:r>
              <a:rPr lang="tr-TR" sz="2000" dirty="0" smtClean="0"/>
              <a:t> türleri başta olmak üzere </a:t>
            </a:r>
            <a:r>
              <a:rPr lang="tr-TR" sz="2000" dirty="0" err="1" smtClean="0"/>
              <a:t>laktobasil</a:t>
            </a:r>
            <a:r>
              <a:rPr lang="tr-TR" sz="2000" dirty="0" smtClean="0"/>
              <a:t> türleri ve </a:t>
            </a:r>
            <a:r>
              <a:rPr lang="tr-TR" sz="2000" dirty="0" err="1" smtClean="0"/>
              <a:t>termofil</a:t>
            </a:r>
            <a:r>
              <a:rPr lang="tr-TR" sz="2000" dirty="0"/>
              <a:t> </a:t>
            </a:r>
            <a:r>
              <a:rPr lang="tr-TR" sz="2000" dirty="0" smtClean="0"/>
              <a:t>streptokok türlerinde </a:t>
            </a:r>
            <a:r>
              <a:rPr lang="tr-TR" sz="2000" dirty="0" err="1" smtClean="0"/>
              <a:t>izogeni</a:t>
            </a:r>
            <a:r>
              <a:rPr lang="tr-TR" sz="2000" dirty="0" smtClean="0"/>
              <a:t> görülmektedir. </a:t>
            </a:r>
          </a:p>
          <a:p>
            <a:pPr marL="0" indent="0">
              <a:buNone/>
            </a:pPr>
            <a:r>
              <a:rPr lang="tr-TR" sz="2000" dirty="0"/>
              <a:t>  </a:t>
            </a:r>
            <a:r>
              <a:rPr lang="tr-TR" sz="2000" dirty="0" smtClean="0"/>
              <a:t>  Birçok </a:t>
            </a:r>
            <a:r>
              <a:rPr lang="tr-TR" sz="2000" dirty="0" err="1" smtClean="0"/>
              <a:t>temperent</a:t>
            </a:r>
            <a:r>
              <a:rPr lang="tr-TR" sz="2000" dirty="0" smtClean="0"/>
              <a:t> </a:t>
            </a:r>
            <a:r>
              <a:rPr lang="tr-TR" sz="2000" dirty="0" err="1" smtClean="0"/>
              <a:t>faj</a:t>
            </a:r>
            <a:r>
              <a:rPr lang="tr-TR" sz="2000" dirty="0" smtClean="0"/>
              <a:t> varlığını </a:t>
            </a:r>
            <a:r>
              <a:rPr lang="tr-TR" sz="2000" dirty="0" err="1" smtClean="0"/>
              <a:t>profaj</a:t>
            </a:r>
            <a:r>
              <a:rPr lang="tr-TR" sz="2000" dirty="0" smtClean="0"/>
              <a:t> olarak bakteri genomunda devam  ettirir. Bu durumda konukçu bakteri hücresi bölünürken bakteri genomu ile eş zamanlı olarak bölünür ve sonraki </a:t>
            </a:r>
            <a:r>
              <a:rPr lang="tr-TR" sz="2000" dirty="0" err="1" smtClean="0"/>
              <a:t>nesile</a:t>
            </a:r>
            <a:r>
              <a:rPr lang="tr-TR" sz="2000" dirty="0" smtClean="0"/>
              <a:t> geçer. </a:t>
            </a:r>
            <a:endParaRPr lang="tr-TR" sz="2000" dirty="0"/>
          </a:p>
        </p:txBody>
      </p:sp>
    </p:spTree>
    <p:extLst>
      <p:ext uri="{BB962C8B-B14F-4D97-AF65-F5344CB8AC3E}">
        <p14:creationId xmlns:p14="http://schemas.microsoft.com/office/powerpoint/2010/main" val="1914997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1.1.Rickettsia’ların Morfolojik ve Biyolojik Özellikleri</a:t>
            </a:r>
            <a:endParaRPr lang="tr-TR" dirty="0"/>
          </a:p>
        </p:txBody>
      </p:sp>
      <p:sp>
        <p:nvSpPr>
          <p:cNvPr id="3" name="İçerik Yer Tutucusu 2"/>
          <p:cNvSpPr>
            <a:spLocks noGrp="1"/>
          </p:cNvSpPr>
          <p:nvPr>
            <p:ph idx="1"/>
          </p:nvPr>
        </p:nvSpPr>
        <p:spPr>
          <a:xfrm>
            <a:off x="677334" y="2160589"/>
            <a:ext cx="8596668" cy="3411269"/>
          </a:xfrm>
        </p:spPr>
        <p:txBody>
          <a:bodyPr>
            <a:normAutofit/>
          </a:bodyPr>
          <a:lstStyle/>
          <a:p>
            <a:r>
              <a:rPr lang="tr-TR" dirty="0" smtClean="0"/>
              <a:t>Genelde </a:t>
            </a:r>
            <a:r>
              <a:rPr lang="tr-TR" dirty="0" err="1" smtClean="0"/>
              <a:t>polimorfizm</a:t>
            </a:r>
            <a:r>
              <a:rPr lang="tr-TR" dirty="0" smtClean="0"/>
              <a:t> </a:t>
            </a:r>
            <a:r>
              <a:rPr lang="tr-TR" dirty="0" err="1" smtClean="0"/>
              <a:t>gösteren,preparatlarda</a:t>
            </a:r>
            <a:r>
              <a:rPr lang="tr-TR" dirty="0" smtClean="0"/>
              <a:t> bir kısım küçük kok görünümlü </a:t>
            </a:r>
            <a:r>
              <a:rPr lang="tr-TR" dirty="0" err="1" smtClean="0"/>
              <a:t>çomakçık</a:t>
            </a:r>
            <a:r>
              <a:rPr lang="tr-TR" dirty="0" smtClean="0"/>
              <a:t> şeklindedir. </a:t>
            </a:r>
            <a:r>
              <a:rPr lang="tr-TR" dirty="0" err="1" smtClean="0"/>
              <a:t>Flamentöz</a:t>
            </a:r>
            <a:r>
              <a:rPr lang="tr-TR" dirty="0" smtClean="0"/>
              <a:t> olanlar da vardır. </a:t>
            </a:r>
            <a:r>
              <a:rPr lang="tr-TR" dirty="0" err="1" smtClean="0"/>
              <a:t>Giemsa</a:t>
            </a:r>
            <a:r>
              <a:rPr lang="tr-TR" dirty="0" smtClean="0"/>
              <a:t> ve </a:t>
            </a:r>
            <a:r>
              <a:rPr lang="tr-TR" dirty="0" err="1" smtClean="0"/>
              <a:t>Machievella</a:t>
            </a:r>
            <a:r>
              <a:rPr lang="tr-TR" dirty="0" smtClean="0"/>
              <a:t> gibi özel boyalarla boyandığında adi mikroskopla gözlenebilirler.</a:t>
            </a:r>
          </a:p>
          <a:p>
            <a:r>
              <a:rPr lang="tr-TR" dirty="0" smtClean="0"/>
              <a:t>En çok zarar verdikleri canlılar </a:t>
            </a:r>
            <a:r>
              <a:rPr lang="tr-TR" dirty="0" err="1" smtClean="0"/>
              <a:t>insanlar,maymun,keçi,koyun,fare,bit</a:t>
            </a:r>
            <a:r>
              <a:rPr lang="tr-TR" dirty="0" smtClean="0"/>
              <a:t> ve kenedir. En iyi ve kolay </a:t>
            </a:r>
            <a:r>
              <a:rPr lang="tr-TR" dirty="0" err="1" smtClean="0"/>
              <a:t>embriyolu</a:t>
            </a:r>
            <a:r>
              <a:rPr lang="tr-TR" dirty="0" smtClean="0"/>
              <a:t> yumurtada çoğalabilirler. Bitlerin bağırsağında gelişip çoğalma gösterirler.</a:t>
            </a:r>
          </a:p>
          <a:p>
            <a:r>
              <a:rPr lang="tr-TR" dirty="0" err="1" smtClean="0"/>
              <a:t>Rickettsia’ların</a:t>
            </a:r>
            <a:r>
              <a:rPr lang="tr-TR" dirty="0" smtClean="0"/>
              <a:t> kimyasal yapısı incelendiğinde karbonhidrat ve proteinden meydana geldiği görülebilir. Elektron mikroskobik incelemelerde tipik </a:t>
            </a:r>
            <a:r>
              <a:rPr lang="tr-TR" dirty="0" err="1" smtClean="0"/>
              <a:t>prokaryotik</a:t>
            </a:r>
            <a:r>
              <a:rPr lang="tr-TR" dirty="0" smtClean="0"/>
              <a:t> özellikte olduğu gözlenir. Hem hücre duvarı hem de </a:t>
            </a:r>
            <a:r>
              <a:rPr lang="tr-TR" dirty="0" err="1" smtClean="0"/>
              <a:t>stoplazmik</a:t>
            </a:r>
            <a:r>
              <a:rPr lang="tr-TR" dirty="0" smtClean="0"/>
              <a:t> </a:t>
            </a:r>
            <a:r>
              <a:rPr lang="tr-TR" dirty="0" err="1" smtClean="0"/>
              <a:t>membran</a:t>
            </a:r>
            <a:r>
              <a:rPr lang="tr-TR" dirty="0" smtClean="0"/>
              <a:t> açıkça görülür. </a:t>
            </a:r>
          </a:p>
        </p:txBody>
      </p:sp>
    </p:spTree>
    <p:extLst>
      <p:ext uri="{BB962C8B-B14F-4D97-AF65-F5344CB8AC3E}">
        <p14:creationId xmlns:p14="http://schemas.microsoft.com/office/powerpoint/2010/main" val="3104358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07350"/>
          </a:xfrm>
        </p:spPr>
        <p:txBody>
          <a:bodyPr>
            <a:normAutofit fontScale="90000"/>
          </a:bodyPr>
          <a:lstStyle/>
          <a:p>
            <a:r>
              <a:rPr lang="tr-TR" sz="2400" dirty="0" smtClean="0"/>
              <a:t>c. </a:t>
            </a:r>
            <a:r>
              <a:rPr lang="tr-TR" sz="2400" dirty="0" err="1" smtClean="0"/>
              <a:t>Nonlitik</a:t>
            </a:r>
            <a:r>
              <a:rPr lang="tr-TR" sz="2400" dirty="0" smtClean="0"/>
              <a:t> Enfeksiyon</a:t>
            </a:r>
            <a:endParaRPr lang="tr-TR" sz="2400" dirty="0"/>
          </a:p>
        </p:txBody>
      </p:sp>
      <p:sp>
        <p:nvSpPr>
          <p:cNvPr id="3" name="İçerik Yer Tutucusu 2"/>
          <p:cNvSpPr>
            <a:spLocks noGrp="1"/>
          </p:cNvSpPr>
          <p:nvPr>
            <p:ph idx="1"/>
          </p:nvPr>
        </p:nvSpPr>
        <p:spPr>
          <a:xfrm>
            <a:off x="677334" y="1110953"/>
            <a:ext cx="8596668" cy="4930409"/>
          </a:xfrm>
        </p:spPr>
        <p:txBody>
          <a:bodyPr/>
          <a:lstStyle/>
          <a:p>
            <a:pPr marL="0" indent="0">
              <a:buNone/>
            </a:pPr>
            <a:r>
              <a:rPr lang="tr-TR" dirty="0" smtClean="0"/>
              <a:t>    Özellikle </a:t>
            </a:r>
            <a:r>
              <a:rPr lang="tr-TR" dirty="0" err="1" smtClean="0"/>
              <a:t>filamentöz</a:t>
            </a:r>
            <a:r>
              <a:rPr lang="tr-TR" dirty="0" smtClean="0"/>
              <a:t> </a:t>
            </a:r>
            <a:r>
              <a:rPr lang="tr-TR" dirty="0" err="1" smtClean="0"/>
              <a:t>fajlar</a:t>
            </a:r>
            <a:r>
              <a:rPr lang="tr-TR" dirty="0" smtClean="0"/>
              <a:t> tarafından bakteriler </a:t>
            </a:r>
            <a:r>
              <a:rPr lang="tr-TR" dirty="0" err="1" smtClean="0"/>
              <a:t>enfekte</a:t>
            </a:r>
            <a:r>
              <a:rPr lang="tr-TR" dirty="0" smtClean="0"/>
              <a:t> edildikten sonra </a:t>
            </a:r>
            <a:r>
              <a:rPr lang="tr-TR" dirty="0" err="1" smtClean="0"/>
              <a:t>replikasyon</a:t>
            </a:r>
            <a:r>
              <a:rPr lang="tr-TR" dirty="0" smtClean="0"/>
              <a:t> gerçekleşir. Oluşan </a:t>
            </a:r>
            <a:r>
              <a:rPr lang="tr-TR" dirty="0" err="1" smtClean="0"/>
              <a:t>fajlar</a:t>
            </a:r>
            <a:r>
              <a:rPr lang="tr-TR" dirty="0" smtClean="0"/>
              <a:t> bakteriyi eritmeden ve zarar vermeden bakteriyi terk ederler. Ancak bakterinin gelişmesi ve çoğalmasında yavaşlamalar gözlenir.</a:t>
            </a:r>
          </a:p>
          <a:p>
            <a:pPr marL="0" indent="0">
              <a:buNone/>
            </a:pPr>
            <a:r>
              <a:rPr lang="tr-TR" dirty="0"/>
              <a:t> </a:t>
            </a:r>
            <a:r>
              <a:rPr lang="tr-TR" dirty="0" smtClean="0">
                <a:solidFill>
                  <a:schemeClr val="accent1"/>
                </a:solidFill>
              </a:rPr>
              <a:t>d. </a:t>
            </a:r>
            <a:r>
              <a:rPr lang="tr-TR" dirty="0" err="1" smtClean="0">
                <a:solidFill>
                  <a:schemeClr val="accent1"/>
                </a:solidFill>
              </a:rPr>
              <a:t>Süperenfeksiyon</a:t>
            </a:r>
            <a:endParaRPr lang="tr-TR" dirty="0" smtClean="0">
              <a:solidFill>
                <a:schemeClr val="accent1"/>
              </a:solidFill>
            </a:endParaRPr>
          </a:p>
          <a:p>
            <a:pPr marL="0" indent="0">
              <a:buNone/>
            </a:pPr>
            <a:r>
              <a:rPr lang="tr-TR" dirty="0" smtClean="0"/>
              <a:t>   Bazı durumlarda bakteri-</a:t>
            </a:r>
            <a:r>
              <a:rPr lang="tr-TR" dirty="0" err="1" smtClean="0"/>
              <a:t>faj</a:t>
            </a:r>
            <a:r>
              <a:rPr lang="tr-TR" dirty="0" smtClean="0"/>
              <a:t> arasında </a:t>
            </a:r>
            <a:r>
              <a:rPr lang="tr-TR" dirty="0" err="1" smtClean="0"/>
              <a:t>lizogeni</a:t>
            </a:r>
            <a:r>
              <a:rPr lang="tr-TR" dirty="0" smtClean="0"/>
              <a:t> söz konusu olduğunda </a:t>
            </a:r>
            <a:r>
              <a:rPr lang="tr-TR" dirty="0" err="1" smtClean="0"/>
              <a:t>faj</a:t>
            </a:r>
            <a:r>
              <a:rPr lang="tr-TR" dirty="0" smtClean="0"/>
              <a:t> genomu bakteri DNA’sına entegre olmaz. </a:t>
            </a:r>
            <a:r>
              <a:rPr lang="tr-TR" dirty="0" err="1" smtClean="0"/>
              <a:t>Litik</a:t>
            </a:r>
            <a:r>
              <a:rPr lang="tr-TR" dirty="0" smtClean="0"/>
              <a:t> döngüdeki gibi </a:t>
            </a:r>
            <a:r>
              <a:rPr lang="tr-TR" dirty="0" err="1" smtClean="0"/>
              <a:t>virulent</a:t>
            </a:r>
            <a:r>
              <a:rPr lang="tr-TR" dirty="0" smtClean="0"/>
              <a:t> </a:t>
            </a:r>
            <a:r>
              <a:rPr lang="tr-TR" dirty="0" err="1" smtClean="0"/>
              <a:t>faj,DNA’sı</a:t>
            </a:r>
            <a:r>
              <a:rPr lang="tr-TR" dirty="0" smtClean="0"/>
              <a:t> gibi </a:t>
            </a:r>
            <a:r>
              <a:rPr lang="tr-TR" dirty="0" err="1" smtClean="0"/>
              <a:t>replikasyona</a:t>
            </a:r>
            <a:r>
              <a:rPr lang="tr-TR" dirty="0" smtClean="0"/>
              <a:t> yönelir. Ancak bunun gerçekleşmesi yerine </a:t>
            </a:r>
            <a:r>
              <a:rPr lang="tr-TR" dirty="0" err="1" smtClean="0"/>
              <a:t>lizogeninin</a:t>
            </a:r>
            <a:r>
              <a:rPr lang="tr-TR" dirty="0" smtClean="0"/>
              <a:t> oluşmasına uygun olan </a:t>
            </a:r>
            <a:r>
              <a:rPr lang="tr-TR" dirty="0" err="1" smtClean="0"/>
              <a:t>reseptör,proteinlerin</a:t>
            </a:r>
            <a:r>
              <a:rPr lang="tr-TR" dirty="0" smtClean="0"/>
              <a:t> transkripsiyonunu başlatır ve </a:t>
            </a:r>
            <a:r>
              <a:rPr lang="tr-TR" dirty="0" err="1" smtClean="0"/>
              <a:t>lizogenik</a:t>
            </a:r>
            <a:r>
              <a:rPr lang="tr-TR" dirty="0" smtClean="0"/>
              <a:t> döngü gerçekleşir. Bakterinin bölünmesi aşamasında bakteri genomuyla birlikte </a:t>
            </a:r>
            <a:r>
              <a:rPr lang="tr-TR" dirty="0" err="1" smtClean="0"/>
              <a:t>faj</a:t>
            </a:r>
            <a:r>
              <a:rPr lang="tr-TR" dirty="0" smtClean="0"/>
              <a:t> genomları bölünür ve yeni oluşan hücrelere </a:t>
            </a:r>
            <a:r>
              <a:rPr lang="tr-TR" dirty="0" err="1" smtClean="0"/>
              <a:t>faj</a:t>
            </a:r>
            <a:r>
              <a:rPr lang="tr-TR" dirty="0" smtClean="0"/>
              <a:t> kopyaları aktarılmış olur. Bu olay </a:t>
            </a:r>
            <a:r>
              <a:rPr lang="tr-TR" dirty="0" err="1" smtClean="0"/>
              <a:t>E.coli’nin</a:t>
            </a:r>
            <a:r>
              <a:rPr lang="tr-TR" dirty="0" smtClean="0"/>
              <a:t> P10 </a:t>
            </a:r>
            <a:r>
              <a:rPr lang="tr-TR" dirty="0" err="1" smtClean="0"/>
              <a:t>fajında</a:t>
            </a:r>
            <a:r>
              <a:rPr lang="tr-TR" dirty="0" smtClean="0"/>
              <a:t> gerçekleşir.</a:t>
            </a:r>
          </a:p>
          <a:p>
            <a:pPr marL="0" indent="0">
              <a:buNone/>
            </a:pPr>
            <a:r>
              <a:rPr lang="tr-TR" dirty="0"/>
              <a:t> </a:t>
            </a:r>
            <a:r>
              <a:rPr lang="tr-TR" dirty="0" smtClean="0"/>
              <a:t>  </a:t>
            </a:r>
            <a:r>
              <a:rPr lang="tr-TR" dirty="0" err="1" smtClean="0"/>
              <a:t>faj,konukçu</a:t>
            </a:r>
            <a:r>
              <a:rPr lang="tr-TR" dirty="0" smtClean="0"/>
              <a:t> bakteriye </a:t>
            </a:r>
            <a:r>
              <a:rPr lang="tr-TR" dirty="0" err="1" smtClean="0"/>
              <a:t>adsorbe</a:t>
            </a:r>
            <a:r>
              <a:rPr lang="tr-TR" dirty="0" smtClean="0"/>
              <a:t> olduktan sonra DNA’sını bakteri içine enjekte eder. Bu devrede çok sık olan olay konukçu bakterinin </a:t>
            </a:r>
            <a:r>
              <a:rPr lang="tr-TR" dirty="0" err="1" smtClean="0"/>
              <a:t>lize</a:t>
            </a:r>
            <a:r>
              <a:rPr lang="tr-TR" dirty="0" smtClean="0"/>
              <a:t> olmasından sonra ortamda serbest kalmadan önce yeni </a:t>
            </a:r>
            <a:r>
              <a:rPr lang="tr-TR" dirty="0" err="1" smtClean="0"/>
              <a:t>fajların</a:t>
            </a:r>
            <a:r>
              <a:rPr lang="tr-TR" dirty="0" smtClean="0"/>
              <a:t> oluştuğu sırada bir </a:t>
            </a:r>
            <a:r>
              <a:rPr lang="tr-TR" dirty="0" err="1" smtClean="0"/>
              <a:t>litik</a:t>
            </a:r>
            <a:r>
              <a:rPr lang="tr-TR" dirty="0" smtClean="0"/>
              <a:t> döngüsünün ortaya çıkmasıdır.</a:t>
            </a:r>
          </a:p>
        </p:txBody>
      </p:sp>
    </p:spTree>
    <p:extLst>
      <p:ext uri="{BB962C8B-B14F-4D97-AF65-F5344CB8AC3E}">
        <p14:creationId xmlns:p14="http://schemas.microsoft.com/office/powerpoint/2010/main" val="34345166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20994"/>
          </a:xfrm>
        </p:spPr>
        <p:txBody>
          <a:bodyPr>
            <a:normAutofit fontScale="90000"/>
          </a:bodyPr>
          <a:lstStyle/>
          <a:p>
            <a:r>
              <a:rPr lang="tr-TR" dirty="0" err="1" smtClean="0"/>
              <a:t>Virulent</a:t>
            </a:r>
            <a:r>
              <a:rPr lang="tr-TR" dirty="0" smtClean="0"/>
              <a:t> </a:t>
            </a:r>
            <a:r>
              <a:rPr lang="tr-TR" dirty="0" err="1" smtClean="0"/>
              <a:t>Fajların</a:t>
            </a:r>
            <a:r>
              <a:rPr lang="tr-TR" dirty="0" smtClean="0"/>
              <a:t> Çoğalmaları</a:t>
            </a:r>
            <a:endParaRPr lang="tr-TR" dirty="0"/>
          </a:p>
        </p:txBody>
      </p:sp>
      <p:sp>
        <p:nvSpPr>
          <p:cNvPr id="3" name="İçerik Yer Tutucusu 2"/>
          <p:cNvSpPr>
            <a:spLocks noGrp="1"/>
          </p:cNvSpPr>
          <p:nvPr>
            <p:ph idx="1"/>
          </p:nvPr>
        </p:nvSpPr>
        <p:spPr>
          <a:xfrm>
            <a:off x="677334" y="1230595"/>
            <a:ext cx="8596668" cy="4810768"/>
          </a:xfrm>
        </p:spPr>
        <p:txBody>
          <a:bodyPr/>
          <a:lstStyle/>
          <a:p>
            <a:pPr marL="0" indent="0">
              <a:buNone/>
            </a:pPr>
            <a:r>
              <a:rPr lang="tr-TR" dirty="0" smtClean="0"/>
              <a:t>  </a:t>
            </a:r>
            <a:r>
              <a:rPr lang="tr-TR" dirty="0" err="1" smtClean="0">
                <a:solidFill>
                  <a:schemeClr val="accent1"/>
                </a:solidFill>
              </a:rPr>
              <a:t>Adsorbsiyon</a:t>
            </a:r>
            <a:r>
              <a:rPr lang="tr-TR" dirty="0" smtClean="0">
                <a:solidFill>
                  <a:schemeClr val="accent1"/>
                </a:solidFill>
              </a:rPr>
              <a:t>=tutunma veya yapışma</a:t>
            </a:r>
          </a:p>
          <a:p>
            <a:pPr marL="0" indent="0">
              <a:buNone/>
            </a:pPr>
            <a:r>
              <a:rPr lang="tr-TR" dirty="0">
                <a:solidFill>
                  <a:schemeClr val="accent6">
                    <a:lumMod val="50000"/>
                  </a:schemeClr>
                </a:solidFill>
              </a:rPr>
              <a:t> </a:t>
            </a:r>
            <a:r>
              <a:rPr lang="tr-TR" dirty="0" smtClean="0">
                <a:solidFill>
                  <a:schemeClr val="accent6">
                    <a:lumMod val="50000"/>
                  </a:schemeClr>
                </a:solidFill>
              </a:rPr>
              <a:t>  </a:t>
            </a:r>
            <a:r>
              <a:rPr lang="tr-TR" dirty="0" err="1" smtClean="0">
                <a:solidFill>
                  <a:schemeClr val="tx1">
                    <a:lumMod val="65000"/>
                    <a:lumOff val="35000"/>
                  </a:schemeClr>
                </a:solidFill>
              </a:rPr>
              <a:t>Fajlar,bakteri</a:t>
            </a:r>
            <a:r>
              <a:rPr lang="tr-TR" dirty="0" smtClean="0">
                <a:solidFill>
                  <a:schemeClr val="tx1">
                    <a:lumMod val="65000"/>
                    <a:lumOff val="35000"/>
                  </a:schemeClr>
                </a:solidFill>
              </a:rPr>
              <a:t> yüzeyinde bulunan </a:t>
            </a:r>
            <a:r>
              <a:rPr lang="tr-TR" dirty="0" err="1" smtClean="0">
                <a:solidFill>
                  <a:schemeClr val="tx1">
                    <a:lumMod val="65000"/>
                    <a:lumOff val="35000"/>
                  </a:schemeClr>
                </a:solidFill>
              </a:rPr>
              <a:t>flagella,pilus,hücre</a:t>
            </a:r>
            <a:r>
              <a:rPr lang="tr-TR" dirty="0" smtClean="0">
                <a:solidFill>
                  <a:schemeClr val="tx1">
                    <a:lumMod val="65000"/>
                    <a:lumOff val="35000"/>
                  </a:schemeClr>
                </a:solidFill>
              </a:rPr>
              <a:t> duvarının bileşimindeki </a:t>
            </a:r>
            <a:r>
              <a:rPr lang="tr-TR" dirty="0" err="1" smtClean="0">
                <a:solidFill>
                  <a:schemeClr val="tx1">
                    <a:lumMod val="65000"/>
                    <a:lumOff val="35000"/>
                  </a:schemeClr>
                </a:solidFill>
              </a:rPr>
              <a:t>proteinler,lipoprotein,lipopolisakkaritler</a:t>
            </a:r>
            <a:r>
              <a:rPr lang="tr-TR" dirty="0" smtClean="0">
                <a:solidFill>
                  <a:schemeClr val="tx1">
                    <a:lumMod val="65000"/>
                    <a:lumOff val="35000"/>
                  </a:schemeClr>
                </a:solidFill>
              </a:rPr>
              <a:t> ile </a:t>
            </a:r>
            <a:r>
              <a:rPr lang="tr-TR" dirty="0" err="1" smtClean="0">
                <a:solidFill>
                  <a:schemeClr val="tx1">
                    <a:lumMod val="65000"/>
                    <a:lumOff val="35000"/>
                  </a:schemeClr>
                </a:solidFill>
              </a:rPr>
              <a:t>taykoik</a:t>
            </a:r>
            <a:r>
              <a:rPr lang="tr-TR" dirty="0" smtClean="0">
                <a:solidFill>
                  <a:schemeClr val="tx1">
                    <a:lumMod val="65000"/>
                    <a:lumOff val="35000"/>
                  </a:schemeClr>
                </a:solidFill>
              </a:rPr>
              <a:t> asitler gibi </a:t>
            </a:r>
            <a:r>
              <a:rPr lang="tr-TR" dirty="0" err="1" smtClean="0">
                <a:solidFill>
                  <a:schemeClr val="tx1">
                    <a:lumMod val="65000"/>
                    <a:lumOff val="35000"/>
                  </a:schemeClr>
                </a:solidFill>
              </a:rPr>
              <a:t>faj</a:t>
            </a:r>
            <a:r>
              <a:rPr lang="tr-TR" dirty="0" smtClean="0">
                <a:solidFill>
                  <a:schemeClr val="tx1">
                    <a:lumMod val="65000"/>
                    <a:lumOff val="35000"/>
                  </a:schemeClr>
                </a:solidFill>
              </a:rPr>
              <a:t> </a:t>
            </a:r>
            <a:r>
              <a:rPr lang="tr-TR" dirty="0" err="1" smtClean="0">
                <a:solidFill>
                  <a:schemeClr val="tx1">
                    <a:lumMod val="65000"/>
                    <a:lumOff val="35000"/>
                  </a:schemeClr>
                </a:solidFill>
              </a:rPr>
              <a:t>adsorbsiyon</a:t>
            </a:r>
            <a:r>
              <a:rPr lang="tr-TR" dirty="0" smtClean="0">
                <a:solidFill>
                  <a:schemeClr val="tx1">
                    <a:lumMod val="65000"/>
                    <a:lumOff val="35000"/>
                  </a:schemeClr>
                </a:solidFill>
              </a:rPr>
              <a:t> noktalarına tutunurlar. </a:t>
            </a:r>
          </a:p>
          <a:p>
            <a:pPr marL="0" indent="0">
              <a:buNone/>
            </a:pPr>
            <a:r>
              <a:rPr lang="tr-TR" dirty="0">
                <a:solidFill>
                  <a:schemeClr val="tx1">
                    <a:lumMod val="65000"/>
                    <a:lumOff val="35000"/>
                  </a:schemeClr>
                </a:solidFill>
              </a:rPr>
              <a:t> </a:t>
            </a:r>
            <a:r>
              <a:rPr lang="tr-TR" dirty="0" smtClean="0">
                <a:solidFill>
                  <a:schemeClr val="tx1">
                    <a:lumMod val="65000"/>
                    <a:lumOff val="35000"/>
                  </a:schemeClr>
                </a:solidFill>
              </a:rPr>
              <a:t>  </a:t>
            </a:r>
            <a:r>
              <a:rPr lang="tr-TR" dirty="0" err="1" smtClean="0">
                <a:solidFill>
                  <a:schemeClr val="tx1">
                    <a:lumMod val="65000"/>
                    <a:lumOff val="35000"/>
                  </a:schemeClr>
                </a:solidFill>
              </a:rPr>
              <a:t>Faj,bakteri</a:t>
            </a:r>
            <a:r>
              <a:rPr lang="tr-TR" dirty="0" smtClean="0">
                <a:solidFill>
                  <a:schemeClr val="tx1">
                    <a:lumMod val="65000"/>
                    <a:lumOff val="35000"/>
                  </a:schemeClr>
                </a:solidFill>
              </a:rPr>
              <a:t> hücresinin yüzeyine </a:t>
            </a:r>
            <a:r>
              <a:rPr lang="tr-TR" dirty="0" err="1" smtClean="0">
                <a:solidFill>
                  <a:schemeClr val="tx1">
                    <a:lumMod val="65000"/>
                    <a:lumOff val="35000"/>
                  </a:schemeClr>
                </a:solidFill>
              </a:rPr>
              <a:t>adsorbe</a:t>
            </a:r>
            <a:r>
              <a:rPr lang="tr-TR" dirty="0" smtClean="0">
                <a:solidFill>
                  <a:schemeClr val="tx1">
                    <a:lumMod val="65000"/>
                    <a:lumOff val="35000"/>
                  </a:schemeClr>
                </a:solidFill>
              </a:rPr>
              <a:t> olmaya çalışır. Burada amaç </a:t>
            </a:r>
            <a:r>
              <a:rPr lang="tr-TR" dirty="0" err="1" smtClean="0">
                <a:solidFill>
                  <a:schemeClr val="tx1">
                    <a:lumMod val="65000"/>
                    <a:lumOff val="35000"/>
                  </a:schemeClr>
                </a:solidFill>
              </a:rPr>
              <a:t>fajın</a:t>
            </a:r>
            <a:r>
              <a:rPr lang="tr-TR" dirty="0" smtClean="0">
                <a:solidFill>
                  <a:schemeClr val="tx1">
                    <a:lumMod val="65000"/>
                    <a:lumOff val="35000"/>
                  </a:schemeClr>
                </a:solidFill>
              </a:rPr>
              <a:t> nükleik materyalinin konukçu hücrenin içine aktarılmasıdır. Bunun için kuyruklu </a:t>
            </a:r>
            <a:r>
              <a:rPr lang="tr-TR" dirty="0" err="1" smtClean="0">
                <a:solidFill>
                  <a:schemeClr val="tx1">
                    <a:lumMod val="65000"/>
                    <a:lumOff val="35000"/>
                  </a:schemeClr>
                </a:solidFill>
              </a:rPr>
              <a:t>fajlarda,faj</a:t>
            </a:r>
            <a:r>
              <a:rPr lang="tr-TR" dirty="0" smtClean="0">
                <a:solidFill>
                  <a:schemeClr val="tx1">
                    <a:lumMod val="65000"/>
                    <a:lumOff val="35000"/>
                  </a:schemeClr>
                </a:solidFill>
              </a:rPr>
              <a:t> bakteriye kuyruk </a:t>
            </a:r>
            <a:r>
              <a:rPr lang="tr-TR" dirty="0" err="1" smtClean="0">
                <a:solidFill>
                  <a:schemeClr val="tx1">
                    <a:lumMod val="65000"/>
                    <a:lumOff val="35000"/>
                  </a:schemeClr>
                </a:solidFill>
              </a:rPr>
              <a:t>iğnesi,çıkıntı</a:t>
            </a:r>
            <a:r>
              <a:rPr lang="tr-TR" dirty="0" smtClean="0">
                <a:solidFill>
                  <a:schemeClr val="tx1">
                    <a:lumMod val="65000"/>
                    <a:lumOff val="35000"/>
                  </a:schemeClr>
                </a:solidFill>
              </a:rPr>
              <a:t> veya </a:t>
            </a:r>
            <a:r>
              <a:rPr lang="tr-TR" dirty="0" err="1" smtClean="0">
                <a:solidFill>
                  <a:schemeClr val="tx1">
                    <a:lumMod val="65000"/>
                    <a:lumOff val="35000"/>
                  </a:schemeClr>
                </a:solidFill>
              </a:rPr>
              <a:t>tentakülleri</a:t>
            </a:r>
            <a:r>
              <a:rPr lang="tr-TR" dirty="0" smtClean="0">
                <a:solidFill>
                  <a:schemeClr val="tx1">
                    <a:lumMod val="65000"/>
                    <a:lumOff val="35000"/>
                  </a:schemeClr>
                </a:solidFill>
              </a:rPr>
              <a:t> ile tutunur. Aktif ve genç bakteri hücrelerindeki </a:t>
            </a:r>
            <a:r>
              <a:rPr lang="tr-TR" dirty="0" err="1" smtClean="0">
                <a:solidFill>
                  <a:schemeClr val="tx1">
                    <a:lumMod val="65000"/>
                    <a:lumOff val="35000"/>
                  </a:schemeClr>
                </a:solidFill>
              </a:rPr>
              <a:t>fajların</a:t>
            </a:r>
            <a:r>
              <a:rPr lang="tr-TR" dirty="0" smtClean="0">
                <a:solidFill>
                  <a:schemeClr val="tx1">
                    <a:lumMod val="65000"/>
                    <a:lumOff val="35000"/>
                  </a:schemeClr>
                </a:solidFill>
              </a:rPr>
              <a:t> </a:t>
            </a:r>
            <a:r>
              <a:rPr lang="tr-TR" dirty="0" err="1" smtClean="0">
                <a:solidFill>
                  <a:schemeClr val="tx1">
                    <a:lumMod val="65000"/>
                    <a:lumOff val="35000"/>
                  </a:schemeClr>
                </a:solidFill>
              </a:rPr>
              <a:t>adsorbsiyonu</a:t>
            </a:r>
            <a:r>
              <a:rPr lang="tr-TR" dirty="0" smtClean="0">
                <a:solidFill>
                  <a:schemeClr val="tx1">
                    <a:lumMod val="65000"/>
                    <a:lumOff val="35000"/>
                  </a:schemeClr>
                </a:solidFill>
              </a:rPr>
              <a:t> daha kolay </a:t>
            </a:r>
            <a:r>
              <a:rPr lang="tr-TR" dirty="0" err="1" smtClean="0">
                <a:solidFill>
                  <a:schemeClr val="tx1">
                    <a:lumMod val="65000"/>
                    <a:lumOff val="35000"/>
                  </a:schemeClr>
                </a:solidFill>
              </a:rPr>
              <a:t>olur.Her</a:t>
            </a:r>
            <a:r>
              <a:rPr lang="tr-TR" dirty="0" smtClean="0">
                <a:solidFill>
                  <a:schemeClr val="tx1">
                    <a:lumMod val="65000"/>
                    <a:lumOff val="35000"/>
                  </a:schemeClr>
                </a:solidFill>
              </a:rPr>
              <a:t> </a:t>
            </a:r>
            <a:r>
              <a:rPr lang="tr-TR" dirty="0" err="1" smtClean="0">
                <a:solidFill>
                  <a:schemeClr val="tx1">
                    <a:lumMod val="65000"/>
                    <a:lumOff val="35000"/>
                  </a:schemeClr>
                </a:solidFill>
              </a:rPr>
              <a:t>faj</a:t>
            </a:r>
            <a:r>
              <a:rPr lang="tr-TR" dirty="0" smtClean="0">
                <a:solidFill>
                  <a:schemeClr val="tx1">
                    <a:lumMod val="65000"/>
                    <a:lumOff val="35000"/>
                  </a:schemeClr>
                </a:solidFill>
              </a:rPr>
              <a:t> her bakteriye </a:t>
            </a:r>
            <a:r>
              <a:rPr lang="tr-TR" dirty="0" err="1" smtClean="0">
                <a:solidFill>
                  <a:schemeClr val="tx1">
                    <a:lumMod val="65000"/>
                    <a:lumOff val="35000"/>
                  </a:schemeClr>
                </a:solidFill>
              </a:rPr>
              <a:t>adsorbe</a:t>
            </a:r>
            <a:r>
              <a:rPr lang="tr-TR" dirty="0" smtClean="0">
                <a:solidFill>
                  <a:schemeClr val="tx1">
                    <a:lumMod val="65000"/>
                    <a:lumOff val="35000"/>
                  </a:schemeClr>
                </a:solidFill>
              </a:rPr>
              <a:t> olmaz. </a:t>
            </a:r>
          </a:p>
          <a:p>
            <a:pPr marL="0" indent="0">
              <a:buNone/>
            </a:pPr>
            <a:r>
              <a:rPr lang="tr-TR" dirty="0">
                <a:solidFill>
                  <a:schemeClr val="tx1">
                    <a:lumMod val="65000"/>
                    <a:lumOff val="35000"/>
                  </a:schemeClr>
                </a:solidFill>
              </a:rPr>
              <a:t> </a:t>
            </a:r>
            <a:r>
              <a:rPr lang="tr-TR" dirty="0" smtClean="0">
                <a:solidFill>
                  <a:schemeClr val="tx1">
                    <a:lumMod val="65000"/>
                    <a:lumOff val="35000"/>
                  </a:schemeClr>
                </a:solidFill>
              </a:rPr>
              <a:t>  </a:t>
            </a:r>
            <a:r>
              <a:rPr lang="tr-TR" dirty="0" err="1" smtClean="0">
                <a:solidFill>
                  <a:schemeClr val="tx1">
                    <a:lumMod val="65000"/>
                    <a:lumOff val="35000"/>
                  </a:schemeClr>
                </a:solidFill>
              </a:rPr>
              <a:t>Bakteriyofajların</a:t>
            </a:r>
            <a:r>
              <a:rPr lang="tr-TR" dirty="0" smtClean="0">
                <a:solidFill>
                  <a:schemeClr val="tx1">
                    <a:lumMod val="65000"/>
                    <a:lumOff val="35000"/>
                  </a:schemeClr>
                </a:solidFill>
              </a:rPr>
              <a:t> tutunması </a:t>
            </a:r>
            <a:r>
              <a:rPr lang="tr-TR" dirty="0" err="1" smtClean="0">
                <a:solidFill>
                  <a:schemeClr val="tx1">
                    <a:lumMod val="65000"/>
                    <a:lumOff val="35000"/>
                  </a:schemeClr>
                </a:solidFill>
              </a:rPr>
              <a:t>faj</a:t>
            </a:r>
            <a:r>
              <a:rPr lang="tr-TR" dirty="0" smtClean="0">
                <a:solidFill>
                  <a:schemeClr val="tx1">
                    <a:lumMod val="65000"/>
                    <a:lumOff val="35000"/>
                  </a:schemeClr>
                </a:solidFill>
              </a:rPr>
              <a:t> kuyruğundaki </a:t>
            </a:r>
            <a:r>
              <a:rPr lang="tr-TR" dirty="0" err="1" smtClean="0">
                <a:solidFill>
                  <a:schemeClr val="tx1">
                    <a:lumMod val="65000"/>
                    <a:lumOff val="35000"/>
                  </a:schemeClr>
                </a:solidFill>
              </a:rPr>
              <a:t>komplemanter</a:t>
            </a:r>
            <a:r>
              <a:rPr lang="tr-TR" dirty="0" smtClean="0">
                <a:solidFill>
                  <a:schemeClr val="tx1">
                    <a:lumMod val="65000"/>
                    <a:lumOff val="35000"/>
                  </a:schemeClr>
                </a:solidFill>
              </a:rPr>
              <a:t> bölgeler ile bakteri çeperindeki reseptörler arası ilişkiye göre gerçekleşmektedir. Kuyruksuz olan </a:t>
            </a:r>
            <a:r>
              <a:rPr lang="tr-TR" dirty="0" err="1" smtClean="0">
                <a:solidFill>
                  <a:schemeClr val="tx1">
                    <a:lumMod val="65000"/>
                    <a:lumOff val="35000"/>
                  </a:schemeClr>
                </a:solidFill>
              </a:rPr>
              <a:t>fajlar</a:t>
            </a:r>
            <a:r>
              <a:rPr lang="tr-TR" dirty="0" smtClean="0">
                <a:solidFill>
                  <a:schemeClr val="tx1">
                    <a:lumMod val="65000"/>
                    <a:lumOff val="35000"/>
                  </a:schemeClr>
                </a:solidFill>
              </a:rPr>
              <a:t> ise tüm yüzeyleri ile bakteriye tutunurlar. </a:t>
            </a:r>
            <a:r>
              <a:rPr lang="tr-TR" dirty="0" err="1" smtClean="0">
                <a:solidFill>
                  <a:schemeClr val="tx1">
                    <a:lumMod val="65000"/>
                    <a:lumOff val="35000"/>
                  </a:schemeClr>
                </a:solidFill>
              </a:rPr>
              <a:t>Flamentöz</a:t>
            </a:r>
            <a:r>
              <a:rPr lang="tr-TR" dirty="0" smtClean="0">
                <a:solidFill>
                  <a:schemeClr val="tx1">
                    <a:lumMod val="65000"/>
                    <a:lumOff val="35000"/>
                  </a:schemeClr>
                </a:solidFill>
              </a:rPr>
              <a:t> </a:t>
            </a:r>
            <a:r>
              <a:rPr lang="tr-TR" dirty="0" err="1" smtClean="0">
                <a:solidFill>
                  <a:schemeClr val="tx1">
                    <a:lumMod val="65000"/>
                    <a:lumOff val="35000"/>
                  </a:schemeClr>
                </a:solidFill>
              </a:rPr>
              <a:t>fajlar</a:t>
            </a:r>
            <a:r>
              <a:rPr lang="tr-TR" dirty="0" smtClean="0">
                <a:solidFill>
                  <a:schemeClr val="tx1">
                    <a:lumMod val="65000"/>
                    <a:lumOff val="35000"/>
                  </a:schemeClr>
                </a:solidFill>
              </a:rPr>
              <a:t> bakteriye uçlarından </a:t>
            </a:r>
            <a:r>
              <a:rPr lang="tr-TR" dirty="0" err="1" smtClean="0">
                <a:solidFill>
                  <a:schemeClr val="tx1">
                    <a:lumMod val="65000"/>
                    <a:lumOff val="35000"/>
                  </a:schemeClr>
                </a:solidFill>
              </a:rPr>
              <a:t>adsorbe</a:t>
            </a:r>
            <a:r>
              <a:rPr lang="tr-TR" dirty="0" smtClean="0">
                <a:solidFill>
                  <a:schemeClr val="tx1">
                    <a:lumMod val="65000"/>
                    <a:lumOff val="35000"/>
                  </a:schemeClr>
                </a:solidFill>
              </a:rPr>
              <a:t> olurlar.</a:t>
            </a:r>
          </a:p>
          <a:p>
            <a:pPr marL="0" indent="0">
              <a:buNone/>
            </a:pPr>
            <a:endParaRPr lang="tr-TR" dirty="0">
              <a:solidFill>
                <a:schemeClr val="tx1">
                  <a:lumMod val="65000"/>
                  <a:lumOff val="35000"/>
                </a:schemeClr>
              </a:solidFill>
            </a:endParaRPr>
          </a:p>
          <a:p>
            <a:pPr marL="0" indent="0">
              <a:buNone/>
            </a:pPr>
            <a:endParaRPr lang="tr-TR" u="sng" dirty="0" smtClean="0">
              <a:solidFill>
                <a:schemeClr val="accent6">
                  <a:lumMod val="50000"/>
                </a:schemeClr>
              </a:solidFill>
            </a:endParaRPr>
          </a:p>
        </p:txBody>
      </p:sp>
    </p:spTree>
    <p:extLst>
      <p:ext uri="{BB962C8B-B14F-4D97-AF65-F5344CB8AC3E}">
        <p14:creationId xmlns:p14="http://schemas.microsoft.com/office/powerpoint/2010/main" val="2605559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51732"/>
          </a:xfrm>
        </p:spPr>
        <p:txBody>
          <a:bodyPr>
            <a:normAutofit fontScale="90000"/>
          </a:bodyPr>
          <a:lstStyle/>
          <a:p>
            <a:r>
              <a:rPr lang="tr-TR" sz="2400" dirty="0" smtClean="0"/>
              <a:t>T </a:t>
            </a:r>
            <a:r>
              <a:rPr lang="tr-TR" sz="2400" dirty="0" err="1" smtClean="0"/>
              <a:t>fajlarının</a:t>
            </a:r>
            <a:r>
              <a:rPr lang="tr-TR" sz="2400" dirty="0" smtClean="0"/>
              <a:t> </a:t>
            </a:r>
            <a:r>
              <a:rPr lang="tr-TR" sz="2400" dirty="0" err="1" smtClean="0"/>
              <a:t>E.coli</a:t>
            </a:r>
            <a:r>
              <a:rPr lang="tr-TR" sz="2400" dirty="0" smtClean="0"/>
              <a:t> hücre yüzeyine kuyruk </a:t>
            </a:r>
            <a:r>
              <a:rPr lang="tr-TR" sz="2400" dirty="0" err="1" smtClean="0"/>
              <a:t>fibrilleri</a:t>
            </a:r>
            <a:r>
              <a:rPr lang="tr-TR" sz="2400" dirty="0" smtClean="0"/>
              <a:t> ile tutunması ve </a:t>
            </a:r>
            <a:r>
              <a:rPr lang="tr-TR" sz="2400" dirty="0" err="1" smtClean="0"/>
              <a:t>faj</a:t>
            </a:r>
            <a:r>
              <a:rPr lang="tr-TR" sz="2400" dirty="0" smtClean="0"/>
              <a:t> DNA’sının enjeksiyonunu gösteren </a:t>
            </a:r>
            <a:r>
              <a:rPr lang="tr-TR" sz="2400" dirty="0" err="1" smtClean="0"/>
              <a:t>mikrograf</a:t>
            </a:r>
            <a:r>
              <a:rPr lang="tr-TR" sz="2400" dirty="0"/>
              <a:t>.</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946" y="1623701"/>
            <a:ext cx="8289420" cy="4606183"/>
          </a:xfrm>
        </p:spPr>
      </p:pic>
    </p:spTree>
    <p:extLst>
      <p:ext uri="{BB962C8B-B14F-4D97-AF65-F5344CB8AC3E}">
        <p14:creationId xmlns:p14="http://schemas.microsoft.com/office/powerpoint/2010/main" val="2072889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575256"/>
          </a:xfrm>
        </p:spPr>
        <p:txBody>
          <a:bodyPr>
            <a:normAutofit fontScale="90000"/>
          </a:bodyPr>
          <a:lstStyle/>
          <a:p>
            <a:r>
              <a:rPr lang="tr-TR" dirty="0" err="1" smtClean="0"/>
              <a:t>Fajların</a:t>
            </a:r>
            <a:r>
              <a:rPr lang="tr-TR" dirty="0" smtClean="0"/>
              <a:t> Gelişiminde Gerekli Etmenler </a:t>
            </a:r>
            <a:endParaRPr lang="tr-TR" dirty="0"/>
          </a:p>
        </p:txBody>
      </p:sp>
      <p:sp>
        <p:nvSpPr>
          <p:cNvPr id="3" name="İçerik Yer Tutucusu 2"/>
          <p:cNvSpPr>
            <a:spLocks noGrp="1"/>
          </p:cNvSpPr>
          <p:nvPr>
            <p:ph idx="1"/>
          </p:nvPr>
        </p:nvSpPr>
        <p:spPr>
          <a:xfrm>
            <a:off x="677334" y="1416677"/>
            <a:ext cx="8596668" cy="5300317"/>
          </a:xfrm>
        </p:spPr>
        <p:txBody>
          <a:bodyPr>
            <a:normAutofit/>
          </a:bodyPr>
          <a:lstStyle/>
          <a:p>
            <a:pPr marL="0" indent="0">
              <a:buNone/>
            </a:pPr>
            <a:r>
              <a:rPr lang="tr-TR" sz="2400" dirty="0" smtClean="0"/>
              <a:t>    </a:t>
            </a:r>
            <a:r>
              <a:rPr lang="tr-TR" sz="2400" dirty="0" err="1" smtClean="0"/>
              <a:t>Fajların</a:t>
            </a:r>
            <a:r>
              <a:rPr lang="tr-TR" sz="2400" dirty="0" smtClean="0"/>
              <a:t> temel özelliklerinin ortaya </a:t>
            </a:r>
            <a:r>
              <a:rPr lang="tr-TR" sz="2400" dirty="0" err="1" smtClean="0"/>
              <a:t>konulmasında,çoğalma</a:t>
            </a:r>
            <a:r>
              <a:rPr lang="tr-TR" sz="2400" dirty="0" smtClean="0"/>
              <a:t> mekanizmalarının </a:t>
            </a:r>
            <a:r>
              <a:rPr lang="tr-TR" sz="2400" dirty="0" err="1" smtClean="0"/>
              <a:t>araştırılması,faj</a:t>
            </a:r>
            <a:r>
              <a:rPr lang="tr-TR" sz="2400" dirty="0" smtClean="0"/>
              <a:t> direnç mekanizmaların incelenmesi onların gelişmelerini etkileyen faktörlerin bilinmesiyle mümkün olur. </a:t>
            </a:r>
          </a:p>
          <a:p>
            <a:pPr marL="0" indent="0">
              <a:buNone/>
            </a:pPr>
            <a:r>
              <a:rPr lang="tr-TR" sz="2400" dirty="0"/>
              <a:t> </a:t>
            </a:r>
            <a:r>
              <a:rPr lang="tr-TR" sz="2400" dirty="0" smtClean="0"/>
              <a:t>  </a:t>
            </a:r>
            <a:r>
              <a:rPr lang="tr-TR" sz="2400" dirty="0" err="1" smtClean="0"/>
              <a:t>Fajlar</a:t>
            </a:r>
            <a:r>
              <a:rPr lang="tr-TR" sz="2400" dirty="0" smtClean="0"/>
              <a:t> konukçularını tamamen rastlantı ile bulurlar. Bunların hücreye girip onların tümünü </a:t>
            </a:r>
            <a:r>
              <a:rPr lang="tr-TR" sz="2400" dirty="0" err="1" smtClean="0"/>
              <a:t>lize</a:t>
            </a:r>
            <a:r>
              <a:rPr lang="tr-TR" sz="2400" dirty="0" smtClean="0"/>
              <a:t> etmeleri ile </a:t>
            </a:r>
            <a:r>
              <a:rPr lang="tr-TR" sz="2400" dirty="0" err="1" smtClean="0"/>
              <a:t>latent</a:t>
            </a:r>
            <a:r>
              <a:rPr lang="tr-TR" sz="2400" dirty="0" smtClean="0"/>
              <a:t> devre tamamlanmış olur. </a:t>
            </a:r>
            <a:r>
              <a:rPr lang="tr-TR" sz="2400" dirty="0" err="1" smtClean="0"/>
              <a:t>Latent</a:t>
            </a:r>
            <a:r>
              <a:rPr lang="tr-TR" sz="2400" dirty="0" smtClean="0"/>
              <a:t> devrenin ikinci aşaması olgunlaşma dönemidir. Bakteri hücresinin </a:t>
            </a:r>
            <a:r>
              <a:rPr lang="tr-TR" sz="2400" dirty="0" err="1" smtClean="0"/>
              <a:t>lizizi</a:t>
            </a:r>
            <a:r>
              <a:rPr lang="tr-TR" sz="2400" dirty="0" smtClean="0"/>
              <a:t> son dönemdir. Bu sırada konukçu hücre içinde oluşan basınç ve eritici enzimlerin etkisiyle hücre patlar ve olgun </a:t>
            </a:r>
            <a:r>
              <a:rPr lang="tr-TR" sz="2400" dirty="0" err="1" smtClean="0"/>
              <a:t>fajlar</a:t>
            </a:r>
            <a:r>
              <a:rPr lang="tr-TR" sz="2400" dirty="0" smtClean="0"/>
              <a:t> dışarı atılır</a:t>
            </a:r>
            <a:r>
              <a:rPr lang="tr-TR" dirty="0" smtClean="0"/>
              <a:t>. </a:t>
            </a:r>
          </a:p>
          <a:p>
            <a:pPr marL="0" indent="0">
              <a:buNone/>
            </a:pPr>
            <a:r>
              <a:rPr lang="tr-TR" u="sng" dirty="0" smtClean="0"/>
              <a:t>          </a:t>
            </a:r>
          </a:p>
        </p:txBody>
      </p:sp>
    </p:spTree>
    <p:extLst>
      <p:ext uri="{BB962C8B-B14F-4D97-AF65-F5344CB8AC3E}">
        <p14:creationId xmlns:p14="http://schemas.microsoft.com/office/powerpoint/2010/main" val="345464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Laktik Asit Bakteri </a:t>
            </a:r>
            <a:r>
              <a:rPr lang="tr-TR" dirty="0" err="1" smtClean="0"/>
              <a:t>Fajlarının</a:t>
            </a:r>
            <a:r>
              <a:rPr lang="tr-TR" dirty="0" smtClean="0"/>
              <a:t> Önemleri ve Özellikleri</a:t>
            </a:r>
            <a:endParaRPr lang="tr-TR" dirty="0"/>
          </a:p>
        </p:txBody>
      </p:sp>
      <p:sp>
        <p:nvSpPr>
          <p:cNvPr id="3" name="İçerik Yer Tutucusu 2"/>
          <p:cNvSpPr>
            <a:spLocks noGrp="1"/>
          </p:cNvSpPr>
          <p:nvPr>
            <p:ph idx="1"/>
          </p:nvPr>
        </p:nvSpPr>
        <p:spPr/>
        <p:txBody>
          <a:bodyPr/>
          <a:lstStyle/>
          <a:p>
            <a:pPr marL="0" indent="0">
              <a:buNone/>
            </a:pPr>
            <a:r>
              <a:rPr lang="tr-TR" dirty="0" smtClean="0"/>
              <a:t>  Süt teknolojisinde </a:t>
            </a:r>
            <a:r>
              <a:rPr lang="tr-TR" dirty="0" err="1" smtClean="0"/>
              <a:t>fajlar,üretim</a:t>
            </a:r>
            <a:r>
              <a:rPr lang="tr-TR" dirty="0" smtClean="0"/>
              <a:t> ve olgunlaşma </a:t>
            </a:r>
            <a:r>
              <a:rPr lang="tr-TR" dirty="0" err="1" smtClean="0"/>
              <a:t>devrelerinde,ürünlerde</a:t>
            </a:r>
            <a:r>
              <a:rPr lang="tr-TR" dirty="0" smtClean="0"/>
              <a:t> meydana getirdiği hatalar nedeniyle önemli sorunların kaynağını oluştururlar. Bu durum işletmeler açısından büyük maddi kayıplar doğurur. Üretim dahi durabilir. İşletmelerin </a:t>
            </a:r>
            <a:r>
              <a:rPr lang="tr-TR" dirty="0" err="1" smtClean="0"/>
              <a:t>bakteriyofaj</a:t>
            </a:r>
            <a:r>
              <a:rPr lang="tr-TR" dirty="0" smtClean="0"/>
              <a:t> saldırılarına karşı korunması bakımından onların temel özelliklerinin ve bulaşma yollarının bilinmesi ve bunlara karşı tedbirlerin alınması gerekir. </a:t>
            </a:r>
          </a:p>
          <a:p>
            <a:pPr marL="0" indent="0">
              <a:buNone/>
            </a:pPr>
            <a:r>
              <a:rPr lang="tr-TR" dirty="0"/>
              <a:t> </a:t>
            </a:r>
            <a:r>
              <a:rPr lang="tr-TR" dirty="0" smtClean="0"/>
              <a:t> </a:t>
            </a:r>
            <a:r>
              <a:rPr lang="tr-TR" dirty="0" err="1" smtClean="0"/>
              <a:t>Fajların</a:t>
            </a:r>
            <a:r>
              <a:rPr lang="tr-TR" dirty="0" smtClean="0"/>
              <a:t> zararları en kolay ve en kısa sürede yoğurt oluşumu aşamasında görülür. Yoğurt, </a:t>
            </a:r>
            <a:r>
              <a:rPr lang="tr-TR" dirty="0" smtClean="0">
                <a:solidFill>
                  <a:schemeClr val="tx1"/>
                </a:solidFill>
              </a:rPr>
              <a:t>3</a:t>
            </a:r>
            <a:r>
              <a:rPr lang="tr-TR" dirty="0" smtClean="0"/>
              <a:t> saatte yoğurt kültürünün sütü fermente etmesi sonucunda oluşur. Kültürdeki bakterilere has </a:t>
            </a:r>
            <a:r>
              <a:rPr lang="tr-TR" dirty="0" err="1" smtClean="0"/>
              <a:t>fajın</a:t>
            </a:r>
            <a:r>
              <a:rPr lang="tr-TR" dirty="0" smtClean="0"/>
              <a:t> bulaşması durumunda koşullara bağlı olarak yoğurt yapımında aksaklıklar görülür ve istenen sürede süt pıhtılaşmaz ve yoğurt elde edilemez. Sütte </a:t>
            </a:r>
            <a:r>
              <a:rPr lang="tr-TR" dirty="0" err="1" smtClean="0"/>
              <a:t>antibiyotik,deterjan</a:t>
            </a:r>
            <a:r>
              <a:rPr lang="tr-TR" dirty="0" smtClean="0"/>
              <a:t> ve dezenfektan kalıntısı gibi kimyasal maddeler de yoğurt oluşumunu engeller. Bu sakıncalar söz konusu değilse üretimde meydana gelen hatanın kaynağı </a:t>
            </a:r>
            <a:r>
              <a:rPr lang="tr-TR" dirty="0" err="1" smtClean="0"/>
              <a:t>fajlardır</a:t>
            </a:r>
            <a:r>
              <a:rPr lang="tr-TR" dirty="0" smtClean="0"/>
              <a:t>.</a:t>
            </a:r>
            <a:endParaRPr lang="tr-TR" dirty="0"/>
          </a:p>
        </p:txBody>
      </p:sp>
    </p:spTree>
    <p:extLst>
      <p:ext uri="{BB962C8B-B14F-4D97-AF65-F5344CB8AC3E}">
        <p14:creationId xmlns:p14="http://schemas.microsoft.com/office/powerpoint/2010/main" val="1380315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60117"/>
            <a:ext cx="8596668" cy="620855"/>
          </a:xfrm>
        </p:spPr>
        <p:txBody>
          <a:bodyPr>
            <a:normAutofit fontScale="90000"/>
          </a:bodyPr>
          <a:lstStyle/>
          <a:p>
            <a:r>
              <a:rPr lang="tr-TR" dirty="0" err="1" smtClean="0"/>
              <a:t>Fajlara</a:t>
            </a:r>
            <a:r>
              <a:rPr lang="tr-TR" dirty="0" smtClean="0"/>
              <a:t> hangi ortamlarda rastlanılır ?</a:t>
            </a:r>
            <a:endParaRPr lang="tr-TR" dirty="0"/>
          </a:p>
        </p:txBody>
      </p:sp>
      <p:sp>
        <p:nvSpPr>
          <p:cNvPr id="3" name="İçerik Yer Tutucusu 2"/>
          <p:cNvSpPr>
            <a:spLocks noGrp="1"/>
          </p:cNvSpPr>
          <p:nvPr>
            <p:ph idx="1"/>
          </p:nvPr>
        </p:nvSpPr>
        <p:spPr>
          <a:xfrm>
            <a:off x="677334" y="1760434"/>
            <a:ext cx="8596668" cy="4280928"/>
          </a:xfrm>
        </p:spPr>
        <p:txBody>
          <a:bodyPr/>
          <a:lstStyle/>
          <a:p>
            <a:pPr marL="0" indent="0">
              <a:buNone/>
            </a:pPr>
            <a:r>
              <a:rPr lang="tr-TR" dirty="0" smtClean="0"/>
              <a:t>    </a:t>
            </a:r>
            <a:r>
              <a:rPr lang="tr-TR" dirty="0" err="1" smtClean="0"/>
              <a:t>Fajlara</a:t>
            </a:r>
            <a:r>
              <a:rPr lang="tr-TR" dirty="0" smtClean="0"/>
              <a:t> </a:t>
            </a:r>
            <a:r>
              <a:rPr lang="tr-TR" dirty="0" err="1" smtClean="0"/>
              <a:t>starter</a:t>
            </a:r>
            <a:r>
              <a:rPr lang="tr-TR" dirty="0" smtClean="0"/>
              <a:t> veya saf kültürün yaygın olarak kullanıldığı ortamlarda rastlanmaktadır. Özellikle laktik asit bakteri türlerine ait </a:t>
            </a:r>
            <a:r>
              <a:rPr lang="tr-TR" dirty="0" err="1" smtClean="0"/>
              <a:t>fajların</a:t>
            </a:r>
            <a:r>
              <a:rPr lang="tr-TR" dirty="0" smtClean="0"/>
              <a:t> kültür kullanılan süt işletmelerinde </a:t>
            </a:r>
            <a:r>
              <a:rPr lang="tr-TR" dirty="0" err="1" smtClean="0"/>
              <a:t>faj</a:t>
            </a:r>
            <a:r>
              <a:rPr lang="tr-TR" dirty="0" smtClean="0"/>
              <a:t> saldırıları her zaman olabilir. Bunun için kullanılacak kültürlerin başlangıçta </a:t>
            </a:r>
            <a:r>
              <a:rPr lang="tr-TR" dirty="0" err="1" smtClean="0"/>
              <a:t>faj</a:t>
            </a:r>
            <a:r>
              <a:rPr lang="tr-TR" dirty="0" smtClean="0"/>
              <a:t> kontrollerinin yapılmasında yarar vardır. Kullanım sırasında da çok farklı kaynaklardan kültürlere </a:t>
            </a:r>
            <a:r>
              <a:rPr lang="tr-TR" dirty="0" err="1" smtClean="0"/>
              <a:t>faj</a:t>
            </a:r>
            <a:r>
              <a:rPr lang="tr-TR" dirty="0" smtClean="0"/>
              <a:t> bulaşması olabilir. </a:t>
            </a:r>
          </a:p>
          <a:p>
            <a:pPr marL="0" indent="0">
              <a:buNone/>
            </a:pPr>
            <a:r>
              <a:rPr lang="tr-TR" dirty="0"/>
              <a:t> </a:t>
            </a:r>
            <a:r>
              <a:rPr lang="tr-TR" dirty="0" smtClean="0"/>
              <a:t>   En büyük bulaşma kaynağı çiğ süttür. Süt teknolojisi ileri ülkelerde bu tip sorunlar uzun yıllardır bilinmekte ve üzerinde çalışılmaktadır. Saf kültür kullanımının yaygın olduğu ülkelerde </a:t>
            </a:r>
            <a:r>
              <a:rPr lang="tr-TR" dirty="0" err="1" smtClean="0"/>
              <a:t>faj</a:t>
            </a:r>
            <a:r>
              <a:rPr lang="tr-TR" dirty="0" smtClean="0"/>
              <a:t> bulaşmalarıyla </a:t>
            </a:r>
            <a:r>
              <a:rPr lang="tr-TR" dirty="0" err="1" smtClean="0"/>
              <a:t>karşılaştırılmış,hatta</a:t>
            </a:r>
            <a:r>
              <a:rPr lang="tr-TR" dirty="0" smtClean="0"/>
              <a:t> bundan dolayı fabrikalar uzun süre kapatılmıştır. Kültür kullanan ve farklı büyüklükteki yoğurt işletmelerinde zaman zaman </a:t>
            </a:r>
            <a:r>
              <a:rPr lang="tr-TR" dirty="0" err="1" smtClean="0"/>
              <a:t>faj</a:t>
            </a:r>
            <a:r>
              <a:rPr lang="tr-TR" dirty="0" smtClean="0"/>
              <a:t> sorunuyla karşılaştırıldığını ve buna bağlı önemli ekonomik kayıpların meydana geldiğini rapor etmişlerdir.</a:t>
            </a:r>
          </a:p>
          <a:p>
            <a:pPr marL="0" indent="0">
              <a:buNone/>
            </a:pPr>
            <a:endParaRPr lang="tr-TR" dirty="0" smtClean="0"/>
          </a:p>
          <a:p>
            <a:pPr marL="0" indent="0">
              <a:buNone/>
            </a:pPr>
            <a:r>
              <a:rPr lang="tr-TR" dirty="0"/>
              <a:t> </a:t>
            </a:r>
            <a:r>
              <a:rPr lang="tr-TR" dirty="0" smtClean="0"/>
              <a:t>  </a:t>
            </a:r>
            <a:endParaRPr lang="tr-TR" dirty="0"/>
          </a:p>
        </p:txBody>
      </p:sp>
    </p:spTree>
    <p:extLst>
      <p:ext uri="{BB962C8B-B14F-4D97-AF65-F5344CB8AC3E}">
        <p14:creationId xmlns:p14="http://schemas.microsoft.com/office/powerpoint/2010/main" val="3071639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0800000" flipV="1">
            <a:off x="334297" y="511274"/>
            <a:ext cx="8331139" cy="838961"/>
          </a:xfrm>
        </p:spPr>
        <p:txBody>
          <a:bodyPr>
            <a:noAutofit/>
          </a:bodyPr>
          <a:lstStyle/>
          <a:p>
            <a:r>
              <a:rPr lang="tr-TR" dirty="0" smtClean="0"/>
              <a:t>          Yoğurt ve peynirde </a:t>
            </a:r>
            <a:r>
              <a:rPr lang="tr-TR" dirty="0" err="1" smtClean="0"/>
              <a:t>faj</a:t>
            </a:r>
            <a:r>
              <a:rPr lang="tr-TR" dirty="0" smtClean="0"/>
              <a:t> varlığı </a:t>
            </a:r>
            <a:endParaRPr lang="tr-TR" dirty="0"/>
          </a:p>
        </p:txBody>
      </p:sp>
      <p:sp>
        <p:nvSpPr>
          <p:cNvPr id="3" name="İçerik Yer Tutucusu 2"/>
          <p:cNvSpPr>
            <a:spLocks noGrp="1"/>
          </p:cNvSpPr>
          <p:nvPr>
            <p:ph idx="1"/>
          </p:nvPr>
        </p:nvSpPr>
        <p:spPr>
          <a:xfrm>
            <a:off x="677334" y="1726250"/>
            <a:ext cx="8596668" cy="4315113"/>
          </a:xfrm>
        </p:spPr>
        <p:txBody>
          <a:bodyPr>
            <a:noAutofit/>
          </a:bodyPr>
          <a:lstStyle/>
          <a:p>
            <a:pPr marL="0" indent="0">
              <a:buNone/>
            </a:pPr>
            <a:r>
              <a:rPr lang="tr-TR" sz="2000" dirty="0" smtClean="0"/>
              <a:t>   Yoğurtta </a:t>
            </a:r>
            <a:r>
              <a:rPr lang="tr-TR" sz="2000" dirty="0" err="1" smtClean="0"/>
              <a:t>Lactobacillus</a:t>
            </a:r>
            <a:r>
              <a:rPr lang="tr-TR" sz="2000" dirty="0" smtClean="0"/>
              <a:t> </a:t>
            </a:r>
            <a:r>
              <a:rPr lang="tr-TR" sz="2000" dirty="0" err="1" smtClean="0"/>
              <a:t>delbrueckii</a:t>
            </a:r>
            <a:r>
              <a:rPr lang="tr-TR" sz="2000" dirty="0" smtClean="0"/>
              <a:t> </a:t>
            </a:r>
            <a:r>
              <a:rPr lang="tr-TR" sz="2000" dirty="0" err="1" smtClean="0"/>
              <a:t>ssp</a:t>
            </a:r>
            <a:r>
              <a:rPr lang="tr-TR" sz="2000" dirty="0" smtClean="0"/>
              <a:t>. </a:t>
            </a:r>
            <a:r>
              <a:rPr lang="tr-TR" sz="2000" dirty="0" err="1" smtClean="0"/>
              <a:t>bulgaricus</a:t>
            </a:r>
            <a:r>
              <a:rPr lang="tr-TR" sz="2000" dirty="0" smtClean="0"/>
              <a:t> bakterilerinin </a:t>
            </a:r>
            <a:r>
              <a:rPr lang="tr-TR" sz="2000" dirty="0" err="1" smtClean="0"/>
              <a:t>fajlarına</a:t>
            </a:r>
            <a:r>
              <a:rPr lang="tr-TR" sz="2000" dirty="0" smtClean="0"/>
              <a:t> göre </a:t>
            </a:r>
            <a:r>
              <a:rPr lang="tr-TR" sz="2000" dirty="0" err="1" smtClean="0"/>
              <a:t>Streptococcus</a:t>
            </a:r>
            <a:r>
              <a:rPr lang="tr-TR" sz="2000" dirty="0" smtClean="0"/>
              <a:t> </a:t>
            </a:r>
            <a:r>
              <a:rPr lang="tr-TR" sz="2000" dirty="0" err="1" smtClean="0"/>
              <a:t>salivarius</a:t>
            </a:r>
            <a:r>
              <a:rPr lang="tr-TR" sz="2000" dirty="0" smtClean="0"/>
              <a:t> </a:t>
            </a:r>
            <a:r>
              <a:rPr lang="tr-TR" sz="2000" dirty="0" err="1" smtClean="0"/>
              <a:t>ssp.thermophilus’un</a:t>
            </a:r>
            <a:r>
              <a:rPr lang="tr-TR" sz="2000" dirty="0" smtClean="0"/>
              <a:t> </a:t>
            </a:r>
            <a:r>
              <a:rPr lang="tr-TR" sz="2000" dirty="0" err="1" smtClean="0"/>
              <a:t>fajının</a:t>
            </a:r>
            <a:r>
              <a:rPr lang="tr-TR" sz="2000" dirty="0" smtClean="0"/>
              <a:t> kötü etkileri daha çoktur. Kültüre </a:t>
            </a:r>
            <a:r>
              <a:rPr lang="tr-TR" sz="2000" dirty="0" err="1" smtClean="0"/>
              <a:t>faj</a:t>
            </a:r>
            <a:r>
              <a:rPr lang="tr-TR" sz="2000" dirty="0" smtClean="0"/>
              <a:t> bulaşması veya sütün </a:t>
            </a:r>
            <a:r>
              <a:rPr lang="tr-TR" sz="2000" dirty="0" err="1" smtClean="0"/>
              <a:t>inkübasyon</a:t>
            </a:r>
            <a:r>
              <a:rPr lang="tr-TR" sz="2000" dirty="0" smtClean="0"/>
              <a:t> sıcaklığına soğutulması sırasında ortaya çıkan bulaşma ise yoğurt oluşumu üzerinde daha çok etkili olur. </a:t>
            </a:r>
            <a:r>
              <a:rPr lang="tr-TR" sz="2000" dirty="0" err="1" smtClean="0"/>
              <a:t>Bakteriyofaj</a:t>
            </a:r>
            <a:r>
              <a:rPr lang="tr-TR" sz="2000" dirty="0" smtClean="0"/>
              <a:t> tip ve etkililik derecesine bağlı olarak tatlımsı veya </a:t>
            </a:r>
            <a:r>
              <a:rPr lang="tr-TR" sz="2000" dirty="0" err="1" smtClean="0"/>
              <a:t>ekşi,tatsız,aromasız</a:t>
            </a:r>
            <a:r>
              <a:rPr lang="tr-TR" sz="2000" dirty="0" smtClean="0"/>
              <a:t> yoğurt elde edilir. </a:t>
            </a:r>
            <a:r>
              <a:rPr lang="tr-TR" sz="2000" dirty="0" err="1" smtClean="0"/>
              <a:t>İnkübasyon</a:t>
            </a:r>
            <a:r>
              <a:rPr lang="tr-TR" sz="2000" dirty="0" smtClean="0"/>
              <a:t> süresi uzar. Bazı durumlarda örneğin </a:t>
            </a:r>
            <a:r>
              <a:rPr lang="tr-TR" sz="2000" dirty="0" err="1" smtClean="0"/>
              <a:t>faj</a:t>
            </a:r>
            <a:r>
              <a:rPr lang="tr-TR" sz="2000" dirty="0" smtClean="0"/>
              <a:t> titrinin yüksek olması durumunda sütün pıhtılaşması bile zorlaşır.</a:t>
            </a:r>
          </a:p>
          <a:p>
            <a:pPr marL="0" indent="0">
              <a:buNone/>
            </a:pPr>
            <a:r>
              <a:rPr lang="tr-TR" sz="2000" dirty="0"/>
              <a:t> </a:t>
            </a:r>
            <a:r>
              <a:rPr lang="tr-TR" sz="2000" dirty="0" smtClean="0"/>
              <a:t>   Peynir altı suyu da önemli </a:t>
            </a:r>
            <a:r>
              <a:rPr lang="tr-TR" sz="2000" dirty="0" err="1" smtClean="0"/>
              <a:t>faj</a:t>
            </a:r>
            <a:r>
              <a:rPr lang="tr-TR" sz="2000" dirty="0" smtClean="0"/>
              <a:t> kaynağıdır. Bu </a:t>
            </a:r>
            <a:r>
              <a:rPr lang="tr-TR" sz="2000" dirty="0" err="1" smtClean="0"/>
              <a:t>durum,çevreden</a:t>
            </a:r>
            <a:r>
              <a:rPr lang="tr-TR" sz="2000" dirty="0" smtClean="0"/>
              <a:t> süte ve peynire </a:t>
            </a:r>
            <a:r>
              <a:rPr lang="tr-TR" sz="2000" dirty="0" err="1" smtClean="0"/>
              <a:t>faj</a:t>
            </a:r>
            <a:r>
              <a:rPr lang="tr-TR" sz="2000" dirty="0" smtClean="0"/>
              <a:t> bulaşmasının olabileceği gibi yabancı kültürlerde bulunan </a:t>
            </a:r>
            <a:r>
              <a:rPr lang="tr-TR" sz="2000" dirty="0" err="1" smtClean="0"/>
              <a:t>fajlardan</a:t>
            </a:r>
            <a:r>
              <a:rPr lang="tr-TR" sz="2000" dirty="0" smtClean="0"/>
              <a:t> da kaynaklandığını göstermektedir. Bu denli </a:t>
            </a:r>
            <a:r>
              <a:rPr lang="tr-TR" sz="2000" dirty="0" err="1" smtClean="0"/>
              <a:t>faj</a:t>
            </a:r>
            <a:r>
              <a:rPr lang="tr-TR" sz="2000" dirty="0" smtClean="0"/>
              <a:t> </a:t>
            </a:r>
            <a:r>
              <a:rPr lang="tr-TR" sz="2000" dirty="0" err="1" smtClean="0"/>
              <a:t>zenginliği,peynir</a:t>
            </a:r>
            <a:r>
              <a:rPr lang="tr-TR" sz="2000" dirty="0" smtClean="0"/>
              <a:t> teknolojisinde </a:t>
            </a:r>
            <a:r>
              <a:rPr lang="tr-TR" sz="2000" dirty="0" err="1" smtClean="0"/>
              <a:t>faj</a:t>
            </a:r>
            <a:r>
              <a:rPr lang="tr-TR" sz="2000" dirty="0" smtClean="0"/>
              <a:t> sorunu ile karşılaşma olasılığının yüksek olduğunu ortaya koymaktadır.</a:t>
            </a:r>
          </a:p>
          <a:p>
            <a:pPr marL="0" indent="0">
              <a:buNone/>
            </a:pPr>
            <a:r>
              <a:rPr lang="tr-TR" sz="2000" dirty="0"/>
              <a:t> </a:t>
            </a:r>
            <a:r>
              <a:rPr lang="tr-TR" sz="2000" dirty="0" smtClean="0"/>
              <a:t>  </a:t>
            </a:r>
            <a:endParaRPr lang="tr-TR" sz="2000" dirty="0"/>
          </a:p>
        </p:txBody>
      </p:sp>
    </p:spTree>
    <p:extLst>
      <p:ext uri="{BB962C8B-B14F-4D97-AF65-F5344CB8AC3E}">
        <p14:creationId xmlns:p14="http://schemas.microsoft.com/office/powerpoint/2010/main" val="805557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Laktik Asit Bakterilerinde </a:t>
            </a:r>
            <a:r>
              <a:rPr lang="tr-TR" sz="2800" dirty="0" err="1" smtClean="0"/>
              <a:t>Bakteriyofajlara</a:t>
            </a:r>
            <a:r>
              <a:rPr lang="tr-TR" sz="2800" dirty="0" smtClean="0"/>
              <a:t> Karşı Direnç Mekanizmaları</a:t>
            </a:r>
            <a:endParaRPr lang="tr-TR" sz="2800"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a:t>
            </a:r>
            <a:r>
              <a:rPr lang="tr-TR" sz="2400" dirty="0" smtClean="0"/>
              <a:t>Laktik asit bakterilerin </a:t>
            </a:r>
            <a:r>
              <a:rPr lang="tr-TR" sz="2400" dirty="0" err="1" smtClean="0"/>
              <a:t>fajları</a:t>
            </a:r>
            <a:r>
              <a:rPr lang="tr-TR" sz="2400" dirty="0" smtClean="0"/>
              <a:t> hem </a:t>
            </a:r>
            <a:r>
              <a:rPr lang="tr-TR" sz="2400" dirty="0" err="1" smtClean="0"/>
              <a:t>litik</a:t>
            </a:r>
            <a:r>
              <a:rPr lang="tr-TR" sz="2400" dirty="0" smtClean="0"/>
              <a:t> hem de ılımlı( </a:t>
            </a:r>
            <a:r>
              <a:rPr lang="tr-TR" sz="2400" dirty="0" err="1" smtClean="0"/>
              <a:t>lizogen</a:t>
            </a:r>
            <a:r>
              <a:rPr lang="tr-TR" sz="2400" dirty="0" smtClean="0"/>
              <a:t> ) </a:t>
            </a:r>
            <a:r>
              <a:rPr lang="tr-TR" sz="2400" dirty="0" err="1" smtClean="0"/>
              <a:t>faj</a:t>
            </a:r>
            <a:r>
              <a:rPr lang="tr-TR" sz="2400" dirty="0" smtClean="0"/>
              <a:t> tiplerindendir. Bu nedenle farklı özellikteki </a:t>
            </a:r>
            <a:r>
              <a:rPr lang="tr-TR" sz="2400" dirty="0" err="1" smtClean="0"/>
              <a:t>fajlar</a:t>
            </a:r>
            <a:r>
              <a:rPr lang="tr-TR" sz="2400" dirty="0" smtClean="0"/>
              <a:t> tarafından </a:t>
            </a:r>
            <a:r>
              <a:rPr lang="tr-TR" sz="2400" dirty="0" err="1" smtClean="0"/>
              <a:t>enfekte</a:t>
            </a:r>
            <a:r>
              <a:rPr lang="tr-TR" sz="2400" dirty="0" smtClean="0"/>
              <a:t> edilirler. Çoğu </a:t>
            </a:r>
            <a:r>
              <a:rPr lang="tr-TR" sz="2400" dirty="0" err="1" smtClean="0"/>
              <a:t>starter</a:t>
            </a:r>
            <a:r>
              <a:rPr lang="tr-TR" sz="2400" dirty="0" smtClean="0"/>
              <a:t> kültürlerin hazırlanmasında yer aldıklarından süt ürünlerinin yapımı sorasında bu bakterilerin </a:t>
            </a:r>
            <a:r>
              <a:rPr lang="tr-TR" sz="2400" dirty="0" err="1" smtClean="0"/>
              <a:t>faj</a:t>
            </a:r>
            <a:r>
              <a:rPr lang="tr-TR" sz="2400" dirty="0" smtClean="0"/>
              <a:t> saldırısına uğradıkları </a:t>
            </a:r>
            <a:r>
              <a:rPr lang="tr-TR" sz="2400" dirty="0" err="1" smtClean="0"/>
              <a:t>bilinmektedir.Bununla</a:t>
            </a:r>
            <a:r>
              <a:rPr lang="tr-TR" sz="2400" dirty="0" smtClean="0"/>
              <a:t> birlikte laktik bakterilerin farklı özellikteki </a:t>
            </a:r>
            <a:r>
              <a:rPr lang="tr-TR" sz="2400" dirty="0" err="1" smtClean="0"/>
              <a:t>fajlara</a:t>
            </a:r>
            <a:r>
              <a:rPr lang="tr-TR" sz="2400" dirty="0" smtClean="0"/>
              <a:t> karşı bir savunma mekanizması oluşturdukları da yapılan incelemelerde ortaya konulmuştur. Bu konu endüstrideki önemlerinden dolayı laktik asit bakterilerinde ileri düzeyde araştırılmıştır. Bu mekanizmalar sırasıyla şöyledir:</a:t>
            </a:r>
          </a:p>
          <a:p>
            <a:pPr marL="0" indent="0">
              <a:buNone/>
            </a:pPr>
            <a:endParaRPr lang="tr-TR" sz="2400" dirty="0"/>
          </a:p>
        </p:txBody>
      </p:sp>
    </p:spTree>
    <p:extLst>
      <p:ext uri="{BB962C8B-B14F-4D97-AF65-F5344CB8AC3E}">
        <p14:creationId xmlns:p14="http://schemas.microsoft.com/office/powerpoint/2010/main" val="2219818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a. </a:t>
            </a:r>
            <a:r>
              <a:rPr lang="tr-TR" sz="3200" dirty="0" err="1" smtClean="0"/>
              <a:t>Adsorbsiyonun</a:t>
            </a:r>
            <a:r>
              <a:rPr lang="tr-TR" sz="3200" dirty="0" smtClean="0"/>
              <a:t> bloke edilmesi veya engellenmesi</a:t>
            </a:r>
            <a:endParaRPr lang="tr-TR" sz="3200" dirty="0"/>
          </a:p>
        </p:txBody>
      </p:sp>
      <p:sp>
        <p:nvSpPr>
          <p:cNvPr id="3" name="İçerik Yer Tutucusu 2"/>
          <p:cNvSpPr>
            <a:spLocks noGrp="1"/>
          </p:cNvSpPr>
          <p:nvPr>
            <p:ph idx="1"/>
          </p:nvPr>
        </p:nvSpPr>
        <p:spPr>
          <a:xfrm>
            <a:off x="677334" y="2160589"/>
            <a:ext cx="8596668" cy="4052204"/>
          </a:xfrm>
        </p:spPr>
        <p:txBody>
          <a:bodyPr>
            <a:noAutofit/>
          </a:bodyPr>
          <a:lstStyle/>
          <a:p>
            <a:pPr marL="0" indent="0">
              <a:buNone/>
            </a:pPr>
            <a:r>
              <a:rPr lang="tr-TR" sz="2400" dirty="0" smtClean="0"/>
              <a:t>  Normalde homolog </a:t>
            </a:r>
            <a:r>
              <a:rPr lang="tr-TR" sz="2400" dirty="0" err="1" smtClean="0"/>
              <a:t>faj</a:t>
            </a:r>
            <a:r>
              <a:rPr lang="tr-TR" sz="2400" dirty="0" smtClean="0"/>
              <a:t>/konukçu sistemlerde </a:t>
            </a:r>
            <a:r>
              <a:rPr lang="tr-TR" sz="2400" dirty="0" err="1" smtClean="0"/>
              <a:t>fajlar</a:t>
            </a:r>
            <a:r>
              <a:rPr lang="tr-TR" sz="2400" dirty="0" smtClean="0"/>
              <a:t> bakteri hücresine </a:t>
            </a:r>
            <a:r>
              <a:rPr lang="tr-TR" sz="2400" dirty="0" err="1" smtClean="0"/>
              <a:t>absorbe</a:t>
            </a:r>
            <a:r>
              <a:rPr lang="tr-TR" sz="2400" dirty="0" smtClean="0"/>
              <a:t> olurlar. Çoğu zaman reseptör bölgeler hücre duvarı bileşenleri tarafından maskelenmesi sonucu </a:t>
            </a:r>
            <a:r>
              <a:rPr lang="tr-TR" sz="2400" dirty="0" err="1" smtClean="0"/>
              <a:t>fajın</a:t>
            </a:r>
            <a:r>
              <a:rPr lang="tr-TR" sz="2400" dirty="0" smtClean="0"/>
              <a:t> </a:t>
            </a:r>
            <a:r>
              <a:rPr lang="tr-TR" sz="2400" dirty="0" err="1" smtClean="0"/>
              <a:t>adsorbsiyonu</a:t>
            </a:r>
            <a:r>
              <a:rPr lang="tr-TR" sz="2400" dirty="0" smtClean="0"/>
              <a:t> ve enjeksiyonu engellenir. Bazı durumlarda </a:t>
            </a:r>
            <a:r>
              <a:rPr lang="tr-TR" sz="2400" dirty="0" err="1" smtClean="0"/>
              <a:t>faja</a:t>
            </a:r>
            <a:r>
              <a:rPr lang="tr-TR" sz="2400" dirty="0" smtClean="0"/>
              <a:t> dayanıklı tür veya </a:t>
            </a:r>
            <a:r>
              <a:rPr lang="tr-TR" sz="2400" dirty="0" err="1" smtClean="0"/>
              <a:t>suşlarda</a:t>
            </a:r>
            <a:r>
              <a:rPr lang="tr-TR" sz="2400" dirty="0" smtClean="0"/>
              <a:t> reseptör bölgeler değiştiği için </a:t>
            </a:r>
            <a:r>
              <a:rPr lang="tr-TR" sz="2400" dirty="0" err="1" smtClean="0"/>
              <a:t>fajın</a:t>
            </a:r>
            <a:r>
              <a:rPr lang="tr-TR" sz="2400" dirty="0" smtClean="0"/>
              <a:t> bakteriye </a:t>
            </a:r>
            <a:r>
              <a:rPr lang="tr-TR" sz="2400" dirty="0" err="1" smtClean="0"/>
              <a:t>adsorbsiyonu</a:t>
            </a:r>
            <a:r>
              <a:rPr lang="tr-TR" sz="2400" dirty="0" smtClean="0"/>
              <a:t> daha zayıf </a:t>
            </a:r>
            <a:r>
              <a:rPr lang="tr-TR" sz="2400" dirty="0" err="1" smtClean="0"/>
              <a:t>olur,etkinliği</a:t>
            </a:r>
            <a:r>
              <a:rPr lang="tr-TR" sz="2400" dirty="0" smtClean="0"/>
              <a:t> azalır. Bu genelde bakteri popülasyonu içinde meydana gelen </a:t>
            </a:r>
            <a:r>
              <a:rPr lang="tr-TR" sz="2400" dirty="0" err="1" smtClean="0"/>
              <a:t>faja</a:t>
            </a:r>
            <a:r>
              <a:rPr lang="tr-TR" sz="2400" dirty="0" smtClean="0"/>
              <a:t> duyarsız </a:t>
            </a:r>
            <a:r>
              <a:rPr lang="tr-TR" sz="2400" dirty="0" err="1" smtClean="0"/>
              <a:t>mutantların</a:t>
            </a:r>
            <a:r>
              <a:rPr lang="tr-TR" sz="2400" dirty="0" smtClean="0"/>
              <a:t> varlığı ile açıklanabilir. Her iki olguda da </a:t>
            </a:r>
            <a:r>
              <a:rPr lang="tr-TR" sz="2400" dirty="0" err="1" smtClean="0"/>
              <a:t>faja</a:t>
            </a:r>
            <a:r>
              <a:rPr lang="tr-TR" sz="2400" dirty="0" smtClean="0"/>
              <a:t> duyarlılığının azalması veya kaybolması </a:t>
            </a:r>
            <a:r>
              <a:rPr lang="tr-TR" sz="2400" dirty="0" err="1" smtClean="0"/>
              <a:t>adsorbsiyonun</a:t>
            </a:r>
            <a:r>
              <a:rPr lang="tr-TR" sz="2400" dirty="0" smtClean="0"/>
              <a:t> engellenmesi ile açıklanmaktadır.</a:t>
            </a:r>
            <a:endParaRPr lang="tr-TR" sz="2400" dirty="0"/>
          </a:p>
        </p:txBody>
      </p:sp>
    </p:spTree>
    <p:extLst>
      <p:ext uri="{BB962C8B-B14F-4D97-AF65-F5344CB8AC3E}">
        <p14:creationId xmlns:p14="http://schemas.microsoft.com/office/powerpoint/2010/main" val="1107861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57727"/>
          </a:xfrm>
        </p:spPr>
        <p:txBody>
          <a:bodyPr/>
          <a:lstStyle/>
          <a:p>
            <a:r>
              <a:rPr lang="tr-TR" dirty="0" smtClean="0"/>
              <a:t>b. </a:t>
            </a:r>
            <a:r>
              <a:rPr lang="tr-TR" dirty="0" err="1" smtClean="0"/>
              <a:t>Restriksiyon</a:t>
            </a:r>
            <a:r>
              <a:rPr lang="tr-TR" dirty="0" smtClean="0"/>
              <a:t>/ Modifikasyon sistemi</a:t>
            </a:r>
            <a:endParaRPr lang="tr-TR" dirty="0"/>
          </a:p>
        </p:txBody>
      </p:sp>
      <p:sp>
        <p:nvSpPr>
          <p:cNvPr id="3" name="İçerik Yer Tutucusu 2"/>
          <p:cNvSpPr>
            <a:spLocks noGrp="1"/>
          </p:cNvSpPr>
          <p:nvPr>
            <p:ph idx="1"/>
          </p:nvPr>
        </p:nvSpPr>
        <p:spPr>
          <a:xfrm>
            <a:off x="677334" y="1623702"/>
            <a:ext cx="8596668" cy="4794190"/>
          </a:xfrm>
        </p:spPr>
        <p:txBody>
          <a:bodyPr>
            <a:normAutofit/>
          </a:bodyPr>
          <a:lstStyle/>
          <a:p>
            <a:pPr marL="0" indent="0">
              <a:buNone/>
            </a:pPr>
            <a:r>
              <a:rPr lang="tr-TR" dirty="0" smtClean="0"/>
              <a:t>  </a:t>
            </a:r>
            <a:r>
              <a:rPr lang="tr-TR" sz="2000" dirty="0" err="1" smtClean="0"/>
              <a:t>Bakteriyofaj</a:t>
            </a:r>
            <a:r>
              <a:rPr lang="tr-TR" sz="2000" dirty="0" smtClean="0"/>
              <a:t> konukçusuna </a:t>
            </a:r>
            <a:r>
              <a:rPr lang="tr-TR" sz="2000" dirty="0" err="1" smtClean="0"/>
              <a:t>adsorbe</a:t>
            </a:r>
            <a:r>
              <a:rPr lang="tr-TR" sz="2000" dirty="0" smtClean="0"/>
              <a:t> olur ve DNA’sını enjekte eder. </a:t>
            </a:r>
            <a:r>
              <a:rPr lang="tr-TR" sz="2000" dirty="0" err="1" smtClean="0"/>
              <a:t>Faj</a:t>
            </a:r>
            <a:r>
              <a:rPr lang="tr-TR" sz="2000" dirty="0" smtClean="0"/>
              <a:t> DNA’sı </a:t>
            </a:r>
            <a:r>
              <a:rPr lang="tr-TR" sz="2000" dirty="0" err="1" smtClean="0"/>
              <a:t>restriksiyon</a:t>
            </a:r>
            <a:r>
              <a:rPr lang="tr-TR" sz="2000" dirty="0" smtClean="0"/>
              <a:t>/modifikasyon sistemi ile karşılaştıktan sonra </a:t>
            </a:r>
            <a:r>
              <a:rPr lang="tr-TR" sz="2000" dirty="0" err="1" smtClean="0"/>
              <a:t>replikasyon</a:t>
            </a:r>
            <a:r>
              <a:rPr lang="tr-TR" sz="2000" dirty="0" smtClean="0"/>
              <a:t> kabiliyetini kaybederek çoğalması engellenir. Bu işlem sistemin içerdiği iki önemli enzimden kaynaklanmaktadır. Enzimlerin birisi </a:t>
            </a:r>
            <a:r>
              <a:rPr lang="tr-TR" sz="2000" dirty="0" err="1" smtClean="0"/>
              <a:t>restriksiyon</a:t>
            </a:r>
            <a:r>
              <a:rPr lang="tr-TR" sz="2000" dirty="0" smtClean="0"/>
              <a:t> </a:t>
            </a:r>
            <a:r>
              <a:rPr lang="tr-TR" sz="2000" dirty="0" err="1" smtClean="0"/>
              <a:t>endonükleaz’dır</a:t>
            </a:r>
            <a:r>
              <a:rPr lang="tr-TR" sz="2000" dirty="0" smtClean="0"/>
              <a:t>. Bu enzim hücreye giren yabancı DNA’yı belli bölgelerden kesmek suretiyle </a:t>
            </a:r>
            <a:r>
              <a:rPr lang="tr-TR" sz="2000" dirty="0" err="1" smtClean="0"/>
              <a:t>fajların</a:t>
            </a:r>
            <a:r>
              <a:rPr lang="tr-TR" sz="2000" dirty="0" smtClean="0"/>
              <a:t> kopyasının çıkmasını engeller. </a:t>
            </a:r>
            <a:r>
              <a:rPr lang="tr-TR" sz="2000" dirty="0" err="1" smtClean="0"/>
              <a:t>Faj</a:t>
            </a:r>
            <a:r>
              <a:rPr lang="tr-TR" sz="2000" dirty="0" smtClean="0"/>
              <a:t> </a:t>
            </a:r>
            <a:r>
              <a:rPr lang="tr-TR" sz="2000" dirty="0" err="1" smtClean="0"/>
              <a:t>titreri</a:t>
            </a:r>
            <a:r>
              <a:rPr lang="tr-TR" sz="2000" dirty="0" smtClean="0"/>
              <a:t> azalır.</a:t>
            </a:r>
          </a:p>
          <a:p>
            <a:pPr marL="0" indent="0">
              <a:buNone/>
            </a:pPr>
            <a:r>
              <a:rPr lang="tr-TR" sz="2000" dirty="0"/>
              <a:t> </a:t>
            </a:r>
            <a:r>
              <a:rPr lang="tr-TR" sz="2000" dirty="0" smtClean="0"/>
              <a:t>  İkinci </a:t>
            </a:r>
            <a:r>
              <a:rPr lang="tr-TR" sz="2000" dirty="0" err="1" smtClean="0"/>
              <a:t>enzim,metilaz</a:t>
            </a:r>
            <a:r>
              <a:rPr lang="tr-TR" sz="2000" dirty="0" smtClean="0"/>
              <a:t> ise hücrenin kendi DNA’sını </a:t>
            </a:r>
            <a:r>
              <a:rPr lang="tr-TR" sz="2000" dirty="0" err="1" smtClean="0"/>
              <a:t>metilleyerek</a:t>
            </a:r>
            <a:r>
              <a:rPr lang="tr-TR" sz="2000" dirty="0" smtClean="0"/>
              <a:t> hücreye giren diğer DNA’lardan korunmasını sağlar. Bu sistem en etkili korunma sistemi olmasına rağmen hücreye giren yabancı DNA’lar </a:t>
            </a:r>
            <a:r>
              <a:rPr lang="tr-TR" sz="2000" dirty="0" err="1" smtClean="0"/>
              <a:t>restriksiyon</a:t>
            </a:r>
            <a:r>
              <a:rPr lang="tr-TR" sz="2000" dirty="0" smtClean="0"/>
              <a:t> </a:t>
            </a:r>
            <a:r>
              <a:rPr lang="tr-TR" sz="2000" dirty="0" err="1" smtClean="0"/>
              <a:t>endonükleaz</a:t>
            </a:r>
            <a:r>
              <a:rPr lang="tr-TR" sz="2000" dirty="0" smtClean="0"/>
              <a:t> enzimiyle kesilmeden önce </a:t>
            </a:r>
            <a:r>
              <a:rPr lang="tr-TR" sz="2000" dirty="0" err="1" smtClean="0"/>
              <a:t>metilazla</a:t>
            </a:r>
            <a:r>
              <a:rPr lang="tr-TR" sz="2000" dirty="0" smtClean="0"/>
              <a:t> </a:t>
            </a:r>
            <a:r>
              <a:rPr lang="tr-TR" sz="2000" dirty="0" err="1" smtClean="0"/>
              <a:t>metillendiğinde</a:t>
            </a:r>
            <a:r>
              <a:rPr lang="tr-TR" sz="2000" dirty="0" smtClean="0"/>
              <a:t> sistem çalışmaz. Normal şekilde DNA </a:t>
            </a:r>
            <a:r>
              <a:rPr lang="tr-TR" sz="2000" dirty="0" err="1" smtClean="0"/>
              <a:t>replikasyonu</a:t>
            </a:r>
            <a:r>
              <a:rPr lang="tr-TR" sz="2000" dirty="0" smtClean="0"/>
              <a:t> olur ve </a:t>
            </a:r>
            <a:r>
              <a:rPr lang="tr-TR" sz="2000" dirty="0" err="1" smtClean="0"/>
              <a:t>faj</a:t>
            </a:r>
            <a:r>
              <a:rPr lang="tr-TR" sz="2000" dirty="0" smtClean="0"/>
              <a:t> çoğalması sonucu konukçu bakteri zarar görür. Bu sistem sıcaklığa duyarlıdır. </a:t>
            </a:r>
            <a:endParaRPr lang="tr-TR" sz="2000" dirty="0"/>
          </a:p>
        </p:txBody>
      </p:sp>
    </p:spTree>
    <p:extLst>
      <p:ext uri="{BB962C8B-B14F-4D97-AF65-F5344CB8AC3E}">
        <p14:creationId xmlns:p14="http://schemas.microsoft.com/office/powerpoint/2010/main" val="1841829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42682"/>
          </a:xfrm>
        </p:spPr>
        <p:txBody>
          <a:bodyPr>
            <a:normAutofit/>
          </a:bodyPr>
          <a:lstStyle/>
          <a:p>
            <a:r>
              <a:rPr lang="tr-TR" dirty="0" err="1" smtClean="0"/>
              <a:t>Rickettsia’ların</a:t>
            </a:r>
            <a:r>
              <a:rPr lang="tr-TR" dirty="0" smtClean="0"/>
              <a:t> biyolojik özellikleri</a:t>
            </a:r>
            <a:endParaRPr lang="tr-TR" dirty="0"/>
          </a:p>
        </p:txBody>
      </p:sp>
      <p:sp>
        <p:nvSpPr>
          <p:cNvPr id="3" name="İçerik Yer Tutucusu 2"/>
          <p:cNvSpPr>
            <a:spLocks noGrp="1"/>
          </p:cNvSpPr>
          <p:nvPr>
            <p:ph idx="1"/>
          </p:nvPr>
        </p:nvSpPr>
        <p:spPr>
          <a:xfrm>
            <a:off x="677334" y="1648497"/>
            <a:ext cx="8596668" cy="4530112"/>
          </a:xfrm>
        </p:spPr>
        <p:txBody>
          <a:bodyPr>
            <a:normAutofit lnSpcReduction="10000"/>
          </a:bodyPr>
          <a:lstStyle/>
          <a:p>
            <a:pPr marL="0" indent="0">
              <a:buNone/>
            </a:pPr>
            <a:r>
              <a:rPr lang="tr-TR" dirty="0" smtClean="0"/>
              <a:t> </a:t>
            </a:r>
            <a:r>
              <a:rPr lang="tr-TR" sz="2400" dirty="0" smtClean="0"/>
              <a:t>En iyi çoğaldıkları ve geliştikleri sıcaklık derecesi </a:t>
            </a:r>
            <a:r>
              <a:rPr lang="tr-TR" sz="2400" dirty="0" smtClean="0">
                <a:solidFill>
                  <a:schemeClr val="tx1"/>
                </a:solidFill>
              </a:rPr>
              <a:t>30-32 </a:t>
            </a:r>
            <a:r>
              <a:rPr lang="tr-TR" sz="2400" dirty="0" smtClean="0"/>
              <a:t>C ‘</a:t>
            </a:r>
            <a:r>
              <a:rPr lang="tr-TR" sz="2400" dirty="0" err="1" smtClean="0"/>
              <a:t>dir</a:t>
            </a:r>
            <a:r>
              <a:rPr lang="tr-TR" sz="2400" dirty="0" smtClean="0"/>
              <a:t>. Ancak </a:t>
            </a:r>
            <a:r>
              <a:rPr lang="tr-TR" sz="2400" dirty="0" err="1" smtClean="0"/>
              <a:t>embriyolu</a:t>
            </a:r>
            <a:r>
              <a:rPr lang="tr-TR" sz="2400" dirty="0" smtClean="0"/>
              <a:t> yumurtaya aşılandıklarında </a:t>
            </a:r>
            <a:r>
              <a:rPr lang="tr-TR" sz="2400" dirty="0" smtClean="0">
                <a:solidFill>
                  <a:schemeClr val="tx1"/>
                </a:solidFill>
              </a:rPr>
              <a:t>34-36</a:t>
            </a:r>
            <a:r>
              <a:rPr lang="tr-TR" sz="2400" dirty="0" smtClean="0"/>
              <a:t> C ‘ de birkaç günde önce az daha sonraki aşılamalarda hızlı üreme gösterirler. </a:t>
            </a:r>
          </a:p>
          <a:p>
            <a:pPr marL="0" indent="0">
              <a:buNone/>
            </a:pPr>
            <a:r>
              <a:rPr lang="tr-TR" sz="2400" dirty="0" smtClean="0"/>
              <a:t>Rickettsia grubu </a:t>
            </a:r>
            <a:r>
              <a:rPr lang="tr-TR" sz="2400" dirty="0" err="1" smtClean="0"/>
              <a:t>canlılar,bakteriler</a:t>
            </a:r>
            <a:r>
              <a:rPr lang="tr-TR" sz="2400" dirty="0" smtClean="0"/>
              <a:t> gibi ikiye bölünerek çoğalırlar. Hücre </a:t>
            </a:r>
            <a:r>
              <a:rPr lang="tr-TR" sz="2400" dirty="0" smtClean="0">
                <a:solidFill>
                  <a:schemeClr val="tx1"/>
                </a:solidFill>
              </a:rPr>
              <a:t>8</a:t>
            </a:r>
            <a:r>
              <a:rPr lang="tr-TR" sz="2400" dirty="0" smtClean="0"/>
              <a:t> saatte duble zamanla ikili füzyonla bölünür. Bu nedenle çok küçük ve </a:t>
            </a:r>
            <a:r>
              <a:rPr lang="tr-TR" sz="2400" dirty="0" err="1" smtClean="0"/>
              <a:t>obligat</a:t>
            </a:r>
            <a:r>
              <a:rPr lang="tr-TR" sz="2400" dirty="0" smtClean="0"/>
              <a:t> hücre paraziti bakteriler olarak kabul edilirler. Bu canlılar </a:t>
            </a:r>
            <a:r>
              <a:rPr lang="tr-TR" sz="2400" dirty="0" err="1" smtClean="0"/>
              <a:t>enfekte</a:t>
            </a:r>
            <a:r>
              <a:rPr lang="tr-TR" sz="2400" dirty="0" smtClean="0"/>
              <a:t> ettikleri hücrenin her tarafında çoğalabilirler. Ayrıca hücre metabolizmasının yavaş olduğu durumlarda çoğalmaları daha hızlıdır. Bu nedenle eski doku kültürlerinde daha bol bir gelişme gösterirler.</a:t>
            </a:r>
          </a:p>
          <a:p>
            <a:pPr marL="0" indent="0">
              <a:buNone/>
            </a:pPr>
            <a:endParaRPr lang="tr-TR" sz="2400" dirty="0"/>
          </a:p>
        </p:txBody>
      </p:sp>
    </p:spTree>
    <p:extLst>
      <p:ext uri="{BB962C8B-B14F-4D97-AF65-F5344CB8AC3E}">
        <p14:creationId xmlns:p14="http://schemas.microsoft.com/office/powerpoint/2010/main" val="34780350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 </a:t>
            </a:r>
            <a:r>
              <a:rPr lang="tr-TR" dirty="0" err="1" smtClean="0"/>
              <a:t>Abortif</a:t>
            </a:r>
            <a:r>
              <a:rPr lang="tr-TR" dirty="0" smtClean="0"/>
              <a:t> Enfeksiyon ( sonuçsuz bırakılan enfeksiyon ) </a:t>
            </a:r>
            <a:endParaRPr lang="tr-TR" dirty="0"/>
          </a:p>
        </p:txBody>
      </p:sp>
      <p:sp>
        <p:nvSpPr>
          <p:cNvPr id="3" name="İçerik Yer Tutucusu 2"/>
          <p:cNvSpPr>
            <a:spLocks noGrp="1"/>
          </p:cNvSpPr>
          <p:nvPr>
            <p:ph idx="1"/>
          </p:nvPr>
        </p:nvSpPr>
        <p:spPr/>
        <p:txBody>
          <a:bodyPr/>
          <a:lstStyle/>
          <a:p>
            <a:pPr marL="0" indent="0">
              <a:buNone/>
            </a:pPr>
            <a:r>
              <a:rPr lang="tr-TR" dirty="0" smtClean="0"/>
              <a:t>   </a:t>
            </a:r>
            <a:r>
              <a:rPr lang="tr-TR" sz="2000" dirty="0" smtClean="0"/>
              <a:t>Bir çok </a:t>
            </a:r>
            <a:r>
              <a:rPr lang="tr-TR" sz="2000" dirty="0" err="1" smtClean="0"/>
              <a:t>faja</a:t>
            </a:r>
            <a:r>
              <a:rPr lang="tr-TR" sz="2000" dirty="0" smtClean="0"/>
              <a:t> dayanıklı olan </a:t>
            </a:r>
            <a:r>
              <a:rPr lang="tr-TR" sz="2000" dirty="0" err="1" smtClean="0"/>
              <a:t>suşa</a:t>
            </a:r>
            <a:r>
              <a:rPr lang="tr-TR" sz="2000" dirty="0" smtClean="0"/>
              <a:t> </a:t>
            </a:r>
            <a:r>
              <a:rPr lang="tr-TR" sz="2000" dirty="0" err="1" smtClean="0"/>
              <a:t>fajın</a:t>
            </a:r>
            <a:r>
              <a:rPr lang="tr-TR" sz="2000" dirty="0" smtClean="0"/>
              <a:t> olgunlaşma prosesleri olan yeni </a:t>
            </a:r>
            <a:r>
              <a:rPr lang="tr-TR" sz="2000" dirty="0" err="1" smtClean="0"/>
              <a:t>faj</a:t>
            </a:r>
            <a:r>
              <a:rPr lang="tr-TR" sz="2000" dirty="0" smtClean="0"/>
              <a:t> partiküllerinin sentezi ve </a:t>
            </a:r>
            <a:r>
              <a:rPr lang="tr-TR" sz="2000" dirty="0" err="1" smtClean="0"/>
              <a:t>faj</a:t>
            </a:r>
            <a:r>
              <a:rPr lang="tr-TR" sz="2000" dirty="0" smtClean="0"/>
              <a:t> oluşumu aşamaları bloke edilir. Bu mekanizma hücrenin ölmesini engellemez. Hücre içerisinde </a:t>
            </a:r>
            <a:r>
              <a:rPr lang="tr-TR" sz="2000" dirty="0" err="1" smtClean="0"/>
              <a:t>faj</a:t>
            </a:r>
            <a:r>
              <a:rPr lang="tr-TR" sz="2000" dirty="0" smtClean="0"/>
              <a:t> partikülleri </a:t>
            </a:r>
            <a:r>
              <a:rPr lang="tr-TR" sz="2000" dirty="0" err="1" smtClean="0"/>
              <a:t>oluşur,ancak</a:t>
            </a:r>
            <a:r>
              <a:rPr lang="tr-TR" sz="2000" dirty="0" smtClean="0"/>
              <a:t> </a:t>
            </a:r>
            <a:r>
              <a:rPr lang="tr-TR" sz="2000" dirty="0" err="1" smtClean="0"/>
              <a:t>lizis</a:t>
            </a:r>
            <a:r>
              <a:rPr lang="tr-TR" sz="2000" dirty="0" smtClean="0"/>
              <a:t> olayı gerçekleşmez. Sonuçta </a:t>
            </a:r>
            <a:r>
              <a:rPr lang="tr-TR" sz="2000" dirty="0" err="1" smtClean="0"/>
              <a:t>faj</a:t>
            </a:r>
            <a:r>
              <a:rPr lang="tr-TR" sz="2000" dirty="0" smtClean="0"/>
              <a:t> plakları meydana gelmez. Bununla birlikte konukçu hücre ölür. Bu arada </a:t>
            </a:r>
            <a:r>
              <a:rPr lang="tr-TR" sz="2000" dirty="0" err="1" smtClean="0"/>
              <a:t>abortif</a:t>
            </a:r>
            <a:r>
              <a:rPr lang="tr-TR" sz="2000" dirty="0" smtClean="0"/>
              <a:t> enfeksiyon sistemi bulunan hücrede </a:t>
            </a:r>
            <a:r>
              <a:rPr lang="tr-TR" sz="2000" dirty="0" err="1" smtClean="0"/>
              <a:t>fajların</a:t>
            </a:r>
            <a:r>
              <a:rPr lang="tr-TR" sz="2000" dirty="0" smtClean="0"/>
              <a:t> gelişimine ait parametrelerdeki değişiklik sonucu </a:t>
            </a:r>
            <a:r>
              <a:rPr lang="tr-TR" sz="2000" dirty="0" err="1" smtClean="0"/>
              <a:t>lizis</a:t>
            </a:r>
            <a:r>
              <a:rPr lang="tr-TR" sz="2000" dirty="0" smtClean="0"/>
              <a:t> gecikir. Patlama büyüklüğü ile </a:t>
            </a:r>
            <a:r>
              <a:rPr lang="tr-TR" sz="2000" dirty="0" err="1" smtClean="0"/>
              <a:t>fajın</a:t>
            </a:r>
            <a:r>
              <a:rPr lang="tr-TR" sz="2000" dirty="0" smtClean="0"/>
              <a:t> plak oluşturma yeteneği azalır. Oluşan plaklarda küçülmüştür. </a:t>
            </a:r>
          </a:p>
          <a:p>
            <a:pPr marL="0" indent="0">
              <a:buNone/>
            </a:pPr>
            <a:r>
              <a:rPr lang="tr-TR" sz="2000" dirty="0" smtClean="0"/>
              <a:t>    </a:t>
            </a:r>
            <a:r>
              <a:rPr lang="tr-TR" sz="2000" dirty="0" err="1" smtClean="0"/>
              <a:t>Abortif</a:t>
            </a:r>
            <a:r>
              <a:rPr lang="tr-TR" sz="2000" dirty="0" smtClean="0"/>
              <a:t> enfeksiyon sisteminin </a:t>
            </a:r>
            <a:r>
              <a:rPr lang="tr-TR" sz="2000" dirty="0" err="1" smtClean="0"/>
              <a:t>plazmide</a:t>
            </a:r>
            <a:r>
              <a:rPr lang="tr-TR" sz="2000" dirty="0" smtClean="0"/>
              <a:t> kodlu genler tarafından yönlendirilmekte olduğu </a:t>
            </a:r>
            <a:r>
              <a:rPr lang="tr-TR" sz="2000" dirty="0" err="1" smtClean="0"/>
              <a:t>Lactococcus</a:t>
            </a:r>
            <a:r>
              <a:rPr lang="tr-TR" sz="2000" dirty="0" smtClean="0"/>
              <a:t> ve </a:t>
            </a:r>
            <a:r>
              <a:rPr lang="tr-TR" sz="2000" dirty="0" err="1" smtClean="0"/>
              <a:t>Lactobacillus</a:t>
            </a:r>
            <a:r>
              <a:rPr lang="tr-TR" sz="2000" dirty="0" smtClean="0"/>
              <a:t> türlerinde gösterilmiştir</a:t>
            </a:r>
            <a:r>
              <a:rPr lang="tr-TR" dirty="0" smtClean="0"/>
              <a:t>.</a:t>
            </a:r>
            <a:endParaRPr lang="tr-TR" dirty="0"/>
          </a:p>
        </p:txBody>
      </p:sp>
    </p:spTree>
    <p:extLst>
      <p:ext uri="{BB962C8B-B14F-4D97-AF65-F5344CB8AC3E}">
        <p14:creationId xmlns:p14="http://schemas.microsoft.com/office/powerpoint/2010/main" val="3295545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Süt İşletmelerinde </a:t>
            </a:r>
            <a:r>
              <a:rPr lang="tr-TR" dirty="0" err="1" smtClean="0"/>
              <a:t>Bakteriyofajlara</a:t>
            </a:r>
            <a:r>
              <a:rPr lang="tr-TR" dirty="0" smtClean="0"/>
              <a:t> Karşı Alınacak İşlemler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a:t>
            </a:r>
            <a:r>
              <a:rPr lang="tr-TR" dirty="0" err="1" smtClean="0"/>
              <a:t>Bakteriyofajların</a:t>
            </a:r>
            <a:r>
              <a:rPr lang="tr-TR" dirty="0" smtClean="0"/>
              <a:t> süt ve ürünlerine bulaşması çok çeşitli yollardan olur. </a:t>
            </a:r>
            <a:r>
              <a:rPr lang="tr-TR" dirty="0" err="1" smtClean="0"/>
              <a:t>Bakteriyofajlara</a:t>
            </a:r>
            <a:r>
              <a:rPr lang="tr-TR" dirty="0" smtClean="0"/>
              <a:t> bakteri çeşit ve miktarı bakımından oldukça zengin olan </a:t>
            </a:r>
            <a:r>
              <a:rPr lang="tr-TR" dirty="0" err="1" smtClean="0"/>
              <a:t>toprak,gübre</a:t>
            </a:r>
            <a:r>
              <a:rPr lang="tr-TR" dirty="0" smtClean="0"/>
              <a:t> gibi yerlerde fazla miktarda rastlanır. Bulaşma alanları şunlardır:</a:t>
            </a:r>
          </a:p>
          <a:p>
            <a:pPr marL="0" indent="0">
              <a:buNone/>
            </a:pPr>
            <a:r>
              <a:rPr lang="tr-TR" dirty="0" smtClean="0">
                <a:solidFill>
                  <a:schemeClr val="accent5"/>
                </a:solidFill>
              </a:rPr>
              <a:t>.</a:t>
            </a:r>
            <a:r>
              <a:rPr lang="tr-TR" dirty="0" smtClean="0"/>
              <a:t> Hijyen koşullarına uygun yapılmayan işletmeler</a:t>
            </a:r>
          </a:p>
          <a:p>
            <a:pPr marL="0" indent="0">
              <a:buNone/>
            </a:pPr>
            <a:r>
              <a:rPr lang="tr-TR" dirty="0" smtClean="0">
                <a:solidFill>
                  <a:schemeClr val="accent5"/>
                </a:solidFill>
              </a:rPr>
              <a:t>. </a:t>
            </a:r>
            <a:r>
              <a:rPr lang="tr-TR" dirty="0" smtClean="0"/>
              <a:t>Peynir ve yoğurt işleme alanlarının havası</a:t>
            </a:r>
          </a:p>
          <a:p>
            <a:pPr marL="0" indent="0">
              <a:buNone/>
            </a:pPr>
            <a:r>
              <a:rPr lang="tr-TR" dirty="0" smtClean="0">
                <a:solidFill>
                  <a:schemeClr val="accent5"/>
                </a:solidFill>
              </a:rPr>
              <a:t>.</a:t>
            </a:r>
            <a:r>
              <a:rPr lang="tr-TR" dirty="0" smtClean="0"/>
              <a:t> Kullanılan kazanların geniş yüzeyleri</a:t>
            </a:r>
          </a:p>
          <a:p>
            <a:pPr marL="0" indent="0">
              <a:buNone/>
            </a:pPr>
            <a:r>
              <a:rPr lang="tr-TR" dirty="0" smtClean="0">
                <a:solidFill>
                  <a:schemeClr val="accent5"/>
                </a:solidFill>
              </a:rPr>
              <a:t>.</a:t>
            </a:r>
            <a:r>
              <a:rPr lang="tr-TR" dirty="0" smtClean="0"/>
              <a:t> Tozlu ve rutubetli ortamlar</a:t>
            </a:r>
          </a:p>
          <a:p>
            <a:pPr marL="0" indent="0">
              <a:buNone/>
            </a:pPr>
            <a:r>
              <a:rPr lang="tr-TR" dirty="0" smtClean="0">
                <a:solidFill>
                  <a:schemeClr val="accent5"/>
                </a:solidFill>
              </a:rPr>
              <a:t>.</a:t>
            </a:r>
            <a:r>
              <a:rPr lang="tr-TR" dirty="0" smtClean="0"/>
              <a:t> İşletmeye hareket halindeki havanın </a:t>
            </a:r>
            <a:r>
              <a:rPr lang="tr-TR" dirty="0" err="1" smtClean="0"/>
              <a:t>giriş,çıkışının</a:t>
            </a:r>
            <a:r>
              <a:rPr lang="tr-TR" dirty="0" smtClean="0"/>
              <a:t> kontrol edilmediği durumlarda </a:t>
            </a:r>
            <a:r>
              <a:rPr lang="tr-TR" dirty="0" err="1" smtClean="0"/>
              <a:t>faj</a:t>
            </a:r>
            <a:r>
              <a:rPr lang="tr-TR" dirty="0" smtClean="0"/>
              <a:t> bulaşmasına sık olarak rastlanır.</a:t>
            </a:r>
          </a:p>
          <a:p>
            <a:pPr marL="0" indent="0">
              <a:buNone/>
            </a:pPr>
            <a:r>
              <a:rPr lang="tr-TR" dirty="0" smtClean="0">
                <a:solidFill>
                  <a:schemeClr val="accent5"/>
                </a:solidFill>
              </a:rPr>
              <a:t>.</a:t>
            </a:r>
            <a:r>
              <a:rPr lang="tr-TR" dirty="0" smtClean="0"/>
              <a:t> Peynir işletmelerinde peynir suyunun açıkta </a:t>
            </a:r>
            <a:r>
              <a:rPr lang="tr-TR" dirty="0" err="1" smtClean="0"/>
              <a:t>bırakılması,peynir</a:t>
            </a:r>
            <a:r>
              <a:rPr lang="tr-TR" dirty="0" smtClean="0"/>
              <a:t> altı suyundaki yağın alınmasında süt temizleme </a:t>
            </a:r>
            <a:r>
              <a:rPr lang="tr-TR" dirty="0" err="1" smtClean="0"/>
              <a:t>seperatörlerin</a:t>
            </a:r>
            <a:r>
              <a:rPr lang="tr-TR" dirty="0" smtClean="0"/>
              <a:t> kullanılması </a:t>
            </a:r>
            <a:r>
              <a:rPr lang="tr-TR" dirty="0" err="1" smtClean="0"/>
              <a:t>faj</a:t>
            </a:r>
            <a:r>
              <a:rPr lang="tr-TR" dirty="0" smtClean="0"/>
              <a:t> bulaşmasını önemli düzeyde artırır.</a:t>
            </a:r>
          </a:p>
        </p:txBody>
      </p:sp>
    </p:spTree>
    <p:extLst>
      <p:ext uri="{BB962C8B-B14F-4D97-AF65-F5344CB8AC3E}">
        <p14:creationId xmlns:p14="http://schemas.microsoft.com/office/powerpoint/2010/main" val="2801631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Fajların</a:t>
            </a:r>
            <a:r>
              <a:rPr lang="tr-TR" dirty="0" smtClean="0"/>
              <a:t> etkinliklerini ve zararlarını minimuma indirmek için denenen yöntemler</a:t>
            </a:r>
            <a:endParaRPr lang="tr-TR" dirty="0"/>
          </a:p>
        </p:txBody>
      </p:sp>
      <p:sp>
        <p:nvSpPr>
          <p:cNvPr id="3" name="İçerik Yer Tutucusu 2"/>
          <p:cNvSpPr>
            <a:spLocks noGrp="1"/>
          </p:cNvSpPr>
          <p:nvPr>
            <p:ph idx="1"/>
          </p:nvPr>
        </p:nvSpPr>
        <p:spPr>
          <a:xfrm>
            <a:off x="715970" y="2224983"/>
            <a:ext cx="8596668" cy="3880773"/>
          </a:xfrm>
          <a:solidFill>
            <a:schemeClr val="bg1"/>
          </a:solidFill>
        </p:spPr>
        <p:txBody>
          <a:bodyPr/>
          <a:lstStyle/>
          <a:p>
            <a:pPr marL="0" indent="0">
              <a:buNone/>
            </a:pPr>
            <a:r>
              <a:rPr lang="tr-TR" dirty="0">
                <a:solidFill>
                  <a:schemeClr val="accent1"/>
                </a:solidFill>
              </a:rPr>
              <a:t> </a:t>
            </a:r>
            <a:r>
              <a:rPr lang="tr-TR" dirty="0" smtClean="0">
                <a:solidFill>
                  <a:schemeClr val="accent2"/>
                </a:solidFill>
              </a:rPr>
              <a:t>  </a:t>
            </a:r>
            <a:r>
              <a:rPr lang="tr-TR" sz="2000" dirty="0" smtClean="0">
                <a:solidFill>
                  <a:schemeClr val="accent2"/>
                </a:solidFill>
              </a:rPr>
              <a:t>a. İşletme yerinin seçimi ve kültür hazırlama laboratuvarı ile ilgili önlemler</a:t>
            </a:r>
          </a:p>
          <a:p>
            <a:pPr marL="0" indent="0">
              <a:buNone/>
            </a:pPr>
            <a:r>
              <a:rPr lang="tr-TR" sz="2000" dirty="0">
                <a:solidFill>
                  <a:schemeClr val="tx2"/>
                </a:solidFill>
              </a:rPr>
              <a:t> </a:t>
            </a:r>
            <a:r>
              <a:rPr lang="tr-TR" sz="2000" dirty="0" smtClean="0">
                <a:solidFill>
                  <a:schemeClr val="tx2"/>
                </a:solidFill>
              </a:rPr>
              <a:t>   Ürün işlenen alan ile kültür laboratuvarının kuruluş yerlerinin seçimi çok önemlidir. Üretim yerlerine göre pis su veya atık suların akış istikametinin mutlaka farklı olması gerekmektedir. Kültür üretim bölmelerinde kültür hazırlama tankları veya </a:t>
            </a:r>
            <a:r>
              <a:rPr lang="tr-TR" sz="2000" dirty="0" err="1" smtClean="0">
                <a:solidFill>
                  <a:schemeClr val="tx2"/>
                </a:solidFill>
              </a:rPr>
              <a:t>fermantörlerin</a:t>
            </a:r>
            <a:r>
              <a:rPr lang="tr-TR" sz="2000" dirty="0" smtClean="0">
                <a:solidFill>
                  <a:schemeClr val="tx2"/>
                </a:solidFill>
              </a:rPr>
              <a:t> bulaşmaya izin vermeyecek şekilde dizayn edilmiş olmalarına dikkat etmek gerekir. Yeni geliştirilen sistemlerden yararlanılmalıdır. Bilhassa kültür hazırlama bölmelerinin  peynir üretim sahalarından uzak tutulması önemli derecede </a:t>
            </a:r>
            <a:r>
              <a:rPr lang="tr-TR" sz="2000" dirty="0" err="1" smtClean="0">
                <a:solidFill>
                  <a:schemeClr val="tx2"/>
                </a:solidFill>
              </a:rPr>
              <a:t>faj</a:t>
            </a:r>
            <a:r>
              <a:rPr lang="tr-TR" sz="2000" dirty="0" smtClean="0">
                <a:solidFill>
                  <a:schemeClr val="tx2"/>
                </a:solidFill>
              </a:rPr>
              <a:t> bulaşmasını engelleyecektir. Çünkü peynir altı suyu </a:t>
            </a:r>
            <a:r>
              <a:rPr lang="tr-TR" sz="2000" dirty="0" err="1" smtClean="0">
                <a:solidFill>
                  <a:schemeClr val="tx2"/>
                </a:solidFill>
              </a:rPr>
              <a:t>fajın</a:t>
            </a:r>
            <a:r>
              <a:rPr lang="tr-TR" sz="2000" dirty="0" smtClean="0">
                <a:solidFill>
                  <a:schemeClr val="tx2"/>
                </a:solidFill>
              </a:rPr>
              <a:t> en yüksek </a:t>
            </a:r>
            <a:r>
              <a:rPr lang="tr-TR" sz="2000" dirty="0" err="1" smtClean="0">
                <a:solidFill>
                  <a:schemeClr val="tx2"/>
                </a:solidFill>
              </a:rPr>
              <a:t>titrede</a:t>
            </a:r>
            <a:r>
              <a:rPr lang="tr-TR" sz="2000" dirty="0" smtClean="0">
                <a:solidFill>
                  <a:schemeClr val="tx2"/>
                </a:solidFill>
              </a:rPr>
              <a:t> bulunduğu materyaldir. Çalışma alanlarında hava hareketinin engellenmesi fak taşınmasını azaltır.</a:t>
            </a:r>
            <a:endParaRPr lang="tr-TR" sz="2000" dirty="0">
              <a:solidFill>
                <a:schemeClr val="tx2"/>
              </a:solidFill>
            </a:endParaRPr>
          </a:p>
        </p:txBody>
      </p:sp>
    </p:spTree>
    <p:extLst>
      <p:ext uri="{BB962C8B-B14F-4D97-AF65-F5344CB8AC3E}">
        <p14:creationId xmlns:p14="http://schemas.microsoft.com/office/powerpoint/2010/main" val="2765837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a:t>
            </a:r>
            <a:r>
              <a:rPr lang="tr-TR" dirty="0" err="1" smtClean="0"/>
              <a:t>Faja</a:t>
            </a:r>
            <a:r>
              <a:rPr lang="tr-TR" dirty="0" smtClean="0"/>
              <a:t> karşı dayanıklı kültür kullanımı ve elde edilmesi</a:t>
            </a: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tr-TR" dirty="0" smtClean="0"/>
              <a:t>  </a:t>
            </a:r>
            <a:r>
              <a:rPr lang="tr-TR" sz="2400" dirty="0" smtClean="0"/>
              <a:t> Doğal olarak </a:t>
            </a:r>
            <a:r>
              <a:rPr lang="tr-TR" sz="2400" dirty="0" err="1" smtClean="0"/>
              <a:t>faj</a:t>
            </a:r>
            <a:r>
              <a:rPr lang="tr-TR" sz="2400" dirty="0" smtClean="0"/>
              <a:t> bulaşması sonunda laktik bakterilerin hepsi yok olmaz. Bazıları canlılıklarını sürdürür ve sonradan laktik asit üretmeye başlarlar. Bu hücreler bulundukları ortamdaki </a:t>
            </a:r>
            <a:r>
              <a:rPr lang="tr-TR" sz="2400" dirty="0" err="1" smtClean="0"/>
              <a:t>fajlara</a:t>
            </a:r>
            <a:r>
              <a:rPr lang="tr-TR" sz="2400" dirty="0" smtClean="0"/>
              <a:t> karşı dayanıklılık kazanmışlardır. Ancak farklı bir </a:t>
            </a:r>
            <a:r>
              <a:rPr lang="tr-TR" sz="2400" dirty="0" err="1" smtClean="0"/>
              <a:t>fajdan</a:t>
            </a:r>
            <a:r>
              <a:rPr lang="tr-TR" sz="2400" dirty="0" smtClean="0"/>
              <a:t> zarar görebilirler. Bu hücreleri çoğaltarak hazırlanan kültürler üretimde kullandıklarında başarılı sonuçlar alınır. Bu nedenle ileride kullanımlarını sağlamak için </a:t>
            </a:r>
            <a:r>
              <a:rPr lang="tr-TR" sz="2400" dirty="0" err="1" smtClean="0"/>
              <a:t>liyofilize</a:t>
            </a:r>
            <a:r>
              <a:rPr lang="tr-TR" sz="2400" dirty="0" smtClean="0"/>
              <a:t> edilerek veya derin dondurularak sağlanabilirler. Kullanıldıkları zaman süt ortamına alınarak aktifleştirirler.</a:t>
            </a:r>
            <a:endParaRPr lang="tr-TR" sz="24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1131" y="2160588"/>
            <a:ext cx="3881437" cy="3881437"/>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30" y="1828801"/>
            <a:ext cx="4129612" cy="4320208"/>
          </a:xfrm>
          <a:prstGeom prst="rect">
            <a:avLst/>
          </a:prstGeom>
        </p:spPr>
      </p:pic>
    </p:spTree>
    <p:extLst>
      <p:ext uri="{BB962C8B-B14F-4D97-AF65-F5344CB8AC3E}">
        <p14:creationId xmlns:p14="http://schemas.microsoft.com/office/powerpoint/2010/main" val="21413059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 Saf kültürlerini </a:t>
            </a:r>
            <a:r>
              <a:rPr lang="tr-TR" dirty="0" err="1" smtClean="0"/>
              <a:t>fajların</a:t>
            </a:r>
            <a:r>
              <a:rPr lang="tr-TR" dirty="0" smtClean="0"/>
              <a:t> gelişmeyeceği ortamlarda </a:t>
            </a:r>
            <a:r>
              <a:rPr lang="tr-TR" dirty="0" err="1" smtClean="0"/>
              <a:t>çoğatılması</a:t>
            </a:r>
            <a:endParaRPr lang="tr-TR" dirty="0"/>
          </a:p>
        </p:txBody>
      </p:sp>
      <p:sp>
        <p:nvSpPr>
          <p:cNvPr id="5" name="İçerik Yer Tutucusu 4"/>
          <p:cNvSpPr>
            <a:spLocks noGrp="1"/>
          </p:cNvSpPr>
          <p:nvPr>
            <p:ph idx="1"/>
          </p:nvPr>
        </p:nvSpPr>
        <p:spPr/>
        <p:txBody>
          <a:bodyPr/>
          <a:lstStyle/>
          <a:p>
            <a:pPr marL="0" indent="0">
              <a:buNone/>
            </a:pPr>
            <a:r>
              <a:rPr lang="tr-TR" sz="2400" dirty="0" smtClean="0"/>
              <a:t>     Özellikle </a:t>
            </a:r>
            <a:r>
              <a:rPr lang="tr-TR" sz="2400" dirty="0" err="1" smtClean="0"/>
              <a:t>Ca</a:t>
            </a:r>
            <a:r>
              <a:rPr lang="tr-TR" sz="2400" dirty="0" smtClean="0"/>
              <a:t> iyonları bakımından fakir veya yoksun besi yerlerinde geliştirilen kültürlerde </a:t>
            </a:r>
            <a:r>
              <a:rPr lang="tr-TR" sz="2400" dirty="0" err="1" smtClean="0"/>
              <a:t>faj</a:t>
            </a:r>
            <a:r>
              <a:rPr lang="tr-TR" sz="2400" dirty="0" smtClean="0"/>
              <a:t> bulaşması veya gelişmesinin olmadığı bildirilmiştir. Aynı amaçla kalsiyum bileşikleri </a:t>
            </a:r>
            <a:r>
              <a:rPr lang="tr-TR" sz="2400" dirty="0" err="1" smtClean="0"/>
              <a:t>sitrat</a:t>
            </a:r>
            <a:r>
              <a:rPr lang="tr-TR" sz="2400" dirty="0" smtClean="0"/>
              <a:t> ve fosfat tuzlarının ilavesi ile çöktürülerek hazırlanan </a:t>
            </a:r>
            <a:r>
              <a:rPr lang="tr-TR" sz="2400" dirty="0" err="1" smtClean="0"/>
              <a:t>besiyerleri</a:t>
            </a:r>
            <a:r>
              <a:rPr lang="tr-TR" sz="2400" dirty="0" smtClean="0"/>
              <a:t> de kullanılmaktadır. Ancak bu ortamlar her </a:t>
            </a:r>
            <a:r>
              <a:rPr lang="tr-TR" sz="2400" dirty="0" err="1" smtClean="0"/>
              <a:t>faj</a:t>
            </a:r>
            <a:r>
              <a:rPr lang="tr-TR" sz="2400" dirty="0" smtClean="0"/>
              <a:t> için etkili değildir</a:t>
            </a:r>
            <a:r>
              <a:rPr lang="tr-TR" dirty="0" smtClean="0"/>
              <a:t>.</a:t>
            </a:r>
            <a:endParaRPr lang="tr-TR" dirty="0"/>
          </a:p>
        </p:txBody>
      </p:sp>
    </p:spTree>
    <p:extLst>
      <p:ext uri="{BB962C8B-B14F-4D97-AF65-F5344CB8AC3E}">
        <p14:creationId xmlns:p14="http://schemas.microsoft.com/office/powerpoint/2010/main" val="27889121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 Kültürlerin donanımlı </a:t>
            </a:r>
            <a:r>
              <a:rPr lang="tr-TR" dirty="0" err="1" smtClean="0"/>
              <a:t>fermantörlerde</a:t>
            </a:r>
            <a:r>
              <a:rPr lang="tr-TR" dirty="0" smtClean="0"/>
              <a:t> hazırlanması ve çoğaltılması</a:t>
            </a:r>
            <a:endParaRPr lang="tr-TR" dirty="0"/>
          </a:p>
        </p:txBody>
      </p:sp>
      <p:sp>
        <p:nvSpPr>
          <p:cNvPr id="3" name="İçerik Yer Tutucusu 2"/>
          <p:cNvSpPr>
            <a:spLocks noGrp="1"/>
          </p:cNvSpPr>
          <p:nvPr>
            <p:ph idx="1"/>
          </p:nvPr>
        </p:nvSpPr>
        <p:spPr/>
        <p:txBody>
          <a:bodyPr/>
          <a:lstStyle/>
          <a:p>
            <a:pPr marL="0" indent="0">
              <a:buNone/>
            </a:pPr>
            <a:r>
              <a:rPr lang="tr-TR" dirty="0" smtClean="0"/>
              <a:t>    Bakteri toplulukları ve kültürlerin başarı ile üretilip çoğaltıldığı </a:t>
            </a:r>
            <a:r>
              <a:rPr lang="tr-TR" dirty="0" err="1" smtClean="0"/>
              <a:t>fermantörler</a:t>
            </a:r>
            <a:r>
              <a:rPr lang="tr-TR" dirty="0" smtClean="0"/>
              <a:t> geliştirilmiştir. Otomatik olarak sıcaklık ve </a:t>
            </a:r>
            <a:r>
              <a:rPr lang="tr-TR" dirty="0" err="1" smtClean="0"/>
              <a:t>pH</a:t>
            </a:r>
            <a:r>
              <a:rPr lang="tr-TR" dirty="0" smtClean="0"/>
              <a:t> kontrolü </a:t>
            </a:r>
            <a:r>
              <a:rPr lang="tr-TR" dirty="0" err="1" smtClean="0"/>
              <a:t>yapılabilmekte,steril</a:t>
            </a:r>
            <a:r>
              <a:rPr lang="tr-TR" dirty="0" smtClean="0"/>
              <a:t> hava veya yüksek basınç sağlanabilmekte ve bu yüzden bulaşma </a:t>
            </a:r>
            <a:r>
              <a:rPr lang="tr-TR" dirty="0" err="1" smtClean="0"/>
              <a:t>enfellenebilmektedir</a:t>
            </a:r>
            <a:r>
              <a:rPr lang="tr-TR" dirty="0" smtClean="0"/>
              <a:t>.</a:t>
            </a:r>
          </a:p>
          <a:p>
            <a:pPr marL="0" indent="0">
              <a:buNone/>
            </a:pPr>
            <a:r>
              <a:rPr lang="tr-TR" dirty="0"/>
              <a:t> </a:t>
            </a:r>
            <a:r>
              <a:rPr lang="tr-TR" dirty="0" smtClean="0"/>
              <a:t>   </a:t>
            </a:r>
            <a:r>
              <a:rPr lang="tr-TR" dirty="0" err="1" smtClean="0"/>
              <a:t>Fermentörde</a:t>
            </a:r>
            <a:r>
              <a:rPr lang="tr-TR" dirty="0" smtClean="0"/>
              <a:t> otomatik kültür aşılamak için özel sistem de yerleştirilmiştir. Çalışma sırasında herhangi bir bulaşmayı önlemek için klorlu su bariyerleri bulunmaktadır. Mekanik olarak korunmuş sistemlerde iki önemli özellik vardır.</a:t>
            </a:r>
          </a:p>
          <a:p>
            <a:pPr marL="0" indent="0">
              <a:buNone/>
            </a:pPr>
            <a:r>
              <a:rPr lang="tr-TR" dirty="0"/>
              <a:t> </a:t>
            </a:r>
            <a:r>
              <a:rPr lang="tr-TR" dirty="0" smtClean="0"/>
              <a:t>  </a:t>
            </a:r>
            <a:r>
              <a:rPr lang="tr-TR" dirty="0" smtClean="0">
                <a:solidFill>
                  <a:schemeClr val="accent5"/>
                </a:solidFill>
              </a:rPr>
              <a:t>1. </a:t>
            </a:r>
            <a:r>
              <a:rPr lang="tr-TR" dirty="0" err="1" smtClean="0"/>
              <a:t>Besiyeri</a:t>
            </a:r>
            <a:r>
              <a:rPr lang="tr-TR" dirty="0" smtClean="0"/>
              <a:t> veya kültür geliştirme ortamı için süt kapalı bir ortamda </a:t>
            </a:r>
            <a:r>
              <a:rPr lang="tr-TR" dirty="0" err="1" smtClean="0"/>
              <a:t>ısıtılır,inkübasyon</a:t>
            </a:r>
            <a:r>
              <a:rPr lang="tr-TR" dirty="0" smtClean="0"/>
              <a:t> derecesine burada soğutulur.</a:t>
            </a:r>
          </a:p>
          <a:p>
            <a:pPr marL="0" indent="0">
              <a:buNone/>
            </a:pPr>
            <a:r>
              <a:rPr lang="tr-TR" dirty="0"/>
              <a:t> </a:t>
            </a:r>
            <a:r>
              <a:rPr lang="tr-TR" dirty="0" smtClean="0"/>
              <a:t>  </a:t>
            </a:r>
            <a:r>
              <a:rPr lang="tr-TR" dirty="0" smtClean="0">
                <a:solidFill>
                  <a:schemeClr val="accent5"/>
                </a:solidFill>
              </a:rPr>
              <a:t>2. </a:t>
            </a:r>
            <a:r>
              <a:rPr lang="tr-TR" dirty="0" smtClean="0"/>
              <a:t>Kültürün süte aşılanması </a:t>
            </a:r>
            <a:r>
              <a:rPr lang="tr-TR" dirty="0" err="1" smtClean="0"/>
              <a:t>fermantöre</a:t>
            </a:r>
            <a:r>
              <a:rPr lang="tr-TR" dirty="0" smtClean="0"/>
              <a:t> veya sisteme hava girişini önleyen bir ortamda gelişir.</a:t>
            </a:r>
          </a:p>
          <a:p>
            <a:pPr marL="0" indent="0">
              <a:buNone/>
            </a:pPr>
            <a:r>
              <a:rPr lang="tr-TR" dirty="0"/>
              <a:t> </a:t>
            </a:r>
            <a:r>
              <a:rPr lang="tr-TR" dirty="0" smtClean="0"/>
              <a:t>   </a:t>
            </a:r>
          </a:p>
        </p:txBody>
      </p:sp>
    </p:spTree>
    <p:extLst>
      <p:ext uri="{BB962C8B-B14F-4D97-AF65-F5344CB8AC3E}">
        <p14:creationId xmlns:p14="http://schemas.microsoft.com/office/powerpoint/2010/main" val="38445587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Kültür Hazırlamada Kullanılan </a:t>
            </a:r>
            <a:r>
              <a:rPr lang="tr-TR" sz="3200" dirty="0" err="1" smtClean="0"/>
              <a:t>Lewis</a:t>
            </a:r>
            <a:r>
              <a:rPr lang="tr-TR" sz="3200" dirty="0" smtClean="0"/>
              <a:t> Tipi </a:t>
            </a:r>
            <a:r>
              <a:rPr lang="tr-TR" sz="3200" dirty="0" err="1" smtClean="0"/>
              <a:t>Fermantör</a:t>
            </a:r>
            <a:endParaRPr lang="tr-TR" sz="3200" dirty="0"/>
          </a:p>
        </p:txBody>
      </p:sp>
      <p:pic>
        <p:nvPicPr>
          <p:cNvPr id="6" name="İçerik Yer Tutucusu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885" t="32265" r="19931" b="14646"/>
          <a:stretch/>
        </p:blipFill>
        <p:spPr>
          <a:xfrm>
            <a:off x="592428" y="2125015"/>
            <a:ext cx="4417454" cy="4018208"/>
          </a:xfrm>
        </p:spPr>
      </p:pic>
      <p:sp>
        <p:nvSpPr>
          <p:cNvPr id="5" name="İçerik Yer Tutucusu 4"/>
          <p:cNvSpPr>
            <a:spLocks noGrp="1"/>
          </p:cNvSpPr>
          <p:nvPr>
            <p:ph sz="half" idx="2"/>
          </p:nvPr>
        </p:nvSpPr>
        <p:spPr/>
        <p:txBody>
          <a:bodyPr/>
          <a:lstStyle/>
          <a:p>
            <a:pPr marL="0" indent="0">
              <a:buNone/>
            </a:pPr>
            <a:r>
              <a:rPr lang="tr-TR" dirty="0" smtClean="0"/>
              <a:t>   </a:t>
            </a:r>
            <a:r>
              <a:rPr lang="tr-TR" dirty="0" err="1" smtClean="0"/>
              <a:t>Lewis</a:t>
            </a:r>
            <a:r>
              <a:rPr lang="tr-TR" dirty="0" smtClean="0"/>
              <a:t> sisteminin özelliği ana kültürden itibaren işletme kültürü hazırlanan aşılamaya kadar </a:t>
            </a:r>
            <a:r>
              <a:rPr lang="tr-TR" dirty="0" err="1" smtClean="0"/>
              <a:t>kontaminasyonu</a:t>
            </a:r>
            <a:r>
              <a:rPr lang="tr-TR" dirty="0" smtClean="0"/>
              <a:t> önleyecek şekilde klorlu su engeli geliştirilmiştir. Paslanmaz çelikten yapılmış kültür tankı başka bir su tankı içine yerleştirilmiştir. Süt veya besi yeri dıştaki tank içindeki su vasıtasıyla ısıtılır ve </a:t>
            </a:r>
            <a:r>
              <a:rPr lang="tr-TR" dirty="0" err="1" smtClean="0"/>
              <a:t>inkübasyon</a:t>
            </a:r>
            <a:r>
              <a:rPr lang="tr-TR" dirty="0" smtClean="0"/>
              <a:t> sıcaklığına soğutulur. </a:t>
            </a:r>
            <a:r>
              <a:rPr lang="tr-TR" dirty="0" err="1" smtClean="0"/>
              <a:t>Tank,ayrıca</a:t>
            </a:r>
            <a:r>
              <a:rPr lang="tr-TR" dirty="0" smtClean="0"/>
              <a:t> </a:t>
            </a:r>
            <a:r>
              <a:rPr lang="tr-TR" dirty="0" err="1" smtClean="0"/>
              <a:t>inkübasyon</a:t>
            </a:r>
            <a:r>
              <a:rPr lang="tr-TR" dirty="0" smtClean="0"/>
              <a:t> sırasında </a:t>
            </a:r>
            <a:r>
              <a:rPr lang="tr-TR" dirty="0" err="1" smtClean="0"/>
              <a:t>kontaminasyonu</a:t>
            </a:r>
            <a:r>
              <a:rPr lang="tr-TR" dirty="0" smtClean="0"/>
              <a:t> önleyecek şekilde tasarlanmıştır.</a:t>
            </a:r>
            <a:endParaRPr lang="tr-TR" dirty="0"/>
          </a:p>
        </p:txBody>
      </p:sp>
    </p:spTree>
    <p:extLst>
      <p:ext uri="{BB962C8B-B14F-4D97-AF65-F5344CB8AC3E}">
        <p14:creationId xmlns:p14="http://schemas.microsoft.com/office/powerpoint/2010/main" val="30598553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Kültür Hazırlamada Kullanılan </a:t>
            </a:r>
            <a:r>
              <a:rPr lang="tr-TR" dirty="0" smtClean="0"/>
              <a:t>Alfa-</a:t>
            </a:r>
            <a:r>
              <a:rPr lang="tr-TR" dirty="0" err="1" smtClean="0"/>
              <a:t>Laval</a:t>
            </a:r>
            <a:r>
              <a:rPr lang="tr-TR" dirty="0" smtClean="0"/>
              <a:t> Tipi </a:t>
            </a:r>
            <a:r>
              <a:rPr lang="tr-TR" dirty="0" err="1"/>
              <a:t>Fermantör</a:t>
            </a:r>
            <a:endParaRPr lang="tr-TR" dirty="0"/>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34850" b="8439"/>
          <a:stretch/>
        </p:blipFill>
        <p:spPr>
          <a:xfrm>
            <a:off x="1313855" y="2202286"/>
            <a:ext cx="3683148" cy="3837905"/>
          </a:xfrm>
        </p:spPr>
      </p:pic>
      <p:sp>
        <p:nvSpPr>
          <p:cNvPr id="4" name="İçerik Yer Tutucusu 3"/>
          <p:cNvSpPr>
            <a:spLocks noGrp="1"/>
          </p:cNvSpPr>
          <p:nvPr>
            <p:ph sz="half" idx="2"/>
          </p:nvPr>
        </p:nvSpPr>
        <p:spPr>
          <a:xfrm>
            <a:off x="5089970" y="2215166"/>
            <a:ext cx="4184034" cy="3826196"/>
          </a:xfrm>
        </p:spPr>
        <p:txBody>
          <a:bodyPr>
            <a:normAutofit lnSpcReduction="10000"/>
          </a:bodyPr>
          <a:lstStyle/>
          <a:p>
            <a:pPr marL="0" indent="0">
              <a:buNone/>
            </a:pPr>
            <a:r>
              <a:rPr lang="tr-TR" dirty="0" smtClean="0"/>
              <a:t>  Alfa-</a:t>
            </a:r>
            <a:r>
              <a:rPr lang="tr-TR" dirty="0" err="1" smtClean="0"/>
              <a:t>Laval</a:t>
            </a:r>
            <a:r>
              <a:rPr lang="tr-TR" dirty="0" smtClean="0"/>
              <a:t> sistemi </a:t>
            </a:r>
            <a:r>
              <a:rPr lang="tr-TR" dirty="0" err="1" smtClean="0"/>
              <a:t>Lewis</a:t>
            </a:r>
            <a:r>
              <a:rPr lang="tr-TR" dirty="0" smtClean="0"/>
              <a:t> sistemine benzer. Farkı </a:t>
            </a:r>
            <a:r>
              <a:rPr lang="tr-TR" dirty="0" err="1" smtClean="0"/>
              <a:t>inkübasyon</a:t>
            </a:r>
            <a:r>
              <a:rPr lang="tr-TR" dirty="0" smtClean="0"/>
              <a:t> tankının her tarafı </a:t>
            </a:r>
            <a:r>
              <a:rPr lang="tr-TR" dirty="0" err="1" smtClean="0"/>
              <a:t>hidrofob</a:t>
            </a:r>
            <a:r>
              <a:rPr lang="tr-TR" dirty="0" smtClean="0"/>
              <a:t> özellikteki kağıtla kaplanmış olmasıdır. Filtre ünitesi tamamen bir kasayla kaplanmıştır. Sütün ısıtılması sırasında hava filtreden çıkar. Soğutulması sırası ise içeriye giren hava sterilize edilmiştir. Tank içindeki sütün steril koşullarda aşılanmasını sağlamak için </a:t>
            </a:r>
            <a:r>
              <a:rPr lang="tr-TR" dirty="0" err="1" smtClean="0"/>
              <a:t>viskübatöre</a:t>
            </a:r>
            <a:r>
              <a:rPr lang="tr-TR" dirty="0" smtClean="0"/>
              <a:t> bağlanmıştır.</a:t>
            </a:r>
          </a:p>
          <a:p>
            <a:pPr marL="0" indent="0">
              <a:buNone/>
            </a:pPr>
            <a:r>
              <a:rPr lang="tr-TR" dirty="0" smtClean="0"/>
              <a:t>Bu sistemlerin hepsi CIP sistemleriyle temizlenebilmekte ve dezenfekte edilmektedir.</a:t>
            </a:r>
            <a:endParaRPr lang="tr-TR" dirty="0"/>
          </a:p>
        </p:txBody>
      </p:sp>
    </p:spTree>
    <p:extLst>
      <p:ext uri="{BB962C8B-B14F-4D97-AF65-F5344CB8AC3E}">
        <p14:creationId xmlns:p14="http://schemas.microsoft.com/office/powerpoint/2010/main" val="104695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578123"/>
          </a:xfrm>
        </p:spPr>
        <p:txBody>
          <a:bodyPr>
            <a:normAutofit fontScale="90000"/>
          </a:bodyPr>
          <a:lstStyle/>
          <a:p>
            <a:r>
              <a:rPr lang="tr-TR" sz="2700" dirty="0" smtClean="0"/>
              <a:t>1.2. Süt Teknolojisi Bakımından Önemli </a:t>
            </a:r>
            <a:r>
              <a:rPr lang="tr-TR" sz="2700" dirty="0" err="1" smtClean="0"/>
              <a:t>Rickettsiya</a:t>
            </a:r>
            <a:r>
              <a:rPr lang="tr-TR" sz="2700" dirty="0" smtClean="0"/>
              <a:t> Türleri</a:t>
            </a:r>
            <a:br>
              <a:rPr lang="tr-TR" sz="2700" dirty="0" smtClean="0"/>
            </a:br>
            <a:r>
              <a:rPr lang="tr-TR" dirty="0" smtClean="0"/>
              <a:t/>
            </a:r>
            <a:br>
              <a:rPr lang="tr-TR" dirty="0" smtClean="0"/>
            </a:br>
            <a:r>
              <a:rPr lang="tr-TR" sz="2700" dirty="0" smtClean="0"/>
              <a:t>1.2.1.Coxiella </a:t>
            </a:r>
            <a:r>
              <a:rPr lang="tr-TR" sz="2700" dirty="0" err="1"/>
              <a:t>b</a:t>
            </a:r>
            <a:r>
              <a:rPr lang="tr-TR" sz="2700" dirty="0" err="1" smtClean="0"/>
              <a:t>urnetii</a:t>
            </a:r>
            <a:r>
              <a:rPr lang="tr-TR" sz="2700" dirty="0" smtClean="0"/>
              <a:t/>
            </a:r>
            <a:br>
              <a:rPr lang="tr-TR" sz="2700" dirty="0" smtClean="0"/>
            </a:br>
            <a:endParaRPr lang="tr-TR" sz="2700" dirty="0"/>
          </a:p>
        </p:txBody>
      </p:sp>
      <p:sp>
        <p:nvSpPr>
          <p:cNvPr id="3" name="İçerik Yer Tutucusu 2"/>
          <p:cNvSpPr>
            <a:spLocks noGrp="1"/>
          </p:cNvSpPr>
          <p:nvPr>
            <p:ph idx="1"/>
          </p:nvPr>
        </p:nvSpPr>
        <p:spPr>
          <a:xfrm>
            <a:off x="677334" y="2187721"/>
            <a:ext cx="8596668" cy="3853641"/>
          </a:xfrm>
        </p:spPr>
        <p:txBody>
          <a:bodyPr>
            <a:normAutofit/>
          </a:bodyPr>
          <a:lstStyle/>
          <a:p>
            <a:pPr marL="0" indent="0">
              <a:buNone/>
            </a:pPr>
            <a:r>
              <a:rPr lang="tr-TR" dirty="0"/>
              <a:t> </a:t>
            </a:r>
            <a:r>
              <a:rPr lang="tr-TR" dirty="0" smtClean="0"/>
              <a:t> </a:t>
            </a:r>
            <a:r>
              <a:rPr lang="tr-TR" dirty="0" err="1" smtClean="0"/>
              <a:t>Rickettsiaceae</a:t>
            </a:r>
            <a:r>
              <a:rPr lang="tr-TR" dirty="0" smtClean="0"/>
              <a:t> familyası kapsamına girer. Bu familyanın mensupları </a:t>
            </a:r>
            <a:r>
              <a:rPr lang="tr-TR" dirty="0" err="1" smtClean="0"/>
              <a:t>obligat</a:t>
            </a:r>
            <a:r>
              <a:rPr lang="tr-TR" dirty="0" smtClean="0"/>
              <a:t> </a:t>
            </a:r>
            <a:r>
              <a:rPr lang="tr-TR" dirty="0" err="1" smtClean="0"/>
              <a:t>intrasellüler</a:t>
            </a:r>
            <a:r>
              <a:rPr lang="tr-TR" dirty="0" smtClean="0"/>
              <a:t> parazittirler. Bu nedenle yaşam şekilleri normal bakterilerden farklıdır. Ancak </a:t>
            </a:r>
            <a:r>
              <a:rPr lang="tr-TR" dirty="0" err="1" smtClean="0"/>
              <a:t>Eubacteria’larla</a:t>
            </a:r>
            <a:r>
              <a:rPr lang="tr-TR" dirty="0" smtClean="0"/>
              <a:t> akrabadırlar. </a:t>
            </a:r>
          </a:p>
          <a:p>
            <a:pPr marL="0" indent="0">
              <a:buNone/>
            </a:pPr>
            <a:r>
              <a:rPr lang="tr-TR" dirty="0"/>
              <a:t> </a:t>
            </a:r>
            <a:r>
              <a:rPr lang="tr-TR" dirty="0" smtClean="0"/>
              <a:t> </a:t>
            </a:r>
            <a:r>
              <a:rPr lang="tr-TR" dirty="0" smtClean="0">
                <a:solidFill>
                  <a:schemeClr val="tx1"/>
                </a:solidFill>
              </a:rPr>
              <a:t>1948</a:t>
            </a:r>
            <a:r>
              <a:rPr lang="tr-TR" dirty="0" smtClean="0"/>
              <a:t> yılında Philip bazı özellikleri farklılık göstermesi nedeniyle bu canlılara </a:t>
            </a:r>
            <a:r>
              <a:rPr lang="tr-TR" dirty="0" err="1" smtClean="0"/>
              <a:t>Coxiella</a:t>
            </a:r>
            <a:r>
              <a:rPr lang="tr-TR" dirty="0" smtClean="0"/>
              <a:t> </a:t>
            </a:r>
            <a:r>
              <a:rPr lang="tr-TR" dirty="0" err="1" smtClean="0"/>
              <a:t>genusu</a:t>
            </a:r>
            <a:r>
              <a:rPr lang="tr-TR" dirty="0" smtClean="0"/>
              <a:t> isminin verilmesini önlemiş ve farkları şöyle belirtmiştir.</a:t>
            </a:r>
          </a:p>
          <a:p>
            <a:pPr marL="0" indent="0">
              <a:buNone/>
            </a:pPr>
            <a:r>
              <a:rPr lang="tr-TR" dirty="0" smtClean="0">
                <a:solidFill>
                  <a:srgbClr val="C00000"/>
                </a:solidFill>
              </a:rPr>
              <a:t>. </a:t>
            </a:r>
            <a:r>
              <a:rPr lang="tr-TR" dirty="0" smtClean="0"/>
              <a:t>Bunlar diğer </a:t>
            </a:r>
            <a:r>
              <a:rPr lang="tr-TR" dirty="0" err="1" smtClean="0"/>
              <a:t>rickettsia’ların</a:t>
            </a:r>
            <a:r>
              <a:rPr lang="tr-TR" dirty="0" smtClean="0"/>
              <a:t> geçemediği süzgeçlerden geçerler.</a:t>
            </a:r>
          </a:p>
          <a:p>
            <a:pPr marL="0" indent="0">
              <a:buNone/>
            </a:pPr>
            <a:r>
              <a:rPr lang="tr-TR" dirty="0" smtClean="0">
                <a:solidFill>
                  <a:srgbClr val="C00000"/>
                </a:solidFill>
              </a:rPr>
              <a:t>.</a:t>
            </a:r>
            <a:r>
              <a:rPr lang="tr-TR" dirty="0" smtClean="0"/>
              <a:t> Kimyasal ve fizik etkenlere dayanıklıdırlar.</a:t>
            </a:r>
          </a:p>
          <a:p>
            <a:pPr marL="0" indent="0">
              <a:buNone/>
            </a:pPr>
            <a:r>
              <a:rPr lang="tr-TR" dirty="0" smtClean="0">
                <a:solidFill>
                  <a:srgbClr val="C00000"/>
                </a:solidFill>
              </a:rPr>
              <a:t>. </a:t>
            </a:r>
            <a:r>
              <a:rPr lang="tr-TR" dirty="0" err="1" smtClean="0"/>
              <a:t>Weil-Felix</a:t>
            </a:r>
            <a:r>
              <a:rPr lang="tr-TR" dirty="0" smtClean="0"/>
              <a:t> reaksiyonu olumsuzdur.</a:t>
            </a:r>
          </a:p>
          <a:p>
            <a:pPr marL="0" indent="0">
              <a:buNone/>
            </a:pPr>
            <a:r>
              <a:rPr lang="tr-TR" dirty="0" smtClean="0">
                <a:solidFill>
                  <a:srgbClr val="C00000"/>
                </a:solidFill>
              </a:rPr>
              <a:t>. </a:t>
            </a:r>
            <a:r>
              <a:rPr lang="tr-TR" dirty="0" err="1" smtClean="0"/>
              <a:t>Proteus</a:t>
            </a:r>
            <a:r>
              <a:rPr lang="tr-TR" dirty="0" smtClean="0"/>
              <a:t> X </a:t>
            </a:r>
            <a:r>
              <a:rPr lang="tr-TR" dirty="0" err="1" smtClean="0"/>
              <a:t>suşlarına</a:t>
            </a:r>
            <a:r>
              <a:rPr lang="tr-TR" dirty="0" smtClean="0"/>
              <a:t> karşı aglütinin oluşturmazlar.</a:t>
            </a:r>
          </a:p>
          <a:p>
            <a:pPr marL="0" indent="0">
              <a:buNone/>
            </a:pPr>
            <a:r>
              <a:rPr lang="tr-TR" dirty="0" smtClean="0">
                <a:solidFill>
                  <a:srgbClr val="C00000"/>
                </a:solidFill>
              </a:rPr>
              <a:t>.</a:t>
            </a:r>
            <a:r>
              <a:rPr lang="tr-TR" dirty="0" smtClean="0"/>
              <a:t> Yaşayabilmek için kesin bir </a:t>
            </a:r>
            <a:r>
              <a:rPr lang="tr-TR" dirty="0" err="1" smtClean="0"/>
              <a:t>antropodaya</a:t>
            </a:r>
            <a:r>
              <a:rPr lang="tr-TR" dirty="0" smtClean="0"/>
              <a:t> gereksinim duymaz.</a:t>
            </a:r>
            <a:endParaRPr lang="tr-TR" dirty="0"/>
          </a:p>
        </p:txBody>
      </p:sp>
    </p:spTree>
    <p:extLst>
      <p:ext uri="{BB962C8B-B14F-4D97-AF65-F5344CB8AC3E}">
        <p14:creationId xmlns:p14="http://schemas.microsoft.com/office/powerpoint/2010/main" val="25130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58592"/>
          </a:xfrm>
        </p:spPr>
        <p:txBody>
          <a:bodyPr/>
          <a:lstStyle/>
          <a:p>
            <a:r>
              <a:rPr lang="tr-TR" dirty="0" smtClean="0"/>
              <a:t>Morfolojik ve kültürel özellikleri</a:t>
            </a:r>
            <a:endParaRPr lang="tr-TR" dirty="0"/>
          </a:p>
        </p:txBody>
      </p:sp>
      <p:sp>
        <p:nvSpPr>
          <p:cNvPr id="3" name="İçerik Yer Tutucusu 2"/>
          <p:cNvSpPr>
            <a:spLocks noGrp="1"/>
          </p:cNvSpPr>
          <p:nvPr>
            <p:ph idx="1"/>
          </p:nvPr>
        </p:nvSpPr>
        <p:spPr>
          <a:xfrm>
            <a:off x="677334" y="1519707"/>
            <a:ext cx="8596668" cy="4231613"/>
          </a:xfrm>
        </p:spPr>
        <p:txBody>
          <a:bodyPr>
            <a:normAutofit/>
          </a:bodyPr>
          <a:lstStyle/>
          <a:p>
            <a:pPr marL="0" indent="0">
              <a:buNone/>
            </a:pPr>
            <a:r>
              <a:rPr lang="tr-TR" dirty="0" smtClean="0"/>
              <a:t>   </a:t>
            </a:r>
            <a:r>
              <a:rPr lang="tr-TR" sz="2400" dirty="0" smtClean="0"/>
              <a:t>G (-) olan bu canlı </a:t>
            </a:r>
            <a:r>
              <a:rPr lang="tr-TR" sz="2400" dirty="0" err="1" smtClean="0"/>
              <a:t>küçük,kokobasil</a:t>
            </a:r>
            <a:r>
              <a:rPr lang="tr-TR" sz="2400" dirty="0" smtClean="0"/>
              <a:t> veya daha </a:t>
            </a:r>
            <a:r>
              <a:rPr lang="tr-TR" sz="2400" dirty="0" err="1" smtClean="0"/>
              <a:t>uzun,pleomorfik,bazen</a:t>
            </a:r>
            <a:r>
              <a:rPr lang="tr-TR" sz="2400" dirty="0" smtClean="0"/>
              <a:t> </a:t>
            </a:r>
            <a:r>
              <a:rPr lang="tr-TR" sz="2400" dirty="0" err="1" smtClean="0"/>
              <a:t>flamentli</a:t>
            </a:r>
            <a:r>
              <a:rPr lang="tr-TR" sz="2400" dirty="0" smtClean="0"/>
              <a:t> çubuk görünümündedir. </a:t>
            </a:r>
            <a:r>
              <a:rPr lang="tr-TR" sz="2400" dirty="0" smtClean="0">
                <a:solidFill>
                  <a:schemeClr val="tx1"/>
                </a:solidFill>
              </a:rPr>
              <a:t>0.2-0.4</a:t>
            </a:r>
            <a:r>
              <a:rPr lang="tr-TR" sz="2400" dirty="0" smtClean="0"/>
              <a:t> </a:t>
            </a:r>
            <a:r>
              <a:rPr lang="tr-TR" sz="2400" dirty="0" err="1" smtClean="0"/>
              <a:t>pm</a:t>
            </a:r>
            <a:r>
              <a:rPr lang="tr-TR" sz="2400" dirty="0" smtClean="0"/>
              <a:t> genişlikte,</a:t>
            </a:r>
            <a:r>
              <a:rPr lang="tr-TR" sz="2400" dirty="0" smtClean="0">
                <a:solidFill>
                  <a:schemeClr val="tx1"/>
                </a:solidFill>
              </a:rPr>
              <a:t>0.4</a:t>
            </a:r>
            <a:r>
              <a:rPr lang="tr-TR" sz="2400" dirty="0" smtClean="0"/>
              <a:t> </a:t>
            </a:r>
            <a:r>
              <a:rPr lang="tr-TR" sz="2400" dirty="0" err="1" smtClean="0"/>
              <a:t>pm</a:t>
            </a:r>
            <a:r>
              <a:rPr lang="tr-TR" sz="2400" dirty="0" smtClean="0"/>
              <a:t> boyunda ve </a:t>
            </a:r>
            <a:r>
              <a:rPr lang="tr-TR" sz="2400" dirty="0" smtClean="0">
                <a:solidFill>
                  <a:schemeClr val="tx1"/>
                </a:solidFill>
              </a:rPr>
              <a:t>40</a:t>
            </a:r>
            <a:r>
              <a:rPr lang="tr-TR" sz="2400" dirty="0" smtClean="0"/>
              <a:t> </a:t>
            </a:r>
            <a:r>
              <a:rPr lang="tr-TR" sz="2400" dirty="0" err="1" smtClean="0"/>
              <a:t>nm’den</a:t>
            </a:r>
            <a:r>
              <a:rPr lang="tr-TR" sz="2400" dirty="0" smtClean="0"/>
              <a:t> daha küçük filtrelerden geçebilen hareketsiz gerçek bir bakteridir. </a:t>
            </a:r>
          </a:p>
          <a:p>
            <a:pPr marL="0" indent="0">
              <a:buNone/>
            </a:pPr>
            <a:r>
              <a:rPr lang="tr-TR" sz="2400" dirty="0"/>
              <a:t> </a:t>
            </a:r>
            <a:r>
              <a:rPr lang="tr-TR" sz="2400" dirty="0" smtClean="0"/>
              <a:t> Genellikle konukçu canlının </a:t>
            </a:r>
            <a:r>
              <a:rPr lang="tr-TR" sz="2400" dirty="0" err="1" smtClean="0"/>
              <a:t>stoplazmasındaki</a:t>
            </a:r>
            <a:r>
              <a:rPr lang="tr-TR" sz="2400" dirty="0" smtClean="0"/>
              <a:t> </a:t>
            </a:r>
            <a:r>
              <a:rPr lang="tr-TR" sz="2400" dirty="0" err="1" smtClean="0"/>
              <a:t>vauollerde</a:t>
            </a:r>
            <a:r>
              <a:rPr lang="tr-TR" sz="2400" dirty="0" smtClean="0"/>
              <a:t> çoğalmalarını sürdürür. Ancak </a:t>
            </a:r>
            <a:r>
              <a:rPr lang="tr-TR" sz="2400" dirty="0" err="1" smtClean="0"/>
              <a:t>sitopatojenik</a:t>
            </a:r>
            <a:r>
              <a:rPr lang="tr-TR" sz="2400" dirty="0" smtClean="0"/>
              <a:t> bir etki göstermez. İlk elde edilmeleri ve geliştirmeleri için hayvan ve doku kültürlerine gereksinim duyarlar. Tavuk yumurtasında kobaydaki gelişmesinden daha iyi çoğalır.</a:t>
            </a:r>
          </a:p>
          <a:p>
            <a:endParaRPr lang="tr-TR" sz="2400" dirty="0"/>
          </a:p>
        </p:txBody>
      </p:sp>
    </p:spTree>
    <p:extLst>
      <p:ext uri="{BB962C8B-B14F-4D97-AF65-F5344CB8AC3E}">
        <p14:creationId xmlns:p14="http://schemas.microsoft.com/office/powerpoint/2010/main" val="15887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07076"/>
          </a:xfrm>
        </p:spPr>
        <p:txBody>
          <a:bodyPr/>
          <a:lstStyle/>
          <a:p>
            <a:r>
              <a:rPr lang="tr-TR" dirty="0" smtClean="0"/>
              <a:t>Biyokimyası</a:t>
            </a:r>
            <a:endParaRPr lang="tr-TR" dirty="0"/>
          </a:p>
        </p:txBody>
      </p:sp>
      <p:sp>
        <p:nvSpPr>
          <p:cNvPr id="3" name="İçerik Yer Tutucusu 2"/>
          <p:cNvSpPr>
            <a:spLocks noGrp="1"/>
          </p:cNvSpPr>
          <p:nvPr>
            <p:ph idx="1"/>
          </p:nvPr>
        </p:nvSpPr>
        <p:spPr>
          <a:xfrm>
            <a:off x="677334" y="1532587"/>
            <a:ext cx="8596668" cy="4508776"/>
          </a:xfrm>
        </p:spPr>
        <p:txBody>
          <a:bodyPr>
            <a:normAutofit/>
          </a:bodyPr>
          <a:lstStyle/>
          <a:p>
            <a:r>
              <a:rPr lang="tr-TR" dirty="0" err="1" smtClean="0"/>
              <a:t>C.burnetii,glükoz</a:t>
            </a:r>
            <a:r>
              <a:rPr lang="tr-TR" dirty="0" smtClean="0"/>
              <a:t> ve </a:t>
            </a:r>
            <a:r>
              <a:rPr lang="tr-TR" dirty="0" err="1" smtClean="0"/>
              <a:t>piruvatı</a:t>
            </a:r>
            <a:r>
              <a:rPr lang="tr-TR" dirty="0" smtClean="0"/>
              <a:t> elektron vericisi olarak kullanmakta ve </a:t>
            </a:r>
            <a:r>
              <a:rPr lang="tr-TR" dirty="0" err="1" smtClean="0"/>
              <a:t>oksidatif</a:t>
            </a:r>
            <a:r>
              <a:rPr lang="tr-TR" dirty="0" smtClean="0"/>
              <a:t> metabolizma göstermektedir. Diğer Rickettsia </a:t>
            </a:r>
            <a:r>
              <a:rPr lang="tr-TR" dirty="0" err="1" smtClean="0"/>
              <a:t>genusu</a:t>
            </a:r>
            <a:r>
              <a:rPr lang="tr-TR" dirty="0" smtClean="0"/>
              <a:t> üyelerine kıyasla fiziksel ve kimyasal etkenlere daha dayanıklıdırlar. Bu da onun spora benzer oluşuma sahip olmasından ileri gelmektedir. </a:t>
            </a:r>
          </a:p>
          <a:p>
            <a:r>
              <a:rPr lang="tr-TR" dirty="0" smtClean="0"/>
              <a:t>Farklı sıcaklık ve uzun </a:t>
            </a:r>
            <a:r>
              <a:rPr lang="tr-TR" dirty="0" err="1" smtClean="0"/>
              <a:t>süre,örneğin</a:t>
            </a:r>
            <a:r>
              <a:rPr lang="tr-TR" dirty="0" smtClean="0"/>
              <a:t> </a:t>
            </a:r>
            <a:r>
              <a:rPr lang="tr-TR" dirty="0" smtClean="0">
                <a:solidFill>
                  <a:schemeClr val="tx1"/>
                </a:solidFill>
              </a:rPr>
              <a:t>182</a:t>
            </a:r>
            <a:r>
              <a:rPr lang="tr-TR" dirty="0" smtClean="0"/>
              <a:t> gün kobayda,</a:t>
            </a:r>
            <a:r>
              <a:rPr lang="tr-TR" dirty="0" smtClean="0">
                <a:solidFill>
                  <a:schemeClr val="tx1"/>
                </a:solidFill>
              </a:rPr>
              <a:t>586</a:t>
            </a:r>
            <a:r>
              <a:rPr lang="tr-TR" dirty="0" smtClean="0"/>
              <a:t> gün </a:t>
            </a:r>
            <a:r>
              <a:rPr lang="tr-TR" dirty="0" err="1" smtClean="0"/>
              <a:t>kenede,yün,toz</a:t>
            </a:r>
            <a:r>
              <a:rPr lang="tr-TR" dirty="0" smtClean="0"/>
              <a:t> gibi materyalde birkaç </a:t>
            </a:r>
            <a:r>
              <a:rPr lang="tr-TR" dirty="0" err="1" smtClean="0"/>
              <a:t>yıl,suda</a:t>
            </a:r>
            <a:r>
              <a:rPr lang="tr-TR" dirty="0" smtClean="0"/>
              <a:t> </a:t>
            </a:r>
            <a:r>
              <a:rPr lang="tr-TR" dirty="0" smtClean="0">
                <a:solidFill>
                  <a:schemeClr val="tx1"/>
                </a:solidFill>
              </a:rPr>
              <a:t>160</a:t>
            </a:r>
            <a:r>
              <a:rPr lang="tr-TR" dirty="0" smtClean="0"/>
              <a:t> gün ve </a:t>
            </a:r>
            <a:r>
              <a:rPr lang="tr-TR" dirty="0" err="1" smtClean="0"/>
              <a:t>liyofilize</a:t>
            </a:r>
            <a:r>
              <a:rPr lang="tr-TR" dirty="0" smtClean="0"/>
              <a:t> durumda </a:t>
            </a:r>
            <a:r>
              <a:rPr lang="tr-TR" dirty="0" smtClean="0">
                <a:solidFill>
                  <a:schemeClr val="tx1"/>
                </a:solidFill>
              </a:rPr>
              <a:t>+ 4 C </a:t>
            </a:r>
            <a:r>
              <a:rPr lang="tr-TR" dirty="0" smtClean="0"/>
              <a:t>‘de </a:t>
            </a:r>
            <a:r>
              <a:rPr lang="tr-TR" dirty="0" smtClean="0">
                <a:solidFill>
                  <a:schemeClr val="tx1"/>
                </a:solidFill>
              </a:rPr>
              <a:t>8-10</a:t>
            </a:r>
            <a:r>
              <a:rPr lang="tr-TR" dirty="0" smtClean="0"/>
              <a:t> </a:t>
            </a:r>
            <a:r>
              <a:rPr lang="tr-TR" dirty="0" err="1" smtClean="0"/>
              <a:t>yıl,çeşme</a:t>
            </a:r>
            <a:r>
              <a:rPr lang="tr-TR" dirty="0" smtClean="0"/>
              <a:t> sularında </a:t>
            </a:r>
            <a:r>
              <a:rPr lang="tr-TR" dirty="0" smtClean="0">
                <a:solidFill>
                  <a:schemeClr val="tx1"/>
                </a:solidFill>
              </a:rPr>
              <a:t>30-36</a:t>
            </a:r>
            <a:r>
              <a:rPr lang="tr-TR" dirty="0" smtClean="0"/>
              <a:t> ay canlı kalabilirler. </a:t>
            </a:r>
          </a:p>
          <a:p>
            <a:r>
              <a:rPr lang="tr-TR" dirty="0" err="1" smtClean="0"/>
              <a:t>C.burnetii’ye</a:t>
            </a:r>
            <a:r>
              <a:rPr lang="tr-TR" dirty="0" smtClean="0"/>
              <a:t> duyarlı olan birçok canlı vardır. Özellikle süt hayvanları ve evcil hayvanlar bunların başında gelir. Hatta güvercin ve yarasadan bile </a:t>
            </a:r>
            <a:r>
              <a:rPr lang="tr-TR" dirty="0" err="1" smtClean="0"/>
              <a:t>C.burnetii</a:t>
            </a:r>
            <a:r>
              <a:rPr lang="tr-TR" dirty="0" smtClean="0"/>
              <a:t> izole edilmiştir.</a:t>
            </a:r>
            <a:endParaRPr lang="tr-TR" dirty="0"/>
          </a:p>
        </p:txBody>
      </p:sp>
    </p:spTree>
    <p:extLst>
      <p:ext uri="{BB962C8B-B14F-4D97-AF65-F5344CB8AC3E}">
        <p14:creationId xmlns:p14="http://schemas.microsoft.com/office/powerpoint/2010/main" val="189595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548</TotalTime>
  <Words>5727</Words>
  <Application>Microsoft Office PowerPoint</Application>
  <PresentationFormat>Geniş ekran</PresentationFormat>
  <Paragraphs>278</Paragraphs>
  <Slides>67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67</vt:i4>
      </vt:variant>
    </vt:vector>
  </HeadingPairs>
  <TitlesOfParts>
    <vt:vector size="71" baseType="lpstr">
      <vt:lpstr>Arial</vt:lpstr>
      <vt:lpstr>Trebuchet MS</vt:lpstr>
      <vt:lpstr>Wingdings 3</vt:lpstr>
      <vt:lpstr>Yüzeyler</vt:lpstr>
      <vt:lpstr>VİRÜS VE RİKETSİYALAR</vt:lpstr>
      <vt:lpstr>                    Riketsiyalar</vt:lpstr>
      <vt:lpstr>           Riketsiyalar ve virüsler</vt:lpstr>
      <vt:lpstr>1. Rickettsia’lar</vt:lpstr>
      <vt:lpstr>1.1.Rickettsia’ların Morfolojik ve Biyolojik Özellikleri</vt:lpstr>
      <vt:lpstr>Rickettsia’ların biyolojik özellikleri</vt:lpstr>
      <vt:lpstr>1.2. Süt Teknolojisi Bakımından Önemli Rickettsiya Türleri  1.2.1.Coxiella burnetii </vt:lpstr>
      <vt:lpstr>Morfolojik ve kültürel özellikleri</vt:lpstr>
      <vt:lpstr>Biyokimyası</vt:lpstr>
      <vt:lpstr>Coxiella burnetii’nin Bulaşma Yolları </vt:lpstr>
      <vt:lpstr>Coxiella burnetii’nin elektron mikroskoptaki görüntüsü</vt:lpstr>
      <vt:lpstr>Oluşturduğu Hastalıklar ve Tedavisi</vt:lpstr>
      <vt:lpstr>Coxiella burnetti’nin Bulaşma Yolları</vt:lpstr>
      <vt:lpstr>İzolasyon ve İdentifikasyonu </vt:lpstr>
      <vt:lpstr>2.Virüsler</vt:lpstr>
      <vt:lpstr>2.Virüsler</vt:lpstr>
      <vt:lpstr>2.1. Virüslerin Sınıflandırılması</vt:lpstr>
      <vt:lpstr>2.2. Virüslerin Yapıları </vt:lpstr>
      <vt:lpstr>2.2. Virüslerin Yapıları </vt:lpstr>
      <vt:lpstr>Değişik Morfolojideki Virüslerin Yapısı</vt:lpstr>
      <vt:lpstr>2.3. Fiziksel ve Kimyasal Ajanların Virüslere Etkisi</vt:lpstr>
      <vt:lpstr>2.4. Virüslerin Üretilmesi</vt:lpstr>
      <vt:lpstr>2.5. Virüslerin Enfekte Hücrede Çoğalması</vt:lpstr>
      <vt:lpstr>2.5. Virüslerin Enfekte Hücrede Çoğalması</vt:lpstr>
      <vt:lpstr>2.6. Virüslerin Bulaşma Yolları</vt:lpstr>
      <vt:lpstr>2.7. Virüslerin Neden Olduğu Hastalıklar</vt:lpstr>
      <vt:lpstr>2.7.1. Poliomyelitis Virüsleri</vt:lpstr>
      <vt:lpstr>Epidemiyolojisi</vt:lpstr>
      <vt:lpstr>Poliomyelitin Kontrolu ve Korunma Tedbirleri</vt:lpstr>
      <vt:lpstr>2.7.2. Hayvan Picorna Virüsleri</vt:lpstr>
      <vt:lpstr>2.7.3. Kuduz Virüsü ve Oluşturduğu Hastalık</vt:lpstr>
      <vt:lpstr>Virüsün Özellikleri</vt:lpstr>
      <vt:lpstr>Kuduz Hastalığının Patolojisi</vt:lpstr>
      <vt:lpstr>Kuduzun Tedavisi</vt:lpstr>
      <vt:lpstr>Epidemiyolojisi                                 Kontrol ve Korunma</vt:lpstr>
      <vt:lpstr>2.7.4. Poxvirüs Grubu ve Çiçek Enfeksiyonu </vt:lpstr>
      <vt:lpstr>.Çiçek ( Variola ),etmeni virüs ve özellikleri</vt:lpstr>
      <vt:lpstr>Çiçek Hastalığının Patojenitesi ve Patoloji</vt:lpstr>
      <vt:lpstr>Çiçek Hastalığının Belirtileri</vt:lpstr>
      <vt:lpstr>Epidemiyolojisi</vt:lpstr>
      <vt:lpstr>Çiçek Hastalığının Tedavisi</vt:lpstr>
      <vt:lpstr>PowerPoint Sunusu</vt:lpstr>
      <vt:lpstr>2.7.5. Bakteriyofajlar( Bakteri Virüsleri)</vt:lpstr>
      <vt:lpstr>Genel Özellikleri            Mikroskop görüntüsü</vt:lpstr>
      <vt:lpstr>             Bakteriyofajların Morfolojisi</vt:lpstr>
      <vt:lpstr>        Fajlar 6 tipte incelenmektedir.</vt:lpstr>
      <vt:lpstr>Bakteriyofajların Kimyasal Yapısı ve Antijenik Bünyesi</vt:lpstr>
      <vt:lpstr>Bakteri-Faj İlişkileri</vt:lpstr>
      <vt:lpstr>b. Lizogenetik Enfeksiyon( Latent )</vt:lpstr>
      <vt:lpstr>c. Nonlitik Enfeksiyon</vt:lpstr>
      <vt:lpstr>Virulent Fajların Çoğalmaları</vt:lpstr>
      <vt:lpstr>T fajlarının E.coli hücre yüzeyine kuyruk fibrilleri ile tutunması ve faj DNA’sının enjeksiyonunu gösteren mikrograf.</vt:lpstr>
      <vt:lpstr>Fajların Gelişiminde Gerekli Etmenler </vt:lpstr>
      <vt:lpstr>Laktik Asit Bakteri Fajlarının Önemleri ve Özellikleri</vt:lpstr>
      <vt:lpstr>Fajlara hangi ortamlarda rastlanılır ?</vt:lpstr>
      <vt:lpstr>          Yoğurt ve peynirde faj varlığı </vt:lpstr>
      <vt:lpstr>Laktik Asit Bakterilerinde Bakteriyofajlara Karşı Direnç Mekanizmaları</vt:lpstr>
      <vt:lpstr>a. Adsorbsiyonun bloke edilmesi veya engellenmesi</vt:lpstr>
      <vt:lpstr>b. Restriksiyon/ Modifikasyon sistemi</vt:lpstr>
      <vt:lpstr>c. Abortif Enfeksiyon ( sonuçsuz bırakılan enfeksiyon ) </vt:lpstr>
      <vt:lpstr>Süt İşletmelerinde Bakteriyofajlara Karşı Alınacak İşlemler</vt:lpstr>
      <vt:lpstr>Fajların etkinliklerini ve zararlarını minimuma indirmek için denenen yöntemler</vt:lpstr>
      <vt:lpstr>b. Faja karşı dayanıklı kültür kullanımı ve elde edilmesi</vt:lpstr>
      <vt:lpstr>c. Saf kültürlerini fajların gelişmeyeceği ortamlarda çoğatılması</vt:lpstr>
      <vt:lpstr>d. Kültürlerin donanımlı fermantörlerde hazırlanması ve çoğaltılması</vt:lpstr>
      <vt:lpstr>Kültür Hazırlamada Kullanılan Lewis Tipi Fermantör</vt:lpstr>
      <vt:lpstr>Kültür Hazırlamada Kullanılan Alfa-Laval Tipi Fermantör</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RİKETSİYALAR VE VİRÜSLER</dc:title>
  <dc:creator>ronaldinho424</dc:creator>
  <cp:lastModifiedBy>Birce Taban</cp:lastModifiedBy>
  <cp:revision>70</cp:revision>
  <cp:lastPrinted>2018-12-20T09:07:18Z</cp:lastPrinted>
  <dcterms:created xsi:type="dcterms:W3CDTF">2018-12-15T09:02:49Z</dcterms:created>
  <dcterms:modified xsi:type="dcterms:W3CDTF">2019-03-13T10:18:50Z</dcterms:modified>
</cp:coreProperties>
</file>