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63" r:id="rId5"/>
    <p:sldId id="264" r:id="rId6"/>
    <p:sldId id="26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1" autoAdjust="0"/>
    <p:restoredTop sz="94660"/>
  </p:normalViewPr>
  <p:slideViewPr>
    <p:cSldViewPr snapToGrid="0">
      <p:cViewPr varScale="1">
        <p:scale>
          <a:sx n="70" d="100"/>
          <a:sy n="70" d="100"/>
        </p:scale>
        <p:origin x="27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427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353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009783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6782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838974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7865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1712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31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190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279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243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288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744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707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737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538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FF769-C22A-4434-9510-1E15B91E65B5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901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2589213" y="495678"/>
            <a:ext cx="9297988" cy="1140617"/>
          </a:xfrm>
        </p:spPr>
        <p:txBody>
          <a:bodyPr>
            <a:normAutofit/>
          </a:bodyPr>
          <a:lstStyle/>
          <a:p>
            <a:r>
              <a:rPr lang="en-US" dirty="0" err="1"/>
              <a:t>Üst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alt 2. premolar </a:t>
            </a:r>
            <a:r>
              <a:rPr lang="en-US" dirty="0" err="1"/>
              <a:t>diş</a:t>
            </a:r>
            <a:endParaRPr lang="en-US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4716778" y="4089316"/>
            <a:ext cx="8915399" cy="1126283"/>
          </a:xfrm>
        </p:spPr>
        <p:txBody>
          <a:bodyPr>
            <a:noAutofit/>
          </a:bodyPr>
          <a:lstStyle/>
          <a:p>
            <a:r>
              <a:rPr lang="tr-TR" sz="4800" dirty="0" err="1" smtClean="0"/>
              <a:t>Dr</a:t>
            </a:r>
            <a:r>
              <a:rPr lang="tr-TR" sz="4800" dirty="0" smtClean="0"/>
              <a:t> Mert OCAK</a:t>
            </a:r>
          </a:p>
          <a:p>
            <a:r>
              <a:rPr lang="tr-TR" sz="4800" dirty="0" smtClean="0"/>
              <a:t>Öğretim Görevlisi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90606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7"/>
          <p:cNvSpPr>
            <a:spLocks/>
          </p:cNvSpPr>
          <p:nvPr/>
        </p:nvSpPr>
        <p:spPr bwMode="auto">
          <a:xfrm>
            <a:off x="2766424" y="457201"/>
            <a:ext cx="10154653" cy="6400799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ctr"/>
          <a:lstStyle>
            <a:lvl1pPr algn="ctr"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1pPr>
            <a:lvl2pPr marL="742950" indent="-285750" algn="ctr"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2pPr>
            <a:lvl3pPr marL="1143000" indent="-228600" algn="ctr"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3pPr>
            <a:lvl4pPr marL="1600200" indent="-228600" algn="ctr"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4pPr>
            <a:lvl5pPr marL="2057400" indent="-228600" algn="ctr"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5pPr>
            <a:lvl6pPr marL="2514600" indent="-228600" algn="ctr" defTabSz="5842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6pPr>
            <a:lvl7pPr marL="2971800" indent="-228600" algn="ctr" defTabSz="5842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7pPr>
            <a:lvl8pPr marL="3429000" indent="-228600" algn="ctr" defTabSz="5842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8pPr>
            <a:lvl9pPr marL="3886200" indent="-228600" algn="ctr" defTabSz="5842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9pPr>
          </a:lstStyle>
          <a:p>
            <a:pPr algn="l" eaLnBrk="1"/>
            <a:endParaRPr lang="tr-TR" altLang="en-US" sz="3600" dirty="0">
              <a:latin typeface="Comic Sans MS" panose="030F0702030302020204" pitchFamily="66" charset="0"/>
              <a:ea typeface="Comic Sans MS" panose="030F0702030302020204" pitchFamily="66" charset="0"/>
              <a:cs typeface="Comic Sans MS" panose="030F0702030302020204" pitchFamily="66" charset="0"/>
              <a:sym typeface="Comic Sans MS" panose="030F0702030302020204" pitchFamily="66" charset="0"/>
            </a:endParaRPr>
          </a:p>
        </p:txBody>
      </p:sp>
      <p:sp>
        <p:nvSpPr>
          <p:cNvPr id="8" name="AutoShape 7"/>
          <p:cNvSpPr>
            <a:spLocks/>
          </p:cNvSpPr>
          <p:nvPr/>
        </p:nvSpPr>
        <p:spPr bwMode="auto">
          <a:xfrm>
            <a:off x="2142698" y="2866030"/>
            <a:ext cx="8607819" cy="2475992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ctr"/>
          <a:lstStyle>
            <a:lvl1pPr algn="ctr"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1pPr>
            <a:lvl2pPr marL="742950" indent="-285750" algn="ctr"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2pPr>
            <a:lvl3pPr marL="1143000" indent="-228600" algn="ctr"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3pPr>
            <a:lvl4pPr marL="1600200" indent="-228600" algn="ctr"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4pPr>
            <a:lvl5pPr marL="2057400" indent="-228600" algn="ctr"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5pPr>
            <a:lvl6pPr marL="2514600" indent="-228600" algn="ctr" defTabSz="5842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6pPr>
            <a:lvl7pPr marL="2971800" indent="-228600" algn="ctr" defTabSz="5842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7pPr>
            <a:lvl8pPr marL="3429000" indent="-228600" algn="ctr" defTabSz="5842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8pPr>
            <a:lvl9pPr marL="3886200" indent="-228600" algn="ctr" defTabSz="5842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9pPr>
          </a:lstStyle>
          <a:p>
            <a:pPr algn="just"/>
            <a:r>
              <a:rPr lang="tr-TR" altLang="en-US" dirty="0">
                <a:sym typeface="Comic Sans MS" panose="030F0702030302020204" pitchFamily="66" charset="0"/>
              </a:rPr>
              <a:t>Diğer </a:t>
            </a:r>
            <a:r>
              <a:rPr lang="tr-TR" altLang="en-US" dirty="0" err="1">
                <a:sym typeface="Comic Sans MS" panose="030F0702030302020204" pitchFamily="66" charset="0"/>
              </a:rPr>
              <a:t>premolarlardan</a:t>
            </a:r>
            <a:r>
              <a:rPr lang="tr-TR" altLang="en-US" dirty="0">
                <a:sym typeface="Comic Sans MS" panose="030F0702030302020204" pitchFamily="66" charset="0"/>
              </a:rPr>
              <a:t> daha az keskin </a:t>
            </a:r>
            <a:r>
              <a:rPr lang="tr-TR" altLang="en-US" dirty="0" err="1">
                <a:sym typeface="Comic Sans MS" panose="030F0702030302020204" pitchFamily="66" charset="0"/>
              </a:rPr>
              <a:t>cusplara</a:t>
            </a:r>
            <a:r>
              <a:rPr lang="tr-TR" altLang="en-US" dirty="0">
                <a:sym typeface="Comic Sans MS" panose="030F0702030302020204" pitchFamily="66" charset="0"/>
              </a:rPr>
              <a:t> sahiptir (Alt ikinci </a:t>
            </a:r>
            <a:r>
              <a:rPr lang="tr-TR" altLang="en-US" dirty="0" err="1">
                <a:sym typeface="Comic Sans MS" panose="030F0702030302020204" pitchFamily="66" charset="0"/>
              </a:rPr>
              <a:t>premolar</a:t>
            </a:r>
            <a:r>
              <a:rPr lang="tr-TR" altLang="en-US" dirty="0">
                <a:sym typeface="Comic Sans MS" panose="030F0702030302020204" pitchFamily="66" charset="0"/>
              </a:rPr>
              <a:t> gibi)</a:t>
            </a:r>
          </a:p>
          <a:p>
            <a:pPr algn="just"/>
            <a:endParaRPr lang="tr-TR" altLang="en-US" dirty="0">
              <a:sym typeface="Comic Sans MS" panose="030F0702030302020204" pitchFamily="66" charset="0"/>
            </a:endParaRPr>
          </a:p>
          <a:p>
            <a:pPr algn="just"/>
            <a:r>
              <a:rPr lang="tr-TR" altLang="en-US" dirty="0">
                <a:sym typeface="Comic Sans MS" panose="030F0702030302020204" pitchFamily="66" charset="0"/>
              </a:rPr>
              <a:t>Hemen hemen aynı boyda olan iki </a:t>
            </a:r>
            <a:r>
              <a:rPr lang="tr-TR" altLang="en-US" dirty="0" err="1">
                <a:sym typeface="Comic Sans MS" panose="030F0702030302020204" pitchFamily="66" charset="0"/>
              </a:rPr>
              <a:t>cusp’ı</a:t>
            </a:r>
            <a:r>
              <a:rPr lang="tr-TR" altLang="en-US" dirty="0">
                <a:sym typeface="Comic Sans MS" panose="030F0702030302020204" pitchFamily="66" charset="0"/>
              </a:rPr>
              <a:t> vardır.</a:t>
            </a:r>
          </a:p>
          <a:p>
            <a:pPr algn="just"/>
            <a:endParaRPr lang="tr-TR" altLang="en-US" dirty="0">
              <a:sym typeface="Comic Sans MS" panose="030F0702030302020204" pitchFamily="66" charset="0"/>
            </a:endParaRPr>
          </a:p>
          <a:p>
            <a:pPr algn="just"/>
            <a:r>
              <a:rPr lang="tr-TR" altLang="en-US" dirty="0" err="1">
                <a:sym typeface="Comic Sans MS" panose="030F0702030302020204" pitchFamily="66" charset="0"/>
              </a:rPr>
              <a:t>cusplar</a:t>
            </a:r>
            <a:r>
              <a:rPr lang="tr-TR" altLang="en-US" dirty="0">
                <a:sym typeface="Comic Sans MS" panose="030F0702030302020204" pitchFamily="66" charset="0"/>
              </a:rPr>
              <a:t> arası uzaklık </a:t>
            </a:r>
            <a:r>
              <a:rPr lang="tr-TR" altLang="en-US" dirty="0" err="1">
                <a:sym typeface="Comic Sans MS" panose="030F0702030302020204" pitchFamily="66" charset="0"/>
              </a:rPr>
              <a:t>bukkolingual</a:t>
            </a:r>
            <a:r>
              <a:rPr lang="tr-TR" altLang="en-US" dirty="0">
                <a:sym typeface="Comic Sans MS" panose="030F0702030302020204" pitchFamily="66" charset="0"/>
              </a:rPr>
              <a:t> olarak 6 mm’den fazladır.</a:t>
            </a:r>
          </a:p>
          <a:p>
            <a:pPr algn="just"/>
            <a:endParaRPr lang="tr-TR" altLang="en-US" dirty="0">
              <a:sym typeface="Comic Sans MS" panose="030F0702030302020204" pitchFamily="66" charset="0"/>
            </a:endParaRPr>
          </a:p>
          <a:p>
            <a:pPr algn="just"/>
            <a:r>
              <a:rPr lang="tr-TR" altLang="en-US" dirty="0">
                <a:sym typeface="Comic Sans MS" panose="030F0702030302020204" pitchFamily="66" charset="0"/>
              </a:rPr>
              <a:t>Santral gelişimsel oluk birinci </a:t>
            </a:r>
            <a:r>
              <a:rPr lang="tr-TR" altLang="en-US" dirty="0" err="1">
                <a:sym typeface="Comic Sans MS" panose="030F0702030302020204" pitchFamily="66" charset="0"/>
              </a:rPr>
              <a:t>premolarlardan</a:t>
            </a:r>
            <a:r>
              <a:rPr lang="tr-TR" altLang="en-US" dirty="0">
                <a:sym typeface="Comic Sans MS" panose="030F0702030302020204" pitchFamily="66" charset="0"/>
              </a:rPr>
              <a:t> daha kısadır.</a:t>
            </a:r>
          </a:p>
          <a:p>
            <a:pPr algn="just"/>
            <a:endParaRPr lang="tr-TR" altLang="en-US" dirty="0">
              <a:sym typeface="Comic Sans MS" panose="030F0702030302020204" pitchFamily="66" charset="0"/>
            </a:endParaRPr>
          </a:p>
        </p:txBody>
      </p:sp>
      <p:sp>
        <p:nvSpPr>
          <p:cNvPr id="4" name="Unvan 1"/>
          <p:cNvSpPr txBox="1">
            <a:spLocks/>
          </p:cNvSpPr>
          <p:nvPr/>
        </p:nvSpPr>
        <p:spPr>
          <a:xfrm>
            <a:off x="2596037" y="209435"/>
            <a:ext cx="9297988" cy="114061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dirty="0" err="1" smtClean="0"/>
              <a:t>Üst</a:t>
            </a:r>
            <a:r>
              <a:rPr lang="en-US" b="1" dirty="0" smtClean="0"/>
              <a:t> 2. Premolar </a:t>
            </a:r>
            <a:r>
              <a:rPr lang="en-US" b="1" dirty="0" err="1" smtClean="0"/>
              <a:t>Diş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5328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454441" y="1010653"/>
            <a:ext cx="10178715" cy="63526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altLang="en-US" sz="2800" dirty="0">
                <a:sym typeface="Helvetica" panose="020B0604020202020204" pitchFamily="34" charset="0"/>
              </a:rPr>
              <a:t>- </a:t>
            </a:r>
            <a:r>
              <a:rPr lang="tr-TR" altLang="en-US" sz="2800" dirty="0" err="1">
                <a:sym typeface="Helvetica" panose="020B0604020202020204" pitchFamily="34" charset="0"/>
              </a:rPr>
              <a:t>Anterior</a:t>
            </a:r>
            <a:r>
              <a:rPr lang="tr-TR" altLang="en-US" sz="2800" dirty="0">
                <a:sym typeface="Helvetica" panose="020B0604020202020204" pitchFamily="34" charset="0"/>
              </a:rPr>
              <a:t> dişler gibi dört loptan gelişirler. </a:t>
            </a:r>
          </a:p>
          <a:p>
            <a:pPr marL="0" indent="0">
              <a:buNone/>
            </a:pPr>
            <a:r>
              <a:rPr lang="tr-TR" altLang="en-US" sz="2800" dirty="0" smtClean="0">
                <a:sym typeface="Arial" panose="020B0604020202020204" pitchFamily="34" charset="0"/>
              </a:rPr>
              <a:t>-</a:t>
            </a:r>
            <a:r>
              <a:rPr lang="tr-TR" altLang="en-US" sz="2800" dirty="0" smtClean="0">
                <a:sym typeface="Helvetica" panose="020B0604020202020204" pitchFamily="34" charset="0"/>
              </a:rPr>
              <a:t>Kron </a:t>
            </a:r>
            <a:r>
              <a:rPr lang="tr-TR" altLang="en-US" sz="2800" dirty="0">
                <a:sym typeface="Helvetica" panose="020B0604020202020204" pitchFamily="34" charset="0"/>
              </a:rPr>
              <a:t>ve kökleri üst </a:t>
            </a:r>
            <a:r>
              <a:rPr lang="tr-TR" altLang="en-US" sz="2800" dirty="0" err="1">
                <a:sym typeface="Helvetica" panose="020B0604020202020204" pitchFamily="34" charset="0"/>
              </a:rPr>
              <a:t>kaninlerden</a:t>
            </a:r>
            <a:r>
              <a:rPr lang="tr-TR" altLang="en-US" sz="2800" dirty="0">
                <a:sym typeface="Helvetica" panose="020B0604020202020204" pitchFamily="34" charset="0"/>
              </a:rPr>
              <a:t> kısa, kök boyları </a:t>
            </a:r>
            <a:r>
              <a:rPr lang="tr-TR" altLang="en-US" sz="2800" dirty="0" err="1">
                <a:sym typeface="Helvetica" panose="020B0604020202020204" pitchFamily="34" charset="0"/>
              </a:rPr>
              <a:t>molarlarınkine</a:t>
            </a:r>
            <a:r>
              <a:rPr lang="tr-TR" altLang="en-US" sz="2800" dirty="0">
                <a:sym typeface="Helvetica" panose="020B0604020202020204" pitchFamily="34" charset="0"/>
              </a:rPr>
              <a:t> eşittir. </a:t>
            </a:r>
          </a:p>
          <a:p>
            <a:pPr marL="0" indent="0">
              <a:buNone/>
            </a:pPr>
            <a:r>
              <a:rPr lang="tr-TR" altLang="en-US" sz="2800" dirty="0" smtClean="0">
                <a:sym typeface="Arial" panose="020B0604020202020204" pitchFamily="34" charset="0"/>
              </a:rPr>
              <a:t>-</a:t>
            </a:r>
            <a:r>
              <a:rPr lang="tr-TR" altLang="en-US" sz="2800" dirty="0" smtClean="0">
                <a:sym typeface="Helvetica" panose="020B0604020202020204" pitchFamily="34" charset="0"/>
              </a:rPr>
              <a:t>Marjinal </a:t>
            </a:r>
            <a:r>
              <a:rPr lang="tr-TR" altLang="en-US" sz="2800" dirty="0">
                <a:sym typeface="Helvetica" panose="020B0604020202020204" pitchFamily="34" charset="0"/>
              </a:rPr>
              <a:t>sırtlar </a:t>
            </a:r>
            <a:r>
              <a:rPr lang="tr-TR" altLang="en-US" sz="2800" dirty="0" err="1">
                <a:sym typeface="Helvetica" panose="020B0604020202020204" pitchFamily="34" charset="0"/>
              </a:rPr>
              <a:t>okluzal</a:t>
            </a:r>
            <a:r>
              <a:rPr lang="tr-TR" altLang="en-US" sz="2800" dirty="0">
                <a:sym typeface="Helvetica" panose="020B0604020202020204" pitchFamily="34" charset="0"/>
              </a:rPr>
              <a:t> yüzeyin bir parçası olarak </a:t>
            </a:r>
            <a:r>
              <a:rPr lang="tr-TR" altLang="en-US" sz="2800" dirty="0" err="1">
                <a:sym typeface="Helvetica" panose="020B0604020202020204" pitchFamily="34" charset="0"/>
              </a:rPr>
              <a:t>horizontal</a:t>
            </a:r>
            <a:r>
              <a:rPr lang="tr-TR" altLang="en-US" sz="2800" dirty="0">
                <a:sym typeface="Helvetica" panose="020B0604020202020204" pitchFamily="34" charset="0"/>
              </a:rPr>
              <a:t> düzlemde yer alır (Kesici ve </a:t>
            </a:r>
            <a:r>
              <a:rPr lang="tr-TR" altLang="en-US" sz="2800" dirty="0" err="1">
                <a:sym typeface="Helvetica" panose="020B0604020202020204" pitchFamily="34" charset="0"/>
              </a:rPr>
              <a:t>kanin</a:t>
            </a:r>
            <a:r>
              <a:rPr lang="tr-TR" altLang="en-US" sz="2800" dirty="0">
                <a:sym typeface="Helvetica" panose="020B0604020202020204" pitchFamily="34" charset="0"/>
              </a:rPr>
              <a:t> dişlerde </a:t>
            </a:r>
            <a:r>
              <a:rPr lang="tr-TR" altLang="en-US" sz="2800" dirty="0" err="1">
                <a:sym typeface="Helvetica" panose="020B0604020202020204" pitchFamily="34" charset="0"/>
              </a:rPr>
              <a:t>vertikal</a:t>
            </a:r>
            <a:r>
              <a:rPr lang="tr-TR" altLang="en-US" sz="2800" dirty="0">
                <a:sym typeface="Helvetica" panose="020B0604020202020204" pitchFamily="34" charset="0"/>
              </a:rPr>
              <a:t> konumdadır)</a:t>
            </a:r>
          </a:p>
          <a:p>
            <a:pPr marL="0" indent="0">
              <a:buNone/>
            </a:pPr>
            <a:r>
              <a:rPr lang="tr-TR" altLang="en-US" sz="2800" dirty="0">
                <a:sym typeface="Arial" panose="020B0604020202020204" pitchFamily="34" charset="0"/>
              </a:rPr>
              <a:t>-- </a:t>
            </a:r>
            <a:r>
              <a:rPr lang="tr-TR" altLang="en-US" sz="2800" dirty="0">
                <a:sym typeface="Helvetica" panose="020B0604020202020204" pitchFamily="34" charset="0"/>
              </a:rPr>
              <a:t>Kron ve kökün </a:t>
            </a:r>
            <a:r>
              <a:rPr lang="tr-TR" altLang="en-US" sz="2800" dirty="0" err="1">
                <a:sym typeface="Helvetica" panose="020B0604020202020204" pitchFamily="34" charset="0"/>
              </a:rPr>
              <a:t>lingual</a:t>
            </a:r>
            <a:r>
              <a:rPr lang="tr-TR" altLang="en-US" sz="2800" dirty="0">
                <a:sym typeface="Helvetica" panose="020B0604020202020204" pitchFamily="34" charset="0"/>
              </a:rPr>
              <a:t> yüzeyleri </a:t>
            </a:r>
            <a:r>
              <a:rPr lang="tr-TR" altLang="en-US" sz="2800" dirty="0" err="1">
                <a:sym typeface="Helvetica" panose="020B0604020202020204" pitchFamily="34" charset="0"/>
              </a:rPr>
              <a:t>bukkal</a:t>
            </a:r>
            <a:r>
              <a:rPr lang="tr-TR" altLang="en-US" sz="2800" dirty="0">
                <a:sym typeface="Helvetica" panose="020B0604020202020204" pitchFamily="34" charset="0"/>
              </a:rPr>
              <a:t> yüzeyden daha dardır. </a:t>
            </a:r>
          </a:p>
          <a:p>
            <a:pPr marL="0" indent="0">
              <a:buNone/>
            </a:pP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693082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101517" y="1612231"/>
            <a:ext cx="10178715" cy="63526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altLang="en-US" sz="2800" dirty="0">
                <a:sym typeface="Arial" panose="020B0604020202020204" pitchFamily="34" charset="0"/>
              </a:rPr>
              <a:t>- </a:t>
            </a:r>
            <a:r>
              <a:rPr lang="tr-TR" altLang="en-US" sz="2800" dirty="0" err="1">
                <a:sym typeface="Helvetica" panose="020B0604020202020204" pitchFamily="34" charset="0"/>
              </a:rPr>
              <a:t>Proksimalden</a:t>
            </a:r>
            <a:r>
              <a:rPr lang="tr-TR" altLang="en-US" sz="2800" dirty="0">
                <a:sym typeface="Helvetica" panose="020B0604020202020204" pitchFamily="34" charset="0"/>
              </a:rPr>
              <a:t> bakıldığından </a:t>
            </a:r>
            <a:r>
              <a:rPr lang="tr-TR" altLang="en-US" sz="2800" dirty="0" err="1">
                <a:sym typeface="Helvetica" panose="020B0604020202020204" pitchFamily="34" charset="0"/>
              </a:rPr>
              <a:t>bukkal</a:t>
            </a:r>
            <a:r>
              <a:rPr lang="tr-TR" altLang="en-US" sz="2800" dirty="0">
                <a:sym typeface="Helvetica" panose="020B0604020202020204" pitchFamily="34" charset="0"/>
              </a:rPr>
              <a:t> ve </a:t>
            </a:r>
            <a:r>
              <a:rPr lang="tr-TR" altLang="en-US" sz="2800" dirty="0" err="1">
                <a:sym typeface="Helvetica" panose="020B0604020202020204" pitchFamily="34" charset="0"/>
              </a:rPr>
              <a:t>lingual</a:t>
            </a:r>
            <a:r>
              <a:rPr lang="tr-TR" altLang="en-US" sz="2800" dirty="0">
                <a:sym typeface="Helvetica" panose="020B0604020202020204" pitchFamily="34" charset="0"/>
              </a:rPr>
              <a:t> kontur </a:t>
            </a:r>
            <a:r>
              <a:rPr lang="tr-TR" altLang="en-US" sz="2800" dirty="0" err="1">
                <a:sym typeface="Helvetica" panose="020B0604020202020204" pitchFamily="34" charset="0"/>
              </a:rPr>
              <a:t>kretleri</a:t>
            </a:r>
            <a:r>
              <a:rPr lang="tr-TR" altLang="en-US" sz="2800" dirty="0">
                <a:sym typeface="Helvetica" panose="020B0604020202020204" pitchFamily="34" charset="0"/>
              </a:rPr>
              <a:t> </a:t>
            </a:r>
            <a:r>
              <a:rPr lang="tr-TR" altLang="en-US" sz="2800" dirty="0" err="1">
                <a:sym typeface="Helvetica" panose="020B0604020202020204" pitchFamily="34" charset="0"/>
              </a:rPr>
              <a:t>anterior</a:t>
            </a:r>
            <a:r>
              <a:rPr lang="tr-TR" altLang="en-US" sz="2800" dirty="0">
                <a:sym typeface="Helvetica" panose="020B0604020202020204" pitchFamily="34" charset="0"/>
              </a:rPr>
              <a:t> dişlere göre daha </a:t>
            </a:r>
            <a:r>
              <a:rPr lang="tr-TR" altLang="en-US" sz="2800" dirty="0" err="1">
                <a:sym typeface="Helvetica" panose="020B0604020202020204" pitchFamily="34" charset="0"/>
              </a:rPr>
              <a:t>okluzal</a:t>
            </a:r>
            <a:r>
              <a:rPr lang="tr-TR" altLang="en-US" sz="2800" dirty="0">
                <a:sym typeface="Helvetica" panose="020B0604020202020204" pitchFamily="34" charset="0"/>
              </a:rPr>
              <a:t> düzeydedir. </a:t>
            </a:r>
          </a:p>
          <a:p>
            <a:pPr marL="0" indent="0">
              <a:buNone/>
            </a:pPr>
            <a:r>
              <a:rPr lang="tr-TR" altLang="en-US" sz="2800" dirty="0">
                <a:sym typeface="Arial" panose="020B0604020202020204" pitchFamily="34" charset="0"/>
              </a:rPr>
              <a:t>- </a:t>
            </a:r>
            <a:r>
              <a:rPr lang="tr-TR" altLang="en-US" sz="2800" dirty="0" err="1">
                <a:sym typeface="Helvetica" panose="020B0604020202020204" pitchFamily="34" charset="0"/>
              </a:rPr>
              <a:t>Bukkal</a:t>
            </a:r>
            <a:r>
              <a:rPr lang="tr-TR" altLang="en-US" sz="2800" dirty="0">
                <a:sym typeface="Helvetica" panose="020B0604020202020204" pitchFamily="34" charset="0"/>
              </a:rPr>
              <a:t> </a:t>
            </a:r>
            <a:r>
              <a:rPr lang="tr-TR" altLang="en-US" sz="2800" dirty="0" err="1">
                <a:sym typeface="Helvetica" panose="020B0604020202020204" pitchFamily="34" charset="0"/>
              </a:rPr>
              <a:t>cuspın</a:t>
            </a:r>
            <a:r>
              <a:rPr lang="tr-TR" altLang="en-US" sz="2800" dirty="0">
                <a:sym typeface="Helvetica" panose="020B0604020202020204" pitchFamily="34" charset="0"/>
              </a:rPr>
              <a:t> </a:t>
            </a:r>
            <a:r>
              <a:rPr lang="tr-TR" altLang="en-US" sz="2800" dirty="0" err="1">
                <a:sym typeface="Helvetica" panose="020B0604020202020204" pitchFamily="34" charset="0"/>
              </a:rPr>
              <a:t>mesial</a:t>
            </a:r>
            <a:r>
              <a:rPr lang="tr-TR" altLang="en-US" sz="2800" dirty="0">
                <a:sym typeface="Helvetica" panose="020B0604020202020204" pitchFamily="34" charset="0"/>
              </a:rPr>
              <a:t> eğimi </a:t>
            </a:r>
            <a:r>
              <a:rPr lang="tr-TR" altLang="en-US" sz="2800" dirty="0" err="1">
                <a:sym typeface="Helvetica" panose="020B0604020202020204" pitchFamily="34" charset="0"/>
              </a:rPr>
              <a:t>distal</a:t>
            </a:r>
            <a:r>
              <a:rPr lang="tr-TR" altLang="en-US" sz="2800" dirty="0">
                <a:sym typeface="Helvetica" panose="020B0604020202020204" pitchFamily="34" charset="0"/>
              </a:rPr>
              <a:t> eğimden kısadır (Üst birinci </a:t>
            </a:r>
            <a:r>
              <a:rPr lang="tr-TR" altLang="en-US" sz="2800" dirty="0" err="1">
                <a:sym typeface="Helvetica" panose="020B0604020202020204" pitchFamily="34" charset="0"/>
              </a:rPr>
              <a:t>premolarda</a:t>
            </a:r>
            <a:r>
              <a:rPr lang="tr-TR" altLang="en-US" sz="2800" dirty="0">
                <a:sym typeface="Helvetica" panose="020B0604020202020204" pitchFamily="34" charset="0"/>
              </a:rPr>
              <a:t> tersi geçerlidir).</a:t>
            </a:r>
          </a:p>
          <a:p>
            <a:pPr marL="0" indent="0">
              <a:buNone/>
            </a:pPr>
            <a:r>
              <a:rPr lang="tr-TR" altLang="en-US" sz="2800" dirty="0">
                <a:sym typeface="Arial" panose="020B0604020202020204" pitchFamily="34" charset="0"/>
              </a:rPr>
              <a:t>- </a:t>
            </a:r>
            <a:r>
              <a:rPr lang="tr-TR" altLang="en-US" sz="2800" dirty="0" err="1">
                <a:sym typeface="Helvetica" panose="020B0604020202020204" pitchFamily="34" charset="0"/>
              </a:rPr>
              <a:t>Bukkalden</a:t>
            </a:r>
            <a:r>
              <a:rPr lang="tr-TR" altLang="en-US" sz="2800" dirty="0">
                <a:sym typeface="Helvetica" panose="020B0604020202020204" pitchFamily="34" charset="0"/>
              </a:rPr>
              <a:t> </a:t>
            </a:r>
            <a:r>
              <a:rPr lang="tr-TR" altLang="en-US" sz="2800" dirty="0" err="1">
                <a:sym typeface="Helvetica" panose="020B0604020202020204" pitchFamily="34" charset="0"/>
              </a:rPr>
              <a:t>linguale</a:t>
            </a:r>
            <a:r>
              <a:rPr lang="tr-TR" altLang="en-US" sz="2800" dirty="0">
                <a:sym typeface="Helvetica" panose="020B0604020202020204" pitchFamily="34" charset="0"/>
              </a:rPr>
              <a:t> olan daralma çok azdır. </a:t>
            </a:r>
          </a:p>
          <a:p>
            <a:pPr marL="0" indent="0">
              <a:buNone/>
            </a:pPr>
            <a:r>
              <a:rPr lang="tr-TR" altLang="en-US" sz="2800" dirty="0">
                <a:sym typeface="Arial" panose="020B0604020202020204" pitchFamily="34" charset="0"/>
              </a:rPr>
              <a:t>- </a:t>
            </a:r>
            <a:r>
              <a:rPr lang="tr-TR" altLang="en-US" sz="2800" dirty="0" err="1">
                <a:sym typeface="Arial" panose="020B0604020202020204" pitchFamily="34" charset="0"/>
              </a:rPr>
              <a:t>Lingualdeki</a:t>
            </a:r>
            <a:r>
              <a:rPr lang="tr-TR" altLang="en-US" sz="2800" dirty="0">
                <a:sym typeface="Arial" panose="020B0604020202020204" pitchFamily="34" charset="0"/>
              </a:rPr>
              <a:t> </a:t>
            </a:r>
            <a:r>
              <a:rPr lang="tr-TR" altLang="en-US" sz="2800" dirty="0" err="1">
                <a:sym typeface="Arial" panose="020B0604020202020204" pitchFamily="34" charset="0"/>
              </a:rPr>
              <a:t>mesiodistal</a:t>
            </a:r>
            <a:r>
              <a:rPr lang="tr-TR" altLang="en-US" sz="2800" dirty="0">
                <a:sym typeface="Arial" panose="020B0604020202020204" pitchFamily="34" charset="0"/>
              </a:rPr>
              <a:t> boyutu üst birinci </a:t>
            </a:r>
            <a:r>
              <a:rPr lang="tr-TR" altLang="en-US" sz="2800" dirty="0" err="1">
                <a:sym typeface="Arial" panose="020B0604020202020204" pitchFamily="34" charset="0"/>
              </a:rPr>
              <a:t>premolardan</a:t>
            </a:r>
            <a:r>
              <a:rPr lang="tr-TR" altLang="en-US" sz="2800" dirty="0">
                <a:sym typeface="Arial" panose="020B0604020202020204" pitchFamily="34" charset="0"/>
              </a:rPr>
              <a:t> daha büyüktür. </a:t>
            </a:r>
          </a:p>
        </p:txBody>
      </p:sp>
    </p:spTree>
    <p:extLst>
      <p:ext uri="{BB962C8B-B14F-4D97-AF65-F5344CB8AC3E}">
        <p14:creationId xmlns:p14="http://schemas.microsoft.com/office/powerpoint/2010/main" val="396277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37873" y="1973179"/>
            <a:ext cx="10178715" cy="63526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altLang="en-US" sz="2800" dirty="0">
                <a:sym typeface="Arial" panose="020B0604020202020204" pitchFamily="34" charset="0"/>
              </a:rPr>
              <a:t>-	</a:t>
            </a:r>
            <a:r>
              <a:rPr lang="tr-TR" altLang="en-US" sz="2800" dirty="0" err="1">
                <a:sym typeface="Arial" panose="020B0604020202020204" pitchFamily="34" charset="0"/>
              </a:rPr>
              <a:t>Bukkolingual</a:t>
            </a:r>
            <a:r>
              <a:rPr lang="tr-TR" altLang="en-US" sz="2800" dirty="0">
                <a:sym typeface="Arial" panose="020B0604020202020204" pitchFamily="34" charset="0"/>
              </a:rPr>
              <a:t> boyut  </a:t>
            </a:r>
            <a:r>
              <a:rPr lang="tr-TR" altLang="en-US" sz="2800" dirty="0" err="1">
                <a:sym typeface="Arial" panose="020B0604020202020204" pitchFamily="34" charset="0"/>
              </a:rPr>
              <a:t>Meziodistal</a:t>
            </a:r>
            <a:r>
              <a:rPr lang="tr-TR" altLang="en-US" sz="2800" dirty="0">
                <a:sym typeface="Arial" panose="020B0604020202020204" pitchFamily="34" charset="0"/>
              </a:rPr>
              <a:t> boyut</a:t>
            </a:r>
          </a:p>
          <a:p>
            <a:pPr marL="0" indent="0">
              <a:buNone/>
            </a:pPr>
            <a:r>
              <a:rPr lang="tr-TR" altLang="en-US" sz="2800" dirty="0">
                <a:sym typeface="Arial" panose="020B0604020202020204" pitchFamily="34" charset="0"/>
              </a:rPr>
              <a:t>-	Genellikle tek köklüdür. </a:t>
            </a:r>
          </a:p>
          <a:p>
            <a:pPr marL="0" indent="0">
              <a:buNone/>
            </a:pPr>
            <a:r>
              <a:rPr lang="tr-TR" altLang="en-US" sz="2800" dirty="0">
                <a:sym typeface="Arial" panose="020B0604020202020204" pitchFamily="34" charset="0"/>
              </a:rPr>
              <a:t>-	</a:t>
            </a:r>
            <a:r>
              <a:rPr lang="tr-TR" altLang="en-US" sz="2800" dirty="0">
                <a:sym typeface="Helvetica" panose="020B0604020202020204" pitchFamily="34" charset="0"/>
              </a:rPr>
              <a:t>Kapanışta alt çenede ikinci </a:t>
            </a:r>
            <a:r>
              <a:rPr lang="tr-TR" altLang="en-US" sz="2800" dirty="0" err="1">
                <a:sym typeface="Helvetica" panose="020B0604020202020204" pitchFamily="34" charset="0"/>
              </a:rPr>
              <a:t>premolar</a:t>
            </a:r>
            <a:r>
              <a:rPr lang="tr-TR" altLang="en-US" sz="2800" dirty="0">
                <a:sym typeface="Helvetica" panose="020B0604020202020204" pitchFamily="34" charset="0"/>
              </a:rPr>
              <a:t> ve birinci </a:t>
            </a:r>
            <a:r>
              <a:rPr lang="tr-TR" altLang="en-US" sz="2800" dirty="0" err="1">
                <a:sym typeface="Helvetica" panose="020B0604020202020204" pitchFamily="34" charset="0"/>
              </a:rPr>
              <a:t>molar</a:t>
            </a:r>
            <a:r>
              <a:rPr lang="tr-TR" altLang="en-US" sz="2800" dirty="0">
                <a:sym typeface="Helvetica" panose="020B0604020202020204" pitchFamily="34" charset="0"/>
              </a:rPr>
              <a:t> ile temas eder. </a:t>
            </a:r>
          </a:p>
          <a:p>
            <a:pPr marL="0" indent="0">
              <a:buNone/>
            </a:pP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3197211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101755" y="989464"/>
            <a:ext cx="10345003" cy="548639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tr-TR" altLang="en-US" sz="31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-	</a:t>
            </a:r>
            <a:r>
              <a:rPr lang="tr-TR" altLang="en-US" sz="3100" dirty="0" err="1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Okluzal</a:t>
            </a:r>
            <a:r>
              <a:rPr lang="tr-TR" altLang="en-US" sz="3100" dirty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 yüz kare şeklinde, ara yüz dörtgen (</a:t>
            </a:r>
            <a:r>
              <a:rPr lang="tr-TR" altLang="en-US" sz="3100" dirty="0" err="1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lnguale</a:t>
            </a:r>
            <a:r>
              <a:rPr lang="tr-TR" altLang="en-US" sz="3100" dirty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 eğilmiş) şekli</a:t>
            </a:r>
            <a:r>
              <a:rPr lang="tr-TR" altLang="en-US" sz="31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ndedir. </a:t>
            </a:r>
          </a:p>
          <a:p>
            <a:pPr marL="0" indent="0">
              <a:buNone/>
            </a:pPr>
            <a:r>
              <a:rPr lang="tr-TR" altLang="en-US" sz="31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-	</a:t>
            </a:r>
            <a:r>
              <a:rPr lang="tr-TR" altLang="en-US" sz="3100" dirty="0" err="1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Lingual</a:t>
            </a:r>
            <a:r>
              <a:rPr lang="tr-TR" altLang="en-US" sz="3100" dirty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 yüzey alt birinci </a:t>
            </a:r>
            <a:r>
              <a:rPr lang="tr-TR" altLang="en-US" sz="3100" dirty="0" err="1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premolara</a:t>
            </a:r>
            <a:r>
              <a:rPr lang="tr-TR" altLang="en-US" sz="3100" dirty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 göre daha geniştir. </a:t>
            </a:r>
          </a:p>
          <a:p>
            <a:pPr marL="0" indent="0">
              <a:buNone/>
            </a:pPr>
            <a:r>
              <a:rPr lang="tr-TR" altLang="en-US" sz="31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-	</a:t>
            </a:r>
            <a:r>
              <a:rPr lang="tr-TR" altLang="en-US" sz="3100" dirty="0" err="1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Bukkalden</a:t>
            </a:r>
            <a:r>
              <a:rPr lang="tr-TR" altLang="en-US" sz="3100" dirty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 bakıldığından alt birinci </a:t>
            </a:r>
            <a:r>
              <a:rPr lang="tr-TR" altLang="en-US" sz="3100" dirty="0" err="1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premolardan</a:t>
            </a:r>
            <a:r>
              <a:rPr lang="tr-TR" altLang="en-US" sz="3100" dirty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 daha kısa ve geniştir. </a:t>
            </a:r>
          </a:p>
          <a:p>
            <a:pPr marL="0" indent="0">
              <a:buNone/>
            </a:pPr>
            <a:r>
              <a:rPr lang="tr-TR" altLang="en-US" sz="31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-	</a:t>
            </a:r>
            <a:r>
              <a:rPr lang="tr-TR" altLang="en-US" sz="3100" dirty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Beş </a:t>
            </a:r>
            <a:r>
              <a:rPr lang="tr-TR" altLang="en-US" sz="3100" dirty="0" err="1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tüberkülü</a:t>
            </a:r>
            <a:r>
              <a:rPr lang="tr-TR" altLang="en-US" sz="3100" dirty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 olan tek </a:t>
            </a:r>
            <a:r>
              <a:rPr lang="tr-TR" altLang="en-US" sz="3100" dirty="0" err="1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premolardır</a:t>
            </a:r>
            <a:r>
              <a:rPr lang="tr-TR" altLang="en-US" sz="3100" dirty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. Üç </a:t>
            </a:r>
            <a:r>
              <a:rPr lang="tr-TR" altLang="en-US" sz="3100" dirty="0" err="1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bukkal</a:t>
            </a:r>
            <a:r>
              <a:rPr lang="tr-TR" altLang="en-US" sz="3100" dirty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 ve iki </a:t>
            </a:r>
            <a:r>
              <a:rPr lang="tr-TR" altLang="en-US" sz="3100" dirty="0" err="1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lingual</a:t>
            </a:r>
            <a:r>
              <a:rPr lang="tr-TR" altLang="en-US" sz="3100" dirty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 </a:t>
            </a:r>
            <a:r>
              <a:rPr lang="tr-TR" altLang="en-US" sz="3100" dirty="0" err="1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tüberkülü</a:t>
            </a:r>
            <a:r>
              <a:rPr lang="tr-TR" altLang="en-US" sz="3100" dirty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 vardır. </a:t>
            </a:r>
          </a:p>
          <a:p>
            <a:pPr marL="0" indent="0">
              <a:buNone/>
            </a:pPr>
            <a:r>
              <a:rPr lang="tr-TR" altLang="en-US" sz="31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-	</a:t>
            </a:r>
            <a:r>
              <a:rPr lang="tr-TR" altLang="en-US" sz="3100" dirty="0" err="1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Okluzal</a:t>
            </a:r>
            <a:r>
              <a:rPr lang="tr-TR" altLang="en-US" sz="3100" dirty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 yüz üç farklı şekilde görülebi</a:t>
            </a:r>
            <a:r>
              <a:rPr lang="tr-TR" altLang="en-US" sz="31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lir: </a:t>
            </a:r>
          </a:p>
          <a:p>
            <a:pPr lvl="1"/>
            <a:r>
              <a:rPr lang="tr-TR" altLang="en-US" sz="2900" dirty="0" smtClean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Y </a:t>
            </a:r>
            <a:r>
              <a:rPr lang="tr-TR" altLang="en-US" sz="2900" dirty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(en sık görülen tip): Üç </a:t>
            </a:r>
            <a:r>
              <a:rPr lang="tr-TR" altLang="en-US" sz="2900" dirty="0" err="1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tüberkül</a:t>
            </a:r>
            <a:r>
              <a:rPr lang="tr-TR" altLang="en-US" sz="2900" dirty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 – </a:t>
            </a:r>
            <a:r>
              <a:rPr lang="tr-TR" altLang="en-US" sz="2900" dirty="0" err="1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bukkal</a:t>
            </a:r>
            <a:r>
              <a:rPr lang="tr-TR" altLang="en-US" sz="2900" dirty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 (</a:t>
            </a:r>
            <a:r>
              <a:rPr lang="tr-TR" altLang="en-US" sz="2900" dirty="0" err="1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fonkiyonel</a:t>
            </a:r>
            <a:r>
              <a:rPr lang="tr-TR" altLang="en-US" sz="2900" dirty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 değil), ML, DL ve tek bir santral </a:t>
            </a:r>
            <a:r>
              <a:rPr lang="tr-TR" altLang="en-US" sz="2900" dirty="0" err="1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pit</a:t>
            </a:r>
            <a:r>
              <a:rPr lang="tr-TR" altLang="en-US" sz="2900" dirty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. </a:t>
            </a:r>
          </a:p>
          <a:p>
            <a:pPr lvl="1"/>
            <a:r>
              <a:rPr lang="tr-TR" altLang="en-US" sz="2900" dirty="0" smtClean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H</a:t>
            </a:r>
            <a:r>
              <a:rPr lang="tr-TR" altLang="en-US" sz="2900" dirty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: İki </a:t>
            </a:r>
            <a:r>
              <a:rPr lang="tr-TR" altLang="en-US" sz="2900" dirty="0" err="1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tüberkül</a:t>
            </a:r>
            <a:r>
              <a:rPr lang="tr-TR" altLang="en-US" sz="2900" dirty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  - </a:t>
            </a:r>
            <a:r>
              <a:rPr lang="tr-TR" altLang="en-US" sz="2900" dirty="0" err="1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bukkal</a:t>
            </a:r>
            <a:r>
              <a:rPr lang="tr-TR" altLang="en-US" sz="2900" dirty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 ve </a:t>
            </a:r>
            <a:r>
              <a:rPr lang="tr-TR" altLang="en-US" sz="2900" dirty="0" err="1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lingual</a:t>
            </a:r>
            <a:r>
              <a:rPr lang="tr-TR" altLang="en-US" sz="2900" dirty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 </a:t>
            </a:r>
            <a:r>
              <a:rPr lang="tr-TR" altLang="en-US" sz="2900" dirty="0" err="1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tüberküller</a:t>
            </a:r>
            <a:r>
              <a:rPr lang="tr-TR" altLang="en-US" sz="2900" dirty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 ile kısa bir santral oluk.</a:t>
            </a:r>
          </a:p>
          <a:p>
            <a:pPr lvl="1"/>
            <a:r>
              <a:rPr lang="tr-TR" altLang="en-US" sz="2900" dirty="0" smtClean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U</a:t>
            </a:r>
            <a:r>
              <a:rPr lang="tr-TR" altLang="en-US" sz="2900" dirty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: İki </a:t>
            </a:r>
            <a:r>
              <a:rPr lang="tr-TR" altLang="en-US" sz="2900" dirty="0" err="1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tüberkül</a:t>
            </a:r>
            <a:r>
              <a:rPr lang="tr-TR" altLang="en-US" sz="2900" dirty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 – </a:t>
            </a:r>
            <a:r>
              <a:rPr lang="tr-TR" altLang="en-US" sz="2900" dirty="0" err="1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bukkal</a:t>
            </a:r>
            <a:r>
              <a:rPr lang="tr-TR" altLang="en-US" sz="2900" dirty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 ve </a:t>
            </a:r>
            <a:r>
              <a:rPr lang="tr-TR" altLang="en-US" sz="2900" dirty="0" err="1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lingual</a:t>
            </a:r>
            <a:r>
              <a:rPr lang="tr-TR" altLang="en-US" sz="2900" dirty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 </a:t>
            </a:r>
            <a:r>
              <a:rPr lang="tr-TR" altLang="en-US" sz="2900" dirty="0" err="1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tüberküller</a:t>
            </a:r>
            <a:r>
              <a:rPr lang="tr-TR" altLang="en-US" sz="2900" dirty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 ile hilal şeklinden santral o</a:t>
            </a:r>
            <a:r>
              <a:rPr lang="tr-TR" altLang="en-US" sz="29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luk.</a:t>
            </a:r>
          </a:p>
          <a:p>
            <a:pPr marL="0" indent="0">
              <a:buNone/>
            </a:pPr>
            <a:r>
              <a:rPr lang="tr-TR" altLang="en-US" sz="31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-	</a:t>
            </a:r>
            <a:r>
              <a:rPr lang="tr-TR" altLang="en-US" sz="3100" dirty="0" err="1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Bukkal</a:t>
            </a:r>
            <a:r>
              <a:rPr lang="tr-TR" altLang="en-US" sz="3100" dirty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 </a:t>
            </a:r>
            <a:r>
              <a:rPr lang="tr-TR" altLang="en-US" sz="3100" dirty="0" err="1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tüberkül</a:t>
            </a:r>
            <a:r>
              <a:rPr lang="tr-TR" altLang="en-US" sz="3100" dirty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, </a:t>
            </a:r>
            <a:r>
              <a:rPr lang="tr-TR" altLang="en-US" sz="3100" dirty="0" err="1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lingual</a:t>
            </a:r>
            <a:r>
              <a:rPr lang="tr-TR" altLang="en-US" sz="3100" dirty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 </a:t>
            </a:r>
            <a:r>
              <a:rPr lang="tr-TR" altLang="en-US" sz="3100" dirty="0" err="1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tüberküllere</a:t>
            </a:r>
            <a:r>
              <a:rPr lang="tr-TR" altLang="en-US" sz="3100" dirty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 göre daha kısa ve </a:t>
            </a:r>
            <a:r>
              <a:rPr lang="tr-TR" altLang="en-US" sz="3100" dirty="0" err="1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künttür</a:t>
            </a:r>
            <a:r>
              <a:rPr lang="tr-TR" altLang="en-US" sz="3100" dirty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. </a:t>
            </a:r>
          </a:p>
          <a:p>
            <a:pPr marL="0" indent="0">
              <a:buNone/>
            </a:pPr>
            <a:r>
              <a:rPr lang="tr-TR" altLang="en-US" sz="31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-	ML </a:t>
            </a:r>
            <a:r>
              <a:rPr lang="tr-TR" altLang="en-US" sz="3100" dirty="0" err="1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tüberkül</a:t>
            </a:r>
            <a:r>
              <a:rPr lang="tr-TR" altLang="en-US" sz="31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, DL </a:t>
            </a:r>
            <a:r>
              <a:rPr lang="tr-TR" altLang="en-US" sz="3100" dirty="0" err="1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tüberkülden</a:t>
            </a:r>
            <a:r>
              <a:rPr lang="tr-TR" altLang="en-US" sz="31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daha büyüktür. </a:t>
            </a:r>
          </a:p>
          <a:p>
            <a:pPr marL="0" indent="0">
              <a:buNone/>
            </a:pPr>
            <a:r>
              <a:rPr lang="tr-TR" altLang="en-US" sz="31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-	</a:t>
            </a:r>
            <a:r>
              <a:rPr lang="tr-TR" altLang="en-US" sz="3100" dirty="0" err="1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Mesial</a:t>
            </a:r>
            <a:r>
              <a:rPr lang="tr-TR" altLang="en-US" sz="3100" dirty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 </a:t>
            </a:r>
            <a:r>
              <a:rPr lang="tr-TR" altLang="en-US" sz="3100" dirty="0" err="1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marinal</a:t>
            </a:r>
            <a:r>
              <a:rPr lang="tr-TR" altLang="en-US" sz="3100" dirty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 sırt çok az iç bükeydir. </a:t>
            </a:r>
          </a:p>
          <a:p>
            <a:pPr marL="0" indent="0">
              <a:buNone/>
            </a:pPr>
            <a:r>
              <a:rPr lang="tr-TR" altLang="en-US" sz="31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-	Kökü alt birinci </a:t>
            </a:r>
            <a:r>
              <a:rPr lang="tr-TR" altLang="en-US" sz="3100" dirty="0" err="1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molara</a:t>
            </a:r>
            <a:r>
              <a:rPr lang="tr-TR" altLang="en-US" sz="31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göre daha uzundur. </a:t>
            </a:r>
          </a:p>
          <a:p>
            <a:pPr marL="0" indent="0">
              <a:buNone/>
            </a:pPr>
            <a:r>
              <a:rPr lang="tr-TR" altLang="en-US" sz="31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-	</a:t>
            </a:r>
            <a:r>
              <a:rPr lang="tr-TR" altLang="en-US" sz="3100" dirty="0"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Kapanışta üst birin</a:t>
            </a:r>
            <a:r>
              <a:rPr lang="tr-TR" altLang="en-US" sz="31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ci ve ikinci </a:t>
            </a:r>
            <a:r>
              <a:rPr lang="tr-TR" altLang="en-US" sz="3100" dirty="0" err="1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molar</a:t>
            </a:r>
            <a:r>
              <a:rPr lang="tr-TR" altLang="en-US" sz="3100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ile temas eder. </a:t>
            </a:r>
          </a:p>
        </p:txBody>
      </p:sp>
      <p:sp>
        <p:nvSpPr>
          <p:cNvPr id="2" name="Dikdörtgen 1"/>
          <p:cNvSpPr/>
          <p:nvPr/>
        </p:nvSpPr>
        <p:spPr>
          <a:xfrm>
            <a:off x="2844252" y="191069"/>
            <a:ext cx="418255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b="1" dirty="0" smtClean="0"/>
              <a:t>Alt</a:t>
            </a:r>
            <a:r>
              <a:rPr lang="en-US" sz="3600" b="1" dirty="0" smtClean="0"/>
              <a:t> </a:t>
            </a:r>
            <a:r>
              <a:rPr lang="en-US" sz="3600" b="1" dirty="0"/>
              <a:t>2. Premolar </a:t>
            </a:r>
            <a:r>
              <a:rPr lang="en-US" sz="3600" b="1" dirty="0" err="1"/>
              <a:t>Diş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921981893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66</TotalTime>
  <Words>163</Words>
  <Application>Microsoft Office PowerPoint</Application>
  <PresentationFormat>Geniş ekran</PresentationFormat>
  <Paragraphs>36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3" baseType="lpstr">
      <vt:lpstr>Arial</vt:lpstr>
      <vt:lpstr>Century Gothic</vt:lpstr>
      <vt:lpstr>Comic Sans MS</vt:lpstr>
      <vt:lpstr>Gill Sans</vt:lpstr>
      <vt:lpstr>Helvetica</vt:lpstr>
      <vt:lpstr>Wingdings 3</vt:lpstr>
      <vt:lpstr>Duman</vt:lpstr>
      <vt:lpstr>Üst ve alt 2. premolar diş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Anatomik eksenler ve düzlemler, yön terimleri</dc:title>
  <dc:creator>mert ocak</dc:creator>
  <cp:lastModifiedBy>mert ocak</cp:lastModifiedBy>
  <cp:revision>12</cp:revision>
  <dcterms:created xsi:type="dcterms:W3CDTF">2020-01-16T08:15:50Z</dcterms:created>
  <dcterms:modified xsi:type="dcterms:W3CDTF">2020-01-17T08:11:18Z</dcterms:modified>
</cp:coreProperties>
</file>