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 varScale="1">
        <p:scale>
          <a:sx n="70" d="100"/>
          <a:sy n="70" d="100"/>
        </p:scale>
        <p:origin x="27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495678"/>
            <a:ext cx="9297988" cy="1140617"/>
          </a:xfrm>
        </p:spPr>
        <p:txBody>
          <a:bodyPr>
            <a:normAutofit/>
          </a:bodyPr>
          <a:lstStyle/>
          <a:p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alt 2. premolar </a:t>
            </a:r>
            <a:r>
              <a:rPr lang="en-US" dirty="0" err="1"/>
              <a:t>diş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2766424" y="457201"/>
            <a:ext cx="10154653" cy="640079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 eaLnBrk="1"/>
            <a:endParaRPr lang="tr-TR" altLang="en-US" sz="36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8" name="AutoShape 7"/>
          <p:cNvSpPr>
            <a:spLocks/>
          </p:cNvSpPr>
          <p:nvPr/>
        </p:nvSpPr>
        <p:spPr bwMode="auto">
          <a:xfrm>
            <a:off x="2142698" y="2866030"/>
            <a:ext cx="8607819" cy="2475992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just"/>
            <a:r>
              <a:rPr lang="tr-TR" altLang="en-US" dirty="0">
                <a:sym typeface="Comic Sans MS" panose="030F0702030302020204" pitchFamily="66" charset="0"/>
              </a:rPr>
              <a:t>Diğer </a:t>
            </a:r>
            <a:r>
              <a:rPr lang="tr-TR" altLang="en-US" dirty="0" err="1">
                <a:sym typeface="Comic Sans MS" panose="030F0702030302020204" pitchFamily="66" charset="0"/>
              </a:rPr>
              <a:t>premolarlardan</a:t>
            </a:r>
            <a:r>
              <a:rPr lang="tr-TR" altLang="en-US" dirty="0">
                <a:sym typeface="Comic Sans MS" panose="030F0702030302020204" pitchFamily="66" charset="0"/>
              </a:rPr>
              <a:t> daha az keskin </a:t>
            </a:r>
            <a:r>
              <a:rPr lang="tr-TR" altLang="en-US" dirty="0" err="1">
                <a:sym typeface="Comic Sans MS" panose="030F0702030302020204" pitchFamily="66" charset="0"/>
              </a:rPr>
              <a:t>cusplara</a:t>
            </a:r>
            <a:r>
              <a:rPr lang="tr-TR" altLang="en-US" dirty="0">
                <a:sym typeface="Comic Sans MS" panose="030F0702030302020204" pitchFamily="66" charset="0"/>
              </a:rPr>
              <a:t> sahiptir (Alt ikinci </a:t>
            </a:r>
            <a:r>
              <a:rPr lang="tr-TR" altLang="en-US" dirty="0" err="1">
                <a:sym typeface="Comic Sans MS" panose="030F0702030302020204" pitchFamily="66" charset="0"/>
              </a:rPr>
              <a:t>premolar</a:t>
            </a:r>
            <a:r>
              <a:rPr lang="tr-TR" altLang="en-US" dirty="0">
                <a:sym typeface="Comic Sans MS" panose="030F0702030302020204" pitchFamily="66" charset="0"/>
              </a:rPr>
              <a:t> gibi)</a:t>
            </a:r>
          </a:p>
          <a:p>
            <a:pPr algn="just"/>
            <a:endParaRPr lang="tr-TR" altLang="en-US" dirty="0">
              <a:sym typeface="Comic Sans MS" panose="030F0702030302020204" pitchFamily="66" charset="0"/>
            </a:endParaRPr>
          </a:p>
          <a:p>
            <a:pPr algn="just"/>
            <a:r>
              <a:rPr lang="tr-TR" altLang="en-US" dirty="0">
                <a:sym typeface="Comic Sans MS" panose="030F0702030302020204" pitchFamily="66" charset="0"/>
              </a:rPr>
              <a:t>Hemen hemen aynı boyda olan iki </a:t>
            </a:r>
            <a:r>
              <a:rPr lang="tr-TR" altLang="en-US" dirty="0" err="1">
                <a:sym typeface="Comic Sans MS" panose="030F0702030302020204" pitchFamily="66" charset="0"/>
              </a:rPr>
              <a:t>cusp’ı</a:t>
            </a:r>
            <a:r>
              <a:rPr lang="tr-TR" altLang="en-US" dirty="0">
                <a:sym typeface="Comic Sans MS" panose="030F0702030302020204" pitchFamily="66" charset="0"/>
              </a:rPr>
              <a:t> vardır.</a:t>
            </a:r>
          </a:p>
          <a:p>
            <a:pPr algn="just"/>
            <a:endParaRPr lang="tr-TR" altLang="en-US" dirty="0">
              <a:sym typeface="Comic Sans MS" panose="030F0702030302020204" pitchFamily="66" charset="0"/>
            </a:endParaRPr>
          </a:p>
          <a:p>
            <a:pPr algn="just"/>
            <a:r>
              <a:rPr lang="tr-TR" altLang="en-US" dirty="0" err="1">
                <a:sym typeface="Comic Sans MS" panose="030F0702030302020204" pitchFamily="66" charset="0"/>
              </a:rPr>
              <a:t>cusplar</a:t>
            </a:r>
            <a:r>
              <a:rPr lang="tr-TR" altLang="en-US" dirty="0">
                <a:sym typeface="Comic Sans MS" panose="030F0702030302020204" pitchFamily="66" charset="0"/>
              </a:rPr>
              <a:t> arası uzaklık </a:t>
            </a:r>
            <a:r>
              <a:rPr lang="tr-TR" altLang="en-US" dirty="0" err="1">
                <a:sym typeface="Comic Sans MS" panose="030F0702030302020204" pitchFamily="66" charset="0"/>
              </a:rPr>
              <a:t>bukkolingual</a:t>
            </a:r>
            <a:r>
              <a:rPr lang="tr-TR" altLang="en-US" dirty="0">
                <a:sym typeface="Comic Sans MS" panose="030F0702030302020204" pitchFamily="66" charset="0"/>
              </a:rPr>
              <a:t> olarak 6 mm’den fazladır.</a:t>
            </a:r>
          </a:p>
          <a:p>
            <a:pPr algn="just"/>
            <a:endParaRPr lang="tr-TR" altLang="en-US" dirty="0">
              <a:sym typeface="Comic Sans MS" panose="030F0702030302020204" pitchFamily="66" charset="0"/>
            </a:endParaRPr>
          </a:p>
          <a:p>
            <a:pPr algn="just"/>
            <a:r>
              <a:rPr lang="tr-TR" altLang="en-US" dirty="0">
                <a:sym typeface="Comic Sans MS" panose="030F0702030302020204" pitchFamily="66" charset="0"/>
              </a:rPr>
              <a:t>Santral gelişimsel oluk birinci </a:t>
            </a:r>
            <a:r>
              <a:rPr lang="tr-TR" altLang="en-US" dirty="0" err="1">
                <a:sym typeface="Comic Sans MS" panose="030F0702030302020204" pitchFamily="66" charset="0"/>
              </a:rPr>
              <a:t>premolarlardan</a:t>
            </a:r>
            <a:r>
              <a:rPr lang="tr-TR" altLang="en-US" dirty="0">
                <a:sym typeface="Comic Sans MS" panose="030F0702030302020204" pitchFamily="66" charset="0"/>
              </a:rPr>
              <a:t> daha kısadır.</a:t>
            </a:r>
          </a:p>
          <a:p>
            <a:pPr algn="just"/>
            <a:endParaRPr lang="tr-TR" altLang="en-US" dirty="0">
              <a:sym typeface="Comic Sans MS" panose="030F0702030302020204" pitchFamily="66" charset="0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2596037" y="209435"/>
            <a:ext cx="9297988" cy="11406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err="1" smtClean="0"/>
              <a:t>Üst</a:t>
            </a:r>
            <a:r>
              <a:rPr lang="en-US" b="1" dirty="0" smtClean="0"/>
              <a:t> 2. Premolar </a:t>
            </a:r>
            <a:r>
              <a:rPr lang="en-US" b="1" dirty="0" err="1" smtClean="0"/>
              <a:t>Diş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54441" y="1010653"/>
            <a:ext cx="10178715" cy="6352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sz="2800" dirty="0">
                <a:sym typeface="Helvetica" panose="020B0604020202020204" pitchFamily="34" charset="0"/>
              </a:rPr>
              <a:t>- </a:t>
            </a:r>
            <a:r>
              <a:rPr lang="tr-TR" altLang="en-US" sz="2800" dirty="0" err="1">
                <a:sym typeface="Helvetica" panose="020B0604020202020204" pitchFamily="34" charset="0"/>
              </a:rPr>
              <a:t>Anterior</a:t>
            </a:r>
            <a:r>
              <a:rPr lang="tr-TR" altLang="en-US" sz="2800" dirty="0">
                <a:sym typeface="Helvetica" panose="020B0604020202020204" pitchFamily="34" charset="0"/>
              </a:rPr>
              <a:t> dişler gibi dört loptan gelişirler. </a:t>
            </a:r>
          </a:p>
          <a:p>
            <a:pPr marL="0" indent="0">
              <a:buNone/>
            </a:pPr>
            <a:r>
              <a:rPr lang="tr-TR" altLang="en-US" sz="2800" dirty="0" smtClean="0">
                <a:sym typeface="Arial" panose="020B0604020202020204" pitchFamily="34" charset="0"/>
              </a:rPr>
              <a:t>-</a:t>
            </a:r>
            <a:r>
              <a:rPr lang="tr-TR" altLang="en-US" sz="2800" dirty="0" smtClean="0">
                <a:sym typeface="Helvetica" panose="020B0604020202020204" pitchFamily="34" charset="0"/>
              </a:rPr>
              <a:t>Kron </a:t>
            </a:r>
            <a:r>
              <a:rPr lang="tr-TR" altLang="en-US" sz="2800" dirty="0">
                <a:sym typeface="Helvetica" panose="020B0604020202020204" pitchFamily="34" charset="0"/>
              </a:rPr>
              <a:t>ve kökleri üst </a:t>
            </a:r>
            <a:r>
              <a:rPr lang="tr-TR" altLang="en-US" sz="2800" dirty="0" err="1">
                <a:sym typeface="Helvetica" panose="020B0604020202020204" pitchFamily="34" charset="0"/>
              </a:rPr>
              <a:t>kaninlerden</a:t>
            </a:r>
            <a:r>
              <a:rPr lang="tr-TR" altLang="en-US" sz="2800" dirty="0">
                <a:sym typeface="Helvetica" panose="020B0604020202020204" pitchFamily="34" charset="0"/>
              </a:rPr>
              <a:t> kısa, kök boyları </a:t>
            </a:r>
            <a:r>
              <a:rPr lang="tr-TR" altLang="en-US" sz="2800" dirty="0" err="1">
                <a:sym typeface="Helvetica" panose="020B0604020202020204" pitchFamily="34" charset="0"/>
              </a:rPr>
              <a:t>molarlarınkine</a:t>
            </a:r>
            <a:r>
              <a:rPr lang="tr-TR" altLang="en-US" sz="2800" dirty="0">
                <a:sym typeface="Helvetica" panose="020B0604020202020204" pitchFamily="34" charset="0"/>
              </a:rPr>
              <a:t> eşittir. </a:t>
            </a:r>
          </a:p>
          <a:p>
            <a:pPr marL="0" indent="0">
              <a:buNone/>
            </a:pPr>
            <a:r>
              <a:rPr lang="tr-TR" altLang="en-US" sz="2800" dirty="0" smtClean="0">
                <a:sym typeface="Arial" panose="020B0604020202020204" pitchFamily="34" charset="0"/>
              </a:rPr>
              <a:t>-</a:t>
            </a:r>
            <a:r>
              <a:rPr lang="tr-TR" altLang="en-US" sz="2800" dirty="0" smtClean="0">
                <a:sym typeface="Helvetica" panose="020B0604020202020204" pitchFamily="34" charset="0"/>
              </a:rPr>
              <a:t>Marjinal </a:t>
            </a:r>
            <a:r>
              <a:rPr lang="tr-TR" altLang="en-US" sz="2800" dirty="0">
                <a:sym typeface="Helvetica" panose="020B0604020202020204" pitchFamily="34" charset="0"/>
              </a:rPr>
              <a:t>sırtlar </a:t>
            </a:r>
            <a:r>
              <a:rPr lang="tr-TR" altLang="en-US" sz="2800" dirty="0" err="1">
                <a:sym typeface="Helvetica" panose="020B0604020202020204" pitchFamily="34" charset="0"/>
              </a:rPr>
              <a:t>okluzal</a:t>
            </a:r>
            <a:r>
              <a:rPr lang="tr-TR" altLang="en-US" sz="2800" dirty="0">
                <a:sym typeface="Helvetica" panose="020B0604020202020204" pitchFamily="34" charset="0"/>
              </a:rPr>
              <a:t> yüzeyin bir parçası olarak </a:t>
            </a:r>
            <a:r>
              <a:rPr lang="tr-TR" altLang="en-US" sz="2800" dirty="0" err="1">
                <a:sym typeface="Helvetica" panose="020B0604020202020204" pitchFamily="34" charset="0"/>
              </a:rPr>
              <a:t>horizontal</a:t>
            </a:r>
            <a:r>
              <a:rPr lang="tr-TR" altLang="en-US" sz="2800" dirty="0">
                <a:sym typeface="Helvetica" panose="020B0604020202020204" pitchFamily="34" charset="0"/>
              </a:rPr>
              <a:t> düzlemde yer alır (Kesici ve </a:t>
            </a:r>
            <a:r>
              <a:rPr lang="tr-TR" altLang="en-US" sz="2800" dirty="0" err="1">
                <a:sym typeface="Helvetica" panose="020B0604020202020204" pitchFamily="34" charset="0"/>
              </a:rPr>
              <a:t>kanin</a:t>
            </a:r>
            <a:r>
              <a:rPr lang="tr-TR" altLang="en-US" sz="2800" dirty="0">
                <a:sym typeface="Helvetica" panose="020B0604020202020204" pitchFamily="34" charset="0"/>
              </a:rPr>
              <a:t> dişlerde </a:t>
            </a:r>
            <a:r>
              <a:rPr lang="tr-TR" altLang="en-US" sz="2800" dirty="0" err="1">
                <a:sym typeface="Helvetica" panose="020B0604020202020204" pitchFamily="34" charset="0"/>
              </a:rPr>
              <a:t>vertikal</a:t>
            </a:r>
            <a:r>
              <a:rPr lang="tr-TR" altLang="en-US" sz="2800" dirty="0">
                <a:sym typeface="Helvetica" panose="020B0604020202020204" pitchFamily="34" charset="0"/>
              </a:rPr>
              <a:t> konumdadır)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-- </a:t>
            </a:r>
            <a:r>
              <a:rPr lang="tr-TR" altLang="en-US" sz="2800" dirty="0">
                <a:sym typeface="Helvetica" panose="020B0604020202020204" pitchFamily="34" charset="0"/>
              </a:rPr>
              <a:t>Kron ve kökün 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yüzeyleri </a:t>
            </a:r>
            <a:r>
              <a:rPr lang="tr-TR" altLang="en-US" sz="2800" dirty="0" err="1">
                <a:sym typeface="Helvetica" panose="020B0604020202020204" pitchFamily="34" charset="0"/>
              </a:rPr>
              <a:t>bukkal</a:t>
            </a:r>
            <a:r>
              <a:rPr lang="tr-TR" altLang="en-US" sz="2800" dirty="0">
                <a:sym typeface="Helvetica" panose="020B0604020202020204" pitchFamily="34" charset="0"/>
              </a:rPr>
              <a:t> yüzeyden daha dardır. </a:t>
            </a:r>
          </a:p>
          <a:p>
            <a:pPr marL="0" indent="0">
              <a:buNone/>
            </a:pP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693082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01517" y="1612231"/>
            <a:ext cx="10178715" cy="6352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 </a:t>
            </a:r>
            <a:r>
              <a:rPr lang="tr-TR" altLang="en-US" sz="2800" dirty="0" err="1">
                <a:sym typeface="Helvetica" panose="020B0604020202020204" pitchFamily="34" charset="0"/>
              </a:rPr>
              <a:t>Proksimalden</a:t>
            </a:r>
            <a:r>
              <a:rPr lang="tr-TR" altLang="en-US" sz="2800" dirty="0">
                <a:sym typeface="Helvetica" panose="020B0604020202020204" pitchFamily="34" charset="0"/>
              </a:rPr>
              <a:t> bakıldığından </a:t>
            </a:r>
            <a:r>
              <a:rPr lang="tr-TR" altLang="en-US" sz="2800" dirty="0" err="1">
                <a:sym typeface="Helvetica" panose="020B0604020202020204" pitchFamily="34" charset="0"/>
              </a:rPr>
              <a:t>bukkal</a:t>
            </a:r>
            <a:r>
              <a:rPr lang="tr-TR" altLang="en-US" sz="2800" dirty="0">
                <a:sym typeface="Helvetica" panose="020B0604020202020204" pitchFamily="34" charset="0"/>
              </a:rPr>
              <a:t> ve 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kontur </a:t>
            </a:r>
            <a:r>
              <a:rPr lang="tr-TR" altLang="en-US" sz="2800" dirty="0" err="1">
                <a:sym typeface="Helvetica" panose="020B0604020202020204" pitchFamily="34" charset="0"/>
              </a:rPr>
              <a:t>kretleri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anterior</a:t>
            </a:r>
            <a:r>
              <a:rPr lang="tr-TR" altLang="en-US" sz="2800" dirty="0">
                <a:sym typeface="Helvetica" panose="020B0604020202020204" pitchFamily="34" charset="0"/>
              </a:rPr>
              <a:t> dişlere göre daha </a:t>
            </a:r>
            <a:r>
              <a:rPr lang="tr-TR" altLang="en-US" sz="2800" dirty="0" err="1">
                <a:sym typeface="Helvetica" panose="020B0604020202020204" pitchFamily="34" charset="0"/>
              </a:rPr>
              <a:t>okluzal</a:t>
            </a:r>
            <a:r>
              <a:rPr lang="tr-TR" altLang="en-US" sz="2800" dirty="0">
                <a:sym typeface="Helvetica" panose="020B0604020202020204" pitchFamily="34" charset="0"/>
              </a:rPr>
              <a:t> düzeydedir.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 </a:t>
            </a:r>
            <a:r>
              <a:rPr lang="tr-TR" altLang="en-US" sz="2800" dirty="0" err="1">
                <a:sym typeface="Helvetica" panose="020B0604020202020204" pitchFamily="34" charset="0"/>
              </a:rPr>
              <a:t>Bukkal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cuspın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mesial</a:t>
            </a:r>
            <a:r>
              <a:rPr lang="tr-TR" altLang="en-US" sz="2800" dirty="0">
                <a:sym typeface="Helvetica" panose="020B0604020202020204" pitchFamily="34" charset="0"/>
              </a:rPr>
              <a:t> eğimi 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eğimden kısadır (Üst birinci </a:t>
            </a:r>
            <a:r>
              <a:rPr lang="tr-TR" altLang="en-US" sz="2800" dirty="0" err="1">
                <a:sym typeface="Helvetica" panose="020B0604020202020204" pitchFamily="34" charset="0"/>
              </a:rPr>
              <a:t>premolarda</a:t>
            </a:r>
            <a:r>
              <a:rPr lang="tr-TR" altLang="en-US" sz="2800" dirty="0">
                <a:sym typeface="Helvetica" panose="020B0604020202020204" pitchFamily="34" charset="0"/>
              </a:rPr>
              <a:t> tersi geçerlidir).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 </a:t>
            </a:r>
            <a:r>
              <a:rPr lang="tr-TR" altLang="en-US" sz="2800" dirty="0" err="1">
                <a:sym typeface="Helvetica" panose="020B0604020202020204" pitchFamily="34" charset="0"/>
              </a:rPr>
              <a:t>Bukkalden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linguale</a:t>
            </a:r>
            <a:r>
              <a:rPr lang="tr-TR" altLang="en-US" sz="2800" dirty="0">
                <a:sym typeface="Helvetica" panose="020B0604020202020204" pitchFamily="34" charset="0"/>
              </a:rPr>
              <a:t> olan daralma çok azdır.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 </a:t>
            </a:r>
            <a:r>
              <a:rPr lang="tr-TR" altLang="en-US" sz="2800" dirty="0" err="1">
                <a:sym typeface="Arial" panose="020B0604020202020204" pitchFamily="34" charset="0"/>
              </a:rPr>
              <a:t>Lingualdeki</a:t>
            </a:r>
            <a:r>
              <a:rPr lang="tr-TR" altLang="en-US" sz="2800" dirty="0">
                <a:sym typeface="Arial" panose="020B0604020202020204" pitchFamily="34" charset="0"/>
              </a:rPr>
              <a:t> </a:t>
            </a:r>
            <a:r>
              <a:rPr lang="tr-TR" altLang="en-US" sz="2800" dirty="0" err="1">
                <a:sym typeface="Arial" panose="020B0604020202020204" pitchFamily="34" charset="0"/>
              </a:rPr>
              <a:t>mesiodistal</a:t>
            </a:r>
            <a:r>
              <a:rPr lang="tr-TR" altLang="en-US" sz="2800" dirty="0">
                <a:sym typeface="Arial" panose="020B0604020202020204" pitchFamily="34" charset="0"/>
              </a:rPr>
              <a:t> boyutu üst birinci </a:t>
            </a:r>
            <a:r>
              <a:rPr lang="tr-TR" altLang="en-US" sz="2800" dirty="0" err="1">
                <a:sym typeface="Arial" panose="020B0604020202020204" pitchFamily="34" charset="0"/>
              </a:rPr>
              <a:t>premolardan</a:t>
            </a:r>
            <a:r>
              <a:rPr lang="tr-TR" altLang="en-US" sz="2800" dirty="0">
                <a:sym typeface="Arial" panose="020B0604020202020204" pitchFamily="34" charset="0"/>
              </a:rPr>
              <a:t> daha büyüktür. </a:t>
            </a:r>
          </a:p>
        </p:txBody>
      </p:sp>
    </p:spTree>
    <p:extLst>
      <p:ext uri="{BB962C8B-B14F-4D97-AF65-F5344CB8AC3E}">
        <p14:creationId xmlns:p14="http://schemas.microsoft.com/office/powerpoint/2010/main" val="396277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37873" y="1973179"/>
            <a:ext cx="10178715" cy="6352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Arial" panose="020B0604020202020204" pitchFamily="34" charset="0"/>
              </a:rPr>
              <a:t>Bukkolingual</a:t>
            </a:r>
            <a:r>
              <a:rPr lang="tr-TR" altLang="en-US" sz="2800" dirty="0">
                <a:sym typeface="Arial" panose="020B0604020202020204" pitchFamily="34" charset="0"/>
              </a:rPr>
              <a:t> boyut  </a:t>
            </a:r>
            <a:r>
              <a:rPr lang="tr-TR" altLang="en-US" sz="2800" dirty="0" err="1">
                <a:sym typeface="Arial" panose="020B0604020202020204" pitchFamily="34" charset="0"/>
              </a:rPr>
              <a:t>Meziodistal</a:t>
            </a:r>
            <a:r>
              <a:rPr lang="tr-TR" altLang="en-US" sz="2800" dirty="0">
                <a:sym typeface="Arial" panose="020B0604020202020204" pitchFamily="34" charset="0"/>
              </a:rPr>
              <a:t> boyut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Genellikle tek köklüdür.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>
                <a:sym typeface="Helvetica" panose="020B0604020202020204" pitchFamily="34" charset="0"/>
              </a:rPr>
              <a:t>Kapanışta alt çenede ikinci </a:t>
            </a:r>
            <a:r>
              <a:rPr lang="tr-TR" altLang="en-US" sz="2800" dirty="0" err="1">
                <a:sym typeface="Helvetica" panose="020B0604020202020204" pitchFamily="34" charset="0"/>
              </a:rPr>
              <a:t>premolar</a:t>
            </a:r>
            <a:r>
              <a:rPr lang="tr-TR" altLang="en-US" sz="2800" dirty="0">
                <a:sym typeface="Helvetica" panose="020B0604020202020204" pitchFamily="34" charset="0"/>
              </a:rPr>
              <a:t> ve birinci </a:t>
            </a:r>
            <a:r>
              <a:rPr lang="tr-TR" altLang="en-US" sz="2800" dirty="0" err="1">
                <a:sym typeface="Helvetica" panose="020B0604020202020204" pitchFamily="34" charset="0"/>
              </a:rPr>
              <a:t>molar</a:t>
            </a:r>
            <a:r>
              <a:rPr lang="tr-TR" altLang="en-US" sz="2800" dirty="0">
                <a:sym typeface="Helvetica" panose="020B0604020202020204" pitchFamily="34" charset="0"/>
              </a:rPr>
              <a:t> ile temas eder. </a:t>
            </a:r>
          </a:p>
          <a:p>
            <a:pPr marL="0" indent="0">
              <a:buNone/>
            </a:pP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3197211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01755" y="989464"/>
            <a:ext cx="10345003" cy="54863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Okluzal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yüz kare şeklinde, ara yüz dörtgen (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lnguale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eğilmiş) şekli</a:t>
            </a: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ndedir. </a:t>
            </a:r>
          </a:p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yüzey alt birinci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premolara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göre daha geniştir. </a:t>
            </a:r>
          </a:p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Bukkalden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bakıldığından alt birinci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premolardan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daha kısa ve geniştir. </a:t>
            </a:r>
          </a:p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Beş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tüberkülü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olan tek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premolardır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Üç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ve iki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tüberkülü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vardır. </a:t>
            </a:r>
          </a:p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Okluzal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yüz üç farklı şekilde görülebi</a:t>
            </a: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lir: </a:t>
            </a:r>
          </a:p>
          <a:p>
            <a:pPr lvl="1"/>
            <a:r>
              <a:rPr lang="tr-TR" altLang="en-US" sz="29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Y 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(en sık görülen tip): Üç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–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(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fonkiyonel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değil), ML, DL ve tek bir santral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pit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</a:t>
            </a:r>
          </a:p>
          <a:p>
            <a:pPr lvl="1"/>
            <a:r>
              <a:rPr lang="tr-TR" altLang="en-US" sz="29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H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: İki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 -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ve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tüberküller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ile kısa bir santral oluk.</a:t>
            </a:r>
          </a:p>
          <a:p>
            <a:pPr lvl="1"/>
            <a:r>
              <a:rPr lang="tr-TR" altLang="en-US" sz="29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U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: İki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–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ve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9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tüberküller</a:t>
            </a:r>
            <a:r>
              <a:rPr lang="tr-TR" altLang="en-US" sz="29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ile hilal şeklinden santral o</a:t>
            </a:r>
            <a:r>
              <a:rPr lang="tr-TR" altLang="en-US" sz="29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luk.</a:t>
            </a:r>
          </a:p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,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tüberküllere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göre daha kısa ve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künttür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ML </a:t>
            </a:r>
            <a:r>
              <a:rPr lang="tr-TR" altLang="en-US" sz="3100" dirty="0" err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tüberkül</a:t>
            </a: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DL </a:t>
            </a:r>
            <a:r>
              <a:rPr lang="tr-TR" altLang="en-US" sz="3100" dirty="0" err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tüberkülden</a:t>
            </a: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daha büyüktür. </a:t>
            </a:r>
          </a:p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Mesial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31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marinal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sırt çok az iç bükeydir. </a:t>
            </a:r>
          </a:p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Kökü alt birinci </a:t>
            </a:r>
            <a:r>
              <a:rPr lang="tr-TR" altLang="en-US" sz="3100" dirty="0" err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molara</a:t>
            </a: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göre daha uzundur. </a:t>
            </a:r>
          </a:p>
          <a:p>
            <a:pPr marL="0" indent="0">
              <a:buNone/>
            </a:pP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31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Kapanışta üst birin</a:t>
            </a: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ci ve ikinci </a:t>
            </a:r>
            <a:r>
              <a:rPr lang="tr-TR" altLang="en-US" sz="3100" dirty="0" err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molar</a:t>
            </a:r>
            <a:r>
              <a:rPr lang="tr-TR" altLang="en-US" sz="31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ile temas eder. </a:t>
            </a:r>
          </a:p>
        </p:txBody>
      </p:sp>
      <p:sp>
        <p:nvSpPr>
          <p:cNvPr id="2" name="Dikdörtgen 1"/>
          <p:cNvSpPr/>
          <p:nvPr/>
        </p:nvSpPr>
        <p:spPr>
          <a:xfrm>
            <a:off x="2844252" y="191069"/>
            <a:ext cx="41825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 smtClean="0"/>
              <a:t>Alt</a:t>
            </a:r>
            <a:r>
              <a:rPr lang="en-US" sz="3600" b="1" dirty="0" smtClean="0"/>
              <a:t> </a:t>
            </a:r>
            <a:r>
              <a:rPr lang="en-US" sz="3600" b="1" dirty="0"/>
              <a:t>2. Premolar </a:t>
            </a:r>
            <a:r>
              <a:rPr lang="en-US" sz="3600" b="1" dirty="0" err="1"/>
              <a:t>Diş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2198189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</TotalTime>
  <Words>163</Words>
  <Application>Microsoft Office PowerPoint</Application>
  <PresentationFormat>Geniş ekran</PresentationFormat>
  <Paragraphs>36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Century Gothic</vt:lpstr>
      <vt:lpstr>Comic Sans MS</vt:lpstr>
      <vt:lpstr>Gill Sans</vt:lpstr>
      <vt:lpstr>Helvetica</vt:lpstr>
      <vt:lpstr>Wingdings 3</vt:lpstr>
      <vt:lpstr>Duman</vt:lpstr>
      <vt:lpstr>Üst ve alt 2. premolar diş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12</cp:revision>
  <dcterms:created xsi:type="dcterms:W3CDTF">2020-01-16T08:15:50Z</dcterms:created>
  <dcterms:modified xsi:type="dcterms:W3CDTF">2020-01-17T08:11:18Z</dcterms:modified>
</cp:coreProperties>
</file>