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359" y="3576118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ISP 419 PORTEKIZ </a:t>
            </a:r>
            <a:r>
              <a:rPr lang="pt-PT" b="1" dirty="0" smtClean="0"/>
              <a:t>TARIHI</a:t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HISTÓRIA DE PORTUGAL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329664" y="212543"/>
            <a:ext cx="8249217" cy="17835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7542" y="93521"/>
            <a:ext cx="10515600" cy="1325563"/>
          </a:xfrm>
        </p:spPr>
        <p:txBody>
          <a:bodyPr/>
          <a:lstStyle/>
          <a:p>
            <a:r>
              <a:rPr lang="pt-PT" dirty="0" smtClean="0"/>
              <a:t>SUMÁRIO: 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3085" y="1140737"/>
            <a:ext cx="11072387" cy="53777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The </a:t>
            </a:r>
            <a:r>
              <a:rPr lang="en-GB" b="1" dirty="0"/>
              <a:t>Three </a:t>
            </a:r>
            <a:r>
              <a:rPr lang="en-GB" b="1" dirty="0" smtClean="0"/>
              <a:t>Republics:</a:t>
            </a:r>
            <a:endParaRPr lang="en-GB" b="1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First </a:t>
            </a:r>
            <a:r>
              <a:rPr lang="en-GB" dirty="0" smtClean="0"/>
              <a:t>Republic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pt-PT" dirty="0" smtClean="0"/>
              <a:t> </a:t>
            </a:r>
            <a:r>
              <a:rPr lang="pt-PT" b="1" dirty="0" smtClean="0"/>
              <a:t>Bibliografia:</a:t>
            </a:r>
          </a:p>
          <a:p>
            <a:pPr marL="457200" indent="-457200">
              <a:buAutoNum type="arabicPeriod"/>
            </a:pPr>
            <a:r>
              <a:rPr lang="pt-PT" sz="2200" dirty="0" smtClean="0"/>
              <a:t>Oliveira </a:t>
            </a:r>
            <a:r>
              <a:rPr lang="pt-PT" sz="2200" dirty="0"/>
              <a:t>Marques, A Very Short History of Portugal, Tinta da China, </a:t>
            </a:r>
            <a:r>
              <a:rPr lang="pt-PT" sz="2200" dirty="0" smtClean="0"/>
              <a:t>2018</a:t>
            </a:r>
          </a:p>
          <a:p>
            <a:pPr marL="457200" indent="-457200">
              <a:buAutoNum type="arabicPeriod"/>
            </a:pPr>
            <a:r>
              <a:rPr lang="pt-PT" sz="2200" dirty="0" smtClean="0"/>
              <a:t>Saraiva</a:t>
            </a:r>
            <a:r>
              <a:rPr lang="pt-PT" sz="2200" dirty="0" smtClean="0"/>
              <a:t>, Hermano José, Portugal: a Companion History, Carcanet,  1997</a:t>
            </a:r>
            <a:endParaRPr lang="en-GB" sz="2200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736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First Republic.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“The Republic was proclaimed from the balcony of Lisbon’s Town Hall, when the</a:t>
            </a:r>
          </a:p>
          <a:p>
            <a:pPr marL="0" indent="0">
              <a:buNone/>
            </a:pPr>
            <a:r>
              <a:rPr lang="en-GB" dirty="0"/>
              <a:t>names of the members of the first provisional government were announced.</a:t>
            </a:r>
          </a:p>
          <a:p>
            <a:pPr marL="0" indent="0">
              <a:buNone/>
            </a:pPr>
            <a:r>
              <a:rPr lang="en-GB" dirty="0"/>
              <a:t>Elections did not take place for six months, and then only Republicans ran for</a:t>
            </a:r>
          </a:p>
          <a:p>
            <a:pPr marL="0" indent="0">
              <a:buNone/>
            </a:pPr>
            <a:r>
              <a:rPr lang="en-GB" dirty="0"/>
              <a:t>parliament, for other parties had been disbanded. Thus an unacceptable and</a:t>
            </a:r>
          </a:p>
          <a:p>
            <a:pPr marL="0" indent="0">
              <a:buNone/>
            </a:pPr>
            <a:r>
              <a:rPr lang="en-GB" dirty="0"/>
              <a:t>increasing gap was produced between the social foundations and the political</a:t>
            </a:r>
          </a:p>
          <a:p>
            <a:pPr marL="0" indent="0">
              <a:buNone/>
            </a:pPr>
            <a:r>
              <a:rPr lang="en-GB" dirty="0"/>
              <a:t>heights. This maladjustment caused friction, several factions springing up and</a:t>
            </a:r>
          </a:p>
          <a:p>
            <a:pPr marL="0" indent="0">
              <a:buNone/>
            </a:pPr>
            <a:r>
              <a:rPr lang="en-GB" dirty="0"/>
              <a:t>striking alliances with military or revolutionary civilian groups.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p.81)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823172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First Republic.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“In August 1911 the first republican Constitution, strongly parliamentary </a:t>
            </a:r>
            <a:r>
              <a:rPr lang="en-GB" dirty="0" smtClean="0"/>
              <a:t>and democratic </a:t>
            </a:r>
            <a:r>
              <a:rPr lang="en-GB" dirty="0"/>
              <a:t>in character, was approved. Although all members of </a:t>
            </a:r>
            <a:r>
              <a:rPr lang="en-GB" dirty="0" smtClean="0"/>
              <a:t>parliament were </a:t>
            </a:r>
            <a:r>
              <a:rPr lang="en-GB" dirty="0"/>
              <a:t>Republican, before very long divergent tendencies developed, which led </a:t>
            </a:r>
            <a:r>
              <a:rPr lang="en-GB" dirty="0" smtClean="0"/>
              <a:t>to the </a:t>
            </a:r>
            <a:r>
              <a:rPr lang="en-GB" dirty="0"/>
              <a:t>setting up of additional parties, such as Evolutionists and Unionists; but </a:t>
            </a:r>
            <a:r>
              <a:rPr lang="en-GB" dirty="0" smtClean="0"/>
              <a:t>it was </a:t>
            </a:r>
            <a:r>
              <a:rPr lang="en-GB" dirty="0" err="1"/>
              <a:t>Afonso</a:t>
            </a:r>
            <a:r>
              <a:rPr lang="en-GB" dirty="0"/>
              <a:t> Costa’s Democratic Party which was the most energetic, had </a:t>
            </a:r>
            <a:r>
              <a:rPr lang="en-GB" dirty="0" smtClean="0"/>
              <a:t>the broadest </a:t>
            </a:r>
            <a:r>
              <a:rPr lang="en-GB" dirty="0"/>
              <a:t>parliamentary backing, and was able to retain power until 1914.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p.81)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401691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First Republic.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“Although the first Republican administration produced some progressive</a:t>
            </a:r>
          </a:p>
          <a:p>
            <a:pPr marL="0" indent="0" algn="just">
              <a:buNone/>
            </a:pPr>
            <a:r>
              <a:rPr lang="en-GB" dirty="0"/>
              <a:t>legislation, it soon disillusioned the majority of those who had pinned their hopes</a:t>
            </a:r>
          </a:p>
          <a:p>
            <a:pPr marL="0" indent="0" algn="just">
              <a:buNone/>
            </a:pPr>
            <a:r>
              <a:rPr lang="en-GB" dirty="0"/>
              <a:t>on it. No economic improvement was noticed, nor any improvement in the</a:t>
            </a:r>
          </a:p>
          <a:p>
            <a:pPr marL="0" indent="0" algn="just">
              <a:buNone/>
            </a:pPr>
            <a:r>
              <a:rPr lang="en-GB" dirty="0"/>
              <a:t>standard of living among either civil servants or the populace in general. There</a:t>
            </a:r>
          </a:p>
          <a:p>
            <a:pPr marL="0" indent="0" algn="just">
              <a:buNone/>
            </a:pPr>
            <a:r>
              <a:rPr lang="en-GB" dirty="0"/>
              <a:t>was a significant increase in the numbers emigrating. The promised freedom did</a:t>
            </a:r>
          </a:p>
          <a:p>
            <a:pPr marL="0" indent="0" algn="just">
              <a:buNone/>
            </a:pPr>
            <a:r>
              <a:rPr lang="en-GB" dirty="0"/>
              <a:t>not materialize to any extent; anti-clerical policies upset the conservative</a:t>
            </a:r>
          </a:p>
          <a:p>
            <a:pPr marL="0" indent="0" algn="just">
              <a:buNone/>
            </a:pPr>
            <a:r>
              <a:rPr lang="en-GB" dirty="0"/>
              <a:t>community.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p.81)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796831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First Republic.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“Growing discontent led Manuel de Arriaga, the first elected</a:t>
            </a:r>
          </a:p>
          <a:p>
            <a:pPr marL="0" indent="0" algn="just">
              <a:buNone/>
            </a:pPr>
            <a:r>
              <a:rPr lang="en-GB" dirty="0"/>
              <a:t>President of the Republic, to dismiss the Democratic government and hand the</a:t>
            </a:r>
          </a:p>
          <a:p>
            <a:pPr marL="0" indent="0" algn="just">
              <a:buNone/>
            </a:pPr>
            <a:r>
              <a:rPr lang="en-GB" dirty="0"/>
              <a:t>leadership of the executive to General </a:t>
            </a:r>
            <a:r>
              <a:rPr lang="en-GB" dirty="0" err="1"/>
              <a:t>Pimenta</a:t>
            </a:r>
            <a:r>
              <a:rPr lang="en-GB" dirty="0"/>
              <a:t> de Castro, whom he trusted.</a:t>
            </a:r>
          </a:p>
          <a:p>
            <a:pPr marL="0" indent="0" algn="just">
              <a:buNone/>
            </a:pPr>
            <a:r>
              <a:rPr lang="en-GB" dirty="0"/>
              <a:t>This was the first of a series of attempts to bring conservative influences closer</a:t>
            </a:r>
          </a:p>
          <a:p>
            <a:pPr marL="0" indent="0" algn="just">
              <a:buNone/>
            </a:pPr>
            <a:r>
              <a:rPr lang="en-GB" dirty="0"/>
              <a:t>to the centre of decision-making. But the Democratic Party was not to be</a:t>
            </a:r>
          </a:p>
          <a:p>
            <a:pPr marL="0" indent="0" algn="just">
              <a:buNone/>
            </a:pPr>
            <a:r>
              <a:rPr lang="en-GB" dirty="0"/>
              <a:t>brushed aside so easily: it resorted to arms to regain power, and several</a:t>
            </a:r>
          </a:p>
          <a:p>
            <a:pPr marL="0" indent="0" algn="just">
              <a:buNone/>
            </a:pPr>
            <a:r>
              <a:rPr lang="en-GB" dirty="0"/>
              <a:t>hundred people were killed in the clash.</a:t>
            </a:r>
          </a:p>
          <a:p>
            <a:pPr marL="0" indent="0" algn="just">
              <a:buNone/>
            </a:pPr>
            <a:r>
              <a:rPr lang="en-GB" dirty="0"/>
              <a:t>Meanwhile, the First World War had broken out.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p.81)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666970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First Republic.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“Popular discontent and political malaise continued to mount. Disturbances,</a:t>
            </a:r>
          </a:p>
          <a:p>
            <a:pPr marL="0" indent="0" algn="just">
              <a:buNone/>
            </a:pPr>
            <a:r>
              <a:rPr lang="en-GB" dirty="0"/>
              <a:t>including the looting of shops, took place in Lisbon throughout 1917, and were</a:t>
            </a:r>
          </a:p>
          <a:p>
            <a:pPr marL="0" indent="0" algn="just">
              <a:buNone/>
            </a:pPr>
            <a:r>
              <a:rPr lang="en-GB" dirty="0"/>
              <a:t>put down with severity. Thirty died in the clashes that May alone. The</a:t>
            </a:r>
          </a:p>
          <a:p>
            <a:pPr marL="0" indent="0" algn="just">
              <a:buNone/>
            </a:pPr>
            <a:r>
              <a:rPr lang="en-GB" dirty="0"/>
              <a:t>distribution of food had been badly organized, leaving the cities almost in a state</a:t>
            </a:r>
          </a:p>
          <a:p>
            <a:pPr marL="0" indent="0" algn="just">
              <a:buNone/>
            </a:pPr>
            <a:r>
              <a:rPr lang="en-GB" dirty="0"/>
              <a:t>of famine, and the government’s unpopularity increased yet further.</a:t>
            </a:r>
          </a:p>
          <a:p>
            <a:pPr marL="0" indent="0" algn="just">
              <a:buNone/>
            </a:pPr>
            <a:r>
              <a:rPr lang="en-GB" dirty="0"/>
              <a:t>On 5 December 1917 a military coup placed a general, </a:t>
            </a:r>
            <a:r>
              <a:rPr lang="en-GB" dirty="0" err="1"/>
              <a:t>Sidónio</a:t>
            </a:r>
            <a:r>
              <a:rPr lang="en-GB" dirty="0"/>
              <a:t> </a:t>
            </a:r>
            <a:r>
              <a:rPr lang="en-GB" dirty="0" err="1"/>
              <a:t>Pais</a:t>
            </a:r>
            <a:r>
              <a:rPr lang="en-GB" dirty="0"/>
              <a:t>, in power,</a:t>
            </a:r>
          </a:p>
          <a:p>
            <a:pPr marL="0" indent="0" algn="just">
              <a:buNone/>
            </a:pPr>
            <a:r>
              <a:rPr lang="en-GB" dirty="0"/>
              <a:t>and elections confirmed him as President. The Constitution was altered to</a:t>
            </a:r>
          </a:p>
          <a:p>
            <a:pPr marL="0" indent="0" algn="just">
              <a:buNone/>
            </a:pPr>
            <a:r>
              <a:rPr lang="en-GB" dirty="0"/>
              <a:t>provide the President with more power. He called the new regime the ‘New</a:t>
            </a:r>
          </a:p>
          <a:p>
            <a:pPr marL="0" indent="0" algn="just">
              <a:buNone/>
            </a:pPr>
            <a:r>
              <a:rPr lang="en-GB" dirty="0"/>
              <a:t>Republic’. Among its basic principles would be the guaranteeing of law and</a:t>
            </a:r>
          </a:p>
          <a:p>
            <a:pPr marL="0" indent="0" algn="just">
              <a:buNone/>
            </a:pPr>
            <a:r>
              <a:rPr lang="en-GB" dirty="0"/>
              <a:t>order, social justice and national independence. Among its main supporters were</a:t>
            </a:r>
          </a:p>
          <a:p>
            <a:pPr marL="0" indent="0" algn="just">
              <a:buNone/>
            </a:pPr>
            <a:r>
              <a:rPr lang="en-GB" dirty="0"/>
              <a:t>conservative Catholics, former monarchists, the lower middle class (unnerved</a:t>
            </a:r>
          </a:p>
          <a:p>
            <a:pPr marL="0" indent="0" algn="just">
              <a:buNone/>
            </a:pPr>
            <a:r>
              <a:rPr lang="en-GB" dirty="0"/>
              <a:t>by all the recent changes), and those military circles who had opposed</a:t>
            </a:r>
          </a:p>
          <a:p>
            <a:pPr marL="0" indent="0" algn="just">
              <a:buNone/>
            </a:pPr>
            <a:r>
              <a:rPr lang="en-GB" dirty="0"/>
              <a:t>intervention in the war..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p.82)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143820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First Republic.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“The ‘New Republic’ came to an abrupt end in December 1918 with </a:t>
            </a:r>
            <a:r>
              <a:rPr lang="en-GB" dirty="0" smtClean="0"/>
              <a:t>the assassination </a:t>
            </a:r>
            <a:r>
              <a:rPr lang="en-GB" dirty="0"/>
              <a:t>of </a:t>
            </a:r>
            <a:r>
              <a:rPr lang="en-GB" dirty="0" err="1"/>
              <a:t>Sidónio</a:t>
            </a:r>
            <a:r>
              <a:rPr lang="en-GB" dirty="0"/>
              <a:t> </a:t>
            </a:r>
            <a:r>
              <a:rPr lang="en-GB" dirty="0" err="1"/>
              <a:t>Pais</a:t>
            </a:r>
            <a:r>
              <a:rPr lang="en-GB" dirty="0"/>
              <a:t>. Not long after, a monarchist rising in </a:t>
            </a:r>
            <a:r>
              <a:rPr lang="en-GB" dirty="0" smtClean="0"/>
              <a:t>the conservative </a:t>
            </a:r>
            <a:r>
              <a:rPr lang="en-GB" dirty="0"/>
              <a:t>north of the country went so far as to proclaim the </a:t>
            </a:r>
            <a:r>
              <a:rPr lang="en-GB" dirty="0" smtClean="0"/>
              <a:t>monarchy reinstated</a:t>
            </a:r>
            <a:r>
              <a:rPr lang="en-GB" dirty="0"/>
              <a:t>, but this merely mobilized popular support for the Democratic </a:t>
            </a:r>
            <a:r>
              <a:rPr lang="en-GB" dirty="0" smtClean="0"/>
              <a:t>Party, which </a:t>
            </a:r>
            <a:r>
              <a:rPr lang="en-GB" dirty="0"/>
              <a:t>soon regained dominance.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p.82)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4140605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First Republic.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“The post-war world depression only exacerbated matters. Wages </a:t>
            </a:r>
            <a:r>
              <a:rPr lang="en-GB" dirty="0" smtClean="0"/>
              <a:t>effectively decreased </a:t>
            </a:r>
            <a:r>
              <a:rPr lang="en-GB" dirty="0"/>
              <a:t>as the currency was devalued. Workers, often involved in </a:t>
            </a:r>
            <a:r>
              <a:rPr lang="en-GB" dirty="0" smtClean="0"/>
              <a:t>trade-union organizations </a:t>
            </a:r>
            <a:r>
              <a:rPr lang="en-GB" dirty="0"/>
              <a:t>with anarchistic tendencies, fought for their rights by striking </a:t>
            </a:r>
            <a:r>
              <a:rPr lang="en-GB" dirty="0" smtClean="0"/>
              <a:t>and bomb-throwing</a:t>
            </a:r>
            <a:r>
              <a:rPr lang="en-GB" dirty="0"/>
              <a:t>. Bourgeois circles, alarmed by such events as the </a:t>
            </a:r>
            <a:r>
              <a:rPr lang="en-GB" dirty="0" smtClean="0"/>
              <a:t>Russian Revolution </a:t>
            </a:r>
            <a:r>
              <a:rPr lang="en-GB" dirty="0"/>
              <a:t>of 1917, demanded a ‘strong hand’ to control further terrorist </a:t>
            </a:r>
            <a:r>
              <a:rPr lang="en-GB" dirty="0" smtClean="0"/>
              <a:t>and subversive </a:t>
            </a:r>
            <a:r>
              <a:rPr lang="en-GB" dirty="0"/>
              <a:t>activity. Gradually, the conviction spread that only the </a:t>
            </a:r>
            <a:r>
              <a:rPr lang="en-GB" dirty="0" smtClean="0"/>
              <a:t>urgent imposition </a:t>
            </a:r>
            <a:r>
              <a:rPr lang="en-GB" dirty="0"/>
              <a:t>of a dictatorship would restore social tranquillity </a:t>
            </a:r>
            <a:r>
              <a:rPr lang="en-GB"/>
              <a:t>and </a:t>
            </a:r>
            <a:r>
              <a:rPr lang="en-GB" smtClean="0"/>
              <a:t>political harmony</a:t>
            </a:r>
            <a:r>
              <a:rPr lang="en-GB" dirty="0"/>
              <a:t>..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b="1" dirty="0" smtClean="0"/>
              <a:t>(</a:t>
            </a:r>
            <a:r>
              <a:rPr lang="pt-PT" b="1" dirty="0" smtClean="0"/>
              <a:t>Saraiva, 1997, </a:t>
            </a:r>
            <a:r>
              <a:rPr lang="pt-PT" b="1" dirty="0" smtClean="0"/>
              <a:t>p.82)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0544306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806</Words>
  <Application>Microsoft Office PowerPoint</Application>
  <PresentationFormat>Widescreen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ISP 419 PORTEKIZ TARIHI  HISTÓRIA DE PORTUGAL </vt:lpstr>
      <vt:lpstr>SUMÁRIO: </vt:lpstr>
      <vt:lpstr>The First Republic.</vt:lpstr>
      <vt:lpstr>The First Republic.</vt:lpstr>
      <vt:lpstr>The First Republic.</vt:lpstr>
      <vt:lpstr>The First Republic.</vt:lpstr>
      <vt:lpstr>The First Republic.</vt:lpstr>
      <vt:lpstr>The First Republic.</vt:lpstr>
      <vt:lpstr>The First Republic.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17</cp:revision>
  <dcterms:created xsi:type="dcterms:W3CDTF">2018-11-18T11:57:52Z</dcterms:created>
  <dcterms:modified xsi:type="dcterms:W3CDTF">2018-11-18T16:52:02Z</dcterms:modified>
</cp:coreProperties>
</file>