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67" r:id="rId2"/>
    <p:sldId id="268" r:id="rId3"/>
    <p:sldId id="302" r:id="rId4"/>
    <p:sldId id="327" r:id="rId5"/>
    <p:sldId id="257" r:id="rId6"/>
    <p:sldId id="256" r:id="rId7"/>
    <p:sldId id="259" r:id="rId8"/>
    <p:sldId id="258" r:id="rId9"/>
    <p:sldId id="316" r:id="rId10"/>
    <p:sldId id="326" r:id="rId11"/>
    <p:sldId id="280" r:id="rId12"/>
    <p:sldId id="328" r:id="rId13"/>
    <p:sldId id="282" r:id="rId14"/>
    <p:sldId id="271" r:id="rId15"/>
    <p:sldId id="261" r:id="rId16"/>
    <p:sldId id="283" r:id="rId17"/>
    <p:sldId id="317" r:id="rId18"/>
    <p:sldId id="272" r:id="rId19"/>
    <p:sldId id="318" r:id="rId20"/>
    <p:sldId id="262" r:id="rId21"/>
    <p:sldId id="273" r:id="rId22"/>
    <p:sldId id="329" r:id="rId23"/>
    <p:sldId id="285" r:id="rId24"/>
    <p:sldId id="319" r:id="rId25"/>
    <p:sldId id="263" r:id="rId26"/>
    <p:sldId id="264" r:id="rId27"/>
    <p:sldId id="339" r:id="rId28"/>
    <p:sldId id="291" r:id="rId29"/>
    <p:sldId id="342" r:id="rId30"/>
    <p:sldId id="321" r:id="rId31"/>
    <p:sldId id="265" r:id="rId32"/>
    <p:sldId id="276" r:id="rId33"/>
    <p:sldId id="295" r:id="rId34"/>
    <p:sldId id="292" r:id="rId35"/>
    <p:sldId id="293" r:id="rId36"/>
    <p:sldId id="300" r:id="rId37"/>
    <p:sldId id="322" r:id="rId38"/>
    <p:sldId id="266" r:id="rId39"/>
    <p:sldId id="307" r:id="rId40"/>
    <p:sldId id="308" r:id="rId41"/>
    <p:sldId id="310" r:id="rId42"/>
    <p:sldId id="301" r:id="rId43"/>
    <p:sldId id="312" r:id="rId44"/>
    <p:sldId id="313" r:id="rId45"/>
    <p:sldId id="281" r:id="rId46"/>
  </p:sldIdLst>
  <p:sldSz cx="10287000" cy="6858000" type="35mm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FCC99"/>
    <a:srgbClr val="FF7C80"/>
    <a:srgbClr val="FF6600"/>
    <a:srgbClr val="99CCFF"/>
    <a:srgbClr val="FFFF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344" autoAdjust="0"/>
    <p:restoredTop sz="94575" autoAdjust="0"/>
  </p:normalViewPr>
  <p:slideViewPr>
    <p:cSldViewPr>
      <p:cViewPr>
        <p:scale>
          <a:sx n="50" d="100"/>
          <a:sy n="50" d="100"/>
        </p:scale>
        <p:origin x="-3114" y="-990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702856-1518-436F-83E8-4473E43728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A3488-92CA-4A5B-A630-D1AC42A3458B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69EC1-3A84-484D-B82B-9CF3B2659216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07253-6E3B-4835-8ECB-0BDD88B9A23C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0EEE2-7793-4A75-940E-EAC96572D3E9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A8C4E-7A07-4E94-BF83-517092B2B7FE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5F60C-76BD-4DD6-B788-6671DBC0B670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946A-54E8-4ADD-8D78-1983F1989EF6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65822-078E-4B4D-BD05-82A0D8B1EB09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5CFEA-2D02-40BE-8C8A-5989CF519AAB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41EAF-2855-49D1-B527-77D34D3EC673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90040-C356-4334-8868-3BE048F4494C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72A10-D0FB-49A3-8D6E-D451928F6268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AC862-ED93-42D9-8FF4-7E4017075CFD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74B63-C10D-4714-A62C-FE80C7D2AACA}" type="slidenum">
              <a:rPr lang="tr-TR" smtClean="0"/>
              <a:pPr/>
              <a:t>21</a:t>
            </a:fld>
            <a:endParaRPr lang="tr-T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376B7-F674-4756-9691-1A077CB8FB33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21978-DB7F-4C94-B8AA-C3B6C503EF7F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A7245-2F63-4FA2-8D0E-B480B248A89E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FE50C-926E-42F5-98C3-C8A7408AA7F8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ED374-3DA7-46A4-B855-D92C34D0400D}" type="slidenum">
              <a:rPr lang="tr-TR" smtClean="0"/>
              <a:pPr/>
              <a:t>26</a:t>
            </a:fld>
            <a:endParaRPr lang="tr-T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FF91C-72F4-4866-871B-D507D6B68E69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0A5A0-19EF-4136-BA46-07CCD02675B4}" type="slidenum">
              <a:rPr lang="tr-TR" smtClean="0"/>
              <a:pPr/>
              <a:t>30</a:t>
            </a:fld>
            <a:endParaRPr lang="tr-T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BA9FB-6D8A-4D0F-A7BE-32726505FF00}" type="slidenum">
              <a:rPr lang="tr-TR" smtClean="0"/>
              <a:pPr/>
              <a:t>31</a:t>
            </a:fld>
            <a:endParaRPr lang="tr-T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CBA1-25D8-459B-A339-DA35A16E37CC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301E8-0C58-4DE6-9590-54F1D9CB6652}" type="slidenum">
              <a:rPr lang="tr-TR" smtClean="0"/>
              <a:pPr/>
              <a:t>32</a:t>
            </a:fld>
            <a:endParaRPr lang="tr-T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125CC-2B5E-4ADB-804A-CB8EC7BF6BAC}" type="slidenum">
              <a:rPr lang="tr-TR" smtClean="0"/>
              <a:pPr/>
              <a:t>33</a:t>
            </a:fld>
            <a:endParaRPr lang="tr-T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7BD3D-CA75-4A8F-9B8B-56064138E1DB}" type="slidenum">
              <a:rPr lang="tr-TR" smtClean="0"/>
              <a:pPr/>
              <a:t>34</a:t>
            </a:fld>
            <a:endParaRPr lang="tr-T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F391D-D9FA-40F6-9A24-B7AA78C4BB1C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FF06C-E74D-4139-8C4B-7F6048C6DC57}" type="slidenum">
              <a:rPr lang="tr-TR" smtClean="0"/>
              <a:pPr/>
              <a:t>36</a:t>
            </a:fld>
            <a:endParaRPr lang="tr-T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6E760-D07A-404F-A52D-AD5A3D2EA0DA}" type="slidenum">
              <a:rPr lang="tr-TR" smtClean="0"/>
              <a:pPr/>
              <a:t>37</a:t>
            </a:fld>
            <a:endParaRPr lang="tr-T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745F3-AE62-4C48-A37C-ACD987A3DA1E}" type="slidenum">
              <a:rPr lang="tr-TR" smtClean="0"/>
              <a:pPr/>
              <a:t>38</a:t>
            </a:fld>
            <a:endParaRPr lang="tr-T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99F2-4639-4E49-B2E7-D44A764E61CD}" type="slidenum">
              <a:rPr lang="tr-TR" smtClean="0"/>
              <a:pPr/>
              <a:t>39</a:t>
            </a:fld>
            <a:endParaRPr lang="tr-T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80934-C4AD-4E1D-88D9-444B006F3134}" type="slidenum">
              <a:rPr lang="tr-TR" smtClean="0"/>
              <a:pPr/>
              <a:t>40</a:t>
            </a:fld>
            <a:endParaRPr lang="tr-T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9AEE2-4652-4DD4-843B-3673F77A4949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FCD68-7EA9-4AFC-8C14-443103118155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72552-3DB2-4C79-BA4A-BBEC0557A296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ADFEE-6C06-4B97-86E1-A7AC112B1792}" type="slidenum">
              <a:rPr lang="tr-TR" smtClean="0"/>
              <a:pPr/>
              <a:t>43</a:t>
            </a:fld>
            <a:endParaRPr lang="tr-T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76E30-E92F-4A7F-A4F9-F2166A758BF2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8DF3B-DB19-4F04-BCA1-DA0A41F52675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323D3-06DB-4C92-8CF7-561929A57E04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D1BE0-DBAD-4149-A7B5-671B5898DF71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425E-ACF2-4694-8E4C-7D26DCC62797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A8128-FA93-451D-B722-D5D596671FCD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58162-7F37-4723-9AA7-AD69667B30C1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B7C2-EDFF-424D-9646-599A0A0948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C457-A169-42A0-AD63-DE447201D9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BEE5-1269-4E14-A675-020EA2942B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25DC-11CD-4955-A598-6313741B2D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8BAC-2DD1-4831-BF03-2337272561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6012-EEA4-433C-9ECE-CABF955904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B322-6F0E-46AB-991A-BC92D93C50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81C9-B3AD-4C18-AD9A-E24CAC398C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EEF2-1354-40AF-890D-5429E0E8D1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6D18-E17F-4EEC-B22C-416FD215D9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EBDA-DD02-402E-8EEB-E1CCC2B022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9E7F-F92D-46BC-810B-0DFC095B13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4A65AA-D1C9-48A1-A5CC-E375225491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0" y="685800"/>
            <a:ext cx="5410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CC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Radyolojik yönden periodontal tanı</a:t>
            </a:r>
          </a:p>
          <a:p>
            <a:pPr algn="ctr">
              <a:spcBef>
                <a:spcPct val="50000"/>
              </a:spcBef>
              <a:defRPr/>
            </a:pPr>
            <a:endParaRPr lang="tr-TR" sz="28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2636838"/>
            <a:ext cx="8743950" cy="1143000"/>
          </a:xfrm>
        </p:spPr>
        <p:txBody>
          <a:bodyPr/>
          <a:lstStyle/>
          <a:p>
            <a:pPr algn="l">
              <a:defRPr/>
            </a:pPr>
            <a:r>
              <a:rPr lang="tr-TR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Radyografik görüntünün sınırları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b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tr-TR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1-</a:t>
            </a:r>
            <a:r>
              <a:rPr lang="tr-TR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3</a:t>
            </a:r>
            <a:r>
              <a:rPr lang="tr-TR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B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 2</a:t>
            </a:r>
            <a:r>
              <a:rPr lang="tr-TR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B</a:t>
            </a:r>
            <a:r>
              <a:rPr lang="en-US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/>
            </a:r>
            <a:br>
              <a:rPr lang="en-US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2-</a:t>
            </a:r>
            <a:r>
              <a:rPr lang="tr-TR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r>
              <a:rPr lang="tr-TR" sz="28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Köklerin süperpozisyonu.</a:t>
            </a:r>
            <a:r>
              <a:rPr lang="en-US" sz="28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/>
            </a:r>
            <a:br>
              <a:rPr lang="en-US" sz="28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3-</a:t>
            </a:r>
            <a:r>
              <a:rPr lang="tr-TR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r>
              <a:rPr lang="tr-TR" sz="2800" b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Kompakt kemik bölümleri </a:t>
            </a:r>
            <a:br>
              <a:rPr lang="tr-TR" sz="2800" b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	arasındaki defektler.</a:t>
            </a:r>
            <a:r>
              <a:rPr lang="en-US" sz="2800" b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/>
            </a:r>
            <a:br>
              <a:rPr lang="en-US" sz="2800" b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4-</a:t>
            </a:r>
            <a:r>
              <a:rPr lang="tr-TR" sz="2800" b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Vestibül ve oral kemik seviyeleri 	arasındaki 	farklar.</a:t>
            </a:r>
            <a:r>
              <a:rPr lang="en-US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br>
              <a:rPr lang="en-US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5- </a:t>
            </a:r>
            <a:r>
              <a:rPr lang="tr-T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Radyodensitede değişikliğe </a:t>
            </a:r>
            <a:br>
              <a:rPr lang="tr-T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	yol açacak kadar mineralize </a:t>
            </a:r>
            <a:br>
              <a:rPr lang="tr-T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</a:br>
            <a:r>
              <a:rPr lang="tr-T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	doku kaybı olması.</a:t>
            </a:r>
            <a:endParaRPr 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5872163" y="5373688"/>
            <a:ext cx="2187575" cy="1368425"/>
            <a:chOff x="3288" y="3248"/>
            <a:chExt cx="1225" cy="862"/>
          </a:xfrm>
        </p:grpSpPr>
        <p:grpSp>
          <p:nvGrpSpPr>
            <p:cNvPr id="11277" name="Group 7"/>
            <p:cNvGrpSpPr>
              <a:grpSpLocks/>
            </p:cNvGrpSpPr>
            <p:nvPr/>
          </p:nvGrpSpPr>
          <p:grpSpPr bwMode="auto">
            <a:xfrm>
              <a:off x="3288" y="3248"/>
              <a:ext cx="1225" cy="862"/>
              <a:chOff x="3152" y="3203"/>
              <a:chExt cx="1225" cy="862"/>
            </a:xfrm>
          </p:grpSpPr>
          <p:pic>
            <p:nvPicPr>
              <p:cNvPr id="11284" name="Picture 8" descr="ODR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52" y="3203"/>
                <a:ext cx="1225" cy="8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285" name="Rectangle 9"/>
              <p:cNvSpPr>
                <a:spLocks noChangeArrowheads="1"/>
              </p:cNvSpPr>
              <p:nvPr/>
            </p:nvSpPr>
            <p:spPr bwMode="auto">
              <a:xfrm>
                <a:off x="3152" y="3203"/>
                <a:ext cx="1225" cy="8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1278" name="Line 10"/>
            <p:cNvSpPr>
              <a:spLocks noChangeShapeType="1"/>
            </p:cNvSpPr>
            <p:nvPr/>
          </p:nvSpPr>
          <p:spPr bwMode="auto">
            <a:xfrm flipH="1">
              <a:off x="3742" y="3521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79" name="Line 11"/>
            <p:cNvSpPr>
              <a:spLocks noChangeShapeType="1"/>
            </p:cNvSpPr>
            <p:nvPr/>
          </p:nvSpPr>
          <p:spPr bwMode="auto">
            <a:xfrm flipV="1">
              <a:off x="3606" y="3702"/>
              <a:ext cx="90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80" name="Line 12"/>
            <p:cNvSpPr>
              <a:spLocks noChangeShapeType="1"/>
            </p:cNvSpPr>
            <p:nvPr/>
          </p:nvSpPr>
          <p:spPr bwMode="auto">
            <a:xfrm flipV="1">
              <a:off x="3833" y="3748"/>
              <a:ext cx="90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81" name="Line 13"/>
            <p:cNvSpPr>
              <a:spLocks noChangeShapeType="1"/>
            </p:cNvSpPr>
            <p:nvPr/>
          </p:nvSpPr>
          <p:spPr bwMode="auto">
            <a:xfrm flipH="1">
              <a:off x="3969" y="3566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 flipH="1">
              <a:off x="4331" y="3566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83" name="Line 15"/>
            <p:cNvSpPr>
              <a:spLocks noChangeShapeType="1"/>
            </p:cNvSpPr>
            <p:nvPr/>
          </p:nvSpPr>
          <p:spPr bwMode="auto">
            <a:xfrm flipV="1">
              <a:off x="4196" y="3838"/>
              <a:ext cx="90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8466138" y="1268413"/>
            <a:ext cx="1538287" cy="4933950"/>
            <a:chOff x="4831" y="1207"/>
            <a:chExt cx="771" cy="2700"/>
          </a:xfrm>
        </p:grpSpPr>
        <p:grpSp>
          <p:nvGrpSpPr>
            <p:cNvPr id="11269" name="Group 17"/>
            <p:cNvGrpSpPr>
              <a:grpSpLocks/>
            </p:cNvGrpSpPr>
            <p:nvPr/>
          </p:nvGrpSpPr>
          <p:grpSpPr bwMode="auto">
            <a:xfrm>
              <a:off x="4831" y="1207"/>
              <a:ext cx="771" cy="1225"/>
              <a:chOff x="4377" y="1162"/>
              <a:chExt cx="952" cy="1316"/>
            </a:xfrm>
          </p:grpSpPr>
          <p:pic>
            <p:nvPicPr>
              <p:cNvPr id="11275" name="Picture 18" descr="Rg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77" y="1162"/>
                <a:ext cx="937" cy="1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276" name="Rectangle 19"/>
              <p:cNvSpPr>
                <a:spLocks noChangeArrowheads="1"/>
              </p:cNvSpPr>
              <p:nvPr/>
            </p:nvSpPr>
            <p:spPr bwMode="auto">
              <a:xfrm>
                <a:off x="4377" y="1162"/>
                <a:ext cx="952" cy="131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1270" name="Group 20"/>
            <p:cNvGrpSpPr>
              <a:grpSpLocks/>
            </p:cNvGrpSpPr>
            <p:nvPr/>
          </p:nvGrpSpPr>
          <p:grpSpPr bwMode="auto">
            <a:xfrm>
              <a:off x="4831" y="2659"/>
              <a:ext cx="771" cy="1248"/>
              <a:chOff x="4377" y="2704"/>
              <a:chExt cx="816" cy="1316"/>
            </a:xfrm>
          </p:grpSpPr>
          <p:pic>
            <p:nvPicPr>
              <p:cNvPr id="11273" name="Picture 21" descr="Rg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77" y="2704"/>
                <a:ext cx="813" cy="13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274" name="Rectangle 22"/>
              <p:cNvSpPr>
                <a:spLocks noChangeArrowheads="1"/>
              </p:cNvSpPr>
              <p:nvPr/>
            </p:nvSpPr>
            <p:spPr bwMode="auto">
              <a:xfrm>
                <a:off x="4377" y="2704"/>
                <a:ext cx="816" cy="131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1271" name="Line 23"/>
            <p:cNvSpPr>
              <a:spLocks noChangeShapeType="1"/>
            </p:cNvSpPr>
            <p:nvPr/>
          </p:nvSpPr>
          <p:spPr bwMode="auto">
            <a:xfrm>
              <a:off x="5284" y="161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72" name="Line 24"/>
            <p:cNvSpPr>
              <a:spLocks noChangeShapeType="1"/>
            </p:cNvSpPr>
            <p:nvPr/>
          </p:nvSpPr>
          <p:spPr bwMode="auto">
            <a:xfrm>
              <a:off x="5239" y="202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Rg5"/>
          <p:cNvPicPr>
            <a:picLocks noChangeAspect="1" noChangeArrowheads="1"/>
          </p:cNvPicPr>
          <p:nvPr/>
        </p:nvPicPr>
        <p:blipFill>
          <a:blip r:embed="rId3" cstate="print"/>
          <a:srcRect r="-334" b="-334"/>
          <a:stretch>
            <a:fillRect/>
          </a:stretch>
        </p:blipFill>
        <p:spPr bwMode="auto">
          <a:xfrm>
            <a:off x="381000" y="533400"/>
            <a:ext cx="36464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114800" y="914400"/>
            <a:ext cx="6019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00FFFF"/>
                </a:solidFill>
                <a:latin typeface="Tahoma" pitchFamily="34" charset="0"/>
              </a:rPr>
              <a:t>Oral yüzdeki  problemin saptanmasında radyografi tek başına yeterli olmamakta. </a:t>
            </a:r>
            <a:endParaRPr lang="en-US" sz="3600" b="1">
              <a:solidFill>
                <a:srgbClr val="00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DR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908050"/>
            <a:ext cx="1952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ODR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4005263"/>
            <a:ext cx="1746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713038" y="4941888"/>
            <a:ext cx="7453312" cy="1655762"/>
            <a:chOff x="1429" y="2432"/>
            <a:chExt cx="4173" cy="1043"/>
          </a:xfrm>
        </p:grpSpPr>
        <p:pic>
          <p:nvPicPr>
            <p:cNvPr id="13334" name="Picture 8" descr="DSCN08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9" y="2432"/>
              <a:ext cx="1360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9" descr="DSCN08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5" y="2432"/>
              <a:ext cx="136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10" descr="DSCN088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1" y="2432"/>
              <a:ext cx="136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Rectangle 11"/>
            <p:cNvSpPr>
              <a:spLocks noChangeArrowheads="1"/>
            </p:cNvSpPr>
            <p:nvPr/>
          </p:nvSpPr>
          <p:spPr bwMode="auto">
            <a:xfrm>
              <a:off x="1429" y="2432"/>
              <a:ext cx="1360" cy="1043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38" name="Rectangle 12"/>
            <p:cNvSpPr>
              <a:spLocks noChangeArrowheads="1"/>
            </p:cNvSpPr>
            <p:nvPr/>
          </p:nvSpPr>
          <p:spPr bwMode="auto">
            <a:xfrm>
              <a:off x="2835" y="2432"/>
              <a:ext cx="1360" cy="1043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39" name="Rectangle 13"/>
            <p:cNvSpPr>
              <a:spLocks noChangeArrowheads="1"/>
            </p:cNvSpPr>
            <p:nvPr/>
          </p:nvSpPr>
          <p:spPr bwMode="auto">
            <a:xfrm>
              <a:off x="4241" y="2432"/>
              <a:ext cx="1360" cy="1043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2909888" y="908050"/>
            <a:ext cx="7256462" cy="1582738"/>
            <a:chOff x="1697" y="845"/>
            <a:chExt cx="4063" cy="997"/>
          </a:xfrm>
        </p:grpSpPr>
        <p:pic>
          <p:nvPicPr>
            <p:cNvPr id="13328" name="Picture 15" descr="Resim 06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3" y="845"/>
              <a:ext cx="1315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6" descr="Resim 06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62" y="845"/>
              <a:ext cx="1315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7" descr="Resim 06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7" y="845"/>
              <a:ext cx="131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1701" y="845"/>
              <a:ext cx="1315" cy="99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3061" y="845"/>
              <a:ext cx="1315" cy="99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4445" y="845"/>
              <a:ext cx="1315" cy="99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3318" name="Rectangle 21"/>
          <p:cNvSpPr>
            <a:spLocks noChangeArrowheads="1"/>
          </p:cNvSpPr>
          <p:nvPr/>
        </p:nvSpPr>
        <p:spPr bwMode="auto">
          <a:xfrm>
            <a:off x="850900" y="4005263"/>
            <a:ext cx="1781175" cy="2592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850900" y="908050"/>
            <a:ext cx="1944688" cy="2520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20" name="Text Box 23"/>
          <p:cNvSpPr txBox="1">
            <a:spLocks noChangeArrowheads="1"/>
          </p:cNvSpPr>
          <p:nvPr/>
        </p:nvSpPr>
        <p:spPr bwMode="auto">
          <a:xfrm>
            <a:off x="2955925" y="2781300"/>
            <a:ext cx="6804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Kök süperpozisyonu, palatinal kemik 				kalınlığı</a:t>
            </a:r>
          </a:p>
        </p:txBody>
      </p:sp>
      <p:sp>
        <p:nvSpPr>
          <p:cNvPr id="13321" name="Text Box 24"/>
          <p:cNvSpPr txBox="1">
            <a:spLocks noChangeArrowheads="1"/>
          </p:cNvSpPr>
          <p:nvPr/>
        </p:nvSpPr>
        <p:spPr bwMode="auto">
          <a:xfrm>
            <a:off x="3038475" y="4124325"/>
            <a:ext cx="364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Arayüz defektleri</a:t>
            </a:r>
          </a:p>
        </p:txBody>
      </p:sp>
      <p:sp>
        <p:nvSpPr>
          <p:cNvPr id="13322" name="Line 25"/>
          <p:cNvSpPr>
            <a:spLocks noChangeShapeType="1"/>
          </p:cNvSpPr>
          <p:nvPr/>
        </p:nvSpPr>
        <p:spPr bwMode="auto">
          <a:xfrm flipH="1">
            <a:off x="2146300" y="2133600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3323" name="Line 26"/>
          <p:cNvSpPr>
            <a:spLocks noChangeShapeType="1"/>
          </p:cNvSpPr>
          <p:nvPr/>
        </p:nvSpPr>
        <p:spPr bwMode="auto">
          <a:xfrm>
            <a:off x="1416050" y="19891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3324" name="Line 27"/>
          <p:cNvSpPr>
            <a:spLocks noChangeShapeType="1"/>
          </p:cNvSpPr>
          <p:nvPr/>
        </p:nvSpPr>
        <p:spPr bwMode="auto">
          <a:xfrm>
            <a:off x="850900" y="5445125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3325" name="Line 28"/>
          <p:cNvSpPr>
            <a:spLocks noChangeShapeType="1"/>
          </p:cNvSpPr>
          <p:nvPr/>
        </p:nvSpPr>
        <p:spPr bwMode="auto">
          <a:xfrm flipH="1">
            <a:off x="1338263" y="5373688"/>
            <a:ext cx="1603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3326" name="Line 29"/>
          <p:cNvSpPr>
            <a:spLocks noChangeShapeType="1"/>
          </p:cNvSpPr>
          <p:nvPr/>
        </p:nvSpPr>
        <p:spPr bwMode="auto">
          <a:xfrm flipH="1">
            <a:off x="9194800" y="5300663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3327" name="Line 30"/>
          <p:cNvSpPr>
            <a:spLocks noChangeShapeType="1"/>
          </p:cNvSpPr>
          <p:nvPr/>
        </p:nvSpPr>
        <p:spPr bwMode="auto">
          <a:xfrm>
            <a:off x="8788400" y="5373688"/>
            <a:ext cx="1635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677400" cy="685800"/>
          </a:xfrm>
        </p:spPr>
        <p:txBody>
          <a:bodyPr/>
          <a:lstStyle/>
          <a:p>
            <a:r>
              <a:rPr lang="tr-TR" sz="3200" b="1" smtClean="0">
                <a:solidFill>
                  <a:schemeClr val="hlink"/>
                </a:solidFill>
                <a:latin typeface="Tahoma" pitchFamily="34" charset="0"/>
              </a:rPr>
              <a:t>Periodontal teşhis’te radyografinin kullanımı</a:t>
            </a:r>
            <a:endParaRPr lang="en-US" sz="3200" b="1" smtClean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9144000" cy="5181600"/>
          </a:xfrm>
        </p:spPr>
        <p:txBody>
          <a:bodyPr/>
          <a:lstStyle/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Erken periodontal kemik değişimleri.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Kemik kaybının yeri (lokasyonu) ve yönü.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Kemik deformite varlığı.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Furkasyon problemleri.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Lokal iritan (taşkın dolgu, uyumsuz restorasyon kenarı, vs..) faktörlerin saptanması.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Juvenil Periodontitis gibi spesifik durumlarda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Kök morfolojisi ve kron/kök oranı.</a:t>
            </a:r>
          </a:p>
          <a:p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Sert dokudaki değişimlerin takip edilmesi.</a:t>
            </a:r>
            <a:endParaRPr lang="en-US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g8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3276600" y="381000"/>
            <a:ext cx="315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76600" y="381000"/>
            <a:ext cx="3124200" cy="5715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381000"/>
            <a:ext cx="1524000" cy="2590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76600" y="3048000"/>
            <a:ext cx="1524000" cy="3048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76800" y="457200"/>
            <a:ext cx="1524000" cy="2590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800600" y="2971800"/>
            <a:ext cx="1524000" cy="3124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" y="685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CC"/>
                </a:solidFill>
                <a:latin typeface="Tahoma" pitchFamily="34" charset="0"/>
              </a:rPr>
              <a:t>Sağlıklı</a:t>
            </a:r>
            <a:endParaRPr lang="en-US" sz="36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705600" y="6096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CC"/>
                </a:solidFill>
                <a:latin typeface="Tahoma" pitchFamily="34" charset="0"/>
              </a:rPr>
              <a:t>Hafif derecede</a:t>
            </a:r>
            <a:endParaRPr lang="en-US" sz="36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600" y="35814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CC"/>
                </a:solidFill>
                <a:latin typeface="Tahoma" pitchFamily="34" charset="0"/>
              </a:rPr>
              <a:t>Orta derecede</a:t>
            </a:r>
            <a:endParaRPr lang="en-US" sz="36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05600" y="34290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CC"/>
                </a:solidFill>
                <a:latin typeface="Tahoma" pitchFamily="34" charset="0"/>
              </a:rPr>
              <a:t>İleri derecede</a:t>
            </a:r>
            <a:endParaRPr lang="en-US" sz="36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81400" y="1143000"/>
            <a:ext cx="152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962400" y="1143000"/>
            <a:ext cx="152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181600" y="1219200"/>
            <a:ext cx="152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562600" y="1219200"/>
            <a:ext cx="152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429000" y="42672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886200" y="43434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5029200" y="4876800"/>
            <a:ext cx="152400" cy="76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5410200" y="4876800"/>
            <a:ext cx="152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715000" y="4876800"/>
            <a:ext cx="228600" cy="152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096000" cy="1143000"/>
          </a:xfrm>
          <a:ln>
            <a:solidFill>
              <a:srgbClr val="FFCC00"/>
            </a:solidFill>
          </a:ln>
        </p:spPr>
        <p:txBody>
          <a:bodyPr/>
          <a:lstStyle/>
          <a:p>
            <a:pPr algn="l">
              <a:defRPr/>
            </a:pPr>
            <a:r>
              <a:rPr lang="tr-TR" sz="48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Erken periodontitis</a:t>
            </a:r>
            <a:endParaRPr lang="tr-T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906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rgbClr val="FFFF00"/>
                </a:solidFill>
                <a:latin typeface="Tahoma" pitchFamily="34" charset="0"/>
              </a:rPr>
              <a:t>Alveol kemik kretinde lokalize erozyonlar</a:t>
            </a:r>
            <a:r>
              <a:rPr lang="tr-TR" sz="2800" b="1" smtClean="0">
                <a:solidFill>
                  <a:srgbClr val="00FF00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sz="2800" b="1" smtClean="0">
              <a:solidFill>
                <a:srgbClr val="00FF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rgbClr val="FFFF00"/>
                </a:solidFill>
                <a:latin typeface="Tahoma" pitchFamily="34" charset="0"/>
              </a:rPr>
              <a:t>Anterior kısımda</a:t>
            </a:r>
            <a:r>
              <a:rPr lang="tr-TR" sz="2800" b="1" smtClean="0">
                <a:solidFill>
                  <a:srgbClr val="00FF00"/>
                </a:solidFill>
                <a:latin typeface="Tahoma" pitchFamily="34" charset="0"/>
              </a:rPr>
              <a:t>: Alveol krette yuvarlatılmalar 					(körleşme).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rgbClr val="FFFF00"/>
                </a:solidFill>
                <a:latin typeface="Tahoma" pitchFamily="34" charset="0"/>
              </a:rPr>
              <a:t>Posterior kısımda</a:t>
            </a:r>
            <a:r>
              <a:rPr lang="tr-TR" sz="2800" b="1" smtClean="0">
                <a:solidFill>
                  <a:srgbClr val="00FF00"/>
                </a:solidFill>
                <a:latin typeface="Tahoma" pitchFamily="34" charset="0"/>
              </a:rPr>
              <a:t>: Kök  ve kretsel lamina 						durası arasındaki sert 						açı yuvarlatılmış olarak, 						düzensiz ve yaygın bir 						sınır 	oluşturur.</a:t>
            </a:r>
            <a:endParaRPr lang="tr-TR" sz="28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428625" y="2286000"/>
            <a:ext cx="942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CC99"/>
                </a:solidFill>
                <a:latin typeface="Tahoma" pitchFamily="34" charset="0"/>
              </a:rPr>
              <a:t>Erken dönem periodontal kemik değişimleri:</a:t>
            </a:r>
            <a:endParaRPr lang="en-US" sz="3200" b="1">
              <a:solidFill>
                <a:srgbClr val="FFCC99"/>
              </a:solidFill>
              <a:latin typeface="Tahoma" pitchFamily="34" charset="0"/>
            </a:endParaRPr>
          </a:p>
        </p:txBody>
      </p:sp>
      <p:sp>
        <p:nvSpPr>
          <p:cNvPr id="17411" name="3 Dikdörtgen"/>
          <p:cNvSpPr>
            <a:spLocks noChangeArrowheads="1"/>
          </p:cNvSpPr>
          <p:nvPr/>
        </p:nvSpPr>
        <p:spPr bwMode="auto">
          <a:xfrm>
            <a:off x="3395663" y="3198813"/>
            <a:ext cx="3495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hlink"/>
                </a:solidFill>
                <a:latin typeface="Tahoma" pitchFamily="34" charset="0"/>
              </a:rPr>
              <a:t>Kretsel düzensizlikler</a:t>
            </a:r>
            <a:endParaRPr lang="tr-TR"/>
          </a:p>
        </p:txBody>
      </p:sp>
      <p:sp>
        <p:nvSpPr>
          <p:cNvPr id="17412" name="4 Dikdörtgen"/>
          <p:cNvSpPr>
            <a:spLocks noChangeArrowheads="1"/>
          </p:cNvSpPr>
          <p:nvPr/>
        </p:nvSpPr>
        <p:spPr bwMode="auto">
          <a:xfrm>
            <a:off x="2857500" y="3714750"/>
            <a:ext cx="461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9933"/>
                </a:solidFill>
                <a:latin typeface="Tahoma" pitchFamily="34" charset="0"/>
              </a:rPr>
              <a:t>Triangülasyon (Üçgenleşme)</a:t>
            </a:r>
            <a:endParaRPr lang="tr-TR"/>
          </a:p>
        </p:txBody>
      </p:sp>
      <p:sp>
        <p:nvSpPr>
          <p:cNvPr id="17413" name="5 Dikdörtgen"/>
          <p:cNvSpPr>
            <a:spLocks noChangeArrowheads="1"/>
          </p:cNvSpPr>
          <p:nvPr/>
        </p:nvSpPr>
        <p:spPr bwMode="auto">
          <a:xfrm>
            <a:off x="3000375" y="4214813"/>
            <a:ext cx="427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FF00"/>
                </a:solidFill>
                <a:latin typeface="Tahoma" pitchFamily="34" charset="0"/>
              </a:rPr>
              <a:t>Alveoler kemik değişimleri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214313" y="1285875"/>
            <a:ext cx="4824412" cy="4752975"/>
            <a:chOff x="246" y="210"/>
            <a:chExt cx="3493" cy="3376"/>
          </a:xfrm>
        </p:grpSpPr>
        <p:pic>
          <p:nvPicPr>
            <p:cNvPr id="184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8931" r="3781" b="19356"/>
            <a:stretch>
              <a:fillRect/>
            </a:stretch>
          </p:blipFill>
          <p:spPr bwMode="auto">
            <a:xfrm>
              <a:off x="246" y="210"/>
              <a:ext cx="3493" cy="1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contrast="30000"/>
              <a:grayscl/>
            </a:blip>
            <a:srcRect l="5428" r="7756" b="29662"/>
            <a:stretch>
              <a:fillRect/>
            </a:stretch>
          </p:blipFill>
          <p:spPr bwMode="auto">
            <a:xfrm>
              <a:off x="246" y="1933"/>
              <a:ext cx="3492" cy="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5430838" y="1268413"/>
            <a:ext cx="4641850" cy="4972050"/>
            <a:chOff x="3240" y="210"/>
            <a:chExt cx="2924" cy="3132"/>
          </a:xfrm>
        </p:grpSpPr>
        <p:pic>
          <p:nvPicPr>
            <p:cNvPr id="1843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10603" r="1581" b="9874"/>
            <a:stretch>
              <a:fillRect/>
            </a:stretch>
          </p:blipFill>
          <p:spPr bwMode="auto">
            <a:xfrm>
              <a:off x="3240" y="210"/>
              <a:ext cx="2903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8"/>
            <p:cNvPicPr>
              <a:picLocks noChangeAspect="1" noChangeArrowheads="1"/>
            </p:cNvPicPr>
            <p:nvPr/>
          </p:nvPicPr>
          <p:blipFill>
            <a:blip r:embed="rId6" cstate="print">
              <a:lum contrast="24000"/>
              <a:grayscl/>
            </a:blip>
            <a:srcRect l="10327" r="19269" b="21599"/>
            <a:stretch>
              <a:fillRect/>
            </a:stretch>
          </p:blipFill>
          <p:spPr bwMode="auto">
            <a:xfrm>
              <a:off x="3240" y="1797"/>
              <a:ext cx="2924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7 Dikdörtgen"/>
          <p:cNvSpPr>
            <a:spLocks noChangeArrowheads="1"/>
          </p:cNvSpPr>
          <p:nvPr/>
        </p:nvSpPr>
        <p:spPr bwMode="auto">
          <a:xfrm>
            <a:off x="785813" y="0"/>
            <a:ext cx="9072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  <a:latin typeface="Tahoma" pitchFamily="34" charset="0"/>
              </a:rPr>
              <a:t>Kretsel düzensizlikler: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 İnterdental septumun koronal bölgesindeki radyoopak hattaki (Kretsel lamina dura) değişimler.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277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33" descr="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277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4" descr="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277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Freeform 1035"/>
          <p:cNvSpPr>
            <a:spLocks/>
          </p:cNvSpPr>
          <p:nvPr/>
        </p:nvSpPr>
        <p:spPr bwMode="auto">
          <a:xfrm>
            <a:off x="4886325" y="1863725"/>
            <a:ext cx="261938" cy="1362075"/>
          </a:xfrm>
          <a:custGeom>
            <a:avLst/>
            <a:gdLst>
              <a:gd name="T0" fmla="*/ 395666033 w 165"/>
              <a:gd name="T1" fmla="*/ 2147483647 h 858"/>
              <a:gd name="T2" fmla="*/ 362903158 w 165"/>
              <a:gd name="T3" fmla="*/ 1960681798 h 858"/>
              <a:gd name="T4" fmla="*/ 315020909 w 165"/>
              <a:gd name="T5" fmla="*/ 1718746867 h 858"/>
              <a:gd name="T6" fmla="*/ 292338674 w 165"/>
              <a:gd name="T7" fmla="*/ 1370965007 h 858"/>
              <a:gd name="T8" fmla="*/ 219254824 w 165"/>
              <a:gd name="T9" fmla="*/ 937498255 h 858"/>
              <a:gd name="T10" fmla="*/ 113408049 w 165"/>
              <a:gd name="T11" fmla="*/ 516632876 h 858"/>
              <a:gd name="T12" fmla="*/ 40322574 w 165"/>
              <a:gd name="T13" fmla="*/ 161290004 h 858"/>
              <a:gd name="T14" fmla="*/ 17641921 w 165"/>
              <a:gd name="T15" fmla="*/ 57964396 h 858"/>
              <a:gd name="T16" fmla="*/ 0 w 165"/>
              <a:gd name="T17" fmla="*/ 0 h 8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858"/>
              <a:gd name="T29" fmla="*/ 165 w 165"/>
              <a:gd name="T30" fmla="*/ 858 h 8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858">
                <a:moveTo>
                  <a:pt x="157" y="858"/>
                </a:moveTo>
                <a:cubicBezTo>
                  <a:pt x="165" y="831"/>
                  <a:pt x="154" y="803"/>
                  <a:pt x="144" y="778"/>
                </a:cubicBezTo>
                <a:cubicBezTo>
                  <a:pt x="139" y="746"/>
                  <a:pt x="129" y="714"/>
                  <a:pt x="125" y="682"/>
                </a:cubicBezTo>
                <a:cubicBezTo>
                  <a:pt x="119" y="636"/>
                  <a:pt x="121" y="590"/>
                  <a:pt x="116" y="544"/>
                </a:cubicBezTo>
                <a:cubicBezTo>
                  <a:pt x="109" y="487"/>
                  <a:pt x="100" y="429"/>
                  <a:pt x="87" y="372"/>
                </a:cubicBezTo>
                <a:cubicBezTo>
                  <a:pt x="78" y="333"/>
                  <a:pt x="74" y="234"/>
                  <a:pt x="45" y="205"/>
                </a:cubicBezTo>
                <a:cubicBezTo>
                  <a:pt x="30" y="160"/>
                  <a:pt x="24" y="111"/>
                  <a:pt x="16" y="64"/>
                </a:cubicBezTo>
                <a:cubicBezTo>
                  <a:pt x="14" y="50"/>
                  <a:pt x="11" y="37"/>
                  <a:pt x="7" y="23"/>
                </a:cubicBezTo>
                <a:cubicBezTo>
                  <a:pt x="5" y="15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62" name="Freeform 1036"/>
          <p:cNvSpPr>
            <a:spLocks/>
          </p:cNvSpPr>
          <p:nvPr/>
        </p:nvSpPr>
        <p:spPr bwMode="auto">
          <a:xfrm>
            <a:off x="5699125" y="2352675"/>
            <a:ext cx="198438" cy="1020763"/>
          </a:xfrm>
          <a:custGeom>
            <a:avLst/>
            <a:gdLst>
              <a:gd name="T0" fmla="*/ 0 w 125"/>
              <a:gd name="T1" fmla="*/ 1620461838 h 643"/>
              <a:gd name="T2" fmla="*/ 65524236 w 125"/>
              <a:gd name="T3" fmla="*/ 1330643043 h 643"/>
              <a:gd name="T4" fmla="*/ 90725856 w 125"/>
              <a:gd name="T5" fmla="*/ 1136591785 h 643"/>
              <a:gd name="T6" fmla="*/ 171371065 w 125"/>
              <a:gd name="T7" fmla="*/ 887095495 h 643"/>
              <a:gd name="T8" fmla="*/ 234375958 w 125"/>
              <a:gd name="T9" fmla="*/ 604837765 h 643"/>
              <a:gd name="T10" fmla="*/ 259577577 w 125"/>
              <a:gd name="T11" fmla="*/ 209173885 h 643"/>
              <a:gd name="T12" fmla="*/ 315021141 w 125"/>
              <a:gd name="T13" fmla="*/ 0 h 6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643"/>
              <a:gd name="T23" fmla="*/ 125 w 125"/>
              <a:gd name="T24" fmla="*/ 643 h 6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643">
                <a:moveTo>
                  <a:pt x="0" y="643"/>
                </a:moveTo>
                <a:cubicBezTo>
                  <a:pt x="12" y="605"/>
                  <a:pt x="13" y="566"/>
                  <a:pt x="26" y="528"/>
                </a:cubicBezTo>
                <a:cubicBezTo>
                  <a:pt x="29" y="502"/>
                  <a:pt x="30" y="476"/>
                  <a:pt x="36" y="451"/>
                </a:cubicBezTo>
                <a:cubicBezTo>
                  <a:pt x="44" y="418"/>
                  <a:pt x="57" y="385"/>
                  <a:pt x="68" y="352"/>
                </a:cubicBezTo>
                <a:cubicBezTo>
                  <a:pt x="80" y="316"/>
                  <a:pt x="86" y="277"/>
                  <a:pt x="93" y="240"/>
                </a:cubicBezTo>
                <a:cubicBezTo>
                  <a:pt x="95" y="188"/>
                  <a:pt x="95" y="135"/>
                  <a:pt x="103" y="83"/>
                </a:cubicBezTo>
                <a:cubicBezTo>
                  <a:pt x="106" y="61"/>
                  <a:pt x="125" y="16"/>
                  <a:pt x="125" y="0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63" name="Freeform 1037"/>
          <p:cNvSpPr>
            <a:spLocks/>
          </p:cNvSpPr>
          <p:nvPr/>
        </p:nvSpPr>
        <p:spPr bwMode="auto">
          <a:xfrm>
            <a:off x="5140325" y="3241675"/>
            <a:ext cx="566738" cy="471488"/>
          </a:xfrm>
          <a:custGeom>
            <a:avLst/>
            <a:gdLst>
              <a:gd name="T0" fmla="*/ 0 w 357"/>
              <a:gd name="T1" fmla="*/ 0 h 297"/>
              <a:gd name="T2" fmla="*/ 178932034 w 357"/>
              <a:gd name="T3" fmla="*/ 103327292 h 297"/>
              <a:gd name="T4" fmla="*/ 234375551 w 357"/>
              <a:gd name="T5" fmla="*/ 151209523 h 297"/>
              <a:gd name="T6" fmla="*/ 347781850 w 357"/>
              <a:gd name="T7" fmla="*/ 322580309 h 297"/>
              <a:gd name="T8" fmla="*/ 461189835 w 357"/>
              <a:gd name="T9" fmla="*/ 483870513 h 297"/>
              <a:gd name="T10" fmla="*/ 509072036 w 357"/>
              <a:gd name="T11" fmla="*/ 514112407 h 297"/>
              <a:gd name="T12" fmla="*/ 524192982 w 357"/>
              <a:gd name="T13" fmla="*/ 531754306 h 297"/>
              <a:gd name="T14" fmla="*/ 564515503 w 357"/>
              <a:gd name="T15" fmla="*/ 564515565 h 297"/>
              <a:gd name="T16" fmla="*/ 622479922 w 357"/>
              <a:gd name="T17" fmla="*/ 645160617 h 297"/>
              <a:gd name="T18" fmla="*/ 816531265 w 357"/>
              <a:gd name="T19" fmla="*/ 748487885 h 297"/>
              <a:gd name="T20" fmla="*/ 846773354 w 357"/>
              <a:gd name="T21" fmla="*/ 675402512 h 297"/>
              <a:gd name="T22" fmla="*/ 856853985 w 357"/>
              <a:gd name="T23" fmla="*/ 514112407 h 297"/>
              <a:gd name="T24" fmla="*/ 897176507 w 357"/>
              <a:gd name="T25" fmla="*/ 257056204 h 297"/>
              <a:gd name="T26" fmla="*/ 879536197 w 357"/>
              <a:gd name="T27" fmla="*/ 216733677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7"/>
              <a:gd name="T43" fmla="*/ 0 h 297"/>
              <a:gd name="T44" fmla="*/ 357 w 3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7" h="297">
                <a:moveTo>
                  <a:pt x="0" y="0"/>
                </a:moveTo>
                <a:cubicBezTo>
                  <a:pt x="20" y="17"/>
                  <a:pt x="45" y="33"/>
                  <a:pt x="71" y="41"/>
                </a:cubicBezTo>
                <a:cubicBezTo>
                  <a:pt x="79" y="50"/>
                  <a:pt x="86" y="49"/>
                  <a:pt x="93" y="60"/>
                </a:cubicBezTo>
                <a:cubicBezTo>
                  <a:pt x="102" y="90"/>
                  <a:pt x="118" y="105"/>
                  <a:pt x="138" y="128"/>
                </a:cubicBezTo>
                <a:cubicBezTo>
                  <a:pt x="142" y="141"/>
                  <a:pt x="172" y="184"/>
                  <a:pt x="183" y="192"/>
                </a:cubicBezTo>
                <a:cubicBezTo>
                  <a:pt x="189" y="196"/>
                  <a:pt x="197" y="198"/>
                  <a:pt x="202" y="204"/>
                </a:cubicBezTo>
                <a:cubicBezTo>
                  <a:pt x="204" y="206"/>
                  <a:pt x="206" y="209"/>
                  <a:pt x="208" y="211"/>
                </a:cubicBezTo>
                <a:cubicBezTo>
                  <a:pt x="213" y="216"/>
                  <a:pt x="224" y="224"/>
                  <a:pt x="224" y="224"/>
                </a:cubicBezTo>
                <a:cubicBezTo>
                  <a:pt x="229" y="236"/>
                  <a:pt x="238" y="247"/>
                  <a:pt x="247" y="256"/>
                </a:cubicBezTo>
                <a:cubicBezTo>
                  <a:pt x="256" y="284"/>
                  <a:pt x="298" y="294"/>
                  <a:pt x="324" y="297"/>
                </a:cubicBezTo>
                <a:cubicBezTo>
                  <a:pt x="330" y="288"/>
                  <a:pt x="336" y="268"/>
                  <a:pt x="336" y="268"/>
                </a:cubicBezTo>
                <a:cubicBezTo>
                  <a:pt x="339" y="241"/>
                  <a:pt x="336" y="229"/>
                  <a:pt x="340" y="204"/>
                </a:cubicBezTo>
                <a:cubicBezTo>
                  <a:pt x="342" y="168"/>
                  <a:pt x="343" y="135"/>
                  <a:pt x="356" y="102"/>
                </a:cubicBezTo>
                <a:cubicBezTo>
                  <a:pt x="352" y="85"/>
                  <a:pt x="357" y="86"/>
                  <a:pt x="349" y="86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64" name="Freeform 1038"/>
          <p:cNvSpPr>
            <a:spLocks/>
          </p:cNvSpPr>
          <p:nvPr/>
        </p:nvSpPr>
        <p:spPr bwMode="auto">
          <a:xfrm>
            <a:off x="5135563" y="3260725"/>
            <a:ext cx="493712" cy="503238"/>
          </a:xfrm>
          <a:custGeom>
            <a:avLst/>
            <a:gdLst>
              <a:gd name="T0" fmla="*/ 783766897 w 311"/>
              <a:gd name="T1" fmla="*/ 798891010 h 317"/>
              <a:gd name="T2" fmla="*/ 710683262 w 311"/>
              <a:gd name="T3" fmla="*/ 776208796 h 317"/>
              <a:gd name="T4" fmla="*/ 541832237 w 311"/>
              <a:gd name="T5" fmla="*/ 710684693 h 317"/>
              <a:gd name="T6" fmla="*/ 491429183 w 311"/>
              <a:gd name="T7" fmla="*/ 695563747 h 317"/>
              <a:gd name="T8" fmla="*/ 476308267 w 311"/>
              <a:gd name="T9" fmla="*/ 677923436 h 317"/>
              <a:gd name="T10" fmla="*/ 315018394 w 311"/>
              <a:gd name="T11" fmla="*/ 637600911 h 317"/>
              <a:gd name="T12" fmla="*/ 241934759 w 311"/>
              <a:gd name="T13" fmla="*/ 604838066 h 317"/>
              <a:gd name="T14" fmla="*/ 80644911 w 311"/>
              <a:gd name="T15" fmla="*/ 589717120 h 317"/>
              <a:gd name="T16" fmla="*/ 25201533 w 311"/>
              <a:gd name="T17" fmla="*/ 413305976 h 317"/>
              <a:gd name="T18" fmla="*/ 0 w 311"/>
              <a:gd name="T19" fmla="*/ 65524127 h 317"/>
              <a:gd name="T20" fmla="*/ 7559667 w 311"/>
              <a:gd name="T21" fmla="*/ 0 h 3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1"/>
              <a:gd name="T34" fmla="*/ 0 h 317"/>
              <a:gd name="T35" fmla="*/ 311 w 311"/>
              <a:gd name="T36" fmla="*/ 317 h 3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1" h="317">
                <a:moveTo>
                  <a:pt x="311" y="317"/>
                </a:moveTo>
                <a:cubicBezTo>
                  <a:pt x="288" y="310"/>
                  <a:pt x="298" y="313"/>
                  <a:pt x="282" y="308"/>
                </a:cubicBezTo>
                <a:cubicBezTo>
                  <a:pt x="262" y="288"/>
                  <a:pt x="245" y="284"/>
                  <a:pt x="215" y="282"/>
                </a:cubicBezTo>
                <a:cubicBezTo>
                  <a:pt x="208" y="280"/>
                  <a:pt x="200" y="281"/>
                  <a:pt x="195" y="276"/>
                </a:cubicBezTo>
                <a:cubicBezTo>
                  <a:pt x="193" y="274"/>
                  <a:pt x="192" y="270"/>
                  <a:pt x="189" y="269"/>
                </a:cubicBezTo>
                <a:cubicBezTo>
                  <a:pt x="173" y="260"/>
                  <a:pt x="143" y="255"/>
                  <a:pt x="125" y="253"/>
                </a:cubicBezTo>
                <a:cubicBezTo>
                  <a:pt x="114" y="250"/>
                  <a:pt x="106" y="244"/>
                  <a:pt x="96" y="240"/>
                </a:cubicBezTo>
                <a:cubicBezTo>
                  <a:pt x="74" y="243"/>
                  <a:pt x="50" y="250"/>
                  <a:pt x="32" y="234"/>
                </a:cubicBezTo>
                <a:cubicBezTo>
                  <a:pt x="25" y="211"/>
                  <a:pt x="16" y="188"/>
                  <a:pt x="10" y="164"/>
                </a:cubicBezTo>
                <a:cubicBezTo>
                  <a:pt x="8" y="118"/>
                  <a:pt x="6" y="72"/>
                  <a:pt x="0" y="26"/>
                </a:cubicBezTo>
                <a:cubicBezTo>
                  <a:pt x="3" y="5"/>
                  <a:pt x="3" y="13"/>
                  <a:pt x="3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65" name="AutoShape 1039"/>
          <p:cNvSpPr>
            <a:spLocks noChangeArrowheads="1"/>
          </p:cNvSpPr>
          <p:nvPr/>
        </p:nvSpPr>
        <p:spPr bwMode="auto">
          <a:xfrm>
            <a:off x="8458200" y="3276600"/>
            <a:ext cx="685800" cy="457200"/>
          </a:xfrm>
          <a:prstGeom prst="rtTriangl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6" name="Line 1041"/>
          <p:cNvSpPr>
            <a:spLocks noChangeShapeType="1"/>
          </p:cNvSpPr>
          <p:nvPr/>
        </p:nvSpPr>
        <p:spPr bwMode="auto">
          <a:xfrm flipH="1">
            <a:off x="2286000" y="41910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7" name="Line 1042"/>
          <p:cNvSpPr>
            <a:spLocks noChangeShapeType="1"/>
          </p:cNvSpPr>
          <p:nvPr/>
        </p:nvSpPr>
        <p:spPr bwMode="auto">
          <a:xfrm rot="10800000" flipH="1">
            <a:off x="1371600" y="41910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8" name="Line 1043"/>
          <p:cNvSpPr>
            <a:spLocks noChangeShapeType="1"/>
          </p:cNvSpPr>
          <p:nvPr/>
        </p:nvSpPr>
        <p:spPr bwMode="auto">
          <a:xfrm flipH="1">
            <a:off x="2362200" y="34290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9" name="Line 1044"/>
          <p:cNvSpPr>
            <a:spLocks noChangeShapeType="1"/>
          </p:cNvSpPr>
          <p:nvPr/>
        </p:nvSpPr>
        <p:spPr bwMode="auto">
          <a:xfrm flipV="1">
            <a:off x="1219200" y="32766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0" name="Line 1045"/>
          <p:cNvSpPr>
            <a:spLocks noChangeShapeType="1"/>
          </p:cNvSpPr>
          <p:nvPr/>
        </p:nvSpPr>
        <p:spPr bwMode="auto">
          <a:xfrm flipH="1">
            <a:off x="2286000" y="3733800"/>
            <a:ext cx="457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71" name="Line 1046"/>
          <p:cNvSpPr>
            <a:spLocks noChangeShapeType="1"/>
          </p:cNvSpPr>
          <p:nvPr/>
        </p:nvSpPr>
        <p:spPr bwMode="auto">
          <a:xfrm flipV="1"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19088" y="3933825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MSB</a:t>
            </a:r>
            <a:r>
              <a:rPr lang="tr-TR" b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0" y="2708275"/>
            <a:ext cx="2376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6600"/>
                </a:solidFill>
              </a:rPr>
              <a:t>Apikal kemik seviyesi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840038" y="350043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rgbClr val="FFCC99"/>
                </a:solidFill>
              </a:rPr>
              <a:t>Kuronal kemik seviyesi</a:t>
            </a:r>
          </a:p>
        </p:txBody>
      </p:sp>
      <p:sp>
        <p:nvSpPr>
          <p:cNvPr id="19475" name="18 Dikdörtgen"/>
          <p:cNvSpPr>
            <a:spLocks noChangeArrowheads="1"/>
          </p:cNvSpPr>
          <p:nvPr/>
        </p:nvSpPr>
        <p:spPr bwMode="auto">
          <a:xfrm>
            <a:off x="571500" y="214313"/>
            <a:ext cx="9715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9933"/>
                </a:solidFill>
                <a:latin typeface="Tahoma" pitchFamily="34" charset="0"/>
              </a:rPr>
              <a:t>Triangülasyon (Üçgenleşme):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b="1">
                <a:solidFill>
                  <a:srgbClr val="FFCC99"/>
                </a:solidFill>
                <a:latin typeface="Tahoma" pitchFamily="34" charset="0"/>
              </a:rPr>
              <a:t>İnterproksimal kemik tepesindeki periodontal ligament aralığının genişlemesi.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  <a:grayscl/>
          </a:blip>
          <a:srcRect/>
          <a:stretch>
            <a:fillRect/>
          </a:stretch>
        </p:blipFill>
        <p:spPr bwMode="auto">
          <a:xfrm>
            <a:off x="5791200" y="260350"/>
            <a:ext cx="424815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5"/>
          <p:cNvSpPr>
            <a:spLocks noChangeShapeType="1"/>
          </p:cNvSpPr>
          <p:nvPr/>
        </p:nvSpPr>
        <p:spPr bwMode="auto">
          <a:xfrm flipH="1" flipV="1">
            <a:off x="7735888" y="4868863"/>
            <a:ext cx="415925" cy="360362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484" name="5 Dikdörtgen"/>
          <p:cNvSpPr>
            <a:spLocks noChangeArrowheads="1"/>
          </p:cNvSpPr>
          <p:nvPr/>
        </p:nvSpPr>
        <p:spPr bwMode="auto">
          <a:xfrm>
            <a:off x="319088" y="2492375"/>
            <a:ext cx="5364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FFFF00"/>
                </a:solidFill>
                <a:latin typeface="Tahoma" pitchFamily="34" charset="0"/>
              </a:rPr>
              <a:t>Alveoler kemik değişimleri:</a:t>
            </a:r>
            <a:r>
              <a:rPr lang="tr-TR" sz="28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sz="2800" b="1">
                <a:solidFill>
                  <a:srgbClr val="FFFFCC"/>
                </a:solidFill>
                <a:latin typeface="Tahoma" pitchFamily="34" charset="0"/>
              </a:rPr>
              <a:t>İnterdental septumun üst sınırında belirgin sınırlı parmaksı girintiler.</a:t>
            </a:r>
            <a:endParaRPr lang="en-US" sz="2800" b="1">
              <a:solidFill>
                <a:srgbClr val="FFFF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601200" cy="1143000"/>
          </a:xfrm>
        </p:spPr>
        <p:txBody>
          <a:bodyPr/>
          <a:lstStyle/>
          <a:p>
            <a:r>
              <a:rPr lang="tr-TR" sz="3200" b="1" smtClean="0">
                <a:solidFill>
                  <a:srgbClr val="00FF00"/>
                </a:solidFill>
                <a:latin typeface="Tahoma" pitchFamily="34" charset="0"/>
              </a:rPr>
              <a:t>Periodontal hastalığın karakteristik belirti ve semptomları</a:t>
            </a:r>
            <a:endParaRPr lang="en-US" sz="3200" b="1" smtClean="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7439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FF7C80"/>
                </a:solidFill>
                <a:latin typeface="Tahoma" pitchFamily="34" charset="0"/>
              </a:rPr>
              <a:t>Dişeti renk ve yapısındaki değişimler</a:t>
            </a:r>
          </a:p>
          <a:p>
            <a:pPr>
              <a:lnSpc>
                <a:spcPct val="90000"/>
              </a:lnSpc>
            </a:pPr>
            <a:endParaRPr lang="tr-TR" sz="2400" b="1" smtClean="0">
              <a:solidFill>
                <a:srgbClr val="FFFF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FFFF66"/>
                </a:solidFill>
                <a:latin typeface="Tahoma" pitchFamily="34" charset="0"/>
              </a:rPr>
              <a:t>Azalmış doku direnci</a:t>
            </a: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FFFF66"/>
                </a:solidFill>
                <a:latin typeface="Tahoma" pitchFamily="34" charset="0"/>
              </a:rPr>
              <a:t>Kanamaya yatkınlığın artması</a:t>
            </a: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FFFF66"/>
                </a:solidFill>
                <a:latin typeface="Tahoma" pitchFamily="34" charset="0"/>
              </a:rPr>
              <a:t>Bağ dokusu ataşman kaybı </a:t>
            </a: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FFFF66"/>
                </a:solidFill>
                <a:latin typeface="Tahoma" pitchFamily="34" charset="0"/>
              </a:rPr>
              <a:t>Dişeti çekilmesi</a:t>
            </a:r>
          </a:p>
          <a:p>
            <a:pPr>
              <a:lnSpc>
                <a:spcPct val="90000"/>
              </a:lnSpc>
            </a:pPr>
            <a:endParaRPr lang="tr-TR" sz="2400" b="1" smtClean="0">
              <a:solidFill>
                <a:srgbClr val="FFFF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00FFFF"/>
                </a:solidFill>
                <a:latin typeface="Tahoma" pitchFamily="34" charset="0"/>
              </a:rPr>
              <a:t>Alveoler destek kemik kaybı</a:t>
            </a:r>
          </a:p>
          <a:p>
            <a:pPr>
              <a:lnSpc>
                <a:spcPct val="90000"/>
              </a:lnSpc>
            </a:pPr>
            <a:endParaRPr lang="tr-TR" sz="2400" b="1" smtClean="0">
              <a:solidFill>
                <a:srgbClr val="00FF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00FF00"/>
                </a:solidFill>
                <a:latin typeface="Tahoma" pitchFamily="34" charset="0"/>
              </a:rPr>
              <a:t>Diş mobilitesi</a:t>
            </a:r>
          </a:p>
          <a:p>
            <a:pPr>
              <a:lnSpc>
                <a:spcPct val="90000"/>
              </a:lnSpc>
            </a:pPr>
            <a:r>
              <a:rPr lang="tr-TR" sz="2400" b="1" smtClean="0">
                <a:solidFill>
                  <a:srgbClr val="00FF00"/>
                </a:solidFill>
                <a:latin typeface="Tahoma" pitchFamily="34" charset="0"/>
              </a:rPr>
              <a:t>Diş migrasyonları</a:t>
            </a:r>
            <a:endParaRPr lang="en-US" sz="2400" b="1" smtClean="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867400" y="2895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Periodontal sonda</a:t>
            </a:r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00800" y="3962400"/>
            <a:ext cx="3733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Radyografi</a:t>
            </a:r>
          </a:p>
          <a:p>
            <a:pPr>
              <a:spcBef>
                <a:spcPct val="50000"/>
              </a:spcBef>
            </a:pPr>
            <a:r>
              <a:rPr lang="tr-TR" b="1">
                <a:solidFill>
                  <a:schemeClr val="folHlink"/>
                </a:solidFill>
                <a:latin typeface="Tahoma" pitchFamily="34" charset="0"/>
              </a:rPr>
              <a:t>Transgingival sondalama (Sounding)</a:t>
            </a:r>
            <a:endParaRPr lang="en-US" b="1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>
            <a:off x="5562600" y="2362200"/>
            <a:ext cx="76200" cy="1600200"/>
          </a:xfrm>
          <a:prstGeom prst="rightBrace">
            <a:avLst>
              <a:gd name="adj1" fmla="val 175000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5359400" y="4292600"/>
            <a:ext cx="9906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rot="1113747" flipV="1">
            <a:off x="5287963" y="4581525"/>
            <a:ext cx="9906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381000" y="228600"/>
            <a:ext cx="9515475" cy="1295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FF00"/>
            </a:solidFill>
          </a:ln>
        </p:spPr>
        <p:txBody>
          <a:bodyPr/>
          <a:lstStyle/>
          <a:p>
            <a:pPr>
              <a:defRPr/>
            </a:pPr>
            <a:r>
              <a:rPr lang="tr-TR" sz="48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Orta şiddette periodontitis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9058275" cy="4114800"/>
          </a:xfrm>
        </p:spPr>
        <p:txBody>
          <a:bodyPr/>
          <a:lstStyle/>
          <a:p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Genelde horizontal ve yer yer vertikal defektler.</a:t>
            </a:r>
          </a:p>
          <a:p>
            <a:endParaRPr lang="tr-TR" sz="2800" b="1" smtClean="0">
              <a:solidFill>
                <a:srgbClr val="FFCC00"/>
              </a:solidFill>
              <a:latin typeface="Tahoma" pitchFamily="34" charset="0"/>
            </a:endParaRPr>
          </a:p>
          <a:p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Kemik defektleri:	İnterproksimal kraterler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					</a:t>
            </a:r>
            <a:r>
              <a:rPr lang="tr-TR" sz="2800" b="1" smtClean="0">
                <a:solidFill>
                  <a:srgbClr val="FFFF00"/>
                </a:solidFill>
                <a:latin typeface="Tahoma" pitchFamily="34" charset="0"/>
              </a:rPr>
              <a:t>Proksimal kemik içi defektler</a:t>
            </a:r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					</a:t>
            </a:r>
            <a:r>
              <a:rPr lang="tr-TR" sz="2800" b="1" smtClean="0">
                <a:solidFill>
                  <a:srgbClr val="FFFFCC"/>
                </a:solidFill>
                <a:latin typeface="Tahoma" pitchFamily="34" charset="0"/>
              </a:rPr>
              <a:t>İnterproksimal hemiseptalar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rgbClr val="FFCC00"/>
                </a:solidFill>
                <a:latin typeface="Tahoma" pitchFamily="34" charset="0"/>
              </a:rPr>
              <a:t>					</a:t>
            </a: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Düzensiz kemik kenarları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R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00063"/>
            <a:ext cx="3484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8"/>
          <p:cNvSpPr>
            <a:spLocks noChangeShapeType="1"/>
          </p:cNvSpPr>
          <p:nvPr/>
        </p:nvSpPr>
        <p:spPr bwMode="auto">
          <a:xfrm>
            <a:off x="6781800" y="25146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 flipH="1">
            <a:off x="7315200" y="22860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 flipH="1">
            <a:off x="7315200" y="1981200"/>
            <a:ext cx="22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H="1">
            <a:off x="7315200" y="15240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>
            <a:off x="6781800" y="18288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7696200" y="15240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8458200" y="16002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9372600" y="18288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 flipH="1">
            <a:off x="8153400" y="16002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 flipH="1">
            <a:off x="8991600" y="17526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620000" y="20574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82000" y="22098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>
            <a:off x="9296400" y="21336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 flipH="1">
            <a:off x="8153400" y="22098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 flipH="1">
            <a:off x="8839200" y="2362200"/>
            <a:ext cx="228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>
            <a:off x="7696200" y="1905000"/>
            <a:ext cx="22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71500" y="2357438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rgbClr val="FFFF00"/>
                </a:solidFill>
                <a:latin typeface="Tahoma" pitchFamily="34" charset="0"/>
              </a:rPr>
              <a:t>Mine-</a:t>
            </a:r>
            <a:r>
              <a:rPr lang="tr-TR" b="1" dirty="0" err="1">
                <a:solidFill>
                  <a:srgbClr val="FFFF00"/>
                </a:solidFill>
                <a:latin typeface="Tahoma" pitchFamily="34" charset="0"/>
              </a:rPr>
              <a:t>sement</a:t>
            </a:r>
            <a:r>
              <a:rPr lang="tr-TR" b="1" dirty="0">
                <a:solidFill>
                  <a:srgbClr val="FFFF00"/>
                </a:solidFill>
                <a:latin typeface="Tahoma" pitchFamily="34" charset="0"/>
              </a:rPr>
              <a:t> birleşimi</a:t>
            </a:r>
          </a:p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rgbClr val="00FFFF"/>
                </a:solidFill>
                <a:latin typeface="Tahoma" pitchFamily="34" charset="0"/>
              </a:rPr>
              <a:t>Alveol kemik seviyesi</a:t>
            </a:r>
          </a:p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Diğer yüzdeki kemik seviyesi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3163" y="5949950"/>
            <a:ext cx="850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>
              <a:latin typeface="Arial Narrow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286375" y="2071688"/>
            <a:ext cx="38877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Kretsel lamina dura izlenmiyor</a:t>
            </a:r>
          </a:p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FFFF00"/>
                </a:solidFill>
                <a:latin typeface="Tahoma" pitchFamily="34" charset="0"/>
              </a:rPr>
              <a:t>Kök lamina duraları izleniyor</a:t>
            </a:r>
          </a:p>
        </p:txBody>
      </p:sp>
      <p:grpSp>
        <p:nvGrpSpPr>
          <p:cNvPr id="23556" name="Group 10"/>
          <p:cNvGrpSpPr>
            <a:grpSpLocks/>
          </p:cNvGrpSpPr>
          <p:nvPr/>
        </p:nvGrpSpPr>
        <p:grpSpPr bwMode="auto">
          <a:xfrm>
            <a:off x="1012825" y="908050"/>
            <a:ext cx="3159125" cy="3960813"/>
            <a:chOff x="975" y="663"/>
            <a:chExt cx="2314" cy="3357"/>
          </a:xfrm>
        </p:grpSpPr>
        <p:pic>
          <p:nvPicPr>
            <p:cNvPr id="23561" name="Picture 11" descr="ODR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663"/>
              <a:ext cx="2314" cy="3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975" y="663"/>
              <a:ext cx="2313" cy="33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1822450" y="2995613"/>
            <a:ext cx="242888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 flipH="1" flipV="1">
            <a:off x="2308225" y="3211513"/>
            <a:ext cx="244475" cy="730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1984375" y="3140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>
            <a:off x="6845300" y="1700213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32"/>
          <p:cNvSpPr>
            <a:spLocks/>
          </p:cNvSpPr>
          <p:nvPr/>
        </p:nvSpPr>
        <p:spPr bwMode="auto">
          <a:xfrm>
            <a:off x="8718550" y="2971800"/>
            <a:ext cx="1143000" cy="3370263"/>
          </a:xfrm>
          <a:custGeom>
            <a:avLst/>
            <a:gdLst>
              <a:gd name="T0" fmla="*/ 1303885196 w 823"/>
              <a:gd name="T1" fmla="*/ 299897806 h 2123"/>
              <a:gd name="T2" fmla="*/ 1159224215 w 823"/>
              <a:gd name="T3" fmla="*/ 249494696 h 2123"/>
              <a:gd name="T4" fmla="*/ 1016490917 w 823"/>
              <a:gd name="T5" fmla="*/ 219254418 h 2123"/>
              <a:gd name="T6" fmla="*/ 393480932 w 823"/>
              <a:gd name="T7" fmla="*/ 88206260 h 2123"/>
              <a:gd name="T8" fmla="*/ 19287951 w 823"/>
              <a:gd name="T9" fmla="*/ 0 h 2123"/>
              <a:gd name="T10" fmla="*/ 13502123 w 823"/>
              <a:gd name="T11" fmla="*/ 945059490 h 2123"/>
              <a:gd name="T12" fmla="*/ 34719146 w 823"/>
              <a:gd name="T13" fmla="*/ 2056447653 h 2123"/>
              <a:gd name="T14" fmla="*/ 32790074 w 823"/>
              <a:gd name="T15" fmla="*/ 2147483647 h 2123"/>
              <a:gd name="T16" fmla="*/ 34719146 w 823"/>
              <a:gd name="T17" fmla="*/ 2147483647 h 2123"/>
              <a:gd name="T18" fmla="*/ 133089368 w 823"/>
              <a:gd name="T19" fmla="*/ 2147483647 h 2123"/>
              <a:gd name="T20" fmla="*/ 179380160 w 823"/>
              <a:gd name="T21" fmla="*/ 2147483647 h 2123"/>
              <a:gd name="T22" fmla="*/ 586363166 w 823"/>
              <a:gd name="T23" fmla="*/ 2147483647 h 2123"/>
              <a:gd name="T24" fmla="*/ 1064712170 w 823"/>
              <a:gd name="T25" fmla="*/ 2147483647 h 2123"/>
              <a:gd name="T26" fmla="*/ 1205515007 w 823"/>
              <a:gd name="T27" fmla="*/ 2147483647 h 2123"/>
              <a:gd name="T28" fmla="*/ 1278811422 w 823"/>
              <a:gd name="T29" fmla="*/ 2147483647 h 2123"/>
              <a:gd name="T30" fmla="*/ 1305814268 w 823"/>
              <a:gd name="T31" fmla="*/ 2147483647 h 2123"/>
              <a:gd name="T32" fmla="*/ 1381038368 w 823"/>
              <a:gd name="T33" fmla="*/ 2147483647 h 2123"/>
              <a:gd name="T34" fmla="*/ 1425401476 w 823"/>
              <a:gd name="T35" fmla="*/ 2147483647 h 2123"/>
              <a:gd name="T36" fmla="*/ 1394540485 w 823"/>
              <a:gd name="T37" fmla="*/ 1799391795 h 2123"/>
              <a:gd name="T38" fmla="*/ 1442760349 w 823"/>
              <a:gd name="T39" fmla="*/ 1620461154 h 2123"/>
              <a:gd name="T40" fmla="*/ 1456262467 w 823"/>
              <a:gd name="T41" fmla="*/ 1378526230 h 2123"/>
              <a:gd name="T42" fmla="*/ 1425401476 w 823"/>
              <a:gd name="T43" fmla="*/ 670361552 h 2123"/>
              <a:gd name="T44" fmla="*/ 1064712170 w 823"/>
              <a:gd name="T45" fmla="*/ 249494696 h 2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3"/>
              <a:gd name="T70" fmla="*/ 0 h 2123"/>
              <a:gd name="T71" fmla="*/ 823 w 823"/>
              <a:gd name="T72" fmla="*/ 2123 h 21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3" h="2123">
                <a:moveTo>
                  <a:pt x="676" y="119"/>
                </a:moveTo>
                <a:cubicBezTo>
                  <a:pt x="634" y="105"/>
                  <a:pt x="647" y="107"/>
                  <a:pt x="601" y="99"/>
                </a:cubicBezTo>
                <a:cubicBezTo>
                  <a:pt x="575" y="95"/>
                  <a:pt x="527" y="87"/>
                  <a:pt x="527" y="87"/>
                </a:cubicBezTo>
                <a:cubicBezTo>
                  <a:pt x="426" y="52"/>
                  <a:pt x="317" y="53"/>
                  <a:pt x="204" y="35"/>
                </a:cubicBezTo>
                <a:cubicBezTo>
                  <a:pt x="155" y="27"/>
                  <a:pt x="58" y="8"/>
                  <a:pt x="10" y="0"/>
                </a:cubicBezTo>
                <a:cubicBezTo>
                  <a:pt x="0" y="125"/>
                  <a:pt x="26" y="252"/>
                  <a:pt x="7" y="375"/>
                </a:cubicBezTo>
                <a:cubicBezTo>
                  <a:pt x="11" y="522"/>
                  <a:pt x="18" y="669"/>
                  <a:pt x="18" y="816"/>
                </a:cubicBezTo>
                <a:cubicBezTo>
                  <a:pt x="13" y="943"/>
                  <a:pt x="17" y="1068"/>
                  <a:pt x="17" y="1136"/>
                </a:cubicBezTo>
                <a:cubicBezTo>
                  <a:pt x="17" y="1204"/>
                  <a:pt x="9" y="1131"/>
                  <a:pt x="18" y="1226"/>
                </a:cubicBezTo>
                <a:cubicBezTo>
                  <a:pt x="26" y="1382"/>
                  <a:pt x="12" y="1551"/>
                  <a:pt x="69" y="1706"/>
                </a:cubicBezTo>
                <a:cubicBezTo>
                  <a:pt x="76" y="1755"/>
                  <a:pt x="88" y="1804"/>
                  <a:pt x="93" y="1853"/>
                </a:cubicBezTo>
                <a:cubicBezTo>
                  <a:pt x="99" y="1910"/>
                  <a:pt x="119" y="2080"/>
                  <a:pt x="304" y="2115"/>
                </a:cubicBezTo>
                <a:cubicBezTo>
                  <a:pt x="451" y="2106"/>
                  <a:pt x="425" y="2123"/>
                  <a:pt x="552" y="2103"/>
                </a:cubicBezTo>
                <a:cubicBezTo>
                  <a:pt x="578" y="2094"/>
                  <a:pt x="601" y="2086"/>
                  <a:pt x="625" y="2077"/>
                </a:cubicBezTo>
                <a:cubicBezTo>
                  <a:pt x="637" y="2073"/>
                  <a:pt x="663" y="2064"/>
                  <a:pt x="663" y="2064"/>
                </a:cubicBezTo>
                <a:cubicBezTo>
                  <a:pt x="693" y="2020"/>
                  <a:pt x="646" y="1980"/>
                  <a:pt x="677" y="1936"/>
                </a:cubicBezTo>
                <a:cubicBezTo>
                  <a:pt x="692" y="1882"/>
                  <a:pt x="709" y="1833"/>
                  <a:pt x="716" y="1776"/>
                </a:cubicBezTo>
                <a:cubicBezTo>
                  <a:pt x="703" y="1592"/>
                  <a:pt x="782" y="1415"/>
                  <a:pt x="739" y="1232"/>
                </a:cubicBezTo>
                <a:cubicBezTo>
                  <a:pt x="723" y="1081"/>
                  <a:pt x="823" y="856"/>
                  <a:pt x="723" y="714"/>
                </a:cubicBezTo>
                <a:cubicBezTo>
                  <a:pt x="719" y="691"/>
                  <a:pt x="754" y="666"/>
                  <a:pt x="748" y="643"/>
                </a:cubicBezTo>
                <a:cubicBezTo>
                  <a:pt x="740" y="611"/>
                  <a:pt x="755" y="547"/>
                  <a:pt x="755" y="547"/>
                </a:cubicBezTo>
                <a:cubicBezTo>
                  <a:pt x="760" y="449"/>
                  <a:pt x="733" y="364"/>
                  <a:pt x="739" y="266"/>
                </a:cubicBezTo>
                <a:cubicBezTo>
                  <a:pt x="743" y="203"/>
                  <a:pt x="738" y="99"/>
                  <a:pt x="552" y="99"/>
                </a:cubicBezTo>
              </a:path>
            </a:pathLst>
          </a:custGeom>
          <a:solidFill>
            <a:srgbClr val="FFFFCC"/>
          </a:solidFill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79" name="Freeform 29"/>
          <p:cNvSpPr>
            <a:spLocks/>
          </p:cNvSpPr>
          <p:nvPr/>
        </p:nvSpPr>
        <p:spPr bwMode="auto">
          <a:xfrm>
            <a:off x="3613150" y="2895600"/>
            <a:ext cx="1081088" cy="3395663"/>
          </a:xfrm>
          <a:custGeom>
            <a:avLst/>
            <a:gdLst>
              <a:gd name="T0" fmla="*/ 267152570 w 777"/>
              <a:gd name="T1" fmla="*/ 340221881 h 2139"/>
              <a:gd name="T2" fmla="*/ 404601057 w 777"/>
              <a:gd name="T3" fmla="*/ 289817185 h 2139"/>
              <a:gd name="T4" fmla="*/ 540112682 w 777"/>
              <a:gd name="T5" fmla="*/ 259575319 h 2139"/>
              <a:gd name="T6" fmla="*/ 1128622473 w 777"/>
              <a:gd name="T7" fmla="*/ 128527185 h 2139"/>
              <a:gd name="T8" fmla="*/ 1486761979 w 777"/>
              <a:gd name="T9" fmla="*/ 0 h 2139"/>
              <a:gd name="T10" fmla="*/ 1486761979 w 777"/>
              <a:gd name="T11" fmla="*/ 985381980 h 2139"/>
              <a:gd name="T12" fmla="*/ 1467402579 w 777"/>
              <a:gd name="T13" fmla="*/ 2096770145 h 2139"/>
              <a:gd name="T14" fmla="*/ 1469337962 w 777"/>
              <a:gd name="T15" fmla="*/ 2147483647 h 2139"/>
              <a:gd name="T16" fmla="*/ 1467402579 w 777"/>
              <a:gd name="T17" fmla="*/ 2147483647 h 2139"/>
              <a:gd name="T18" fmla="*/ 1374480172 w 777"/>
              <a:gd name="T19" fmla="*/ 2147483647 h 2139"/>
              <a:gd name="T20" fmla="*/ 1329953831 w 777"/>
              <a:gd name="T21" fmla="*/ 2147483647 h 2139"/>
              <a:gd name="T22" fmla="*/ 944712348 w 777"/>
              <a:gd name="T23" fmla="*/ 2147483647 h 2139"/>
              <a:gd name="T24" fmla="*/ 493650957 w 777"/>
              <a:gd name="T25" fmla="*/ 2147483647 h 2139"/>
              <a:gd name="T26" fmla="*/ 360074629 w 777"/>
              <a:gd name="T27" fmla="*/ 2147483647 h 2139"/>
              <a:gd name="T28" fmla="*/ 292319512 w 777"/>
              <a:gd name="T29" fmla="*/ 2147483647 h 2139"/>
              <a:gd name="T30" fmla="*/ 265217187 w 777"/>
              <a:gd name="T31" fmla="*/ 2147483647 h 2139"/>
              <a:gd name="T32" fmla="*/ 195525295 w 777"/>
              <a:gd name="T33" fmla="*/ 2147483647 h 2139"/>
              <a:gd name="T34" fmla="*/ 152935685 w 777"/>
              <a:gd name="T35" fmla="*/ 2147483647 h 2139"/>
              <a:gd name="T36" fmla="*/ 181973393 w 777"/>
              <a:gd name="T37" fmla="*/ 1839714287 h 2139"/>
              <a:gd name="T38" fmla="*/ 137448443 w 777"/>
              <a:gd name="T39" fmla="*/ 1660783646 h 2139"/>
              <a:gd name="T40" fmla="*/ 123896585 w 777"/>
              <a:gd name="T41" fmla="*/ 1418848721 h 2139"/>
              <a:gd name="T42" fmla="*/ 152935685 w 777"/>
              <a:gd name="T43" fmla="*/ 710684041 h 2139"/>
              <a:gd name="T44" fmla="*/ 493650957 w 777"/>
              <a:gd name="T45" fmla="*/ 289817185 h 21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77"/>
              <a:gd name="T70" fmla="*/ 0 h 2139"/>
              <a:gd name="T71" fmla="*/ 777 w 777"/>
              <a:gd name="T72" fmla="*/ 2139 h 21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77" h="2139">
                <a:moveTo>
                  <a:pt x="138" y="135"/>
                </a:moveTo>
                <a:cubicBezTo>
                  <a:pt x="178" y="121"/>
                  <a:pt x="166" y="123"/>
                  <a:pt x="209" y="115"/>
                </a:cubicBezTo>
                <a:cubicBezTo>
                  <a:pt x="233" y="111"/>
                  <a:pt x="279" y="103"/>
                  <a:pt x="279" y="103"/>
                </a:cubicBezTo>
                <a:cubicBezTo>
                  <a:pt x="374" y="68"/>
                  <a:pt x="477" y="69"/>
                  <a:pt x="583" y="51"/>
                </a:cubicBezTo>
                <a:cubicBezTo>
                  <a:pt x="629" y="43"/>
                  <a:pt x="722" y="8"/>
                  <a:pt x="768" y="0"/>
                </a:cubicBezTo>
                <a:cubicBezTo>
                  <a:pt x="777" y="125"/>
                  <a:pt x="750" y="268"/>
                  <a:pt x="768" y="391"/>
                </a:cubicBezTo>
                <a:cubicBezTo>
                  <a:pt x="765" y="538"/>
                  <a:pt x="758" y="685"/>
                  <a:pt x="758" y="832"/>
                </a:cubicBezTo>
                <a:cubicBezTo>
                  <a:pt x="762" y="959"/>
                  <a:pt x="759" y="1084"/>
                  <a:pt x="759" y="1152"/>
                </a:cubicBezTo>
                <a:cubicBezTo>
                  <a:pt x="759" y="1220"/>
                  <a:pt x="766" y="1147"/>
                  <a:pt x="758" y="1242"/>
                </a:cubicBezTo>
                <a:cubicBezTo>
                  <a:pt x="750" y="1398"/>
                  <a:pt x="763" y="1567"/>
                  <a:pt x="710" y="1722"/>
                </a:cubicBezTo>
                <a:cubicBezTo>
                  <a:pt x="703" y="1771"/>
                  <a:pt x="691" y="1820"/>
                  <a:pt x="687" y="1869"/>
                </a:cubicBezTo>
                <a:cubicBezTo>
                  <a:pt x="681" y="1926"/>
                  <a:pt x="663" y="2096"/>
                  <a:pt x="488" y="2131"/>
                </a:cubicBezTo>
                <a:cubicBezTo>
                  <a:pt x="350" y="2122"/>
                  <a:pt x="375" y="2139"/>
                  <a:pt x="255" y="2119"/>
                </a:cubicBezTo>
                <a:cubicBezTo>
                  <a:pt x="231" y="2110"/>
                  <a:pt x="209" y="2102"/>
                  <a:pt x="186" y="2093"/>
                </a:cubicBezTo>
                <a:cubicBezTo>
                  <a:pt x="175" y="2089"/>
                  <a:pt x="151" y="2080"/>
                  <a:pt x="151" y="2080"/>
                </a:cubicBezTo>
                <a:cubicBezTo>
                  <a:pt x="122" y="2036"/>
                  <a:pt x="167" y="1996"/>
                  <a:pt x="137" y="1952"/>
                </a:cubicBezTo>
                <a:cubicBezTo>
                  <a:pt x="123" y="1898"/>
                  <a:pt x="107" y="1849"/>
                  <a:pt x="101" y="1792"/>
                </a:cubicBezTo>
                <a:cubicBezTo>
                  <a:pt x="113" y="1608"/>
                  <a:pt x="39" y="1431"/>
                  <a:pt x="79" y="1248"/>
                </a:cubicBezTo>
                <a:cubicBezTo>
                  <a:pt x="94" y="1097"/>
                  <a:pt x="0" y="872"/>
                  <a:pt x="94" y="730"/>
                </a:cubicBezTo>
                <a:cubicBezTo>
                  <a:pt x="98" y="707"/>
                  <a:pt x="65" y="682"/>
                  <a:pt x="71" y="659"/>
                </a:cubicBezTo>
                <a:cubicBezTo>
                  <a:pt x="78" y="627"/>
                  <a:pt x="64" y="563"/>
                  <a:pt x="64" y="563"/>
                </a:cubicBezTo>
                <a:cubicBezTo>
                  <a:pt x="59" y="465"/>
                  <a:pt x="85" y="380"/>
                  <a:pt x="79" y="282"/>
                </a:cubicBezTo>
                <a:cubicBezTo>
                  <a:pt x="75" y="219"/>
                  <a:pt x="80" y="115"/>
                  <a:pt x="255" y="115"/>
                </a:cubicBezTo>
              </a:path>
            </a:pathLst>
          </a:custGeom>
          <a:solidFill>
            <a:srgbClr val="FFFFCC"/>
          </a:solidFill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0" name="Freeform 30"/>
          <p:cNvSpPr>
            <a:spLocks/>
          </p:cNvSpPr>
          <p:nvPr/>
        </p:nvSpPr>
        <p:spPr bwMode="auto">
          <a:xfrm>
            <a:off x="5365750" y="2590800"/>
            <a:ext cx="1143000" cy="3733800"/>
          </a:xfrm>
          <a:custGeom>
            <a:avLst/>
            <a:gdLst>
              <a:gd name="T0" fmla="*/ 1303885196 w 823"/>
              <a:gd name="T1" fmla="*/ 368086140 h 2123"/>
              <a:gd name="T2" fmla="*/ 1159224215 w 823"/>
              <a:gd name="T3" fmla="*/ 306222572 h 2123"/>
              <a:gd name="T4" fmla="*/ 1016490917 w 823"/>
              <a:gd name="T5" fmla="*/ 269104432 h 2123"/>
              <a:gd name="T6" fmla="*/ 393480932 w 823"/>
              <a:gd name="T7" fmla="*/ 108260832 h 2123"/>
              <a:gd name="T8" fmla="*/ 19287951 w 823"/>
              <a:gd name="T9" fmla="*/ 0 h 2123"/>
              <a:gd name="T10" fmla="*/ 13502123 w 823"/>
              <a:gd name="T11" fmla="*/ 1159934863 h 2123"/>
              <a:gd name="T12" fmla="*/ 34719146 w 823"/>
              <a:gd name="T13" fmla="*/ 2147483647 h 2123"/>
              <a:gd name="T14" fmla="*/ 32790074 w 823"/>
              <a:gd name="T15" fmla="*/ 2147483647 h 2123"/>
              <a:gd name="T16" fmla="*/ 34719146 w 823"/>
              <a:gd name="T17" fmla="*/ 2147483647 h 2123"/>
              <a:gd name="T18" fmla="*/ 133089368 w 823"/>
              <a:gd name="T19" fmla="*/ 2147483647 h 2123"/>
              <a:gd name="T20" fmla="*/ 179380160 w 823"/>
              <a:gd name="T21" fmla="*/ 2147483647 h 2123"/>
              <a:gd name="T22" fmla="*/ 586363166 w 823"/>
              <a:gd name="T23" fmla="*/ 2147483647 h 2123"/>
              <a:gd name="T24" fmla="*/ 1064712170 w 823"/>
              <a:gd name="T25" fmla="*/ 2147483647 h 2123"/>
              <a:gd name="T26" fmla="*/ 1205515007 w 823"/>
              <a:gd name="T27" fmla="*/ 2147483647 h 2123"/>
              <a:gd name="T28" fmla="*/ 1278811422 w 823"/>
              <a:gd name="T29" fmla="*/ 2147483647 h 2123"/>
              <a:gd name="T30" fmla="*/ 1305814268 w 823"/>
              <a:gd name="T31" fmla="*/ 2147483647 h 2123"/>
              <a:gd name="T32" fmla="*/ 1381038368 w 823"/>
              <a:gd name="T33" fmla="*/ 2147483647 h 2123"/>
              <a:gd name="T34" fmla="*/ 1425401476 w 823"/>
              <a:gd name="T35" fmla="*/ 2147483647 h 2123"/>
              <a:gd name="T36" fmla="*/ 1394540485 w 823"/>
              <a:gd name="T37" fmla="*/ 2147483647 h 2123"/>
              <a:gd name="T38" fmla="*/ 1442760349 w 823"/>
              <a:gd name="T39" fmla="*/ 1988900077 h 2123"/>
              <a:gd name="T40" fmla="*/ 1456262467 w 823"/>
              <a:gd name="T41" fmla="*/ 1691956270 h 2123"/>
              <a:gd name="T42" fmla="*/ 1425401476 w 823"/>
              <a:gd name="T43" fmla="*/ 822779517 h 2123"/>
              <a:gd name="T44" fmla="*/ 1064712170 w 823"/>
              <a:gd name="T45" fmla="*/ 306222572 h 2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3"/>
              <a:gd name="T70" fmla="*/ 0 h 2123"/>
              <a:gd name="T71" fmla="*/ 823 w 823"/>
              <a:gd name="T72" fmla="*/ 2123 h 21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3" h="2123">
                <a:moveTo>
                  <a:pt x="676" y="119"/>
                </a:moveTo>
                <a:cubicBezTo>
                  <a:pt x="634" y="105"/>
                  <a:pt x="647" y="107"/>
                  <a:pt x="601" y="99"/>
                </a:cubicBezTo>
                <a:cubicBezTo>
                  <a:pt x="575" y="95"/>
                  <a:pt x="527" y="87"/>
                  <a:pt x="527" y="87"/>
                </a:cubicBezTo>
                <a:cubicBezTo>
                  <a:pt x="426" y="52"/>
                  <a:pt x="317" y="53"/>
                  <a:pt x="204" y="35"/>
                </a:cubicBezTo>
                <a:cubicBezTo>
                  <a:pt x="155" y="27"/>
                  <a:pt x="58" y="8"/>
                  <a:pt x="10" y="0"/>
                </a:cubicBezTo>
                <a:cubicBezTo>
                  <a:pt x="0" y="125"/>
                  <a:pt x="26" y="252"/>
                  <a:pt x="7" y="375"/>
                </a:cubicBezTo>
                <a:cubicBezTo>
                  <a:pt x="11" y="522"/>
                  <a:pt x="18" y="669"/>
                  <a:pt x="18" y="816"/>
                </a:cubicBezTo>
                <a:cubicBezTo>
                  <a:pt x="13" y="943"/>
                  <a:pt x="17" y="1068"/>
                  <a:pt x="17" y="1136"/>
                </a:cubicBezTo>
                <a:cubicBezTo>
                  <a:pt x="17" y="1204"/>
                  <a:pt x="9" y="1131"/>
                  <a:pt x="18" y="1226"/>
                </a:cubicBezTo>
                <a:cubicBezTo>
                  <a:pt x="26" y="1382"/>
                  <a:pt x="12" y="1551"/>
                  <a:pt x="69" y="1706"/>
                </a:cubicBezTo>
                <a:cubicBezTo>
                  <a:pt x="76" y="1755"/>
                  <a:pt x="88" y="1804"/>
                  <a:pt x="93" y="1853"/>
                </a:cubicBezTo>
                <a:cubicBezTo>
                  <a:pt x="99" y="1910"/>
                  <a:pt x="119" y="2080"/>
                  <a:pt x="304" y="2115"/>
                </a:cubicBezTo>
                <a:cubicBezTo>
                  <a:pt x="451" y="2106"/>
                  <a:pt x="425" y="2123"/>
                  <a:pt x="552" y="2103"/>
                </a:cubicBezTo>
                <a:cubicBezTo>
                  <a:pt x="578" y="2094"/>
                  <a:pt x="601" y="2086"/>
                  <a:pt x="625" y="2077"/>
                </a:cubicBezTo>
                <a:cubicBezTo>
                  <a:pt x="637" y="2073"/>
                  <a:pt x="663" y="2064"/>
                  <a:pt x="663" y="2064"/>
                </a:cubicBezTo>
                <a:cubicBezTo>
                  <a:pt x="693" y="2020"/>
                  <a:pt x="646" y="1980"/>
                  <a:pt x="677" y="1936"/>
                </a:cubicBezTo>
                <a:cubicBezTo>
                  <a:pt x="692" y="1882"/>
                  <a:pt x="709" y="1833"/>
                  <a:pt x="716" y="1776"/>
                </a:cubicBezTo>
                <a:cubicBezTo>
                  <a:pt x="703" y="1592"/>
                  <a:pt x="782" y="1415"/>
                  <a:pt x="739" y="1232"/>
                </a:cubicBezTo>
                <a:cubicBezTo>
                  <a:pt x="723" y="1081"/>
                  <a:pt x="823" y="856"/>
                  <a:pt x="723" y="714"/>
                </a:cubicBezTo>
                <a:cubicBezTo>
                  <a:pt x="719" y="691"/>
                  <a:pt x="754" y="666"/>
                  <a:pt x="748" y="643"/>
                </a:cubicBezTo>
                <a:cubicBezTo>
                  <a:pt x="740" y="611"/>
                  <a:pt x="755" y="547"/>
                  <a:pt x="755" y="547"/>
                </a:cubicBezTo>
                <a:cubicBezTo>
                  <a:pt x="760" y="449"/>
                  <a:pt x="733" y="364"/>
                  <a:pt x="739" y="266"/>
                </a:cubicBezTo>
                <a:cubicBezTo>
                  <a:pt x="743" y="203"/>
                  <a:pt x="738" y="99"/>
                  <a:pt x="552" y="99"/>
                </a:cubicBezTo>
              </a:path>
            </a:pathLst>
          </a:custGeom>
          <a:solidFill>
            <a:srgbClr val="FFFFCC"/>
          </a:solidFill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869950" y="1219200"/>
            <a:ext cx="1827213" cy="2071688"/>
            <a:chOff x="1229" y="480"/>
            <a:chExt cx="1151" cy="1305"/>
          </a:xfrm>
        </p:grpSpPr>
        <p:sp>
          <p:nvSpPr>
            <p:cNvPr id="24622" name="Freeform 2"/>
            <p:cNvSpPr>
              <a:spLocks/>
            </p:cNvSpPr>
            <p:nvPr/>
          </p:nvSpPr>
          <p:spPr bwMode="auto">
            <a:xfrm>
              <a:off x="1229" y="485"/>
              <a:ext cx="643" cy="1300"/>
            </a:xfrm>
            <a:custGeom>
              <a:avLst/>
              <a:gdLst>
                <a:gd name="T0" fmla="*/ 1017 w 364"/>
                <a:gd name="T1" fmla="*/ 14 h 1300"/>
                <a:gd name="T2" fmla="*/ 1099 w 364"/>
                <a:gd name="T3" fmla="*/ 264 h 1300"/>
                <a:gd name="T4" fmla="*/ 1076 w 364"/>
                <a:gd name="T5" fmla="*/ 673 h 1300"/>
                <a:gd name="T6" fmla="*/ 839 w 364"/>
                <a:gd name="T7" fmla="*/ 1019 h 1300"/>
                <a:gd name="T8" fmla="*/ 777 w 364"/>
                <a:gd name="T9" fmla="*/ 1064 h 1300"/>
                <a:gd name="T10" fmla="*/ 558 w 364"/>
                <a:gd name="T11" fmla="*/ 1173 h 1300"/>
                <a:gd name="T12" fmla="*/ 459 w 364"/>
                <a:gd name="T13" fmla="*/ 1198 h 1300"/>
                <a:gd name="T14" fmla="*/ 0 w 364"/>
                <a:gd name="T15" fmla="*/ 1294 h 1300"/>
                <a:gd name="T16" fmla="*/ 41 w 364"/>
                <a:gd name="T17" fmla="*/ 1269 h 1300"/>
                <a:gd name="T18" fmla="*/ 159 w 364"/>
                <a:gd name="T19" fmla="*/ 1237 h 1300"/>
                <a:gd name="T20" fmla="*/ 318 w 364"/>
                <a:gd name="T21" fmla="*/ 1166 h 1300"/>
                <a:gd name="T22" fmla="*/ 419 w 364"/>
                <a:gd name="T23" fmla="*/ 1064 h 1300"/>
                <a:gd name="T24" fmla="*/ 578 w 364"/>
                <a:gd name="T25" fmla="*/ 641 h 1300"/>
                <a:gd name="T26" fmla="*/ 518 w 364"/>
                <a:gd name="T27" fmla="*/ 129 h 1300"/>
                <a:gd name="T28" fmla="*/ 541 w 364"/>
                <a:gd name="T29" fmla="*/ 91 h 1300"/>
                <a:gd name="T30" fmla="*/ 899 w 364"/>
                <a:gd name="T31" fmla="*/ 14 h 1300"/>
                <a:gd name="T32" fmla="*/ 1017 w 364"/>
                <a:gd name="T33" fmla="*/ 14 h 1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4"/>
                <a:gd name="T52" fmla="*/ 0 h 1300"/>
                <a:gd name="T53" fmla="*/ 364 w 364"/>
                <a:gd name="T54" fmla="*/ 1300 h 13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4" h="1300">
                  <a:moveTo>
                    <a:pt x="326" y="14"/>
                  </a:moveTo>
                  <a:cubicBezTo>
                    <a:pt x="348" y="95"/>
                    <a:pt x="334" y="181"/>
                    <a:pt x="352" y="264"/>
                  </a:cubicBezTo>
                  <a:cubicBezTo>
                    <a:pt x="364" y="405"/>
                    <a:pt x="356" y="533"/>
                    <a:pt x="345" y="673"/>
                  </a:cubicBezTo>
                  <a:cubicBezTo>
                    <a:pt x="335" y="792"/>
                    <a:pt x="335" y="915"/>
                    <a:pt x="269" y="1019"/>
                  </a:cubicBezTo>
                  <a:cubicBezTo>
                    <a:pt x="248" y="1097"/>
                    <a:pt x="277" y="999"/>
                    <a:pt x="249" y="1064"/>
                  </a:cubicBezTo>
                  <a:cubicBezTo>
                    <a:pt x="231" y="1106"/>
                    <a:pt x="219" y="1146"/>
                    <a:pt x="179" y="1173"/>
                  </a:cubicBezTo>
                  <a:cubicBezTo>
                    <a:pt x="154" y="1210"/>
                    <a:pt x="180" y="1179"/>
                    <a:pt x="147" y="1198"/>
                  </a:cubicBezTo>
                  <a:cubicBezTo>
                    <a:pt x="119" y="1214"/>
                    <a:pt x="21" y="1273"/>
                    <a:pt x="0" y="1294"/>
                  </a:cubicBezTo>
                  <a:cubicBezTo>
                    <a:pt x="43" y="1287"/>
                    <a:pt x="1" y="1300"/>
                    <a:pt x="13" y="1269"/>
                  </a:cubicBezTo>
                  <a:cubicBezTo>
                    <a:pt x="19" y="1253"/>
                    <a:pt x="41" y="1250"/>
                    <a:pt x="51" y="1237"/>
                  </a:cubicBezTo>
                  <a:cubicBezTo>
                    <a:pt x="69" y="1214"/>
                    <a:pt x="102" y="1166"/>
                    <a:pt x="102" y="1166"/>
                  </a:cubicBezTo>
                  <a:cubicBezTo>
                    <a:pt x="114" y="1131"/>
                    <a:pt x="127" y="1100"/>
                    <a:pt x="134" y="1064"/>
                  </a:cubicBezTo>
                  <a:cubicBezTo>
                    <a:pt x="144" y="921"/>
                    <a:pt x="166" y="783"/>
                    <a:pt x="185" y="641"/>
                  </a:cubicBezTo>
                  <a:cubicBezTo>
                    <a:pt x="182" y="467"/>
                    <a:pt x="187" y="300"/>
                    <a:pt x="166" y="129"/>
                  </a:cubicBezTo>
                  <a:cubicBezTo>
                    <a:pt x="168" y="116"/>
                    <a:pt x="171" y="104"/>
                    <a:pt x="173" y="91"/>
                  </a:cubicBezTo>
                  <a:cubicBezTo>
                    <a:pt x="187" y="0"/>
                    <a:pt x="182" y="23"/>
                    <a:pt x="288" y="14"/>
                  </a:cubicBezTo>
                  <a:cubicBezTo>
                    <a:pt x="318" y="7"/>
                    <a:pt x="305" y="4"/>
                    <a:pt x="326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623" name="Freeform 3"/>
            <p:cNvSpPr>
              <a:spLocks/>
            </p:cNvSpPr>
            <p:nvPr/>
          </p:nvSpPr>
          <p:spPr bwMode="auto">
            <a:xfrm flipH="1">
              <a:off x="1824" y="480"/>
              <a:ext cx="556" cy="1300"/>
            </a:xfrm>
            <a:custGeom>
              <a:avLst/>
              <a:gdLst>
                <a:gd name="T0" fmla="*/ 761 w 364"/>
                <a:gd name="T1" fmla="*/ 14 h 1300"/>
                <a:gd name="T2" fmla="*/ 822 w 364"/>
                <a:gd name="T3" fmla="*/ 264 h 1300"/>
                <a:gd name="T4" fmla="*/ 805 w 364"/>
                <a:gd name="T5" fmla="*/ 673 h 1300"/>
                <a:gd name="T6" fmla="*/ 628 w 364"/>
                <a:gd name="T7" fmla="*/ 1019 h 1300"/>
                <a:gd name="T8" fmla="*/ 580 w 364"/>
                <a:gd name="T9" fmla="*/ 1064 h 1300"/>
                <a:gd name="T10" fmla="*/ 417 w 364"/>
                <a:gd name="T11" fmla="*/ 1173 h 1300"/>
                <a:gd name="T12" fmla="*/ 344 w 364"/>
                <a:gd name="T13" fmla="*/ 1198 h 1300"/>
                <a:gd name="T14" fmla="*/ 0 w 364"/>
                <a:gd name="T15" fmla="*/ 1294 h 1300"/>
                <a:gd name="T16" fmla="*/ 31 w 364"/>
                <a:gd name="T17" fmla="*/ 1269 h 1300"/>
                <a:gd name="T18" fmla="*/ 119 w 364"/>
                <a:gd name="T19" fmla="*/ 1237 h 1300"/>
                <a:gd name="T20" fmla="*/ 238 w 364"/>
                <a:gd name="T21" fmla="*/ 1166 h 1300"/>
                <a:gd name="T22" fmla="*/ 313 w 364"/>
                <a:gd name="T23" fmla="*/ 1064 h 1300"/>
                <a:gd name="T24" fmla="*/ 432 w 364"/>
                <a:gd name="T25" fmla="*/ 641 h 1300"/>
                <a:gd name="T26" fmla="*/ 388 w 364"/>
                <a:gd name="T27" fmla="*/ 129 h 1300"/>
                <a:gd name="T28" fmla="*/ 403 w 364"/>
                <a:gd name="T29" fmla="*/ 91 h 1300"/>
                <a:gd name="T30" fmla="*/ 672 w 364"/>
                <a:gd name="T31" fmla="*/ 14 h 1300"/>
                <a:gd name="T32" fmla="*/ 761 w 364"/>
                <a:gd name="T33" fmla="*/ 14 h 1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4"/>
                <a:gd name="T52" fmla="*/ 0 h 1300"/>
                <a:gd name="T53" fmla="*/ 364 w 364"/>
                <a:gd name="T54" fmla="*/ 1300 h 13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4" h="1300">
                  <a:moveTo>
                    <a:pt x="326" y="14"/>
                  </a:moveTo>
                  <a:cubicBezTo>
                    <a:pt x="348" y="95"/>
                    <a:pt x="334" y="181"/>
                    <a:pt x="352" y="264"/>
                  </a:cubicBezTo>
                  <a:cubicBezTo>
                    <a:pt x="364" y="405"/>
                    <a:pt x="356" y="533"/>
                    <a:pt x="345" y="673"/>
                  </a:cubicBezTo>
                  <a:cubicBezTo>
                    <a:pt x="335" y="792"/>
                    <a:pt x="335" y="915"/>
                    <a:pt x="269" y="1019"/>
                  </a:cubicBezTo>
                  <a:cubicBezTo>
                    <a:pt x="248" y="1097"/>
                    <a:pt x="277" y="999"/>
                    <a:pt x="249" y="1064"/>
                  </a:cubicBezTo>
                  <a:cubicBezTo>
                    <a:pt x="231" y="1106"/>
                    <a:pt x="219" y="1146"/>
                    <a:pt x="179" y="1173"/>
                  </a:cubicBezTo>
                  <a:cubicBezTo>
                    <a:pt x="154" y="1210"/>
                    <a:pt x="180" y="1179"/>
                    <a:pt x="147" y="1198"/>
                  </a:cubicBezTo>
                  <a:cubicBezTo>
                    <a:pt x="119" y="1214"/>
                    <a:pt x="21" y="1273"/>
                    <a:pt x="0" y="1294"/>
                  </a:cubicBezTo>
                  <a:cubicBezTo>
                    <a:pt x="43" y="1287"/>
                    <a:pt x="1" y="1300"/>
                    <a:pt x="13" y="1269"/>
                  </a:cubicBezTo>
                  <a:cubicBezTo>
                    <a:pt x="19" y="1253"/>
                    <a:pt x="41" y="1250"/>
                    <a:pt x="51" y="1237"/>
                  </a:cubicBezTo>
                  <a:cubicBezTo>
                    <a:pt x="69" y="1214"/>
                    <a:pt x="102" y="1166"/>
                    <a:pt x="102" y="1166"/>
                  </a:cubicBezTo>
                  <a:cubicBezTo>
                    <a:pt x="114" y="1131"/>
                    <a:pt x="127" y="1100"/>
                    <a:pt x="134" y="1064"/>
                  </a:cubicBezTo>
                  <a:cubicBezTo>
                    <a:pt x="144" y="921"/>
                    <a:pt x="166" y="783"/>
                    <a:pt x="185" y="641"/>
                  </a:cubicBezTo>
                  <a:cubicBezTo>
                    <a:pt x="182" y="467"/>
                    <a:pt x="187" y="300"/>
                    <a:pt x="166" y="129"/>
                  </a:cubicBezTo>
                  <a:cubicBezTo>
                    <a:pt x="168" y="116"/>
                    <a:pt x="171" y="104"/>
                    <a:pt x="173" y="91"/>
                  </a:cubicBezTo>
                  <a:cubicBezTo>
                    <a:pt x="187" y="0"/>
                    <a:pt x="182" y="23"/>
                    <a:pt x="288" y="14"/>
                  </a:cubicBezTo>
                  <a:cubicBezTo>
                    <a:pt x="318" y="7"/>
                    <a:pt x="305" y="4"/>
                    <a:pt x="326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4582" name="Freeform 8"/>
          <p:cNvSpPr>
            <a:spLocks/>
          </p:cNvSpPr>
          <p:nvPr/>
        </p:nvSpPr>
        <p:spPr bwMode="auto">
          <a:xfrm>
            <a:off x="4146550" y="1227138"/>
            <a:ext cx="1020763" cy="2063750"/>
          </a:xfrm>
          <a:custGeom>
            <a:avLst/>
            <a:gdLst>
              <a:gd name="T0" fmla="*/ 2147483647 w 364"/>
              <a:gd name="T1" fmla="*/ 35282187 h 1300"/>
              <a:gd name="T2" fmla="*/ 2147483647 w 364"/>
              <a:gd name="T3" fmla="*/ 665321199 h 1300"/>
              <a:gd name="T4" fmla="*/ 2147483647 w 364"/>
              <a:gd name="T5" fmla="*/ 1696064519 h 1300"/>
              <a:gd name="T6" fmla="*/ 2115433159 w 364"/>
              <a:gd name="T7" fmla="*/ 2147483647 h 1300"/>
              <a:gd name="T8" fmla="*/ 1958151581 w 364"/>
              <a:gd name="T9" fmla="*/ 2147483647 h 1300"/>
              <a:gd name="T10" fmla="*/ 1407668511 w 364"/>
              <a:gd name="T11" fmla="*/ 2147483647 h 1300"/>
              <a:gd name="T12" fmla="*/ 1156016865 w 364"/>
              <a:gd name="T13" fmla="*/ 2147483647 h 1300"/>
              <a:gd name="T14" fmla="*/ 0 w 364"/>
              <a:gd name="T15" fmla="*/ 2147483647 h 1300"/>
              <a:gd name="T16" fmla="*/ 102233350 w 364"/>
              <a:gd name="T17" fmla="*/ 2147483647 h 1300"/>
              <a:gd name="T18" fmla="*/ 401067358 w 364"/>
              <a:gd name="T19" fmla="*/ 2147483647 h 1300"/>
              <a:gd name="T20" fmla="*/ 802134716 w 364"/>
              <a:gd name="T21" fmla="*/ 2147483647 h 1300"/>
              <a:gd name="T22" fmla="*/ 1053783558 w 364"/>
              <a:gd name="T23" fmla="*/ 2147483647 h 1300"/>
              <a:gd name="T24" fmla="*/ 1454850741 w 364"/>
              <a:gd name="T25" fmla="*/ 1615420740 h 1300"/>
              <a:gd name="T26" fmla="*/ 1305435205 w 364"/>
              <a:gd name="T27" fmla="*/ 325100927 h 1300"/>
              <a:gd name="T28" fmla="*/ 1360483477 w 364"/>
              <a:gd name="T29" fmla="*/ 229333438 h 1300"/>
              <a:gd name="T30" fmla="*/ 2147483647 w 364"/>
              <a:gd name="T31" fmla="*/ 35282187 h 1300"/>
              <a:gd name="T32" fmla="*/ 2147483647 w 364"/>
              <a:gd name="T33" fmla="*/ 35282187 h 1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4"/>
              <a:gd name="T52" fmla="*/ 0 h 1300"/>
              <a:gd name="T53" fmla="*/ 364 w 364"/>
              <a:gd name="T54" fmla="*/ 1300 h 13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4" h="1300">
                <a:moveTo>
                  <a:pt x="326" y="14"/>
                </a:moveTo>
                <a:cubicBezTo>
                  <a:pt x="348" y="95"/>
                  <a:pt x="334" y="181"/>
                  <a:pt x="352" y="264"/>
                </a:cubicBezTo>
                <a:cubicBezTo>
                  <a:pt x="364" y="405"/>
                  <a:pt x="356" y="533"/>
                  <a:pt x="345" y="673"/>
                </a:cubicBezTo>
                <a:cubicBezTo>
                  <a:pt x="335" y="792"/>
                  <a:pt x="335" y="915"/>
                  <a:pt x="269" y="1019"/>
                </a:cubicBezTo>
                <a:cubicBezTo>
                  <a:pt x="248" y="1097"/>
                  <a:pt x="277" y="999"/>
                  <a:pt x="249" y="1064"/>
                </a:cubicBezTo>
                <a:cubicBezTo>
                  <a:pt x="231" y="1106"/>
                  <a:pt x="219" y="1146"/>
                  <a:pt x="179" y="1173"/>
                </a:cubicBezTo>
                <a:cubicBezTo>
                  <a:pt x="154" y="1210"/>
                  <a:pt x="180" y="1179"/>
                  <a:pt x="147" y="1198"/>
                </a:cubicBezTo>
                <a:cubicBezTo>
                  <a:pt x="119" y="1214"/>
                  <a:pt x="21" y="1273"/>
                  <a:pt x="0" y="1294"/>
                </a:cubicBezTo>
                <a:cubicBezTo>
                  <a:pt x="43" y="1287"/>
                  <a:pt x="1" y="1300"/>
                  <a:pt x="13" y="1269"/>
                </a:cubicBezTo>
                <a:cubicBezTo>
                  <a:pt x="19" y="1253"/>
                  <a:pt x="41" y="1250"/>
                  <a:pt x="51" y="1237"/>
                </a:cubicBezTo>
                <a:cubicBezTo>
                  <a:pt x="69" y="1214"/>
                  <a:pt x="102" y="1166"/>
                  <a:pt x="102" y="1166"/>
                </a:cubicBezTo>
                <a:cubicBezTo>
                  <a:pt x="114" y="1131"/>
                  <a:pt x="127" y="1100"/>
                  <a:pt x="134" y="1064"/>
                </a:cubicBezTo>
                <a:cubicBezTo>
                  <a:pt x="144" y="921"/>
                  <a:pt x="166" y="783"/>
                  <a:pt x="185" y="641"/>
                </a:cubicBezTo>
                <a:cubicBezTo>
                  <a:pt x="182" y="467"/>
                  <a:pt x="187" y="300"/>
                  <a:pt x="166" y="129"/>
                </a:cubicBezTo>
                <a:cubicBezTo>
                  <a:pt x="168" y="116"/>
                  <a:pt x="171" y="104"/>
                  <a:pt x="173" y="91"/>
                </a:cubicBezTo>
                <a:cubicBezTo>
                  <a:pt x="187" y="0"/>
                  <a:pt x="182" y="23"/>
                  <a:pt x="288" y="14"/>
                </a:cubicBezTo>
                <a:cubicBezTo>
                  <a:pt x="318" y="7"/>
                  <a:pt x="305" y="4"/>
                  <a:pt x="326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 flipH="1">
            <a:off x="5060950" y="1219200"/>
            <a:ext cx="882650" cy="1606550"/>
          </a:xfrm>
          <a:custGeom>
            <a:avLst/>
            <a:gdLst>
              <a:gd name="T0" fmla="*/ 1916866003 w 364"/>
              <a:gd name="T1" fmla="*/ 21380711 h 1300"/>
              <a:gd name="T2" fmla="*/ 2069746266 w 364"/>
              <a:gd name="T3" fmla="*/ 403185970 h 1300"/>
              <a:gd name="T4" fmla="*/ 2028586661 w 364"/>
              <a:gd name="T5" fmla="*/ 1027819945 h 1300"/>
              <a:gd name="T6" fmla="*/ 1581708876 w 364"/>
              <a:gd name="T7" fmla="*/ 1556237831 h 1300"/>
              <a:gd name="T8" fmla="*/ 1464110352 w 364"/>
              <a:gd name="T9" fmla="*/ 1624962306 h 1300"/>
              <a:gd name="T10" fmla="*/ 1052511578 w 364"/>
              <a:gd name="T11" fmla="*/ 1791429247 h 1300"/>
              <a:gd name="T12" fmla="*/ 864354425 w 364"/>
              <a:gd name="T13" fmla="*/ 1829610748 h 1300"/>
              <a:gd name="T14" fmla="*/ 0 w 364"/>
              <a:gd name="T15" fmla="*/ 1976223210 h 1300"/>
              <a:gd name="T16" fmla="*/ 76438938 w 364"/>
              <a:gd name="T17" fmla="*/ 1938042945 h 1300"/>
              <a:gd name="T18" fmla="*/ 299877888 w 364"/>
              <a:gd name="T19" fmla="*/ 1889171713 h 1300"/>
              <a:gd name="T20" fmla="*/ 599755776 w 364"/>
              <a:gd name="T21" fmla="*/ 1780739515 h 1300"/>
              <a:gd name="T22" fmla="*/ 787915505 w 364"/>
              <a:gd name="T23" fmla="*/ 1624962306 h 1300"/>
              <a:gd name="T24" fmla="*/ 1087793317 w 364"/>
              <a:gd name="T25" fmla="*/ 978948712 h 1300"/>
              <a:gd name="T26" fmla="*/ 976072659 w 364"/>
              <a:gd name="T27" fmla="*/ 197011230 h 1300"/>
              <a:gd name="T28" fmla="*/ 1017232263 w 364"/>
              <a:gd name="T29" fmla="*/ 138976448 h 1300"/>
              <a:gd name="T30" fmla="*/ 1693429535 w 364"/>
              <a:gd name="T31" fmla="*/ 21380711 h 1300"/>
              <a:gd name="T32" fmla="*/ 1916866003 w 364"/>
              <a:gd name="T33" fmla="*/ 21380711 h 1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4"/>
              <a:gd name="T52" fmla="*/ 0 h 1300"/>
              <a:gd name="T53" fmla="*/ 364 w 364"/>
              <a:gd name="T54" fmla="*/ 1300 h 13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4" h="1300">
                <a:moveTo>
                  <a:pt x="326" y="14"/>
                </a:moveTo>
                <a:cubicBezTo>
                  <a:pt x="348" y="95"/>
                  <a:pt x="334" y="181"/>
                  <a:pt x="352" y="264"/>
                </a:cubicBezTo>
                <a:cubicBezTo>
                  <a:pt x="364" y="405"/>
                  <a:pt x="356" y="533"/>
                  <a:pt x="345" y="673"/>
                </a:cubicBezTo>
                <a:cubicBezTo>
                  <a:pt x="335" y="792"/>
                  <a:pt x="335" y="915"/>
                  <a:pt x="269" y="1019"/>
                </a:cubicBezTo>
                <a:cubicBezTo>
                  <a:pt x="248" y="1097"/>
                  <a:pt x="277" y="999"/>
                  <a:pt x="249" y="1064"/>
                </a:cubicBezTo>
                <a:cubicBezTo>
                  <a:pt x="231" y="1106"/>
                  <a:pt x="219" y="1146"/>
                  <a:pt x="179" y="1173"/>
                </a:cubicBezTo>
                <a:cubicBezTo>
                  <a:pt x="154" y="1210"/>
                  <a:pt x="180" y="1179"/>
                  <a:pt x="147" y="1198"/>
                </a:cubicBezTo>
                <a:cubicBezTo>
                  <a:pt x="119" y="1214"/>
                  <a:pt x="21" y="1273"/>
                  <a:pt x="0" y="1294"/>
                </a:cubicBezTo>
                <a:cubicBezTo>
                  <a:pt x="43" y="1287"/>
                  <a:pt x="1" y="1300"/>
                  <a:pt x="13" y="1269"/>
                </a:cubicBezTo>
                <a:cubicBezTo>
                  <a:pt x="19" y="1253"/>
                  <a:pt x="41" y="1250"/>
                  <a:pt x="51" y="1237"/>
                </a:cubicBezTo>
                <a:cubicBezTo>
                  <a:pt x="69" y="1214"/>
                  <a:pt x="102" y="1166"/>
                  <a:pt x="102" y="1166"/>
                </a:cubicBezTo>
                <a:cubicBezTo>
                  <a:pt x="114" y="1131"/>
                  <a:pt x="127" y="1100"/>
                  <a:pt x="134" y="1064"/>
                </a:cubicBezTo>
                <a:cubicBezTo>
                  <a:pt x="144" y="921"/>
                  <a:pt x="166" y="783"/>
                  <a:pt x="185" y="641"/>
                </a:cubicBezTo>
                <a:cubicBezTo>
                  <a:pt x="182" y="467"/>
                  <a:pt x="187" y="300"/>
                  <a:pt x="166" y="129"/>
                </a:cubicBezTo>
                <a:cubicBezTo>
                  <a:pt x="168" y="116"/>
                  <a:pt x="171" y="104"/>
                  <a:pt x="173" y="91"/>
                </a:cubicBezTo>
                <a:cubicBezTo>
                  <a:pt x="187" y="0"/>
                  <a:pt x="182" y="23"/>
                  <a:pt x="288" y="14"/>
                </a:cubicBezTo>
                <a:cubicBezTo>
                  <a:pt x="318" y="7"/>
                  <a:pt x="305" y="4"/>
                  <a:pt x="326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4" name="Freeform 11"/>
          <p:cNvSpPr>
            <a:spLocks/>
          </p:cNvSpPr>
          <p:nvPr/>
        </p:nvSpPr>
        <p:spPr bwMode="auto">
          <a:xfrm>
            <a:off x="7423150" y="1227138"/>
            <a:ext cx="1020763" cy="2063750"/>
          </a:xfrm>
          <a:custGeom>
            <a:avLst/>
            <a:gdLst>
              <a:gd name="T0" fmla="*/ 2147483647 w 364"/>
              <a:gd name="T1" fmla="*/ 35282187 h 1300"/>
              <a:gd name="T2" fmla="*/ 2147483647 w 364"/>
              <a:gd name="T3" fmla="*/ 665321199 h 1300"/>
              <a:gd name="T4" fmla="*/ 2147483647 w 364"/>
              <a:gd name="T5" fmla="*/ 1696064519 h 1300"/>
              <a:gd name="T6" fmla="*/ 2115433159 w 364"/>
              <a:gd name="T7" fmla="*/ 2147483647 h 1300"/>
              <a:gd name="T8" fmla="*/ 1958151581 w 364"/>
              <a:gd name="T9" fmla="*/ 2147483647 h 1300"/>
              <a:gd name="T10" fmla="*/ 1407668511 w 364"/>
              <a:gd name="T11" fmla="*/ 2147483647 h 1300"/>
              <a:gd name="T12" fmla="*/ 1156016865 w 364"/>
              <a:gd name="T13" fmla="*/ 2147483647 h 1300"/>
              <a:gd name="T14" fmla="*/ 0 w 364"/>
              <a:gd name="T15" fmla="*/ 2147483647 h 1300"/>
              <a:gd name="T16" fmla="*/ 102233350 w 364"/>
              <a:gd name="T17" fmla="*/ 2147483647 h 1300"/>
              <a:gd name="T18" fmla="*/ 401067358 w 364"/>
              <a:gd name="T19" fmla="*/ 2147483647 h 1300"/>
              <a:gd name="T20" fmla="*/ 802134716 w 364"/>
              <a:gd name="T21" fmla="*/ 2147483647 h 1300"/>
              <a:gd name="T22" fmla="*/ 1053783558 w 364"/>
              <a:gd name="T23" fmla="*/ 2147483647 h 1300"/>
              <a:gd name="T24" fmla="*/ 1454850741 w 364"/>
              <a:gd name="T25" fmla="*/ 1615420740 h 1300"/>
              <a:gd name="T26" fmla="*/ 1305435205 w 364"/>
              <a:gd name="T27" fmla="*/ 325100927 h 1300"/>
              <a:gd name="T28" fmla="*/ 1360483477 w 364"/>
              <a:gd name="T29" fmla="*/ 229333438 h 1300"/>
              <a:gd name="T30" fmla="*/ 2147483647 w 364"/>
              <a:gd name="T31" fmla="*/ 35282187 h 1300"/>
              <a:gd name="T32" fmla="*/ 2147483647 w 364"/>
              <a:gd name="T33" fmla="*/ 35282187 h 1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4"/>
              <a:gd name="T52" fmla="*/ 0 h 1300"/>
              <a:gd name="T53" fmla="*/ 364 w 364"/>
              <a:gd name="T54" fmla="*/ 1300 h 13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4" h="1300">
                <a:moveTo>
                  <a:pt x="326" y="14"/>
                </a:moveTo>
                <a:cubicBezTo>
                  <a:pt x="348" y="95"/>
                  <a:pt x="334" y="181"/>
                  <a:pt x="352" y="264"/>
                </a:cubicBezTo>
                <a:cubicBezTo>
                  <a:pt x="364" y="405"/>
                  <a:pt x="356" y="533"/>
                  <a:pt x="345" y="673"/>
                </a:cubicBezTo>
                <a:cubicBezTo>
                  <a:pt x="335" y="792"/>
                  <a:pt x="335" y="915"/>
                  <a:pt x="269" y="1019"/>
                </a:cubicBezTo>
                <a:cubicBezTo>
                  <a:pt x="248" y="1097"/>
                  <a:pt x="277" y="999"/>
                  <a:pt x="249" y="1064"/>
                </a:cubicBezTo>
                <a:cubicBezTo>
                  <a:pt x="231" y="1106"/>
                  <a:pt x="219" y="1146"/>
                  <a:pt x="179" y="1173"/>
                </a:cubicBezTo>
                <a:cubicBezTo>
                  <a:pt x="154" y="1210"/>
                  <a:pt x="180" y="1179"/>
                  <a:pt x="147" y="1198"/>
                </a:cubicBezTo>
                <a:cubicBezTo>
                  <a:pt x="119" y="1214"/>
                  <a:pt x="21" y="1273"/>
                  <a:pt x="0" y="1294"/>
                </a:cubicBezTo>
                <a:cubicBezTo>
                  <a:pt x="43" y="1287"/>
                  <a:pt x="1" y="1300"/>
                  <a:pt x="13" y="1269"/>
                </a:cubicBezTo>
                <a:cubicBezTo>
                  <a:pt x="19" y="1253"/>
                  <a:pt x="41" y="1250"/>
                  <a:pt x="51" y="1237"/>
                </a:cubicBezTo>
                <a:cubicBezTo>
                  <a:pt x="69" y="1214"/>
                  <a:pt x="102" y="1166"/>
                  <a:pt x="102" y="1166"/>
                </a:cubicBezTo>
                <a:cubicBezTo>
                  <a:pt x="114" y="1131"/>
                  <a:pt x="127" y="1100"/>
                  <a:pt x="134" y="1064"/>
                </a:cubicBezTo>
                <a:cubicBezTo>
                  <a:pt x="144" y="921"/>
                  <a:pt x="166" y="783"/>
                  <a:pt x="185" y="641"/>
                </a:cubicBezTo>
                <a:cubicBezTo>
                  <a:pt x="182" y="467"/>
                  <a:pt x="187" y="300"/>
                  <a:pt x="166" y="129"/>
                </a:cubicBezTo>
                <a:cubicBezTo>
                  <a:pt x="168" y="116"/>
                  <a:pt x="171" y="104"/>
                  <a:pt x="173" y="91"/>
                </a:cubicBezTo>
                <a:cubicBezTo>
                  <a:pt x="187" y="0"/>
                  <a:pt x="182" y="23"/>
                  <a:pt x="288" y="14"/>
                </a:cubicBezTo>
                <a:cubicBezTo>
                  <a:pt x="318" y="7"/>
                  <a:pt x="305" y="4"/>
                  <a:pt x="326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5" name="Freeform 12"/>
          <p:cNvSpPr>
            <a:spLocks/>
          </p:cNvSpPr>
          <p:nvPr/>
        </p:nvSpPr>
        <p:spPr bwMode="auto">
          <a:xfrm flipH="1">
            <a:off x="8367713" y="1219200"/>
            <a:ext cx="882650" cy="2063750"/>
          </a:xfrm>
          <a:custGeom>
            <a:avLst/>
            <a:gdLst>
              <a:gd name="T0" fmla="*/ 1916866003 w 364"/>
              <a:gd name="T1" fmla="*/ 35282187 h 1300"/>
              <a:gd name="T2" fmla="*/ 2069746266 w 364"/>
              <a:gd name="T3" fmla="*/ 665321199 h 1300"/>
              <a:gd name="T4" fmla="*/ 2028586661 w 364"/>
              <a:gd name="T5" fmla="*/ 1696064519 h 1300"/>
              <a:gd name="T6" fmla="*/ 1581708876 w 364"/>
              <a:gd name="T7" fmla="*/ 2147483647 h 1300"/>
              <a:gd name="T8" fmla="*/ 1464110352 w 364"/>
              <a:gd name="T9" fmla="*/ 2147483647 h 1300"/>
              <a:gd name="T10" fmla="*/ 1052511578 w 364"/>
              <a:gd name="T11" fmla="*/ 2147483647 h 1300"/>
              <a:gd name="T12" fmla="*/ 864354425 w 364"/>
              <a:gd name="T13" fmla="*/ 2147483647 h 1300"/>
              <a:gd name="T14" fmla="*/ 0 w 364"/>
              <a:gd name="T15" fmla="*/ 2147483647 h 1300"/>
              <a:gd name="T16" fmla="*/ 76438938 w 364"/>
              <a:gd name="T17" fmla="*/ 2147483647 h 1300"/>
              <a:gd name="T18" fmla="*/ 299877888 w 364"/>
              <a:gd name="T19" fmla="*/ 2147483647 h 1300"/>
              <a:gd name="T20" fmla="*/ 599755776 w 364"/>
              <a:gd name="T21" fmla="*/ 2147483647 h 1300"/>
              <a:gd name="T22" fmla="*/ 787915505 w 364"/>
              <a:gd name="T23" fmla="*/ 2147483647 h 1300"/>
              <a:gd name="T24" fmla="*/ 1087793317 w 364"/>
              <a:gd name="T25" fmla="*/ 1615420740 h 1300"/>
              <a:gd name="T26" fmla="*/ 976072659 w 364"/>
              <a:gd name="T27" fmla="*/ 325100927 h 1300"/>
              <a:gd name="T28" fmla="*/ 1017232263 w 364"/>
              <a:gd name="T29" fmla="*/ 229333438 h 1300"/>
              <a:gd name="T30" fmla="*/ 1693429535 w 364"/>
              <a:gd name="T31" fmla="*/ 35282187 h 1300"/>
              <a:gd name="T32" fmla="*/ 1916866003 w 364"/>
              <a:gd name="T33" fmla="*/ 35282187 h 1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4"/>
              <a:gd name="T52" fmla="*/ 0 h 1300"/>
              <a:gd name="T53" fmla="*/ 364 w 364"/>
              <a:gd name="T54" fmla="*/ 1300 h 13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4" h="1300">
                <a:moveTo>
                  <a:pt x="326" y="14"/>
                </a:moveTo>
                <a:cubicBezTo>
                  <a:pt x="348" y="95"/>
                  <a:pt x="334" y="181"/>
                  <a:pt x="352" y="264"/>
                </a:cubicBezTo>
                <a:cubicBezTo>
                  <a:pt x="364" y="405"/>
                  <a:pt x="356" y="533"/>
                  <a:pt x="345" y="673"/>
                </a:cubicBezTo>
                <a:cubicBezTo>
                  <a:pt x="335" y="792"/>
                  <a:pt x="335" y="915"/>
                  <a:pt x="269" y="1019"/>
                </a:cubicBezTo>
                <a:cubicBezTo>
                  <a:pt x="248" y="1097"/>
                  <a:pt x="277" y="999"/>
                  <a:pt x="249" y="1064"/>
                </a:cubicBezTo>
                <a:cubicBezTo>
                  <a:pt x="231" y="1106"/>
                  <a:pt x="219" y="1146"/>
                  <a:pt x="179" y="1173"/>
                </a:cubicBezTo>
                <a:cubicBezTo>
                  <a:pt x="154" y="1210"/>
                  <a:pt x="180" y="1179"/>
                  <a:pt x="147" y="1198"/>
                </a:cubicBezTo>
                <a:cubicBezTo>
                  <a:pt x="119" y="1214"/>
                  <a:pt x="21" y="1273"/>
                  <a:pt x="0" y="1294"/>
                </a:cubicBezTo>
                <a:cubicBezTo>
                  <a:pt x="43" y="1287"/>
                  <a:pt x="1" y="1300"/>
                  <a:pt x="13" y="1269"/>
                </a:cubicBezTo>
                <a:cubicBezTo>
                  <a:pt x="19" y="1253"/>
                  <a:pt x="41" y="1250"/>
                  <a:pt x="51" y="1237"/>
                </a:cubicBezTo>
                <a:cubicBezTo>
                  <a:pt x="69" y="1214"/>
                  <a:pt x="102" y="1166"/>
                  <a:pt x="102" y="1166"/>
                </a:cubicBezTo>
                <a:cubicBezTo>
                  <a:pt x="114" y="1131"/>
                  <a:pt x="127" y="1100"/>
                  <a:pt x="134" y="1064"/>
                </a:cubicBezTo>
                <a:cubicBezTo>
                  <a:pt x="144" y="921"/>
                  <a:pt x="166" y="783"/>
                  <a:pt x="185" y="641"/>
                </a:cubicBezTo>
                <a:cubicBezTo>
                  <a:pt x="182" y="467"/>
                  <a:pt x="187" y="300"/>
                  <a:pt x="166" y="129"/>
                </a:cubicBezTo>
                <a:cubicBezTo>
                  <a:pt x="168" y="116"/>
                  <a:pt x="171" y="104"/>
                  <a:pt x="173" y="91"/>
                </a:cubicBezTo>
                <a:cubicBezTo>
                  <a:pt x="187" y="0"/>
                  <a:pt x="182" y="23"/>
                  <a:pt x="288" y="14"/>
                </a:cubicBezTo>
                <a:cubicBezTo>
                  <a:pt x="318" y="7"/>
                  <a:pt x="305" y="4"/>
                  <a:pt x="326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6" name="Freeform 21"/>
          <p:cNvSpPr>
            <a:spLocks/>
          </p:cNvSpPr>
          <p:nvPr/>
        </p:nvSpPr>
        <p:spPr bwMode="auto">
          <a:xfrm flipH="1">
            <a:off x="5175250" y="1143000"/>
            <a:ext cx="1382713" cy="1758950"/>
          </a:xfrm>
          <a:custGeom>
            <a:avLst/>
            <a:gdLst>
              <a:gd name="T0" fmla="*/ 1693545931 w 871"/>
              <a:gd name="T1" fmla="*/ 71441589 h 1396"/>
              <a:gd name="T2" fmla="*/ 1081148310 w 871"/>
              <a:gd name="T3" fmla="*/ 50802913 h 1396"/>
              <a:gd name="T4" fmla="*/ 564515244 w 871"/>
              <a:gd name="T5" fmla="*/ 9525545 h 1396"/>
              <a:gd name="T6" fmla="*/ 241935119 w 871"/>
              <a:gd name="T7" fmla="*/ 50802913 h 1396"/>
              <a:gd name="T8" fmla="*/ 128528823 w 871"/>
              <a:gd name="T9" fmla="*/ 142881917 h 1396"/>
              <a:gd name="T10" fmla="*/ 80645031 w 871"/>
              <a:gd name="T11" fmla="*/ 203210392 h 1396"/>
              <a:gd name="T12" fmla="*/ 0 w 871"/>
              <a:gd name="T13" fmla="*/ 355617891 h 1396"/>
              <a:gd name="T14" fmla="*/ 47883779 w 871"/>
              <a:gd name="T15" fmla="*/ 782677352 h 1396"/>
              <a:gd name="T16" fmla="*/ 98286920 w 871"/>
              <a:gd name="T17" fmla="*/ 1189099239 h 1396"/>
              <a:gd name="T18" fmla="*/ 146169124 w 871"/>
              <a:gd name="T19" fmla="*/ 1736814468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33709553 h 1396"/>
              <a:gd name="T26" fmla="*/ 1257559262 w 871"/>
              <a:gd name="T27" fmla="*/ 2073382377 h 1396"/>
              <a:gd name="T28" fmla="*/ 1469252404 w 871"/>
              <a:gd name="T29" fmla="*/ 1990827675 h 1396"/>
              <a:gd name="T30" fmla="*/ 1630542417 w 871"/>
              <a:gd name="T31" fmla="*/ 1909860564 h 1396"/>
              <a:gd name="T32" fmla="*/ 1693545931 w 871"/>
              <a:gd name="T33" fmla="*/ 1859058931 h 1396"/>
              <a:gd name="T34" fmla="*/ 1711187820 w 871"/>
              <a:gd name="T35" fmla="*/ 1828894713 h 1396"/>
              <a:gd name="T36" fmla="*/ 1822074704 w 871"/>
              <a:gd name="T37" fmla="*/ 1736814468 h 1396"/>
              <a:gd name="T38" fmla="*/ 1920360012 w 871"/>
              <a:gd name="T39" fmla="*/ 1605045724 h 1396"/>
              <a:gd name="T40" fmla="*/ 1983364718 w 871"/>
              <a:gd name="T41" fmla="*/ 1544717288 h 1396"/>
              <a:gd name="T42" fmla="*/ 2096770964 w 871"/>
              <a:gd name="T43" fmla="*/ 1341506974 h 1396"/>
              <a:gd name="T44" fmla="*/ 2096770964 w 871"/>
              <a:gd name="T45" fmla="*/ 579466880 h 1396"/>
              <a:gd name="T46" fmla="*/ 2129533792 w 871"/>
              <a:gd name="T47" fmla="*/ 346092349 h 1396"/>
              <a:gd name="T48" fmla="*/ 2147483647 w 871"/>
              <a:gd name="T49" fmla="*/ 274651961 h 1396"/>
              <a:gd name="T50" fmla="*/ 2147483647 w 871"/>
              <a:gd name="T51" fmla="*/ 212735935 h 1396"/>
              <a:gd name="T52" fmla="*/ 2114412853 w 871"/>
              <a:gd name="T53" fmla="*/ 71441589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7" name="Freeform 23"/>
          <p:cNvSpPr>
            <a:spLocks/>
          </p:cNvSpPr>
          <p:nvPr/>
        </p:nvSpPr>
        <p:spPr bwMode="auto">
          <a:xfrm>
            <a:off x="3689350" y="1066800"/>
            <a:ext cx="1382713" cy="2216150"/>
          </a:xfrm>
          <a:custGeom>
            <a:avLst/>
            <a:gdLst>
              <a:gd name="T0" fmla="*/ 1693545931 w 871"/>
              <a:gd name="T1" fmla="*/ 113406247 h 1396"/>
              <a:gd name="T2" fmla="*/ 1081148310 w 871"/>
              <a:gd name="T3" fmla="*/ 80644997 h 1396"/>
              <a:gd name="T4" fmla="*/ 564515244 w 871"/>
              <a:gd name="T5" fmla="*/ 15120938 h 1396"/>
              <a:gd name="T6" fmla="*/ 241935119 w 871"/>
              <a:gd name="T7" fmla="*/ 80644997 h 1396"/>
              <a:gd name="T8" fmla="*/ 128528823 w 871"/>
              <a:gd name="T9" fmla="*/ 226814082 h 1396"/>
              <a:gd name="T10" fmla="*/ 80645031 w 871"/>
              <a:gd name="T11" fmla="*/ 322579986 h 1396"/>
              <a:gd name="T12" fmla="*/ 0 w 871"/>
              <a:gd name="T13" fmla="*/ 564515001 h 1396"/>
              <a:gd name="T14" fmla="*/ 47883779 w 871"/>
              <a:gd name="T15" fmla="*/ 1242436200 h 1396"/>
              <a:gd name="T16" fmla="*/ 98286920 w 871"/>
              <a:gd name="T17" fmla="*/ 1887596371 h 1396"/>
              <a:gd name="T18" fmla="*/ 146169124 w 871"/>
              <a:gd name="T19" fmla="*/ 2147483647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47483647 h 1396"/>
              <a:gd name="T26" fmla="*/ 1257559262 w 871"/>
              <a:gd name="T27" fmla="*/ 2147483647 h 1396"/>
              <a:gd name="T28" fmla="*/ 1469252404 w 871"/>
              <a:gd name="T29" fmla="*/ 2147483647 h 1396"/>
              <a:gd name="T30" fmla="*/ 1630542417 w 871"/>
              <a:gd name="T31" fmla="*/ 2147483647 h 1396"/>
              <a:gd name="T32" fmla="*/ 1693545931 w 871"/>
              <a:gd name="T33" fmla="*/ 2147483647 h 1396"/>
              <a:gd name="T34" fmla="*/ 1711187820 w 871"/>
              <a:gd name="T35" fmla="*/ 2147483647 h 1396"/>
              <a:gd name="T36" fmla="*/ 1822074704 w 871"/>
              <a:gd name="T37" fmla="*/ 2147483647 h 1396"/>
              <a:gd name="T38" fmla="*/ 1920360012 w 871"/>
              <a:gd name="T39" fmla="*/ 2147483647 h 1396"/>
              <a:gd name="T40" fmla="*/ 1983364718 w 871"/>
              <a:gd name="T41" fmla="*/ 2147483647 h 1396"/>
              <a:gd name="T42" fmla="*/ 2096770964 w 871"/>
              <a:gd name="T43" fmla="*/ 2129531286 h 1396"/>
              <a:gd name="T44" fmla="*/ 2096770964 w 871"/>
              <a:gd name="T45" fmla="*/ 919856313 h 1396"/>
              <a:gd name="T46" fmla="*/ 2129533792 w 871"/>
              <a:gd name="T47" fmla="*/ 549394069 h 1396"/>
              <a:gd name="T48" fmla="*/ 2147483647 w 871"/>
              <a:gd name="T49" fmla="*/ 435987871 h 1396"/>
              <a:gd name="T50" fmla="*/ 2147483647 w 871"/>
              <a:gd name="T51" fmla="*/ 337700919 h 1396"/>
              <a:gd name="T52" fmla="*/ 2114412853 w 871"/>
              <a:gd name="T53" fmla="*/ 113406247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8" name="Freeform 31"/>
          <p:cNvSpPr>
            <a:spLocks/>
          </p:cNvSpPr>
          <p:nvPr/>
        </p:nvSpPr>
        <p:spPr bwMode="auto">
          <a:xfrm>
            <a:off x="6965950" y="2895600"/>
            <a:ext cx="1081088" cy="3395663"/>
          </a:xfrm>
          <a:custGeom>
            <a:avLst/>
            <a:gdLst>
              <a:gd name="T0" fmla="*/ 267152570 w 777"/>
              <a:gd name="T1" fmla="*/ 340221881 h 2139"/>
              <a:gd name="T2" fmla="*/ 404601057 w 777"/>
              <a:gd name="T3" fmla="*/ 289817185 h 2139"/>
              <a:gd name="T4" fmla="*/ 540112682 w 777"/>
              <a:gd name="T5" fmla="*/ 259575319 h 2139"/>
              <a:gd name="T6" fmla="*/ 1128622473 w 777"/>
              <a:gd name="T7" fmla="*/ 128527185 h 2139"/>
              <a:gd name="T8" fmla="*/ 1486761979 w 777"/>
              <a:gd name="T9" fmla="*/ 0 h 2139"/>
              <a:gd name="T10" fmla="*/ 1486761979 w 777"/>
              <a:gd name="T11" fmla="*/ 985381980 h 2139"/>
              <a:gd name="T12" fmla="*/ 1467402579 w 777"/>
              <a:gd name="T13" fmla="*/ 2096770145 h 2139"/>
              <a:gd name="T14" fmla="*/ 1469337962 w 777"/>
              <a:gd name="T15" fmla="*/ 2147483647 h 2139"/>
              <a:gd name="T16" fmla="*/ 1467402579 w 777"/>
              <a:gd name="T17" fmla="*/ 2147483647 h 2139"/>
              <a:gd name="T18" fmla="*/ 1374480172 w 777"/>
              <a:gd name="T19" fmla="*/ 2147483647 h 2139"/>
              <a:gd name="T20" fmla="*/ 1329953831 w 777"/>
              <a:gd name="T21" fmla="*/ 2147483647 h 2139"/>
              <a:gd name="T22" fmla="*/ 944712348 w 777"/>
              <a:gd name="T23" fmla="*/ 2147483647 h 2139"/>
              <a:gd name="T24" fmla="*/ 493650957 w 777"/>
              <a:gd name="T25" fmla="*/ 2147483647 h 2139"/>
              <a:gd name="T26" fmla="*/ 360074629 w 777"/>
              <a:gd name="T27" fmla="*/ 2147483647 h 2139"/>
              <a:gd name="T28" fmla="*/ 292319512 w 777"/>
              <a:gd name="T29" fmla="*/ 2147483647 h 2139"/>
              <a:gd name="T30" fmla="*/ 265217187 w 777"/>
              <a:gd name="T31" fmla="*/ 2147483647 h 2139"/>
              <a:gd name="T32" fmla="*/ 195525295 w 777"/>
              <a:gd name="T33" fmla="*/ 2147483647 h 2139"/>
              <a:gd name="T34" fmla="*/ 152935685 w 777"/>
              <a:gd name="T35" fmla="*/ 2147483647 h 2139"/>
              <a:gd name="T36" fmla="*/ 181973393 w 777"/>
              <a:gd name="T37" fmla="*/ 1839714287 h 2139"/>
              <a:gd name="T38" fmla="*/ 137448443 w 777"/>
              <a:gd name="T39" fmla="*/ 1660783646 h 2139"/>
              <a:gd name="T40" fmla="*/ 123896585 w 777"/>
              <a:gd name="T41" fmla="*/ 1418848721 h 2139"/>
              <a:gd name="T42" fmla="*/ 152935685 w 777"/>
              <a:gd name="T43" fmla="*/ 710684041 h 2139"/>
              <a:gd name="T44" fmla="*/ 493650957 w 777"/>
              <a:gd name="T45" fmla="*/ 289817185 h 21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77"/>
              <a:gd name="T70" fmla="*/ 0 h 2139"/>
              <a:gd name="T71" fmla="*/ 777 w 777"/>
              <a:gd name="T72" fmla="*/ 2139 h 21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77" h="2139">
                <a:moveTo>
                  <a:pt x="138" y="135"/>
                </a:moveTo>
                <a:cubicBezTo>
                  <a:pt x="178" y="121"/>
                  <a:pt x="166" y="123"/>
                  <a:pt x="209" y="115"/>
                </a:cubicBezTo>
                <a:cubicBezTo>
                  <a:pt x="233" y="111"/>
                  <a:pt x="279" y="103"/>
                  <a:pt x="279" y="103"/>
                </a:cubicBezTo>
                <a:cubicBezTo>
                  <a:pt x="374" y="68"/>
                  <a:pt x="477" y="69"/>
                  <a:pt x="583" y="51"/>
                </a:cubicBezTo>
                <a:cubicBezTo>
                  <a:pt x="629" y="43"/>
                  <a:pt x="722" y="8"/>
                  <a:pt x="768" y="0"/>
                </a:cubicBezTo>
                <a:cubicBezTo>
                  <a:pt x="777" y="125"/>
                  <a:pt x="750" y="268"/>
                  <a:pt x="768" y="391"/>
                </a:cubicBezTo>
                <a:cubicBezTo>
                  <a:pt x="765" y="538"/>
                  <a:pt x="758" y="685"/>
                  <a:pt x="758" y="832"/>
                </a:cubicBezTo>
                <a:cubicBezTo>
                  <a:pt x="762" y="959"/>
                  <a:pt x="759" y="1084"/>
                  <a:pt x="759" y="1152"/>
                </a:cubicBezTo>
                <a:cubicBezTo>
                  <a:pt x="759" y="1220"/>
                  <a:pt x="766" y="1147"/>
                  <a:pt x="758" y="1242"/>
                </a:cubicBezTo>
                <a:cubicBezTo>
                  <a:pt x="750" y="1398"/>
                  <a:pt x="763" y="1567"/>
                  <a:pt x="710" y="1722"/>
                </a:cubicBezTo>
                <a:cubicBezTo>
                  <a:pt x="703" y="1771"/>
                  <a:pt x="691" y="1820"/>
                  <a:pt x="687" y="1869"/>
                </a:cubicBezTo>
                <a:cubicBezTo>
                  <a:pt x="681" y="1926"/>
                  <a:pt x="663" y="2096"/>
                  <a:pt x="488" y="2131"/>
                </a:cubicBezTo>
                <a:cubicBezTo>
                  <a:pt x="350" y="2122"/>
                  <a:pt x="375" y="2139"/>
                  <a:pt x="255" y="2119"/>
                </a:cubicBezTo>
                <a:cubicBezTo>
                  <a:pt x="231" y="2110"/>
                  <a:pt x="209" y="2102"/>
                  <a:pt x="186" y="2093"/>
                </a:cubicBezTo>
                <a:cubicBezTo>
                  <a:pt x="175" y="2089"/>
                  <a:pt x="151" y="2080"/>
                  <a:pt x="151" y="2080"/>
                </a:cubicBezTo>
                <a:cubicBezTo>
                  <a:pt x="122" y="2036"/>
                  <a:pt x="167" y="1996"/>
                  <a:pt x="137" y="1952"/>
                </a:cubicBezTo>
                <a:cubicBezTo>
                  <a:pt x="123" y="1898"/>
                  <a:pt x="107" y="1849"/>
                  <a:pt x="101" y="1792"/>
                </a:cubicBezTo>
                <a:cubicBezTo>
                  <a:pt x="113" y="1608"/>
                  <a:pt x="39" y="1431"/>
                  <a:pt x="79" y="1248"/>
                </a:cubicBezTo>
                <a:cubicBezTo>
                  <a:pt x="94" y="1097"/>
                  <a:pt x="0" y="872"/>
                  <a:pt x="94" y="730"/>
                </a:cubicBezTo>
                <a:cubicBezTo>
                  <a:pt x="98" y="707"/>
                  <a:pt x="65" y="682"/>
                  <a:pt x="71" y="659"/>
                </a:cubicBezTo>
                <a:cubicBezTo>
                  <a:pt x="78" y="627"/>
                  <a:pt x="64" y="563"/>
                  <a:pt x="64" y="563"/>
                </a:cubicBezTo>
                <a:cubicBezTo>
                  <a:pt x="59" y="465"/>
                  <a:pt x="85" y="380"/>
                  <a:pt x="79" y="282"/>
                </a:cubicBezTo>
                <a:cubicBezTo>
                  <a:pt x="75" y="219"/>
                  <a:pt x="80" y="115"/>
                  <a:pt x="255" y="115"/>
                </a:cubicBezTo>
              </a:path>
            </a:pathLst>
          </a:custGeom>
          <a:solidFill>
            <a:srgbClr val="FFFFCC"/>
          </a:solidFill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9" name="Freeform 33"/>
          <p:cNvSpPr>
            <a:spLocks/>
          </p:cNvSpPr>
          <p:nvPr/>
        </p:nvSpPr>
        <p:spPr bwMode="auto">
          <a:xfrm>
            <a:off x="6965950" y="1066800"/>
            <a:ext cx="1382713" cy="2216150"/>
          </a:xfrm>
          <a:custGeom>
            <a:avLst/>
            <a:gdLst>
              <a:gd name="T0" fmla="*/ 1693545931 w 871"/>
              <a:gd name="T1" fmla="*/ 113406247 h 1396"/>
              <a:gd name="T2" fmla="*/ 1081148310 w 871"/>
              <a:gd name="T3" fmla="*/ 80644997 h 1396"/>
              <a:gd name="T4" fmla="*/ 564515244 w 871"/>
              <a:gd name="T5" fmla="*/ 15120938 h 1396"/>
              <a:gd name="T6" fmla="*/ 241935119 w 871"/>
              <a:gd name="T7" fmla="*/ 80644997 h 1396"/>
              <a:gd name="T8" fmla="*/ 128528823 w 871"/>
              <a:gd name="T9" fmla="*/ 226814082 h 1396"/>
              <a:gd name="T10" fmla="*/ 80645031 w 871"/>
              <a:gd name="T11" fmla="*/ 322579986 h 1396"/>
              <a:gd name="T12" fmla="*/ 0 w 871"/>
              <a:gd name="T13" fmla="*/ 564515001 h 1396"/>
              <a:gd name="T14" fmla="*/ 47883779 w 871"/>
              <a:gd name="T15" fmla="*/ 1242436200 h 1396"/>
              <a:gd name="T16" fmla="*/ 98286920 w 871"/>
              <a:gd name="T17" fmla="*/ 1887596371 h 1396"/>
              <a:gd name="T18" fmla="*/ 146169124 w 871"/>
              <a:gd name="T19" fmla="*/ 2147483647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47483647 h 1396"/>
              <a:gd name="T26" fmla="*/ 1257559262 w 871"/>
              <a:gd name="T27" fmla="*/ 2147483647 h 1396"/>
              <a:gd name="T28" fmla="*/ 1469252404 w 871"/>
              <a:gd name="T29" fmla="*/ 2147483647 h 1396"/>
              <a:gd name="T30" fmla="*/ 1630542417 w 871"/>
              <a:gd name="T31" fmla="*/ 2147483647 h 1396"/>
              <a:gd name="T32" fmla="*/ 1693545931 w 871"/>
              <a:gd name="T33" fmla="*/ 2147483647 h 1396"/>
              <a:gd name="T34" fmla="*/ 1711187820 w 871"/>
              <a:gd name="T35" fmla="*/ 2147483647 h 1396"/>
              <a:gd name="T36" fmla="*/ 1822074704 w 871"/>
              <a:gd name="T37" fmla="*/ 2147483647 h 1396"/>
              <a:gd name="T38" fmla="*/ 1920360012 w 871"/>
              <a:gd name="T39" fmla="*/ 2147483647 h 1396"/>
              <a:gd name="T40" fmla="*/ 1983364718 w 871"/>
              <a:gd name="T41" fmla="*/ 2147483647 h 1396"/>
              <a:gd name="T42" fmla="*/ 2096770964 w 871"/>
              <a:gd name="T43" fmla="*/ 2129531286 h 1396"/>
              <a:gd name="T44" fmla="*/ 2096770964 w 871"/>
              <a:gd name="T45" fmla="*/ 919856313 h 1396"/>
              <a:gd name="T46" fmla="*/ 2129533792 w 871"/>
              <a:gd name="T47" fmla="*/ 549394069 h 1396"/>
              <a:gd name="T48" fmla="*/ 2147483647 w 871"/>
              <a:gd name="T49" fmla="*/ 435987871 h 1396"/>
              <a:gd name="T50" fmla="*/ 2147483647 w 871"/>
              <a:gd name="T51" fmla="*/ 337700919 h 1396"/>
              <a:gd name="T52" fmla="*/ 2114412853 w 871"/>
              <a:gd name="T53" fmla="*/ 113406247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90" name="Freeform 34"/>
          <p:cNvSpPr>
            <a:spLocks/>
          </p:cNvSpPr>
          <p:nvPr/>
        </p:nvSpPr>
        <p:spPr bwMode="auto">
          <a:xfrm flipH="1">
            <a:off x="8489950" y="1066800"/>
            <a:ext cx="1382713" cy="2216150"/>
          </a:xfrm>
          <a:custGeom>
            <a:avLst/>
            <a:gdLst>
              <a:gd name="T0" fmla="*/ 1693545931 w 871"/>
              <a:gd name="T1" fmla="*/ 113406247 h 1396"/>
              <a:gd name="T2" fmla="*/ 1081148310 w 871"/>
              <a:gd name="T3" fmla="*/ 80644997 h 1396"/>
              <a:gd name="T4" fmla="*/ 564515244 w 871"/>
              <a:gd name="T5" fmla="*/ 15120938 h 1396"/>
              <a:gd name="T6" fmla="*/ 241935119 w 871"/>
              <a:gd name="T7" fmla="*/ 80644997 h 1396"/>
              <a:gd name="T8" fmla="*/ 128528823 w 871"/>
              <a:gd name="T9" fmla="*/ 226814082 h 1396"/>
              <a:gd name="T10" fmla="*/ 80645031 w 871"/>
              <a:gd name="T11" fmla="*/ 322579986 h 1396"/>
              <a:gd name="T12" fmla="*/ 0 w 871"/>
              <a:gd name="T13" fmla="*/ 564515001 h 1396"/>
              <a:gd name="T14" fmla="*/ 47883779 w 871"/>
              <a:gd name="T15" fmla="*/ 1242436200 h 1396"/>
              <a:gd name="T16" fmla="*/ 98286920 w 871"/>
              <a:gd name="T17" fmla="*/ 1887596371 h 1396"/>
              <a:gd name="T18" fmla="*/ 146169124 w 871"/>
              <a:gd name="T19" fmla="*/ 2147483647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47483647 h 1396"/>
              <a:gd name="T26" fmla="*/ 1257559262 w 871"/>
              <a:gd name="T27" fmla="*/ 2147483647 h 1396"/>
              <a:gd name="T28" fmla="*/ 1469252404 w 871"/>
              <a:gd name="T29" fmla="*/ 2147483647 h 1396"/>
              <a:gd name="T30" fmla="*/ 1630542417 w 871"/>
              <a:gd name="T31" fmla="*/ 2147483647 h 1396"/>
              <a:gd name="T32" fmla="*/ 1693545931 w 871"/>
              <a:gd name="T33" fmla="*/ 2147483647 h 1396"/>
              <a:gd name="T34" fmla="*/ 1711187820 w 871"/>
              <a:gd name="T35" fmla="*/ 2147483647 h 1396"/>
              <a:gd name="T36" fmla="*/ 1822074704 w 871"/>
              <a:gd name="T37" fmla="*/ 2147483647 h 1396"/>
              <a:gd name="T38" fmla="*/ 1920360012 w 871"/>
              <a:gd name="T39" fmla="*/ 2147483647 h 1396"/>
              <a:gd name="T40" fmla="*/ 1983364718 w 871"/>
              <a:gd name="T41" fmla="*/ 2147483647 h 1396"/>
              <a:gd name="T42" fmla="*/ 2096770964 w 871"/>
              <a:gd name="T43" fmla="*/ 2129531286 h 1396"/>
              <a:gd name="T44" fmla="*/ 2096770964 w 871"/>
              <a:gd name="T45" fmla="*/ 919856313 h 1396"/>
              <a:gd name="T46" fmla="*/ 2129533792 w 871"/>
              <a:gd name="T47" fmla="*/ 549394069 h 1396"/>
              <a:gd name="T48" fmla="*/ 2147483647 w 871"/>
              <a:gd name="T49" fmla="*/ 435987871 h 1396"/>
              <a:gd name="T50" fmla="*/ 2147483647 w 871"/>
              <a:gd name="T51" fmla="*/ 337700919 h 1396"/>
              <a:gd name="T52" fmla="*/ 2114412853 w 871"/>
              <a:gd name="T53" fmla="*/ 113406247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4591" name="Group 35"/>
          <p:cNvGrpSpPr>
            <a:grpSpLocks/>
          </p:cNvGrpSpPr>
          <p:nvPr/>
        </p:nvGrpSpPr>
        <p:grpSpPr bwMode="auto">
          <a:xfrm>
            <a:off x="7956550" y="4038600"/>
            <a:ext cx="838200" cy="2286000"/>
            <a:chOff x="864" y="1824"/>
            <a:chExt cx="528" cy="1872"/>
          </a:xfrm>
        </p:grpSpPr>
        <p:sp>
          <p:nvSpPr>
            <p:cNvPr id="24620" name="AutoShape 36"/>
            <p:cNvSpPr>
              <a:spLocks noChangeArrowheads="1"/>
            </p:cNvSpPr>
            <p:nvPr/>
          </p:nvSpPr>
          <p:spPr bwMode="auto">
            <a:xfrm>
              <a:off x="960" y="1824"/>
              <a:ext cx="336" cy="18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21" name="AutoShape 37"/>
            <p:cNvSpPr>
              <a:spLocks noChangeArrowheads="1"/>
            </p:cNvSpPr>
            <p:nvPr/>
          </p:nvSpPr>
          <p:spPr bwMode="auto">
            <a:xfrm flipV="1">
              <a:off x="864" y="3072"/>
              <a:ext cx="528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592" name="Line 38"/>
          <p:cNvSpPr>
            <a:spLocks noChangeShapeType="1"/>
          </p:cNvSpPr>
          <p:nvPr/>
        </p:nvSpPr>
        <p:spPr bwMode="auto">
          <a:xfrm>
            <a:off x="7499350" y="403860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93" name="Line 39"/>
          <p:cNvSpPr>
            <a:spLocks noChangeShapeType="1"/>
          </p:cNvSpPr>
          <p:nvPr/>
        </p:nvSpPr>
        <p:spPr bwMode="auto">
          <a:xfrm>
            <a:off x="7423150" y="304800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4594" name="Group 40"/>
          <p:cNvGrpSpPr>
            <a:grpSpLocks/>
          </p:cNvGrpSpPr>
          <p:nvPr/>
        </p:nvGrpSpPr>
        <p:grpSpPr bwMode="auto">
          <a:xfrm>
            <a:off x="4603750" y="4267200"/>
            <a:ext cx="838200" cy="1981200"/>
            <a:chOff x="864" y="1824"/>
            <a:chExt cx="528" cy="1872"/>
          </a:xfrm>
        </p:grpSpPr>
        <p:sp>
          <p:nvSpPr>
            <p:cNvPr id="24618" name="AutoShape 41"/>
            <p:cNvSpPr>
              <a:spLocks noChangeArrowheads="1"/>
            </p:cNvSpPr>
            <p:nvPr/>
          </p:nvSpPr>
          <p:spPr bwMode="auto">
            <a:xfrm>
              <a:off x="960" y="1824"/>
              <a:ext cx="336" cy="18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19" name="AutoShape 42"/>
            <p:cNvSpPr>
              <a:spLocks noChangeArrowheads="1"/>
            </p:cNvSpPr>
            <p:nvPr/>
          </p:nvSpPr>
          <p:spPr bwMode="auto">
            <a:xfrm flipV="1">
              <a:off x="864" y="3072"/>
              <a:ext cx="528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595" name="AutoShape 43"/>
          <p:cNvSpPr>
            <a:spLocks noChangeArrowheads="1"/>
          </p:cNvSpPr>
          <p:nvPr/>
        </p:nvSpPr>
        <p:spPr bwMode="auto">
          <a:xfrm>
            <a:off x="4756150" y="3505200"/>
            <a:ext cx="533400" cy="838200"/>
          </a:xfrm>
          <a:prstGeom prst="rtTriangl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6" name="Line 45"/>
          <p:cNvSpPr>
            <a:spLocks noChangeShapeType="1"/>
          </p:cNvSpPr>
          <p:nvPr/>
        </p:nvSpPr>
        <p:spPr bwMode="auto">
          <a:xfrm flipV="1">
            <a:off x="4298950" y="2362200"/>
            <a:ext cx="152400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97" name="Line 46"/>
          <p:cNvSpPr>
            <a:spLocks noChangeShapeType="1"/>
          </p:cNvSpPr>
          <p:nvPr/>
        </p:nvSpPr>
        <p:spPr bwMode="auto">
          <a:xfrm>
            <a:off x="4375150" y="2895600"/>
            <a:ext cx="129540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>
            <a:off x="869950" y="304800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>
            <a:off x="869950" y="327660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4527550" y="3352800"/>
            <a:ext cx="1524000" cy="762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1" name="Line 50"/>
          <p:cNvSpPr>
            <a:spLocks noChangeShapeType="1"/>
          </p:cNvSpPr>
          <p:nvPr/>
        </p:nvSpPr>
        <p:spPr bwMode="auto">
          <a:xfrm>
            <a:off x="4527550" y="3352800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2" name="Freeform 24"/>
          <p:cNvSpPr>
            <a:spLocks/>
          </p:cNvSpPr>
          <p:nvPr/>
        </p:nvSpPr>
        <p:spPr bwMode="auto">
          <a:xfrm>
            <a:off x="2165350" y="2895600"/>
            <a:ext cx="1143000" cy="3370263"/>
          </a:xfrm>
          <a:custGeom>
            <a:avLst/>
            <a:gdLst>
              <a:gd name="T0" fmla="*/ 1303885196 w 823"/>
              <a:gd name="T1" fmla="*/ 299897806 h 2123"/>
              <a:gd name="T2" fmla="*/ 1159224215 w 823"/>
              <a:gd name="T3" fmla="*/ 249494696 h 2123"/>
              <a:gd name="T4" fmla="*/ 1016490917 w 823"/>
              <a:gd name="T5" fmla="*/ 219254418 h 2123"/>
              <a:gd name="T6" fmla="*/ 393480932 w 823"/>
              <a:gd name="T7" fmla="*/ 88206260 h 2123"/>
              <a:gd name="T8" fmla="*/ 19287951 w 823"/>
              <a:gd name="T9" fmla="*/ 0 h 2123"/>
              <a:gd name="T10" fmla="*/ 13502123 w 823"/>
              <a:gd name="T11" fmla="*/ 945059490 h 2123"/>
              <a:gd name="T12" fmla="*/ 34719146 w 823"/>
              <a:gd name="T13" fmla="*/ 2056447653 h 2123"/>
              <a:gd name="T14" fmla="*/ 32790074 w 823"/>
              <a:gd name="T15" fmla="*/ 2147483647 h 2123"/>
              <a:gd name="T16" fmla="*/ 34719146 w 823"/>
              <a:gd name="T17" fmla="*/ 2147483647 h 2123"/>
              <a:gd name="T18" fmla="*/ 133089368 w 823"/>
              <a:gd name="T19" fmla="*/ 2147483647 h 2123"/>
              <a:gd name="T20" fmla="*/ 179380160 w 823"/>
              <a:gd name="T21" fmla="*/ 2147483647 h 2123"/>
              <a:gd name="T22" fmla="*/ 586363166 w 823"/>
              <a:gd name="T23" fmla="*/ 2147483647 h 2123"/>
              <a:gd name="T24" fmla="*/ 1064712170 w 823"/>
              <a:gd name="T25" fmla="*/ 2147483647 h 2123"/>
              <a:gd name="T26" fmla="*/ 1205515007 w 823"/>
              <a:gd name="T27" fmla="*/ 2147483647 h 2123"/>
              <a:gd name="T28" fmla="*/ 1278811422 w 823"/>
              <a:gd name="T29" fmla="*/ 2147483647 h 2123"/>
              <a:gd name="T30" fmla="*/ 1305814268 w 823"/>
              <a:gd name="T31" fmla="*/ 2147483647 h 2123"/>
              <a:gd name="T32" fmla="*/ 1381038368 w 823"/>
              <a:gd name="T33" fmla="*/ 2147483647 h 2123"/>
              <a:gd name="T34" fmla="*/ 1425401476 w 823"/>
              <a:gd name="T35" fmla="*/ 2147483647 h 2123"/>
              <a:gd name="T36" fmla="*/ 1394540485 w 823"/>
              <a:gd name="T37" fmla="*/ 1799391795 h 2123"/>
              <a:gd name="T38" fmla="*/ 1442760349 w 823"/>
              <a:gd name="T39" fmla="*/ 1620461154 h 2123"/>
              <a:gd name="T40" fmla="*/ 1456262467 w 823"/>
              <a:gd name="T41" fmla="*/ 1378526230 h 2123"/>
              <a:gd name="T42" fmla="*/ 1425401476 w 823"/>
              <a:gd name="T43" fmla="*/ 670361552 h 2123"/>
              <a:gd name="T44" fmla="*/ 1064712170 w 823"/>
              <a:gd name="T45" fmla="*/ 249494696 h 2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3"/>
              <a:gd name="T70" fmla="*/ 0 h 2123"/>
              <a:gd name="T71" fmla="*/ 823 w 823"/>
              <a:gd name="T72" fmla="*/ 2123 h 212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3" h="2123">
                <a:moveTo>
                  <a:pt x="676" y="119"/>
                </a:moveTo>
                <a:cubicBezTo>
                  <a:pt x="634" y="105"/>
                  <a:pt x="647" y="107"/>
                  <a:pt x="601" y="99"/>
                </a:cubicBezTo>
                <a:cubicBezTo>
                  <a:pt x="575" y="95"/>
                  <a:pt x="527" y="87"/>
                  <a:pt x="527" y="87"/>
                </a:cubicBezTo>
                <a:cubicBezTo>
                  <a:pt x="426" y="52"/>
                  <a:pt x="317" y="53"/>
                  <a:pt x="204" y="35"/>
                </a:cubicBezTo>
                <a:cubicBezTo>
                  <a:pt x="155" y="27"/>
                  <a:pt x="58" y="8"/>
                  <a:pt x="10" y="0"/>
                </a:cubicBezTo>
                <a:cubicBezTo>
                  <a:pt x="0" y="125"/>
                  <a:pt x="26" y="252"/>
                  <a:pt x="7" y="375"/>
                </a:cubicBezTo>
                <a:cubicBezTo>
                  <a:pt x="11" y="522"/>
                  <a:pt x="18" y="669"/>
                  <a:pt x="18" y="816"/>
                </a:cubicBezTo>
                <a:cubicBezTo>
                  <a:pt x="13" y="943"/>
                  <a:pt x="17" y="1068"/>
                  <a:pt x="17" y="1136"/>
                </a:cubicBezTo>
                <a:cubicBezTo>
                  <a:pt x="17" y="1204"/>
                  <a:pt x="9" y="1131"/>
                  <a:pt x="18" y="1226"/>
                </a:cubicBezTo>
                <a:cubicBezTo>
                  <a:pt x="26" y="1382"/>
                  <a:pt x="12" y="1551"/>
                  <a:pt x="69" y="1706"/>
                </a:cubicBezTo>
                <a:cubicBezTo>
                  <a:pt x="76" y="1755"/>
                  <a:pt x="88" y="1804"/>
                  <a:pt x="93" y="1853"/>
                </a:cubicBezTo>
                <a:cubicBezTo>
                  <a:pt x="99" y="1910"/>
                  <a:pt x="119" y="2080"/>
                  <a:pt x="304" y="2115"/>
                </a:cubicBezTo>
                <a:cubicBezTo>
                  <a:pt x="451" y="2106"/>
                  <a:pt x="425" y="2123"/>
                  <a:pt x="552" y="2103"/>
                </a:cubicBezTo>
                <a:cubicBezTo>
                  <a:pt x="578" y="2094"/>
                  <a:pt x="601" y="2086"/>
                  <a:pt x="625" y="2077"/>
                </a:cubicBezTo>
                <a:cubicBezTo>
                  <a:pt x="637" y="2073"/>
                  <a:pt x="663" y="2064"/>
                  <a:pt x="663" y="2064"/>
                </a:cubicBezTo>
                <a:cubicBezTo>
                  <a:pt x="693" y="2020"/>
                  <a:pt x="646" y="1980"/>
                  <a:pt x="677" y="1936"/>
                </a:cubicBezTo>
                <a:cubicBezTo>
                  <a:pt x="692" y="1882"/>
                  <a:pt x="709" y="1833"/>
                  <a:pt x="716" y="1776"/>
                </a:cubicBezTo>
                <a:cubicBezTo>
                  <a:pt x="703" y="1592"/>
                  <a:pt x="782" y="1415"/>
                  <a:pt x="739" y="1232"/>
                </a:cubicBezTo>
                <a:cubicBezTo>
                  <a:pt x="723" y="1081"/>
                  <a:pt x="823" y="856"/>
                  <a:pt x="723" y="714"/>
                </a:cubicBezTo>
                <a:cubicBezTo>
                  <a:pt x="719" y="691"/>
                  <a:pt x="754" y="666"/>
                  <a:pt x="748" y="643"/>
                </a:cubicBezTo>
                <a:cubicBezTo>
                  <a:pt x="740" y="611"/>
                  <a:pt x="755" y="547"/>
                  <a:pt x="755" y="547"/>
                </a:cubicBezTo>
                <a:cubicBezTo>
                  <a:pt x="760" y="449"/>
                  <a:pt x="733" y="364"/>
                  <a:pt x="739" y="266"/>
                </a:cubicBezTo>
                <a:cubicBezTo>
                  <a:pt x="743" y="203"/>
                  <a:pt x="738" y="99"/>
                  <a:pt x="552" y="99"/>
                </a:cubicBezTo>
              </a:path>
            </a:pathLst>
          </a:custGeom>
          <a:solidFill>
            <a:srgbClr val="FFFFCC"/>
          </a:solidFill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3" name="Freeform 19"/>
          <p:cNvSpPr>
            <a:spLocks/>
          </p:cNvSpPr>
          <p:nvPr/>
        </p:nvSpPr>
        <p:spPr bwMode="auto">
          <a:xfrm>
            <a:off x="412750" y="2895600"/>
            <a:ext cx="1081088" cy="3395663"/>
          </a:xfrm>
          <a:custGeom>
            <a:avLst/>
            <a:gdLst>
              <a:gd name="T0" fmla="*/ 267152570 w 777"/>
              <a:gd name="T1" fmla="*/ 340221881 h 2139"/>
              <a:gd name="T2" fmla="*/ 404601057 w 777"/>
              <a:gd name="T3" fmla="*/ 289817185 h 2139"/>
              <a:gd name="T4" fmla="*/ 540112682 w 777"/>
              <a:gd name="T5" fmla="*/ 259575319 h 2139"/>
              <a:gd name="T6" fmla="*/ 1128622473 w 777"/>
              <a:gd name="T7" fmla="*/ 128527185 h 2139"/>
              <a:gd name="T8" fmla="*/ 1486761979 w 777"/>
              <a:gd name="T9" fmla="*/ 0 h 2139"/>
              <a:gd name="T10" fmla="*/ 1486761979 w 777"/>
              <a:gd name="T11" fmla="*/ 985381980 h 2139"/>
              <a:gd name="T12" fmla="*/ 1467402579 w 777"/>
              <a:gd name="T13" fmla="*/ 2096770145 h 2139"/>
              <a:gd name="T14" fmla="*/ 1469337962 w 777"/>
              <a:gd name="T15" fmla="*/ 2147483647 h 2139"/>
              <a:gd name="T16" fmla="*/ 1467402579 w 777"/>
              <a:gd name="T17" fmla="*/ 2147483647 h 2139"/>
              <a:gd name="T18" fmla="*/ 1374480172 w 777"/>
              <a:gd name="T19" fmla="*/ 2147483647 h 2139"/>
              <a:gd name="T20" fmla="*/ 1329953831 w 777"/>
              <a:gd name="T21" fmla="*/ 2147483647 h 2139"/>
              <a:gd name="T22" fmla="*/ 944712348 w 777"/>
              <a:gd name="T23" fmla="*/ 2147483647 h 2139"/>
              <a:gd name="T24" fmla="*/ 493650957 w 777"/>
              <a:gd name="T25" fmla="*/ 2147483647 h 2139"/>
              <a:gd name="T26" fmla="*/ 360074629 w 777"/>
              <a:gd name="T27" fmla="*/ 2147483647 h 2139"/>
              <a:gd name="T28" fmla="*/ 292319512 w 777"/>
              <a:gd name="T29" fmla="*/ 2147483647 h 2139"/>
              <a:gd name="T30" fmla="*/ 265217187 w 777"/>
              <a:gd name="T31" fmla="*/ 2147483647 h 2139"/>
              <a:gd name="T32" fmla="*/ 195525295 w 777"/>
              <a:gd name="T33" fmla="*/ 2147483647 h 2139"/>
              <a:gd name="T34" fmla="*/ 152935685 w 777"/>
              <a:gd name="T35" fmla="*/ 2147483647 h 2139"/>
              <a:gd name="T36" fmla="*/ 181973393 w 777"/>
              <a:gd name="T37" fmla="*/ 1839714287 h 2139"/>
              <a:gd name="T38" fmla="*/ 137448443 w 777"/>
              <a:gd name="T39" fmla="*/ 1660783646 h 2139"/>
              <a:gd name="T40" fmla="*/ 123896585 w 777"/>
              <a:gd name="T41" fmla="*/ 1418848721 h 2139"/>
              <a:gd name="T42" fmla="*/ 152935685 w 777"/>
              <a:gd name="T43" fmla="*/ 710684041 h 2139"/>
              <a:gd name="T44" fmla="*/ 493650957 w 777"/>
              <a:gd name="T45" fmla="*/ 289817185 h 21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77"/>
              <a:gd name="T70" fmla="*/ 0 h 2139"/>
              <a:gd name="T71" fmla="*/ 777 w 777"/>
              <a:gd name="T72" fmla="*/ 2139 h 21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77" h="2139">
                <a:moveTo>
                  <a:pt x="138" y="135"/>
                </a:moveTo>
                <a:cubicBezTo>
                  <a:pt x="178" y="121"/>
                  <a:pt x="166" y="123"/>
                  <a:pt x="209" y="115"/>
                </a:cubicBezTo>
                <a:cubicBezTo>
                  <a:pt x="233" y="111"/>
                  <a:pt x="279" y="103"/>
                  <a:pt x="279" y="103"/>
                </a:cubicBezTo>
                <a:cubicBezTo>
                  <a:pt x="374" y="68"/>
                  <a:pt x="477" y="69"/>
                  <a:pt x="583" y="51"/>
                </a:cubicBezTo>
                <a:cubicBezTo>
                  <a:pt x="629" y="43"/>
                  <a:pt x="722" y="8"/>
                  <a:pt x="768" y="0"/>
                </a:cubicBezTo>
                <a:cubicBezTo>
                  <a:pt x="777" y="125"/>
                  <a:pt x="750" y="268"/>
                  <a:pt x="768" y="391"/>
                </a:cubicBezTo>
                <a:cubicBezTo>
                  <a:pt x="765" y="538"/>
                  <a:pt x="758" y="685"/>
                  <a:pt x="758" y="832"/>
                </a:cubicBezTo>
                <a:cubicBezTo>
                  <a:pt x="762" y="959"/>
                  <a:pt x="759" y="1084"/>
                  <a:pt x="759" y="1152"/>
                </a:cubicBezTo>
                <a:cubicBezTo>
                  <a:pt x="759" y="1220"/>
                  <a:pt x="766" y="1147"/>
                  <a:pt x="758" y="1242"/>
                </a:cubicBezTo>
                <a:cubicBezTo>
                  <a:pt x="750" y="1398"/>
                  <a:pt x="763" y="1567"/>
                  <a:pt x="710" y="1722"/>
                </a:cubicBezTo>
                <a:cubicBezTo>
                  <a:pt x="703" y="1771"/>
                  <a:pt x="691" y="1820"/>
                  <a:pt x="687" y="1869"/>
                </a:cubicBezTo>
                <a:cubicBezTo>
                  <a:pt x="681" y="1926"/>
                  <a:pt x="663" y="2096"/>
                  <a:pt x="488" y="2131"/>
                </a:cubicBezTo>
                <a:cubicBezTo>
                  <a:pt x="350" y="2122"/>
                  <a:pt x="375" y="2139"/>
                  <a:pt x="255" y="2119"/>
                </a:cubicBezTo>
                <a:cubicBezTo>
                  <a:pt x="231" y="2110"/>
                  <a:pt x="209" y="2102"/>
                  <a:pt x="186" y="2093"/>
                </a:cubicBezTo>
                <a:cubicBezTo>
                  <a:pt x="175" y="2089"/>
                  <a:pt x="151" y="2080"/>
                  <a:pt x="151" y="2080"/>
                </a:cubicBezTo>
                <a:cubicBezTo>
                  <a:pt x="122" y="2036"/>
                  <a:pt x="167" y="1996"/>
                  <a:pt x="137" y="1952"/>
                </a:cubicBezTo>
                <a:cubicBezTo>
                  <a:pt x="123" y="1898"/>
                  <a:pt x="107" y="1849"/>
                  <a:pt x="101" y="1792"/>
                </a:cubicBezTo>
                <a:cubicBezTo>
                  <a:pt x="113" y="1608"/>
                  <a:pt x="39" y="1431"/>
                  <a:pt x="79" y="1248"/>
                </a:cubicBezTo>
                <a:cubicBezTo>
                  <a:pt x="94" y="1097"/>
                  <a:pt x="0" y="872"/>
                  <a:pt x="94" y="730"/>
                </a:cubicBezTo>
                <a:cubicBezTo>
                  <a:pt x="98" y="707"/>
                  <a:pt x="65" y="682"/>
                  <a:pt x="71" y="659"/>
                </a:cubicBezTo>
                <a:cubicBezTo>
                  <a:pt x="78" y="627"/>
                  <a:pt x="64" y="563"/>
                  <a:pt x="64" y="563"/>
                </a:cubicBezTo>
                <a:cubicBezTo>
                  <a:pt x="59" y="465"/>
                  <a:pt x="85" y="380"/>
                  <a:pt x="79" y="282"/>
                </a:cubicBezTo>
                <a:cubicBezTo>
                  <a:pt x="75" y="219"/>
                  <a:pt x="80" y="115"/>
                  <a:pt x="255" y="115"/>
                </a:cubicBezTo>
              </a:path>
            </a:pathLst>
          </a:cu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4" name="Freeform 20"/>
          <p:cNvSpPr>
            <a:spLocks/>
          </p:cNvSpPr>
          <p:nvPr/>
        </p:nvSpPr>
        <p:spPr bwMode="auto">
          <a:xfrm>
            <a:off x="412750" y="1219200"/>
            <a:ext cx="1382713" cy="2216150"/>
          </a:xfrm>
          <a:custGeom>
            <a:avLst/>
            <a:gdLst>
              <a:gd name="T0" fmla="*/ 1693545931 w 871"/>
              <a:gd name="T1" fmla="*/ 113406247 h 1396"/>
              <a:gd name="T2" fmla="*/ 1081148310 w 871"/>
              <a:gd name="T3" fmla="*/ 80644997 h 1396"/>
              <a:gd name="T4" fmla="*/ 564515244 w 871"/>
              <a:gd name="T5" fmla="*/ 15120938 h 1396"/>
              <a:gd name="T6" fmla="*/ 241935119 w 871"/>
              <a:gd name="T7" fmla="*/ 80644997 h 1396"/>
              <a:gd name="T8" fmla="*/ 128528823 w 871"/>
              <a:gd name="T9" fmla="*/ 226814082 h 1396"/>
              <a:gd name="T10" fmla="*/ 80645031 w 871"/>
              <a:gd name="T11" fmla="*/ 322579986 h 1396"/>
              <a:gd name="T12" fmla="*/ 0 w 871"/>
              <a:gd name="T13" fmla="*/ 564515001 h 1396"/>
              <a:gd name="T14" fmla="*/ 47883779 w 871"/>
              <a:gd name="T15" fmla="*/ 1242436200 h 1396"/>
              <a:gd name="T16" fmla="*/ 98286920 w 871"/>
              <a:gd name="T17" fmla="*/ 1887596371 h 1396"/>
              <a:gd name="T18" fmla="*/ 146169124 w 871"/>
              <a:gd name="T19" fmla="*/ 2147483647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47483647 h 1396"/>
              <a:gd name="T26" fmla="*/ 1257559262 w 871"/>
              <a:gd name="T27" fmla="*/ 2147483647 h 1396"/>
              <a:gd name="T28" fmla="*/ 1469252404 w 871"/>
              <a:gd name="T29" fmla="*/ 2147483647 h 1396"/>
              <a:gd name="T30" fmla="*/ 1630542417 w 871"/>
              <a:gd name="T31" fmla="*/ 2147483647 h 1396"/>
              <a:gd name="T32" fmla="*/ 1693545931 w 871"/>
              <a:gd name="T33" fmla="*/ 2147483647 h 1396"/>
              <a:gd name="T34" fmla="*/ 1711187820 w 871"/>
              <a:gd name="T35" fmla="*/ 2147483647 h 1396"/>
              <a:gd name="T36" fmla="*/ 1822074704 w 871"/>
              <a:gd name="T37" fmla="*/ 2147483647 h 1396"/>
              <a:gd name="T38" fmla="*/ 1920360012 w 871"/>
              <a:gd name="T39" fmla="*/ 2147483647 h 1396"/>
              <a:gd name="T40" fmla="*/ 1983364718 w 871"/>
              <a:gd name="T41" fmla="*/ 2147483647 h 1396"/>
              <a:gd name="T42" fmla="*/ 2096770964 w 871"/>
              <a:gd name="T43" fmla="*/ 2129531286 h 1396"/>
              <a:gd name="T44" fmla="*/ 2096770964 w 871"/>
              <a:gd name="T45" fmla="*/ 919856313 h 1396"/>
              <a:gd name="T46" fmla="*/ 2129533792 w 871"/>
              <a:gd name="T47" fmla="*/ 549394069 h 1396"/>
              <a:gd name="T48" fmla="*/ 2147483647 w 871"/>
              <a:gd name="T49" fmla="*/ 435987871 h 1396"/>
              <a:gd name="T50" fmla="*/ 2147483647 w 871"/>
              <a:gd name="T51" fmla="*/ 337700919 h 1396"/>
              <a:gd name="T52" fmla="*/ 2114412853 w 871"/>
              <a:gd name="T53" fmla="*/ 113406247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605" name="Freeform 22"/>
          <p:cNvSpPr>
            <a:spLocks/>
          </p:cNvSpPr>
          <p:nvPr/>
        </p:nvSpPr>
        <p:spPr bwMode="auto">
          <a:xfrm flipH="1">
            <a:off x="1936750" y="1143000"/>
            <a:ext cx="1382713" cy="2216150"/>
          </a:xfrm>
          <a:custGeom>
            <a:avLst/>
            <a:gdLst>
              <a:gd name="T0" fmla="*/ 1693545931 w 871"/>
              <a:gd name="T1" fmla="*/ 113406247 h 1396"/>
              <a:gd name="T2" fmla="*/ 1081148310 w 871"/>
              <a:gd name="T3" fmla="*/ 80644997 h 1396"/>
              <a:gd name="T4" fmla="*/ 564515244 w 871"/>
              <a:gd name="T5" fmla="*/ 15120938 h 1396"/>
              <a:gd name="T6" fmla="*/ 241935119 w 871"/>
              <a:gd name="T7" fmla="*/ 80644997 h 1396"/>
              <a:gd name="T8" fmla="*/ 128528823 w 871"/>
              <a:gd name="T9" fmla="*/ 226814082 h 1396"/>
              <a:gd name="T10" fmla="*/ 80645031 w 871"/>
              <a:gd name="T11" fmla="*/ 322579986 h 1396"/>
              <a:gd name="T12" fmla="*/ 0 w 871"/>
              <a:gd name="T13" fmla="*/ 564515001 h 1396"/>
              <a:gd name="T14" fmla="*/ 47883779 w 871"/>
              <a:gd name="T15" fmla="*/ 1242436200 h 1396"/>
              <a:gd name="T16" fmla="*/ 98286920 w 871"/>
              <a:gd name="T17" fmla="*/ 1887596371 h 1396"/>
              <a:gd name="T18" fmla="*/ 146169124 w 871"/>
              <a:gd name="T19" fmla="*/ 2147483647 h 1396"/>
              <a:gd name="T20" fmla="*/ 226814180 w 871"/>
              <a:gd name="T21" fmla="*/ 2147483647 h 1396"/>
              <a:gd name="T22" fmla="*/ 887095469 w 871"/>
              <a:gd name="T23" fmla="*/ 2147483647 h 1396"/>
              <a:gd name="T24" fmla="*/ 1096269249 w 871"/>
              <a:gd name="T25" fmla="*/ 2147483647 h 1396"/>
              <a:gd name="T26" fmla="*/ 1257559262 w 871"/>
              <a:gd name="T27" fmla="*/ 2147483647 h 1396"/>
              <a:gd name="T28" fmla="*/ 1469252404 w 871"/>
              <a:gd name="T29" fmla="*/ 2147483647 h 1396"/>
              <a:gd name="T30" fmla="*/ 1630542417 w 871"/>
              <a:gd name="T31" fmla="*/ 2147483647 h 1396"/>
              <a:gd name="T32" fmla="*/ 1693545931 w 871"/>
              <a:gd name="T33" fmla="*/ 2147483647 h 1396"/>
              <a:gd name="T34" fmla="*/ 1711187820 w 871"/>
              <a:gd name="T35" fmla="*/ 2147483647 h 1396"/>
              <a:gd name="T36" fmla="*/ 1822074704 w 871"/>
              <a:gd name="T37" fmla="*/ 2147483647 h 1396"/>
              <a:gd name="T38" fmla="*/ 1920360012 w 871"/>
              <a:gd name="T39" fmla="*/ 2147483647 h 1396"/>
              <a:gd name="T40" fmla="*/ 1983364718 w 871"/>
              <a:gd name="T41" fmla="*/ 2147483647 h 1396"/>
              <a:gd name="T42" fmla="*/ 2096770964 w 871"/>
              <a:gd name="T43" fmla="*/ 2129531286 h 1396"/>
              <a:gd name="T44" fmla="*/ 2096770964 w 871"/>
              <a:gd name="T45" fmla="*/ 919856313 h 1396"/>
              <a:gd name="T46" fmla="*/ 2129533792 w 871"/>
              <a:gd name="T47" fmla="*/ 549394069 h 1396"/>
              <a:gd name="T48" fmla="*/ 2147483647 w 871"/>
              <a:gd name="T49" fmla="*/ 435987871 h 1396"/>
              <a:gd name="T50" fmla="*/ 2147483647 w 871"/>
              <a:gd name="T51" fmla="*/ 337700919 h 1396"/>
              <a:gd name="T52" fmla="*/ 2114412853 w 871"/>
              <a:gd name="T53" fmla="*/ 113406247 h 139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1"/>
              <a:gd name="T82" fmla="*/ 0 h 1396"/>
              <a:gd name="T83" fmla="*/ 871 w 871"/>
              <a:gd name="T84" fmla="*/ 1396 h 139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1" h="1396">
                <a:moveTo>
                  <a:pt x="672" y="45"/>
                </a:moveTo>
                <a:cubicBezTo>
                  <a:pt x="593" y="64"/>
                  <a:pt x="509" y="39"/>
                  <a:pt x="429" y="32"/>
                </a:cubicBezTo>
                <a:cubicBezTo>
                  <a:pt x="362" y="16"/>
                  <a:pt x="292" y="15"/>
                  <a:pt x="224" y="6"/>
                </a:cubicBezTo>
                <a:cubicBezTo>
                  <a:pt x="159" y="14"/>
                  <a:pt x="134" y="0"/>
                  <a:pt x="96" y="32"/>
                </a:cubicBezTo>
                <a:cubicBezTo>
                  <a:pt x="77" y="48"/>
                  <a:pt x="51" y="90"/>
                  <a:pt x="51" y="90"/>
                </a:cubicBezTo>
                <a:cubicBezTo>
                  <a:pt x="36" y="138"/>
                  <a:pt x="56" y="79"/>
                  <a:pt x="32" y="128"/>
                </a:cubicBezTo>
                <a:cubicBezTo>
                  <a:pt x="17" y="158"/>
                  <a:pt x="12" y="193"/>
                  <a:pt x="0" y="224"/>
                </a:cubicBezTo>
                <a:cubicBezTo>
                  <a:pt x="6" y="316"/>
                  <a:pt x="14" y="401"/>
                  <a:pt x="19" y="493"/>
                </a:cubicBezTo>
                <a:cubicBezTo>
                  <a:pt x="31" y="727"/>
                  <a:pt x="12" y="649"/>
                  <a:pt x="39" y="749"/>
                </a:cubicBezTo>
                <a:cubicBezTo>
                  <a:pt x="43" y="866"/>
                  <a:pt x="50" y="978"/>
                  <a:pt x="58" y="1094"/>
                </a:cubicBezTo>
                <a:cubicBezTo>
                  <a:pt x="59" y="1147"/>
                  <a:pt x="39" y="1321"/>
                  <a:pt x="90" y="1395"/>
                </a:cubicBezTo>
                <a:cubicBezTo>
                  <a:pt x="274" y="1390"/>
                  <a:pt x="246" y="1396"/>
                  <a:pt x="352" y="1376"/>
                </a:cubicBezTo>
                <a:cubicBezTo>
                  <a:pt x="377" y="1359"/>
                  <a:pt x="406" y="1353"/>
                  <a:pt x="435" y="1344"/>
                </a:cubicBezTo>
                <a:cubicBezTo>
                  <a:pt x="460" y="1328"/>
                  <a:pt x="470" y="1313"/>
                  <a:pt x="499" y="1306"/>
                </a:cubicBezTo>
                <a:cubicBezTo>
                  <a:pt x="521" y="1284"/>
                  <a:pt x="553" y="1265"/>
                  <a:pt x="583" y="1254"/>
                </a:cubicBezTo>
                <a:cubicBezTo>
                  <a:pt x="602" y="1235"/>
                  <a:pt x="647" y="1203"/>
                  <a:pt x="647" y="1203"/>
                </a:cubicBezTo>
                <a:cubicBezTo>
                  <a:pt x="661" y="1158"/>
                  <a:pt x="641" y="1210"/>
                  <a:pt x="672" y="1171"/>
                </a:cubicBezTo>
                <a:cubicBezTo>
                  <a:pt x="676" y="1166"/>
                  <a:pt x="676" y="1158"/>
                  <a:pt x="679" y="1152"/>
                </a:cubicBezTo>
                <a:cubicBezTo>
                  <a:pt x="698" y="1118"/>
                  <a:pt x="700" y="1118"/>
                  <a:pt x="723" y="1094"/>
                </a:cubicBezTo>
                <a:cubicBezTo>
                  <a:pt x="731" y="1065"/>
                  <a:pt x="747" y="1037"/>
                  <a:pt x="762" y="1011"/>
                </a:cubicBezTo>
                <a:cubicBezTo>
                  <a:pt x="769" y="998"/>
                  <a:pt x="782" y="987"/>
                  <a:pt x="787" y="973"/>
                </a:cubicBezTo>
                <a:cubicBezTo>
                  <a:pt x="803" y="930"/>
                  <a:pt x="818" y="889"/>
                  <a:pt x="832" y="845"/>
                </a:cubicBezTo>
                <a:cubicBezTo>
                  <a:pt x="846" y="684"/>
                  <a:pt x="845" y="526"/>
                  <a:pt x="832" y="365"/>
                </a:cubicBezTo>
                <a:cubicBezTo>
                  <a:pt x="838" y="272"/>
                  <a:pt x="832" y="278"/>
                  <a:pt x="845" y="218"/>
                </a:cubicBezTo>
                <a:cubicBezTo>
                  <a:pt x="852" y="185"/>
                  <a:pt x="848" y="201"/>
                  <a:pt x="858" y="173"/>
                </a:cubicBezTo>
                <a:cubicBezTo>
                  <a:pt x="862" y="160"/>
                  <a:pt x="871" y="134"/>
                  <a:pt x="871" y="134"/>
                </a:cubicBezTo>
                <a:cubicBezTo>
                  <a:pt x="865" y="99"/>
                  <a:pt x="865" y="71"/>
                  <a:pt x="839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4606" name="Group 28"/>
          <p:cNvGrpSpPr>
            <a:grpSpLocks/>
          </p:cNvGrpSpPr>
          <p:nvPr/>
        </p:nvGrpSpPr>
        <p:grpSpPr bwMode="auto">
          <a:xfrm>
            <a:off x="1403350" y="3276600"/>
            <a:ext cx="838200" cy="2971800"/>
            <a:chOff x="864" y="1824"/>
            <a:chExt cx="528" cy="1872"/>
          </a:xfrm>
        </p:grpSpPr>
        <p:sp>
          <p:nvSpPr>
            <p:cNvPr id="24616" name="AutoShape 25"/>
            <p:cNvSpPr>
              <a:spLocks noChangeArrowheads="1"/>
            </p:cNvSpPr>
            <p:nvPr/>
          </p:nvSpPr>
          <p:spPr bwMode="auto">
            <a:xfrm>
              <a:off x="960" y="1824"/>
              <a:ext cx="336" cy="18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17" name="AutoShape 27"/>
            <p:cNvSpPr>
              <a:spLocks noChangeArrowheads="1"/>
            </p:cNvSpPr>
            <p:nvPr/>
          </p:nvSpPr>
          <p:spPr bwMode="auto">
            <a:xfrm flipV="1">
              <a:off x="864" y="3072"/>
              <a:ext cx="528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607" name="Text Box 51"/>
          <p:cNvSpPr txBox="1">
            <a:spLocks noChangeArrowheads="1"/>
          </p:cNvSpPr>
          <p:nvPr/>
        </p:nvSpPr>
        <p:spPr bwMode="auto">
          <a:xfrm>
            <a:off x="641350" y="1676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chemeClr val="accent2"/>
                </a:solidFill>
                <a:latin typeface="Tahoma" pitchFamily="34" charset="0"/>
              </a:rPr>
              <a:t>Normal</a:t>
            </a:r>
            <a:endParaRPr lang="en-US" sz="28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4608" name="Text Box 52"/>
          <p:cNvSpPr txBox="1">
            <a:spLocks noChangeArrowheads="1"/>
          </p:cNvSpPr>
          <p:nvPr/>
        </p:nvSpPr>
        <p:spPr bwMode="auto">
          <a:xfrm>
            <a:off x="3879850" y="1676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chemeClr val="accent2"/>
                </a:solidFill>
                <a:latin typeface="Tahoma" pitchFamily="34" charset="0"/>
              </a:rPr>
              <a:t>Vertikal</a:t>
            </a:r>
            <a:endParaRPr lang="en-US" sz="28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4609" name="Text Box 53"/>
          <p:cNvSpPr txBox="1">
            <a:spLocks noChangeArrowheads="1"/>
          </p:cNvSpPr>
          <p:nvPr/>
        </p:nvSpPr>
        <p:spPr bwMode="auto">
          <a:xfrm>
            <a:off x="7118350" y="1676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chemeClr val="accent2"/>
                </a:solidFill>
                <a:latin typeface="Tahoma" pitchFamily="34" charset="0"/>
              </a:rPr>
              <a:t>Horizontal</a:t>
            </a:r>
            <a:endParaRPr lang="en-US" sz="28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4610" name="Text Box 55"/>
          <p:cNvSpPr txBox="1">
            <a:spLocks noChangeArrowheads="1"/>
          </p:cNvSpPr>
          <p:nvPr/>
        </p:nvSpPr>
        <p:spPr bwMode="auto">
          <a:xfrm>
            <a:off x="2933700" y="3048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  <a:latin typeface="Tahoma" pitchFamily="34" charset="0"/>
              </a:rPr>
              <a:t>Kemik kayıp yönleri</a:t>
            </a:r>
            <a:endParaRPr lang="en-US" sz="32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4611" name="Text Box 57"/>
          <p:cNvSpPr txBox="1">
            <a:spLocks noChangeArrowheads="1"/>
          </p:cNvSpPr>
          <p:nvPr/>
        </p:nvSpPr>
        <p:spPr bwMode="auto">
          <a:xfrm>
            <a:off x="22860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800" b="1">
                <a:latin typeface="Tahoma" pitchFamily="34" charset="0"/>
              </a:rPr>
              <a:t>&lt;2mm</a:t>
            </a:r>
            <a:endParaRPr lang="en-US" sz="1800" b="1">
              <a:latin typeface="Tahoma" pitchFamily="34" charset="0"/>
            </a:endParaRPr>
          </a:p>
        </p:txBody>
      </p:sp>
      <p:sp>
        <p:nvSpPr>
          <p:cNvPr id="24612" name="Text Box 58"/>
          <p:cNvSpPr txBox="1">
            <a:spLocks noChangeArrowheads="1"/>
          </p:cNvSpPr>
          <p:nvPr/>
        </p:nvSpPr>
        <p:spPr bwMode="auto">
          <a:xfrm>
            <a:off x="8686800" y="324485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800" b="1">
                <a:latin typeface="Tahoma" pitchFamily="34" charset="0"/>
              </a:rPr>
              <a:t>&gt;2mm</a:t>
            </a:r>
            <a:endParaRPr lang="en-US" sz="1800" b="1">
              <a:latin typeface="Tahoma" pitchFamily="34" charset="0"/>
            </a:endParaRPr>
          </a:p>
        </p:txBody>
      </p:sp>
      <p:sp>
        <p:nvSpPr>
          <p:cNvPr id="24613" name="44 Dikdörtgen"/>
          <p:cNvSpPr>
            <a:spLocks noChangeArrowheads="1"/>
          </p:cNvSpPr>
          <p:nvPr/>
        </p:nvSpPr>
        <p:spPr bwMode="auto">
          <a:xfrm>
            <a:off x="4143375" y="6196013"/>
            <a:ext cx="178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>
                <a:solidFill>
                  <a:schemeClr val="bg1"/>
                </a:solidFill>
                <a:latin typeface="Tahoma" pitchFamily="34" charset="0"/>
              </a:rPr>
              <a:t>paralellikten sapma olması 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		</a:t>
            </a:r>
            <a:endParaRPr lang="tr-TR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4614" name="45 Dikdörtgen"/>
          <p:cNvSpPr>
            <a:spLocks noChangeArrowheads="1"/>
          </p:cNvSpPr>
          <p:nvPr/>
        </p:nvSpPr>
        <p:spPr bwMode="auto">
          <a:xfrm>
            <a:off x="500063" y="6488113"/>
            <a:ext cx="256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Paralel ve 1.5–2 mm</a:t>
            </a:r>
            <a:endParaRPr lang="tr-TR" sz="1800"/>
          </a:p>
        </p:txBody>
      </p:sp>
      <p:sp>
        <p:nvSpPr>
          <p:cNvPr id="24615" name="46 Dikdörtgen"/>
          <p:cNvSpPr>
            <a:spLocks noChangeArrowheads="1"/>
          </p:cNvSpPr>
          <p:nvPr/>
        </p:nvSpPr>
        <p:spPr bwMode="auto">
          <a:xfrm>
            <a:off x="6643688" y="64881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aradaki mesafe2mm den fazla</a:t>
            </a:r>
            <a:endParaRPr lang="tr-TR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grayscl/>
          </a:blip>
          <a:srcRect r="15874"/>
          <a:stretch>
            <a:fillRect/>
          </a:stretch>
        </p:blipFill>
        <p:spPr bwMode="auto">
          <a:xfrm>
            <a:off x="247650" y="260350"/>
            <a:ext cx="59817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2724150" y="3736975"/>
            <a:ext cx="493713" cy="438150"/>
            <a:chOff x="3456" y="3168"/>
            <a:chExt cx="311" cy="276"/>
          </a:xfrm>
        </p:grpSpPr>
        <p:sp>
          <p:nvSpPr>
            <p:cNvPr id="25611" name="Line 6"/>
            <p:cNvSpPr>
              <a:spLocks noChangeShapeType="1"/>
            </p:cNvSpPr>
            <p:nvPr/>
          </p:nvSpPr>
          <p:spPr bwMode="auto">
            <a:xfrm>
              <a:off x="3456" y="3168"/>
              <a:ext cx="192" cy="0"/>
            </a:xfrm>
            <a:prstGeom prst="line">
              <a:avLst/>
            </a:prstGeom>
            <a:noFill/>
            <a:ln w="57150">
              <a:solidFill>
                <a:srgbClr val="8CBC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2" name="Line 7"/>
            <p:cNvSpPr>
              <a:spLocks noChangeShapeType="1"/>
            </p:cNvSpPr>
            <p:nvPr/>
          </p:nvSpPr>
          <p:spPr bwMode="auto">
            <a:xfrm>
              <a:off x="3504" y="3444"/>
              <a:ext cx="263" cy="0"/>
            </a:xfrm>
            <a:prstGeom prst="line">
              <a:avLst/>
            </a:prstGeom>
            <a:noFill/>
            <a:ln w="38100">
              <a:solidFill>
                <a:srgbClr val="ED181E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4953000" y="3584575"/>
            <a:ext cx="819150" cy="381000"/>
            <a:chOff x="4860" y="3072"/>
            <a:chExt cx="516" cy="240"/>
          </a:xfrm>
        </p:grpSpPr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4860" y="3072"/>
              <a:ext cx="362" cy="0"/>
            </a:xfrm>
            <a:prstGeom prst="line">
              <a:avLst/>
            </a:prstGeom>
            <a:noFill/>
            <a:ln w="57150">
              <a:solidFill>
                <a:srgbClr val="8CBC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4922" y="3312"/>
              <a:ext cx="454" cy="0"/>
            </a:xfrm>
            <a:prstGeom prst="line">
              <a:avLst/>
            </a:prstGeom>
            <a:noFill/>
            <a:ln w="38100">
              <a:solidFill>
                <a:srgbClr val="ED181E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6367463" y="1628775"/>
            <a:ext cx="36861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12"/>
          <p:cNvSpPr>
            <a:spLocks noChangeShapeType="1"/>
          </p:cNvSpPr>
          <p:nvPr/>
        </p:nvSpPr>
        <p:spPr bwMode="auto">
          <a:xfrm flipH="1" flipV="1">
            <a:off x="7739063" y="3808413"/>
            <a:ext cx="304800" cy="304800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 flipH="1" flipV="1">
            <a:off x="7815263" y="3579813"/>
            <a:ext cx="304800" cy="304800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5608" name="Line 14"/>
          <p:cNvSpPr>
            <a:spLocks noChangeShapeType="1"/>
          </p:cNvSpPr>
          <p:nvPr/>
        </p:nvSpPr>
        <p:spPr bwMode="auto">
          <a:xfrm flipH="1" flipV="1">
            <a:off x="7662863" y="4113213"/>
            <a:ext cx="304800" cy="304800"/>
          </a:xfrm>
          <a:prstGeom prst="line">
            <a:avLst/>
          </a:prstGeom>
          <a:noFill/>
          <a:ln w="57150">
            <a:solidFill>
              <a:srgbClr val="ED18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743950" cy="990600"/>
          </a:xfrm>
          <a:ln>
            <a:solidFill>
              <a:srgbClr val="FFCC00"/>
            </a:solidFill>
          </a:ln>
        </p:spPr>
        <p:txBody>
          <a:bodyPr/>
          <a:lstStyle/>
          <a:p>
            <a:pPr>
              <a:defRPr/>
            </a:pPr>
            <a:r>
              <a:rPr lang="tr-TR" sz="48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İleri derecede periodontitis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743950" cy="4114800"/>
          </a:xfrm>
        </p:spPr>
        <p:txBody>
          <a:bodyPr/>
          <a:lstStyle/>
          <a:p>
            <a:pPr>
              <a:defRPr/>
            </a:pP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Kemik deformiteleri</a:t>
            </a:r>
          </a:p>
          <a:p>
            <a:pPr>
              <a:defRPr/>
            </a:pP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Furkasyon problemleri</a:t>
            </a:r>
            <a:endParaRPr lang="tr-TR" b="1" smtClean="0">
              <a:latin typeface="Tahoma" pitchFamily="34" charset="0"/>
            </a:endParaRPr>
          </a:p>
          <a:p>
            <a:pPr algn="ctr">
              <a:buFontTx/>
              <a:buNone/>
              <a:defRPr/>
            </a:pPr>
            <a:r>
              <a:rPr lang="tr-TR" sz="36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Periodontal apse</a:t>
            </a:r>
            <a:endParaRPr lang="tr-TR" smtClean="0">
              <a:solidFill>
                <a:srgbClr val="00FF00"/>
              </a:solidFill>
              <a:latin typeface="Tahoma" pitchFamily="34" charset="0"/>
            </a:endParaRPr>
          </a:p>
          <a:p>
            <a:pPr algn="ctr">
              <a:buFontTx/>
              <a:buNone/>
              <a:defRPr/>
            </a:pPr>
            <a:r>
              <a:rPr lang="tr-TR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Juvenil periodontitis</a:t>
            </a:r>
            <a:endParaRPr lang="tr-TR" smtClean="0">
              <a:latin typeface="Tahoma" pitchFamily="34" charset="0"/>
            </a:endParaRPr>
          </a:p>
          <a:p>
            <a:pPr>
              <a:buFontTx/>
              <a:buNone/>
              <a:defRPr/>
            </a:pP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Vertikal kemik kayıpları</a:t>
            </a:r>
            <a:endParaRPr lang="tr-TR" smtClean="0">
              <a:latin typeface="Tahoma" pitchFamily="34" charset="0"/>
            </a:endParaRPr>
          </a:p>
          <a:p>
            <a:pPr algn="ctr">
              <a:buFontTx/>
              <a:buNone/>
              <a:defRPr/>
            </a:pPr>
            <a:r>
              <a:rPr lang="tr-TR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Hızlı ilerliyen periodontitis</a:t>
            </a:r>
            <a:endParaRPr lang="tr-TR" smtClean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tr-TR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Oseöz</a:t>
            </a:r>
            <a:r>
              <a:rPr lang="tr-TR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tr-TR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defektler</a:t>
            </a:r>
            <a:endParaRPr lang="tr-TR" dirty="0" smtClean="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743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 u="sng" smtClean="0">
                <a:solidFill>
                  <a:srgbClr val="FFCC00"/>
                </a:solidFill>
                <a:latin typeface="Tahoma" pitchFamily="34" charset="0"/>
              </a:rPr>
              <a:t>İnterproksimal kraterler:</a:t>
            </a: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 Vestibül ve oral kemik duvarları arasındaki kemik kaybının oluşturduğu durum</a:t>
            </a:r>
          </a:p>
          <a:p>
            <a:pPr>
              <a:lnSpc>
                <a:spcPct val="90000"/>
              </a:lnSpc>
            </a:pPr>
            <a:endParaRPr lang="tr-TR" sz="2800" b="1" smtClean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b="1" u="sng" smtClean="0">
                <a:solidFill>
                  <a:srgbClr val="FFCC00"/>
                </a:solidFill>
                <a:latin typeface="Tahoma" pitchFamily="34" charset="0"/>
              </a:rPr>
              <a:t>Proksimal kemik içi defektler:</a:t>
            </a: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 2 veya 3 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duvarlı defektler, hemiseptalar (1 duvarlı)</a:t>
            </a:r>
          </a:p>
          <a:p>
            <a:pPr>
              <a:lnSpc>
                <a:spcPct val="90000"/>
              </a:lnSpc>
            </a:pPr>
            <a:endParaRPr lang="tr-TR" sz="2800" b="1" smtClean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b="1" u="sng" smtClean="0">
                <a:solidFill>
                  <a:srgbClr val="FFCC00"/>
                </a:solidFill>
                <a:latin typeface="Tahoma" pitchFamily="34" charset="0"/>
              </a:rPr>
              <a:t>Düzensiz kemik marjini</a:t>
            </a:r>
            <a:endParaRPr lang="tr-TR" sz="280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tr-TR" sz="28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ara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525463"/>
            <a:ext cx="9037637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g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200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Rg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64770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953000" y="2438400"/>
            <a:ext cx="1524000" cy="1752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953000" y="3810000"/>
            <a:ext cx="1905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6019800" y="4038600"/>
            <a:ext cx="228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5253038" y="3810000"/>
            <a:ext cx="711200" cy="131763"/>
          </a:xfrm>
          <a:custGeom>
            <a:avLst/>
            <a:gdLst>
              <a:gd name="T0" fmla="*/ 0 w 448"/>
              <a:gd name="T1" fmla="*/ 15120996 h 83"/>
              <a:gd name="T2" fmla="*/ 385584694 w 448"/>
              <a:gd name="T3" fmla="*/ 47883939 h 83"/>
              <a:gd name="T4" fmla="*/ 435987905 w 448"/>
              <a:gd name="T5" fmla="*/ 80645301 h 83"/>
              <a:gd name="T6" fmla="*/ 466229771 w 448"/>
              <a:gd name="T7" fmla="*/ 128529253 h 83"/>
              <a:gd name="T8" fmla="*/ 660280956 w 448"/>
              <a:gd name="T9" fmla="*/ 209174579 h 83"/>
              <a:gd name="T10" fmla="*/ 1129030089 w 448"/>
              <a:gd name="T11" fmla="*/ 176411592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83"/>
              <a:gd name="T20" fmla="*/ 448 w 448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83">
                <a:moveTo>
                  <a:pt x="0" y="6"/>
                </a:moveTo>
                <a:cubicBezTo>
                  <a:pt x="55" y="0"/>
                  <a:pt x="101" y="2"/>
                  <a:pt x="153" y="19"/>
                </a:cubicBezTo>
                <a:cubicBezTo>
                  <a:pt x="160" y="23"/>
                  <a:pt x="167" y="26"/>
                  <a:pt x="173" y="32"/>
                </a:cubicBezTo>
                <a:cubicBezTo>
                  <a:pt x="178" y="37"/>
                  <a:pt x="179" y="46"/>
                  <a:pt x="185" y="51"/>
                </a:cubicBezTo>
                <a:cubicBezTo>
                  <a:pt x="201" y="64"/>
                  <a:pt x="242" y="77"/>
                  <a:pt x="262" y="83"/>
                </a:cubicBezTo>
                <a:cubicBezTo>
                  <a:pt x="324" y="77"/>
                  <a:pt x="386" y="70"/>
                  <a:pt x="448" y="70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5516563" y="3048000"/>
            <a:ext cx="487362" cy="92075"/>
          </a:xfrm>
          <a:custGeom>
            <a:avLst/>
            <a:gdLst>
              <a:gd name="T0" fmla="*/ 0 w 307"/>
              <a:gd name="T1" fmla="*/ 65524070 h 58"/>
              <a:gd name="T2" fmla="*/ 564514395 w 307"/>
              <a:gd name="T3" fmla="*/ 80645004 h 58"/>
              <a:gd name="T4" fmla="*/ 773686272 w 307"/>
              <a:gd name="T5" fmla="*/ 146169074 h 58"/>
              <a:gd name="T6" fmla="*/ 0 60000 65536"/>
              <a:gd name="T7" fmla="*/ 0 60000 65536"/>
              <a:gd name="T8" fmla="*/ 0 60000 65536"/>
              <a:gd name="T9" fmla="*/ 0 w 307"/>
              <a:gd name="T10" fmla="*/ 0 h 58"/>
              <a:gd name="T11" fmla="*/ 307 w 307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58">
                <a:moveTo>
                  <a:pt x="0" y="26"/>
                </a:moveTo>
                <a:cubicBezTo>
                  <a:pt x="71" y="0"/>
                  <a:pt x="152" y="9"/>
                  <a:pt x="224" y="32"/>
                </a:cubicBezTo>
                <a:cubicBezTo>
                  <a:pt x="250" y="50"/>
                  <a:pt x="276" y="58"/>
                  <a:pt x="307" y="58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343400" y="6096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chemeClr val="bg1"/>
                </a:solidFill>
                <a:latin typeface="Tahoma" pitchFamily="34" charset="0"/>
              </a:rPr>
              <a:t>Furkasyon problemleri</a:t>
            </a: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1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İnterradiküler alveoler 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kemik kaybı</a:t>
            </a:r>
            <a:endParaRPr lang="en-US" sz="32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6781800" y="2895600"/>
            <a:ext cx="3124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  <a:latin typeface="Tahoma" pitchFamily="34" charset="0"/>
              </a:rPr>
              <a:t>Vestibül ve oral kemik seviyeleri</a:t>
            </a:r>
            <a:r>
              <a:rPr lang="tr-TR" sz="3200" b="1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ara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404813"/>
            <a:ext cx="9072563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6996" y="1889448"/>
            <a:ext cx="93567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Symbol" pitchFamily="18" charset="2"/>
              <a:buNone/>
            </a:pPr>
            <a:r>
              <a:rPr lang="tr-TR" b="1" dirty="0" smtClean="0">
                <a:solidFill>
                  <a:schemeClr val="bg1"/>
                </a:solidFill>
                <a:latin typeface="Tahoma" pitchFamily="34" charset="0"/>
              </a:rPr>
              <a:t>1-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</a:rPr>
              <a:t>Toplum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</a:rPr>
              <a:t>daki </a:t>
            </a: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ahoma" pitchFamily="34" charset="0"/>
              </a:rPr>
              <a:t>periodontal</a:t>
            </a:r>
            <a:r>
              <a:rPr lang="tr-TR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hastalıklı bireyleri taramak.</a:t>
            </a:r>
            <a:br>
              <a:rPr lang="tr-TR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000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tr-TR" sz="10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000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tr-TR" sz="10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2- </a:t>
            </a:r>
            <a:r>
              <a:rPr lang="tr-TR" b="1" dirty="0" err="1">
                <a:solidFill>
                  <a:srgbClr val="66FFFF"/>
                </a:solidFill>
                <a:latin typeface="Tahoma" pitchFamily="34" charset="0"/>
              </a:rPr>
              <a:t>Periodontal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</a:rPr>
              <a:t> hastalığın yaygınlığını ve boyutunu 	saptamak.</a:t>
            </a: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tr-TR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000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tr-TR" sz="10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3- </a:t>
            </a:r>
            <a:r>
              <a:rPr lang="tr-TR" b="1" dirty="0" err="1">
                <a:solidFill>
                  <a:schemeClr val="bg1"/>
                </a:solidFill>
                <a:latin typeface="Tahoma" pitchFamily="34" charset="0"/>
              </a:rPr>
              <a:t>Periodontal</a:t>
            </a: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 hastalığın gidişatını belirlemek.</a:t>
            </a:r>
            <a:br>
              <a:rPr lang="tr-TR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000" b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tr-TR" sz="10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4- 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  <a:t>En iyi uzun dönem </a:t>
            </a:r>
            <a:r>
              <a:rPr lang="tr-TR" b="1" dirty="0" err="1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  <a:t>prognoza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  <a:t> sahip tedavi yöntemini 	saptamak.</a:t>
            </a:r>
            <a:br>
              <a:rPr lang="tr-TR" b="1" dirty="0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</a:br>
            <a:r>
              <a:rPr lang="tr-TR" sz="1000" b="1" dirty="0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  <a:t/>
            </a:r>
            <a:br>
              <a:rPr lang="tr-TR" sz="1000" b="1" dirty="0">
                <a:solidFill>
                  <a:srgbClr val="66FFFF"/>
                </a:solidFill>
                <a:latin typeface="Tahoma" pitchFamily="34" charset="0"/>
                <a:sym typeface="Symbol" pitchFamily="18" charset="2"/>
              </a:rPr>
            </a:br>
            <a:r>
              <a:rPr lang="tr-TR" b="1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5- 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</a:rPr>
              <a:t>Yapılan tedavinin etkinliğini değerlendirebilmek.</a:t>
            </a:r>
            <a:r>
              <a:rPr lang="tr-TR" sz="2600" b="1" dirty="0">
                <a:solidFill>
                  <a:srgbClr val="66FFFF"/>
                </a:solidFill>
                <a:latin typeface="Tahoma" pitchFamily="34" charset="0"/>
              </a:rPr>
              <a:t/>
            </a:r>
            <a:br>
              <a:rPr lang="tr-TR" sz="2600" b="1" dirty="0">
                <a:solidFill>
                  <a:srgbClr val="66FFFF"/>
                </a:solidFill>
                <a:latin typeface="Tahoma" pitchFamily="34" charset="0"/>
              </a:rPr>
            </a:br>
            <a:r>
              <a:rPr lang="tr-TR" sz="1400" b="1" dirty="0">
                <a:solidFill>
                  <a:schemeClr val="bg1"/>
                </a:solidFill>
                <a:latin typeface="Tahoma" pitchFamily="34" charset="0"/>
              </a:rPr>
              <a:t>   </a:t>
            </a:r>
            <a:br>
              <a:rPr lang="tr-TR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400" b="1" dirty="0">
                <a:solidFill>
                  <a:schemeClr val="bg1"/>
                </a:solidFill>
                <a:latin typeface="Tahoma" pitchFamily="34" charset="0"/>
              </a:rPr>
              <a:t>			           </a:t>
            </a:r>
            <a:br>
              <a:rPr lang="tr-TR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tr-TR" sz="1400" b="1" dirty="0">
                <a:solidFill>
                  <a:schemeClr val="bg1"/>
                </a:solidFill>
                <a:latin typeface="Tahoma" pitchFamily="34" charset="0"/>
              </a:rPr>
              <a:t>			 	</a:t>
            </a:r>
            <a:r>
              <a:rPr lang="tr-TR" sz="1600" b="1" dirty="0" err="1">
                <a:solidFill>
                  <a:srgbClr val="FF9966"/>
                </a:solidFill>
                <a:latin typeface="Tahoma" pitchFamily="34" charset="0"/>
              </a:rPr>
              <a:t>Gröndahl</a:t>
            </a:r>
            <a:r>
              <a:rPr lang="tr-TR" sz="1600" b="1" dirty="0">
                <a:solidFill>
                  <a:srgbClr val="FF9966"/>
                </a:solidFill>
                <a:latin typeface="Tahoma" pitchFamily="34" charset="0"/>
              </a:rPr>
              <a:t>  H-G. </a:t>
            </a:r>
            <a:r>
              <a:rPr lang="tr-TR" sz="1600" b="1" i="1" dirty="0" err="1">
                <a:solidFill>
                  <a:srgbClr val="FF9966"/>
                </a:solidFill>
                <a:latin typeface="Tahoma" pitchFamily="34" charset="0"/>
              </a:rPr>
              <a:t>Dtsch</a:t>
            </a:r>
            <a:r>
              <a:rPr lang="tr-TR" sz="1600" b="1" i="1" dirty="0">
                <a:solidFill>
                  <a:srgbClr val="FF9966"/>
                </a:solidFill>
                <a:latin typeface="Tahoma" pitchFamily="34" charset="0"/>
              </a:rPr>
              <a:t> </a:t>
            </a:r>
            <a:r>
              <a:rPr lang="tr-TR" sz="1600" b="1" i="1" dirty="0" err="1">
                <a:solidFill>
                  <a:srgbClr val="FF9966"/>
                </a:solidFill>
                <a:latin typeface="Tahoma" pitchFamily="34" charset="0"/>
              </a:rPr>
              <a:t>Zahnarztl</a:t>
            </a:r>
            <a:r>
              <a:rPr lang="tr-TR" sz="1600" b="1" dirty="0">
                <a:solidFill>
                  <a:srgbClr val="FF9966"/>
                </a:solidFill>
                <a:latin typeface="Tahoma" pitchFamily="34" charset="0"/>
              </a:rPr>
              <a:t> 49; 358, 1994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0200" y="188913"/>
            <a:ext cx="9755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 err="1">
                <a:solidFill>
                  <a:srgbClr val="FFFF00"/>
                </a:solidFill>
                <a:latin typeface="Tahoma" pitchFamily="34" charset="0"/>
              </a:rPr>
              <a:t>Periodontal</a:t>
            </a:r>
            <a:r>
              <a:rPr lang="tr-TR" sz="3600" b="1" dirty="0">
                <a:solidFill>
                  <a:srgbClr val="FFFF00"/>
                </a:solidFill>
                <a:latin typeface="Tahoma" pitchFamily="34" charset="0"/>
              </a:rPr>
              <a:t> açıdan radyografik teşhis metodunun/metotlarının amaçları</a:t>
            </a: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74625" y="188913"/>
            <a:ext cx="4968875" cy="3240087"/>
            <a:chOff x="110" y="119"/>
            <a:chExt cx="4476" cy="3014"/>
          </a:xfrm>
        </p:grpSpPr>
        <p:pic>
          <p:nvPicPr>
            <p:cNvPr id="31759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  <a:grayscl/>
            </a:blip>
            <a:srcRect r="2864"/>
            <a:stretch>
              <a:fillRect/>
            </a:stretch>
          </p:blipFill>
          <p:spPr bwMode="auto">
            <a:xfrm>
              <a:off x="110" y="119"/>
              <a:ext cx="4476" cy="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60" name="Group 5"/>
            <p:cNvGrpSpPr>
              <a:grpSpLocks/>
            </p:cNvGrpSpPr>
            <p:nvPr/>
          </p:nvGrpSpPr>
          <p:grpSpPr bwMode="auto">
            <a:xfrm>
              <a:off x="326" y="199"/>
              <a:ext cx="1776" cy="864"/>
              <a:chOff x="960" y="1056"/>
              <a:chExt cx="1776" cy="864"/>
            </a:xfrm>
          </p:grpSpPr>
          <p:sp>
            <p:nvSpPr>
              <p:cNvPr id="31762" name="Line 6"/>
              <p:cNvSpPr>
                <a:spLocks noChangeShapeType="1"/>
              </p:cNvSpPr>
              <p:nvPr/>
            </p:nvSpPr>
            <p:spPr bwMode="auto">
              <a:xfrm rot="-5400000" flipH="1" flipV="1">
                <a:off x="1896" y="1152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63" name="Line 7"/>
              <p:cNvSpPr>
                <a:spLocks noChangeShapeType="1"/>
              </p:cNvSpPr>
              <p:nvPr/>
            </p:nvSpPr>
            <p:spPr bwMode="auto">
              <a:xfrm rot="5400000" flipV="1">
                <a:off x="960" y="105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64" name="Line 8"/>
              <p:cNvSpPr>
                <a:spLocks noChangeShapeType="1"/>
              </p:cNvSpPr>
              <p:nvPr/>
            </p:nvSpPr>
            <p:spPr bwMode="auto">
              <a:xfrm rot="-5400000" flipH="1" flipV="1">
                <a:off x="2544" y="1728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1761" name="Line 9"/>
            <p:cNvSpPr>
              <a:spLocks noChangeShapeType="1"/>
            </p:cNvSpPr>
            <p:nvPr/>
          </p:nvSpPr>
          <p:spPr bwMode="auto">
            <a:xfrm flipV="1">
              <a:off x="614" y="1111"/>
              <a:ext cx="192" cy="192"/>
            </a:xfrm>
            <a:prstGeom prst="line">
              <a:avLst/>
            </a:prstGeom>
            <a:noFill/>
            <a:ln w="57150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747" name="Group 15"/>
          <p:cNvGrpSpPr>
            <a:grpSpLocks/>
          </p:cNvGrpSpPr>
          <p:nvPr/>
        </p:nvGrpSpPr>
        <p:grpSpPr bwMode="auto">
          <a:xfrm>
            <a:off x="5575300" y="188913"/>
            <a:ext cx="3768725" cy="3702050"/>
            <a:chOff x="2454" y="1152"/>
            <a:chExt cx="3210" cy="2841"/>
          </a:xfrm>
        </p:grpSpPr>
        <p:pic>
          <p:nvPicPr>
            <p:cNvPr id="3175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24000"/>
              <a:grayscl/>
            </a:blip>
            <a:srcRect l="31233" t="5865"/>
            <a:stretch>
              <a:fillRect/>
            </a:stretch>
          </p:blipFill>
          <p:spPr bwMode="auto">
            <a:xfrm>
              <a:off x="2454" y="1152"/>
              <a:ext cx="3210" cy="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3270" y="2460"/>
              <a:ext cx="576" cy="576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950" y="2892"/>
              <a:ext cx="576" cy="576"/>
            </a:xfrm>
            <a:prstGeom prst="ellipse">
              <a:avLst/>
            </a:prstGeom>
            <a:noFill/>
            <a:ln w="38100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V="1">
              <a:off x="4374" y="3072"/>
              <a:ext cx="192" cy="192"/>
            </a:xfrm>
            <a:prstGeom prst="line">
              <a:avLst/>
            </a:prstGeom>
            <a:noFill/>
            <a:ln w="57150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748" name="Group 22"/>
          <p:cNvGrpSpPr>
            <a:grpSpLocks/>
          </p:cNvGrpSpPr>
          <p:nvPr/>
        </p:nvGrpSpPr>
        <p:grpSpPr bwMode="auto">
          <a:xfrm>
            <a:off x="247650" y="3644900"/>
            <a:ext cx="4876800" cy="3048000"/>
            <a:chOff x="738" y="977"/>
            <a:chExt cx="4485" cy="3012"/>
          </a:xfrm>
        </p:grpSpPr>
        <p:pic>
          <p:nvPicPr>
            <p:cNvPr id="31749" name="Picture 16"/>
            <p:cNvPicPr>
              <a:picLocks noChangeAspect="1" noChangeArrowheads="1"/>
            </p:cNvPicPr>
            <p:nvPr/>
          </p:nvPicPr>
          <p:blipFill>
            <a:blip r:embed="rId5" cstate="print">
              <a:lum contrast="36000"/>
              <a:grayscl/>
            </a:blip>
            <a:srcRect l="2606"/>
            <a:stretch>
              <a:fillRect/>
            </a:stretch>
          </p:blipFill>
          <p:spPr bwMode="auto">
            <a:xfrm>
              <a:off x="738" y="977"/>
              <a:ext cx="4485" cy="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0" name="Group 17"/>
            <p:cNvGrpSpPr>
              <a:grpSpLocks/>
            </p:cNvGrpSpPr>
            <p:nvPr/>
          </p:nvGrpSpPr>
          <p:grpSpPr bwMode="auto">
            <a:xfrm flipH="1">
              <a:off x="3120" y="1632"/>
              <a:ext cx="1776" cy="864"/>
              <a:chOff x="960" y="1056"/>
              <a:chExt cx="1776" cy="864"/>
            </a:xfrm>
          </p:grpSpPr>
          <p:sp>
            <p:nvSpPr>
              <p:cNvPr id="31752" name="Line 18"/>
              <p:cNvSpPr>
                <a:spLocks noChangeShapeType="1"/>
              </p:cNvSpPr>
              <p:nvPr/>
            </p:nvSpPr>
            <p:spPr bwMode="auto">
              <a:xfrm rot="-5400000" flipH="1" flipV="1">
                <a:off x="1896" y="1152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53" name="Line 19"/>
              <p:cNvSpPr>
                <a:spLocks noChangeShapeType="1"/>
              </p:cNvSpPr>
              <p:nvPr/>
            </p:nvSpPr>
            <p:spPr bwMode="auto">
              <a:xfrm rot="5400000" flipV="1">
                <a:off x="960" y="105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54" name="Line 20"/>
              <p:cNvSpPr>
                <a:spLocks noChangeShapeType="1"/>
              </p:cNvSpPr>
              <p:nvPr/>
            </p:nvSpPr>
            <p:spPr bwMode="auto">
              <a:xfrm rot="-5400000" flipH="1" flipV="1">
                <a:off x="2544" y="1728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1751" name="Line 21"/>
            <p:cNvSpPr>
              <a:spLocks noChangeShapeType="1"/>
            </p:cNvSpPr>
            <p:nvPr/>
          </p:nvSpPr>
          <p:spPr bwMode="auto">
            <a:xfrm flipH="1" flipV="1">
              <a:off x="4512" y="2256"/>
              <a:ext cx="192" cy="192"/>
            </a:xfrm>
            <a:prstGeom prst="line">
              <a:avLst/>
            </a:prstGeom>
            <a:noFill/>
            <a:ln w="57150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743950" cy="1143000"/>
          </a:xfrm>
          <a:ln>
            <a:solidFill>
              <a:srgbClr val="FFCC00"/>
            </a:solidFill>
          </a:ln>
        </p:spPr>
        <p:txBody>
          <a:bodyPr/>
          <a:lstStyle/>
          <a:p>
            <a:pPr>
              <a:defRPr/>
            </a:pPr>
            <a:r>
              <a:rPr lang="tr-TR" sz="4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PANORAMİK  RADYOGRAFİ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944880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b="1" smtClean="0">
                <a:solidFill>
                  <a:srgbClr val="00FF00"/>
                </a:solidFill>
                <a:latin typeface="Tahoma" pitchFamily="34" charset="0"/>
              </a:rPr>
              <a:t>Avantajları:	*Geniş anatomik görüşün 						izlenebilmesi</a:t>
            </a:r>
          </a:p>
          <a:p>
            <a:pPr>
              <a:buFontTx/>
              <a:buNone/>
            </a:pPr>
            <a:r>
              <a:rPr lang="tr-TR" b="1" smtClean="0">
                <a:solidFill>
                  <a:srgbClr val="00FF00"/>
                </a:solidFill>
                <a:latin typeface="Tahoma" pitchFamily="34" charset="0"/>
              </a:rPr>
              <a:t>				*Düşük radyasyon dozu</a:t>
            </a:r>
          </a:p>
          <a:p>
            <a:pPr>
              <a:buFontTx/>
              <a:buNone/>
            </a:pPr>
            <a:r>
              <a:rPr lang="tr-TR" b="1" smtClean="0">
                <a:solidFill>
                  <a:srgbClr val="00FF00"/>
                </a:solidFill>
                <a:latin typeface="Tahoma" pitchFamily="34" charset="0"/>
              </a:rPr>
              <a:t>				*İnceleme kolaylığı</a:t>
            </a:r>
          </a:p>
          <a:p>
            <a:pPr>
              <a:buFontTx/>
              <a:buNone/>
            </a:pPr>
            <a:r>
              <a:rPr lang="tr-TR" b="1" smtClean="0">
                <a:solidFill>
                  <a:srgbClr val="00FF00"/>
                </a:solidFill>
                <a:latin typeface="Tahoma" pitchFamily="34" charset="0"/>
              </a:rPr>
              <a:t>				*Ağız açma güçlüğü bulunduğu 				durumlar</a:t>
            </a:r>
          </a:p>
          <a:p>
            <a:pPr>
              <a:buFontTx/>
              <a:buNone/>
            </a:pPr>
            <a:r>
              <a:rPr lang="tr-TR" b="1" smtClean="0">
                <a:solidFill>
                  <a:srgbClr val="00FF00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B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855345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838200" y="908050"/>
            <a:ext cx="8626475" cy="554513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327150" y="404813"/>
            <a:ext cx="685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 b="1">
                <a:solidFill>
                  <a:srgbClr val="000066"/>
                </a:solidFill>
                <a:latin typeface="Tahoma" pitchFamily="34" charset="0"/>
              </a:rPr>
              <a:t>Panoramik radyografi</a:t>
            </a:r>
            <a:endParaRPr lang="en-US" sz="2800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V="1">
            <a:off x="1600200" y="4114800"/>
            <a:ext cx="304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Line 13"/>
          <p:cNvSpPr>
            <a:spLocks noChangeShapeType="1"/>
          </p:cNvSpPr>
          <p:nvPr/>
        </p:nvSpPr>
        <p:spPr bwMode="auto">
          <a:xfrm rot="427501" flipH="1" flipV="1">
            <a:off x="2895600" y="4038600"/>
            <a:ext cx="1524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9" name="Line 14"/>
          <p:cNvSpPr>
            <a:spLocks noChangeShapeType="1"/>
          </p:cNvSpPr>
          <p:nvPr/>
        </p:nvSpPr>
        <p:spPr bwMode="auto">
          <a:xfrm flipH="1">
            <a:off x="2743200" y="2362200"/>
            <a:ext cx="762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0"/>
            <a:ext cx="8743950" cy="1143000"/>
          </a:xfrm>
        </p:spPr>
        <p:txBody>
          <a:bodyPr/>
          <a:lstStyle/>
          <a:p>
            <a:r>
              <a:rPr lang="tr-TR" sz="3600" b="1" u="sng" smtClean="0">
                <a:solidFill>
                  <a:schemeClr val="bg1"/>
                </a:solidFill>
                <a:latin typeface="Tahoma" pitchFamily="34" charset="0"/>
              </a:rPr>
              <a:t>Periodontal yönden radyografi</a:t>
            </a:r>
            <a:r>
              <a:rPr lang="tr-TR" sz="3600" b="1" smtClean="0">
                <a:solidFill>
                  <a:schemeClr val="bg1"/>
                </a:solidFill>
                <a:latin typeface="Tahoma" pitchFamily="34" charset="0"/>
              </a:rPr>
              <a:t>:</a:t>
            </a:r>
            <a:endParaRPr lang="en-US" sz="3600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371600"/>
            <a:ext cx="87439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Diş kök boyu ile ilişkili olarak yanlız kemik kaybını değil, kalan destek kemik miktarının belirlenmesinde,</a:t>
            </a:r>
          </a:p>
          <a:p>
            <a:pPr>
              <a:lnSpc>
                <a:spcPct val="90000"/>
              </a:lnSpc>
            </a:pP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Periodontal hastlık sonucu destek sert doku kaybının teşhis edilmesinde,</a:t>
            </a:r>
          </a:p>
          <a:p>
            <a:pPr>
              <a:lnSpc>
                <a:spcPct val="90000"/>
              </a:lnSpc>
            </a:pP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Periodontal hastalığın gidişatının değerlendirilmesinde,</a:t>
            </a:r>
          </a:p>
          <a:p>
            <a:pPr>
              <a:lnSpc>
                <a:spcPct val="90000"/>
              </a:lnSpc>
            </a:pP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Yapılan periodontal tedavinin etkinliğinin değerlendirlmesinde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	 “</a:t>
            </a:r>
            <a:r>
              <a:rPr lang="tr-TR" sz="3600" b="1" smtClean="0">
                <a:solidFill>
                  <a:srgbClr val="FFFF00"/>
                </a:solidFill>
                <a:latin typeface="Tahoma" pitchFamily="34" charset="0"/>
              </a:rPr>
              <a:t>YARDIMCI BİR TEKNİK”</a:t>
            </a:r>
            <a:r>
              <a:rPr lang="tr-TR" sz="3600" b="1" smtClean="0">
                <a:solidFill>
                  <a:schemeClr val="hlink"/>
                </a:solidFill>
                <a:latin typeface="Tahoma" pitchFamily="34" charset="0"/>
              </a:rPr>
              <a:t>dir.</a:t>
            </a:r>
            <a:endParaRPr lang="en-US" sz="3600" b="1" smtClean="0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tr-TR" sz="3600" b="1" smtClean="0">
                <a:solidFill>
                  <a:srgbClr val="00FFFF"/>
                </a:solidFill>
                <a:latin typeface="Tahoma" pitchFamily="34" charset="0"/>
              </a:rPr>
              <a:t>Alveoler kemik yıkımının gözlendiği sistemik hastalıklar:</a:t>
            </a:r>
            <a:endParaRPr lang="en-US" sz="3600" b="1" smtClean="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125538"/>
            <a:ext cx="5689600" cy="4114800"/>
          </a:xfrm>
        </p:spPr>
        <p:txBody>
          <a:bodyPr/>
          <a:lstStyle/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Osteitis fibrosa sistika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Paget hastalığı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Fibröz displazi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Hans-Schüller-Christian hastalığı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Eozinofilik granüloma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Osteopetrozis</a:t>
            </a:r>
          </a:p>
          <a:p>
            <a:r>
              <a:rPr lang="tr-TR" sz="2400" b="1" smtClean="0">
                <a:solidFill>
                  <a:schemeClr val="bg1"/>
                </a:solidFill>
                <a:latin typeface="Tahoma" pitchFamily="34" charset="0"/>
              </a:rPr>
              <a:t>Sikleroderma</a:t>
            </a:r>
            <a:endParaRPr lang="en-US" sz="2400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663950" y="3284538"/>
            <a:ext cx="6623050" cy="3392487"/>
            <a:chOff x="156" y="164"/>
            <a:chExt cx="4172" cy="2137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156" y="164"/>
              <a:ext cx="1644" cy="2137"/>
              <a:chOff x="2821" y="976"/>
              <a:chExt cx="2507" cy="3014"/>
            </a:xfrm>
          </p:grpSpPr>
          <p:pic>
            <p:nvPicPr>
              <p:cNvPr id="358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821" y="976"/>
                <a:ext cx="2507" cy="3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5" name="Line 7"/>
              <p:cNvSpPr>
                <a:spLocks noChangeShapeType="1"/>
              </p:cNvSpPr>
              <p:nvPr/>
            </p:nvSpPr>
            <p:spPr bwMode="auto">
              <a:xfrm>
                <a:off x="4609" y="283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6" name="Line 8"/>
              <p:cNvSpPr>
                <a:spLocks noChangeShapeType="1"/>
              </p:cNvSpPr>
              <p:nvPr/>
            </p:nvSpPr>
            <p:spPr bwMode="auto">
              <a:xfrm>
                <a:off x="4657" y="3168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7" name="Oval 9"/>
              <p:cNvSpPr>
                <a:spLocks noChangeArrowheads="1"/>
              </p:cNvSpPr>
              <p:nvPr/>
            </p:nvSpPr>
            <p:spPr bwMode="auto">
              <a:xfrm>
                <a:off x="4657" y="1704"/>
                <a:ext cx="432" cy="528"/>
              </a:xfrm>
              <a:prstGeom prst="ellipse">
                <a:avLst/>
              </a:prstGeom>
              <a:noFill/>
              <a:ln w="28575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858" name="Oval 10"/>
              <p:cNvSpPr>
                <a:spLocks noChangeArrowheads="1"/>
              </p:cNvSpPr>
              <p:nvPr/>
            </p:nvSpPr>
            <p:spPr bwMode="auto">
              <a:xfrm rot="-2261737">
                <a:off x="4416" y="1128"/>
                <a:ext cx="432" cy="840"/>
              </a:xfrm>
              <a:prstGeom prst="ellipse">
                <a:avLst/>
              </a:prstGeom>
              <a:noFill/>
              <a:ln w="28575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5846" name="Group 11"/>
            <p:cNvGrpSpPr>
              <a:grpSpLocks/>
            </p:cNvGrpSpPr>
            <p:nvPr/>
          </p:nvGrpSpPr>
          <p:grpSpPr bwMode="auto">
            <a:xfrm>
              <a:off x="1789" y="164"/>
              <a:ext cx="2269" cy="1282"/>
              <a:chOff x="744" y="1196"/>
              <a:chExt cx="4482" cy="2578"/>
            </a:xfrm>
          </p:grpSpPr>
          <p:pic>
            <p:nvPicPr>
              <p:cNvPr id="35848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30000" contrast="60000"/>
                <a:grayscl/>
              </a:blip>
              <a:srcRect l="3885" t="16112" r="11954" b="51186"/>
              <a:stretch>
                <a:fillRect/>
              </a:stretch>
            </p:blipFill>
            <p:spPr bwMode="auto">
              <a:xfrm>
                <a:off x="744" y="1196"/>
                <a:ext cx="4482" cy="1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9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30000" contrast="60000"/>
                <a:grayscl/>
              </a:blip>
              <a:srcRect l="3885" t="64810" r="11954" b="5331"/>
              <a:stretch>
                <a:fillRect/>
              </a:stretch>
            </p:blipFill>
            <p:spPr bwMode="auto">
              <a:xfrm>
                <a:off x="744" y="2544"/>
                <a:ext cx="4481" cy="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0" name="Line 14"/>
              <p:cNvSpPr>
                <a:spLocks noChangeShapeType="1"/>
              </p:cNvSpPr>
              <p:nvPr/>
            </p:nvSpPr>
            <p:spPr bwMode="auto">
              <a:xfrm>
                <a:off x="1728" y="216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1" name="Line 15"/>
              <p:cNvSpPr>
                <a:spLocks noChangeShapeType="1"/>
              </p:cNvSpPr>
              <p:nvPr/>
            </p:nvSpPr>
            <p:spPr bwMode="auto">
              <a:xfrm>
                <a:off x="3888" y="240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2" name="Line 16"/>
              <p:cNvSpPr>
                <a:spLocks noChangeShapeType="1"/>
              </p:cNvSpPr>
              <p:nvPr/>
            </p:nvSpPr>
            <p:spPr bwMode="auto">
              <a:xfrm flipH="1">
                <a:off x="1488" y="3648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3" name="Line 17"/>
              <p:cNvSpPr>
                <a:spLocks noChangeShapeType="1"/>
              </p:cNvSpPr>
              <p:nvPr/>
            </p:nvSpPr>
            <p:spPr bwMode="auto">
              <a:xfrm flipH="1">
                <a:off x="3984" y="355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ED18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847" name="Text Box 18"/>
            <p:cNvSpPr txBox="1">
              <a:spLocks noChangeArrowheads="1"/>
            </p:cNvSpPr>
            <p:nvPr/>
          </p:nvSpPr>
          <p:spPr bwMode="auto">
            <a:xfrm>
              <a:off x="1834" y="1525"/>
              <a:ext cx="24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>
                  <a:solidFill>
                    <a:schemeClr val="bg1"/>
                  </a:solidFill>
                  <a:latin typeface="Tahoma" pitchFamily="34" charset="0"/>
                </a:rPr>
                <a:t>Hans-Schüller-Christian hastalığı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>
                <a:solidFill>
                  <a:srgbClr val="00FFFF"/>
                </a:solidFill>
                <a:latin typeface="Tahoma" pitchFamily="34" charset="0"/>
              </a:rPr>
              <a:t>Periodontal hastalıkla ilişkili (radyografik görüntü olarak)  dental problemler:</a:t>
            </a:r>
            <a:endParaRPr lang="en-US" sz="3600" b="1" smtClean="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2209800"/>
            <a:ext cx="8743950" cy="4114800"/>
          </a:xfrm>
        </p:spPr>
        <p:txBody>
          <a:bodyPr/>
          <a:lstStyle/>
          <a:p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Oklüzal travma:	PDL aralığı genişler.</a:t>
            </a:r>
          </a:p>
          <a:p>
            <a:r>
              <a:rPr lang="tr-TR" sz="2800" b="1" smtClean="0">
                <a:solidFill>
                  <a:srgbClr val="99CCFF"/>
                </a:solidFill>
                <a:latin typeface="Tahoma" pitchFamily="34" charset="0"/>
              </a:rPr>
              <a:t>Mobilite:		PDL aralığında genişleme 				ve lamina dura kaybı.</a:t>
            </a:r>
          </a:p>
          <a:p>
            <a:r>
              <a:rPr lang="tr-TR" sz="2800" b="1" smtClean="0">
                <a:solidFill>
                  <a:srgbClr val="00FFFF"/>
                </a:solidFill>
                <a:latin typeface="Tahoma" pitchFamily="34" charset="0"/>
              </a:rPr>
              <a:t>Açık kontakt:		Tipik periodontal hastalık 				bulguları.</a:t>
            </a:r>
          </a:p>
          <a:p>
            <a:r>
              <a:rPr lang="tr-TR" sz="2800" b="1" smtClean="0">
                <a:solidFill>
                  <a:srgbClr val="33CCCC"/>
                </a:solidFill>
                <a:latin typeface="Tahoma" pitchFamily="34" charset="0"/>
              </a:rPr>
              <a:t>Lokal iritan faktörler:	Tipik periodontal 						hastalık bulguları.</a:t>
            </a:r>
          </a:p>
          <a:p>
            <a:endParaRPr lang="en-US" sz="2800" b="1" smtClean="0">
              <a:solidFill>
                <a:srgbClr val="33CC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G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1148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RG22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5181600" y="3429000"/>
            <a:ext cx="4457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29200" y="838200"/>
            <a:ext cx="4343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33CCCC"/>
                </a:solidFill>
                <a:latin typeface="Tahoma" pitchFamily="34" charset="0"/>
              </a:rPr>
              <a:t>Lokal iritan faktörler:</a:t>
            </a:r>
          </a:p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33CCCC"/>
                </a:solidFill>
                <a:latin typeface="Tahoma" pitchFamily="34" charset="0"/>
              </a:rPr>
              <a:t>Taşkın dolgu (</a:t>
            </a:r>
            <a:r>
              <a:rPr lang="tr-TR" sz="2800" b="1">
                <a:solidFill>
                  <a:srgbClr val="FFFF00"/>
                </a:solidFill>
                <a:latin typeface="Tahoma" pitchFamily="34" charset="0"/>
              </a:rPr>
              <a:t>*</a:t>
            </a:r>
            <a:r>
              <a:rPr lang="tr-TR" sz="2800" b="1">
                <a:solidFill>
                  <a:srgbClr val="33CCCC"/>
                </a:solidFill>
                <a:latin typeface="Tahom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33CCCC"/>
                </a:solidFill>
                <a:latin typeface="Tahoma" pitchFamily="34" charset="0"/>
              </a:rPr>
              <a:t>Kontakt yok</a:t>
            </a:r>
            <a:endParaRPr lang="en-US" sz="2800" b="1">
              <a:solidFill>
                <a:srgbClr val="33CCCC"/>
              </a:solidFill>
              <a:latin typeface="Tahom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352800" y="42672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99CCFF"/>
                </a:solidFill>
                <a:latin typeface="Tahoma" pitchFamily="34" charset="0"/>
              </a:rPr>
              <a:t>Mobilite</a:t>
            </a:r>
          </a:p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99CCFF"/>
                </a:solidFill>
                <a:latin typeface="Tahoma" pitchFamily="34" charset="0"/>
              </a:rPr>
              <a:t>(PDL aralığı genişlemiş)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629400" y="4114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7162800" y="34290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7391400" y="41910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1981200" y="2438400"/>
            <a:ext cx="76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3810000" y="2362200"/>
            <a:ext cx="381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752600" y="838200"/>
            <a:ext cx="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371600" y="304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>
                <a:solidFill>
                  <a:srgbClr val="FFFF00"/>
                </a:solidFill>
                <a:latin typeface="Tahoma" pitchFamily="34" charset="0"/>
              </a:rPr>
              <a:t>Kontakt yok</a:t>
            </a:r>
            <a:endParaRPr lang="en-US" sz="16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905000" y="167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*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*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grayscl/>
          </a:blip>
          <a:srcRect l="9108" r="1437"/>
          <a:stretch>
            <a:fillRect/>
          </a:stretch>
        </p:blipFill>
        <p:spPr bwMode="auto">
          <a:xfrm>
            <a:off x="1543050" y="260350"/>
            <a:ext cx="71104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581150" y="993775"/>
            <a:ext cx="1447800" cy="2590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30163" y="1811338"/>
            <a:ext cx="1905000" cy="822325"/>
            <a:chOff x="0" y="1955"/>
            <a:chExt cx="1200" cy="518"/>
          </a:xfrm>
        </p:grpSpPr>
        <p:sp>
          <p:nvSpPr>
            <p:cNvPr id="38926" name="Line 7"/>
            <p:cNvSpPr>
              <a:spLocks noChangeShapeType="1"/>
            </p:cNvSpPr>
            <p:nvPr/>
          </p:nvSpPr>
          <p:spPr bwMode="auto">
            <a:xfrm>
              <a:off x="624" y="2304"/>
              <a:ext cx="57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27" name="Text Box 8"/>
            <p:cNvSpPr txBox="1">
              <a:spLocks noChangeArrowheads="1"/>
            </p:cNvSpPr>
            <p:nvPr/>
          </p:nvSpPr>
          <p:spPr bwMode="auto">
            <a:xfrm>
              <a:off x="0" y="1955"/>
              <a:ext cx="1039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Tipping</a:t>
              </a:r>
              <a:endParaRPr lang="tr-TR">
                <a:solidFill>
                  <a:schemeClr val="bg1"/>
                </a:solidFill>
                <a:latin typeface="Tahoma" pitchFamily="34" charset="0"/>
              </a:endParaRPr>
            </a:p>
            <a:p>
              <a:r>
                <a:rPr lang="tr-TR">
                  <a:solidFill>
                    <a:schemeClr val="bg1"/>
                  </a:solidFill>
                  <a:latin typeface="Tahoma" pitchFamily="34" charset="0"/>
                </a:rPr>
                <a:t>(Devrilmiş)</a:t>
              </a:r>
              <a:endParaRPr lang="en-US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38917" name="Group 10"/>
          <p:cNvGrpSpPr>
            <a:grpSpLocks/>
          </p:cNvGrpSpPr>
          <p:nvPr/>
        </p:nvGrpSpPr>
        <p:grpSpPr bwMode="auto">
          <a:xfrm>
            <a:off x="6311900" y="3068638"/>
            <a:ext cx="2066925" cy="1076325"/>
            <a:chOff x="3720" y="2736"/>
            <a:chExt cx="1302" cy="678"/>
          </a:xfrm>
        </p:grpSpPr>
        <p:grpSp>
          <p:nvGrpSpPr>
            <p:cNvPr id="38920" name="Group 11"/>
            <p:cNvGrpSpPr>
              <a:grpSpLocks/>
            </p:cNvGrpSpPr>
            <p:nvPr/>
          </p:nvGrpSpPr>
          <p:grpSpPr bwMode="auto">
            <a:xfrm>
              <a:off x="3720" y="2976"/>
              <a:ext cx="180" cy="438"/>
              <a:chOff x="3720" y="2976"/>
              <a:chExt cx="180" cy="438"/>
            </a:xfrm>
          </p:grpSpPr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>
                <a:off x="3720" y="2976"/>
                <a:ext cx="102" cy="438"/>
              </a:xfrm>
              <a:prstGeom prst="line">
                <a:avLst/>
              </a:prstGeom>
              <a:noFill/>
              <a:ln w="38100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>
                <a:off x="3798" y="2976"/>
                <a:ext cx="102" cy="438"/>
              </a:xfrm>
              <a:prstGeom prst="line">
                <a:avLst/>
              </a:prstGeom>
              <a:noFill/>
              <a:ln w="38100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8921" name="Group 14"/>
            <p:cNvGrpSpPr>
              <a:grpSpLocks/>
            </p:cNvGrpSpPr>
            <p:nvPr/>
          </p:nvGrpSpPr>
          <p:grpSpPr bwMode="auto">
            <a:xfrm>
              <a:off x="4860" y="2736"/>
              <a:ext cx="162" cy="486"/>
              <a:chOff x="4860" y="2736"/>
              <a:chExt cx="162" cy="486"/>
            </a:xfrm>
          </p:grpSpPr>
          <p:sp>
            <p:nvSpPr>
              <p:cNvPr id="38922" name="Line 15"/>
              <p:cNvSpPr>
                <a:spLocks noChangeShapeType="1"/>
              </p:cNvSpPr>
              <p:nvPr/>
            </p:nvSpPr>
            <p:spPr bwMode="auto">
              <a:xfrm>
                <a:off x="4860" y="2784"/>
                <a:ext cx="102" cy="438"/>
              </a:xfrm>
              <a:prstGeom prst="line">
                <a:avLst/>
              </a:prstGeom>
              <a:noFill/>
              <a:ln w="38100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923" name="Line 16"/>
              <p:cNvSpPr>
                <a:spLocks noChangeShapeType="1"/>
              </p:cNvSpPr>
              <p:nvPr/>
            </p:nvSpPr>
            <p:spPr bwMode="auto">
              <a:xfrm>
                <a:off x="5010" y="2736"/>
                <a:ext cx="12" cy="486"/>
              </a:xfrm>
              <a:prstGeom prst="line">
                <a:avLst/>
              </a:prstGeom>
              <a:noFill/>
              <a:ln w="38100">
                <a:solidFill>
                  <a:srgbClr val="ED18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6367463" y="4365625"/>
            <a:ext cx="2001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ED181E"/>
                </a:solidFill>
                <a:latin typeface="Book Antiqua" pitchFamily="18" charset="0"/>
              </a:rPr>
              <a:t>Açık kontakt</a:t>
            </a:r>
            <a:r>
              <a:rPr lang="en-US">
                <a:solidFill>
                  <a:srgbClr val="ED181E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38919" name="Line 18"/>
          <p:cNvSpPr>
            <a:spLocks noChangeShapeType="1"/>
          </p:cNvSpPr>
          <p:nvPr/>
        </p:nvSpPr>
        <p:spPr bwMode="auto">
          <a:xfrm flipH="1">
            <a:off x="3487738" y="765175"/>
            <a:ext cx="43180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Özel radyografik teknikler: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CC00"/>
                </a:solidFill>
                <a:latin typeface="Tahoma" pitchFamily="34" charset="0"/>
              </a:rPr>
              <a:t>Tomografi: </a:t>
            </a: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Konvansiyonel </a:t>
            </a:r>
          </a:p>
          <a:p>
            <a:pPr>
              <a:buFontTx/>
              <a:buNone/>
            </a:pP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				Dar ve geniş açı</a:t>
            </a:r>
          </a:p>
          <a:p>
            <a:pPr>
              <a:buFontTx/>
              <a:buNone/>
            </a:pP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 			      	</a:t>
            </a: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Kompüterize</a:t>
            </a:r>
          </a:p>
          <a:p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Dijital görüntüleme:</a:t>
            </a:r>
            <a:r>
              <a:rPr lang="tr-TR" b="1" smtClean="0">
                <a:solidFill>
                  <a:srgbClr val="FFCC00"/>
                </a:solidFill>
                <a:latin typeface="Tahoma" pitchFamily="34" charset="0"/>
              </a:rPr>
              <a:t> </a:t>
            </a: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Direkt</a:t>
            </a:r>
            <a:r>
              <a:rPr lang="tr-TR" b="1" smtClean="0">
                <a:solidFill>
                  <a:schemeClr val="bg1"/>
                </a:solidFill>
                <a:latin typeface="Tahoma" pitchFamily="34" charset="0"/>
              </a:rPr>
              <a:t> RVG</a:t>
            </a:r>
          </a:p>
          <a:p>
            <a:pPr>
              <a:buFontTx/>
              <a:buNone/>
            </a:pPr>
            <a:r>
              <a:rPr lang="tr-TR" b="1" smtClean="0">
                <a:solidFill>
                  <a:schemeClr val="hlink"/>
                </a:solidFill>
                <a:latin typeface="Tahoma" pitchFamily="34" charset="0"/>
              </a:rPr>
              <a:t>					   	İndirekt</a:t>
            </a:r>
            <a:endParaRPr lang="tr-TR" b="1" smtClean="0">
              <a:solidFill>
                <a:srgbClr val="FFCC00"/>
              </a:solidFill>
              <a:latin typeface="Tahoma" pitchFamily="34" charset="0"/>
            </a:endParaRPr>
          </a:p>
          <a:p>
            <a:r>
              <a:rPr lang="tr-TR" b="1" smtClean="0">
                <a:solidFill>
                  <a:srgbClr val="FF9999"/>
                </a:solidFill>
                <a:latin typeface="Tahoma" pitchFamily="34" charset="0"/>
              </a:rPr>
              <a:t>Dijital subtraction radyografi</a:t>
            </a:r>
            <a:endParaRPr lang="tr-TR" b="1" smtClean="0">
              <a:solidFill>
                <a:srgbClr val="FFCC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198813" y="1052513"/>
            <a:ext cx="37258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rgbClr val="CC66FF"/>
                </a:solidFill>
                <a:latin typeface="Tahoma" pitchFamily="34" charset="0"/>
              </a:rPr>
              <a:t>X-ışını</a:t>
            </a:r>
          </a:p>
          <a:p>
            <a:pPr algn="ctr" eaLnBrk="1" hangingPunct="1">
              <a:spcBef>
                <a:spcPct val="50000"/>
              </a:spcBef>
            </a:pPr>
            <a:endParaRPr lang="tr-TR" sz="2000" b="1">
              <a:solidFill>
                <a:srgbClr val="CC66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800" b="1">
                <a:solidFill>
                  <a:srgbClr val="FF3300"/>
                </a:solidFill>
                <a:latin typeface="Tahoma" pitchFamily="34" charset="0"/>
              </a:rPr>
              <a:t>HASTA</a:t>
            </a:r>
          </a:p>
          <a:p>
            <a:pPr algn="ctr" eaLnBrk="1" hangingPunct="1">
              <a:spcBef>
                <a:spcPct val="50000"/>
              </a:spcBef>
            </a:pPr>
            <a:endParaRPr lang="tr-TR" sz="20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Tahoma" pitchFamily="34" charset="0"/>
              </a:rPr>
              <a:t>Alıcı (Radyografi)</a:t>
            </a:r>
          </a:p>
          <a:p>
            <a:pPr algn="ctr" eaLnBrk="1" hangingPunct="1">
              <a:spcBef>
                <a:spcPct val="50000"/>
              </a:spcBef>
            </a:pPr>
            <a:endParaRPr lang="tr-TR" sz="20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Tahoma" pitchFamily="34" charset="0"/>
              </a:rPr>
              <a:t>Görüntü</a:t>
            </a:r>
          </a:p>
          <a:p>
            <a:pPr algn="ctr" eaLnBrk="1" hangingPunct="1">
              <a:spcBef>
                <a:spcPct val="50000"/>
              </a:spcBef>
            </a:pPr>
            <a:endParaRPr lang="tr-TR" sz="20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Tahoma" pitchFamily="34" charset="0"/>
              </a:rPr>
              <a:t>Tanımlama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1600" b="1">
                <a:solidFill>
                  <a:schemeClr val="bg1"/>
                </a:solidFill>
                <a:latin typeface="Tahoma" pitchFamily="34" charset="0"/>
              </a:rPr>
              <a:t>(Kalitatif ve kantitatif)</a:t>
            </a:r>
          </a:p>
          <a:p>
            <a:pPr algn="ctr" eaLnBrk="1" hangingPunct="1">
              <a:spcBef>
                <a:spcPct val="50000"/>
              </a:spcBef>
            </a:pPr>
            <a:endParaRPr lang="tr-TR" sz="12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800" b="1">
                <a:solidFill>
                  <a:srgbClr val="CCCCFF"/>
                </a:solidFill>
                <a:latin typeface="Tahoma" pitchFamily="34" charset="0"/>
              </a:rPr>
              <a:t>Yorumlama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9688" y="3016250"/>
            <a:ext cx="33210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rgbClr val="FFCC99"/>
                </a:solidFill>
                <a:latin typeface="Tahoma" pitchFamily="34" charset="0"/>
              </a:rPr>
              <a:t>Dijital Radyografi</a:t>
            </a:r>
          </a:p>
          <a:p>
            <a:pPr algn="ctr" eaLnBrk="1" hangingPunct="1">
              <a:spcBef>
                <a:spcPct val="50000"/>
              </a:spcBef>
            </a:pPr>
            <a:endParaRPr lang="tr-TR" b="1">
              <a:solidFill>
                <a:srgbClr val="FFCC99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rgbClr val="FFCC99"/>
                </a:solidFill>
                <a:latin typeface="Tahoma" pitchFamily="34" charset="0"/>
              </a:rPr>
              <a:t>Görüntüleme işlemi</a:t>
            </a:r>
          </a:p>
          <a:p>
            <a:pPr algn="ctr" eaLnBrk="1" hangingPunct="1">
              <a:spcBef>
                <a:spcPct val="50000"/>
              </a:spcBef>
            </a:pPr>
            <a:endParaRPr lang="tr-TR" sz="1000" b="1">
              <a:solidFill>
                <a:srgbClr val="FFCC99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rgbClr val="FFCC99"/>
                </a:solidFill>
                <a:latin typeface="Tahoma" pitchFamily="34" charset="0"/>
              </a:rPr>
              <a:t>Görüntü analizi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060950" y="1484313"/>
            <a:ext cx="1588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062538" y="2565400"/>
            <a:ext cx="0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062538" y="3500438"/>
            <a:ext cx="0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060950" y="4365625"/>
            <a:ext cx="0" cy="503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062538" y="5661025"/>
            <a:ext cx="3175" cy="4333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281363" y="3284538"/>
            <a:ext cx="485775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3281363" y="4292600"/>
            <a:ext cx="969962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874963" y="5084763"/>
            <a:ext cx="1214437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360738" y="981075"/>
            <a:ext cx="3402012" cy="4824413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632075" y="404813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Konvansiyonel radyografi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7169150" y="4581525"/>
            <a:ext cx="322263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5954713" y="4149725"/>
            <a:ext cx="1214437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7169150" y="4149725"/>
            <a:ext cx="0" cy="9350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6034088" y="5084763"/>
            <a:ext cx="1135062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370763" y="42926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rgbClr val="FFCC99"/>
                </a:solidFill>
                <a:latin typeface="Tahoma" pitchFamily="34" charset="0"/>
              </a:rPr>
              <a:t>Subtraction Rg</a:t>
            </a:r>
            <a:r>
              <a:rPr lang="tr-TR" sz="2000" b="1">
                <a:solidFill>
                  <a:srgbClr val="FFCC99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005638" y="3032125"/>
            <a:ext cx="24717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Tahoma" pitchFamily="34" charset="0"/>
              </a:rPr>
              <a:t>(Sensörler)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2000" b="1">
                <a:solidFill>
                  <a:srgbClr val="9933FF"/>
                </a:solidFill>
                <a:latin typeface="Tahoma" pitchFamily="34" charset="0"/>
              </a:rPr>
              <a:t>X-ışını</a:t>
            </a:r>
            <a:r>
              <a:rPr lang="tr-TR" sz="2000" b="1">
                <a:solidFill>
                  <a:srgbClr val="9933FF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440488" y="3284538"/>
            <a:ext cx="971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360738" y="4437063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rgbClr val="FFCC66"/>
                </a:solidFill>
                <a:latin typeface="Tahoma" pitchFamily="34" charset="0"/>
              </a:rPr>
              <a:t>3B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874963" y="4437063"/>
            <a:ext cx="649287" cy="21590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5629275" y="4411663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2B</a:t>
            </a: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143500" y="4365625"/>
            <a:ext cx="647700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816850" y="2708275"/>
            <a:ext cx="243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Kök lamina durası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816850" y="3860800"/>
            <a:ext cx="2430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Periodontal ligament boşluğu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1214438" y="1268413"/>
            <a:ext cx="6318250" cy="4321175"/>
            <a:chOff x="1020" y="890"/>
            <a:chExt cx="3085" cy="2313"/>
          </a:xfrm>
        </p:grpSpPr>
        <p:pic>
          <p:nvPicPr>
            <p:cNvPr id="5137" name="Picture 8" descr="Digo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890"/>
              <a:ext cx="3085" cy="22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38" name="Rectangle 9"/>
            <p:cNvSpPr>
              <a:spLocks noChangeArrowheads="1"/>
            </p:cNvSpPr>
            <p:nvPr/>
          </p:nvSpPr>
          <p:spPr bwMode="auto">
            <a:xfrm>
              <a:off x="1020" y="890"/>
              <a:ext cx="3085" cy="231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7856538" y="1555750"/>
            <a:ext cx="2430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Kretsel lamina dura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5751513" y="5846763"/>
            <a:ext cx="364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İnterdental trabeküler kemik</a:t>
            </a:r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V="1">
            <a:off x="5670550" y="1987550"/>
            <a:ext cx="2105025" cy="2089150"/>
          </a:xfrm>
          <a:prstGeom prst="line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>
            <a:off x="5022850" y="1700213"/>
            <a:ext cx="2673350" cy="1444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V="1">
            <a:off x="5588000" y="3213100"/>
            <a:ext cx="2351088" cy="1295400"/>
          </a:xfrm>
          <a:prstGeom prst="line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V="1">
            <a:off x="5648325" y="4365625"/>
            <a:ext cx="2087563" cy="431800"/>
          </a:xfrm>
          <a:prstGeom prst="line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5131" name="Line 16"/>
          <p:cNvSpPr>
            <a:spLocks noChangeShapeType="1"/>
          </p:cNvSpPr>
          <p:nvPr/>
        </p:nvSpPr>
        <p:spPr bwMode="auto">
          <a:xfrm>
            <a:off x="5994400" y="4940300"/>
            <a:ext cx="404813" cy="1008063"/>
          </a:xfrm>
          <a:prstGeom prst="line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822325" y="404813"/>
            <a:ext cx="899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İnterproksimal bölgenin radyografik oluşumları</a:t>
            </a:r>
          </a:p>
        </p:txBody>
      </p:sp>
      <p:sp>
        <p:nvSpPr>
          <p:cNvPr id="5133" name="AutoShape 18"/>
          <p:cNvSpPr>
            <a:spLocks/>
          </p:cNvSpPr>
          <p:nvPr/>
        </p:nvSpPr>
        <p:spPr bwMode="auto">
          <a:xfrm>
            <a:off x="5224463" y="3933825"/>
            <a:ext cx="161925" cy="287338"/>
          </a:xfrm>
          <a:prstGeom prst="leftBrace">
            <a:avLst>
              <a:gd name="adj1" fmla="val 14788"/>
              <a:gd name="adj2" fmla="val 500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3929063" y="386080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≤</a:t>
            </a:r>
            <a:r>
              <a:rPr lang="tr-TR">
                <a:solidFill>
                  <a:schemeClr val="bg1"/>
                </a:solidFill>
                <a:latin typeface="Arial Narrow" pitchFamily="34" charset="0"/>
              </a:rPr>
              <a:t> 2 mm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1741488" y="2205038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Mine-sement birleşimi</a:t>
            </a:r>
          </a:p>
        </p:txBody>
      </p:sp>
      <p:sp>
        <p:nvSpPr>
          <p:cNvPr id="5136" name="Line 21"/>
          <p:cNvSpPr>
            <a:spLocks noChangeShapeType="1"/>
          </p:cNvSpPr>
          <p:nvPr/>
        </p:nvSpPr>
        <p:spPr bwMode="auto">
          <a:xfrm flipH="1" flipV="1">
            <a:off x="3524250" y="2781300"/>
            <a:ext cx="1862138" cy="115252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2575" y="4221163"/>
            <a:ext cx="3563938" cy="23034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95588" y="188913"/>
            <a:ext cx="4778375" cy="32400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 sz="1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988" name="Picture 4" descr="DSCN3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588" y="188913"/>
            <a:ext cx="477996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DSCN2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620713"/>
            <a:ext cx="2066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DSCN2783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44500" y="4238625"/>
            <a:ext cx="33226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SCN2790"/>
          <p:cNvPicPr>
            <a:picLocks noChangeAspect="1" noChangeArrowheads="1"/>
          </p:cNvPicPr>
          <p:nvPr/>
        </p:nvPicPr>
        <p:blipFill>
          <a:blip r:embed="rId6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6623050" y="2420938"/>
            <a:ext cx="34623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660525" y="5229225"/>
            <a:ext cx="971550" cy="11525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602413" y="2419350"/>
            <a:ext cx="3482975" cy="41052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8383588" y="2854325"/>
            <a:ext cx="0" cy="503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843713" y="2997200"/>
            <a:ext cx="4048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843713" y="3213100"/>
            <a:ext cx="4048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843713" y="3429000"/>
            <a:ext cx="4048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1660525" y="2420938"/>
            <a:ext cx="4940300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1741488" y="6381750"/>
            <a:ext cx="485933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2632075" y="3789363"/>
            <a:ext cx="3968750" cy="1439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6926263" y="5013325"/>
            <a:ext cx="161925" cy="5032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44500" y="620713"/>
            <a:ext cx="2108200" cy="2520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08013" y="1412875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1093788" y="1341438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3198813" y="765175"/>
            <a:ext cx="242887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3846513" y="765175"/>
            <a:ext cx="82550" cy="2159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4981575" y="765175"/>
            <a:ext cx="242888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H="1">
            <a:off x="5546725" y="765175"/>
            <a:ext cx="82550" cy="2159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850900" y="908050"/>
            <a:ext cx="0" cy="2089150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1012825" y="908050"/>
            <a:ext cx="0" cy="2089150"/>
          </a:xfrm>
          <a:prstGeom prst="line">
            <a:avLst/>
          </a:prstGeom>
          <a:noFill/>
          <a:ln w="9525">
            <a:solidFill>
              <a:srgbClr val="00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3117850" y="404813"/>
            <a:ext cx="892175" cy="1800225"/>
          </a:xfrm>
          <a:prstGeom prst="rect">
            <a:avLst/>
          </a:prstGeom>
          <a:noFill/>
          <a:ln w="9525">
            <a:solidFill>
              <a:srgbClr val="FFFF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4819650" y="404813"/>
            <a:ext cx="892175" cy="1800225"/>
          </a:xfrm>
          <a:prstGeom prst="rect">
            <a:avLst/>
          </a:prstGeom>
          <a:noFill/>
          <a:ln w="9525">
            <a:solidFill>
              <a:srgbClr val="00FF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1255713" y="908050"/>
            <a:ext cx="0" cy="20891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6519863" y="404813"/>
            <a:ext cx="892175" cy="1800225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7654925" y="260350"/>
            <a:ext cx="2632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800" b="1">
                <a:solidFill>
                  <a:srgbClr val="FFFF00"/>
                </a:solidFill>
                <a:latin typeface="Tahoma" pitchFamily="34" charset="0"/>
              </a:rPr>
              <a:t>Bilgisayarlı tomografi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15888"/>
            <a:ext cx="2025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549275"/>
            <a:ext cx="2228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2393950"/>
            <a:ext cx="53800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238" y="3298825"/>
            <a:ext cx="4454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7263" y="160338"/>
            <a:ext cx="3321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519863" y="188913"/>
            <a:ext cx="2674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Periapikal rg.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034088" y="1989138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Tomografik kesitler: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48525" y="2781300"/>
            <a:ext cx="163513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951913" y="2852738"/>
            <a:ext cx="161925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819650" y="4365625"/>
            <a:ext cx="323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6762750" y="4508500"/>
            <a:ext cx="163513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089400" y="363855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Aksiyal kesit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4738688" y="6092825"/>
            <a:ext cx="3222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822450" y="2852738"/>
            <a:ext cx="291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rgbClr val="CC99FF"/>
                </a:solidFill>
                <a:latin typeface="Tahoma" pitchFamily="34" charset="0"/>
              </a:rPr>
              <a:t>0,8 mm’lik kesitler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491413" y="541338"/>
            <a:ext cx="568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rgbClr val="FFFF00"/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6926263" y="1268413"/>
            <a:ext cx="242887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8059738" y="1196975"/>
            <a:ext cx="32385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252913" y="242093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chemeClr val="bg1"/>
                </a:solidFill>
                <a:latin typeface="Tahoma" pitchFamily="34" charset="0"/>
              </a:rPr>
              <a:t>Sagital kesit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201613" y="2492375"/>
            <a:ext cx="303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1800" b="1">
                <a:solidFill>
                  <a:srgbClr val="66FFFF"/>
                </a:solidFill>
                <a:latin typeface="Tahoma" pitchFamily="34" charset="0"/>
              </a:rPr>
              <a:t>60-80 kV, 1-10 mA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G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1588"/>
            <a:ext cx="2895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RG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3819525"/>
            <a:ext cx="2895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RG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1588"/>
            <a:ext cx="2895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RG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1000"/>
            <a:ext cx="37338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00" y="381000"/>
            <a:ext cx="3733800" cy="304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81000" y="3810000"/>
            <a:ext cx="2895600" cy="16764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010400" y="3810000"/>
            <a:ext cx="2895600" cy="16764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695700" y="3810000"/>
            <a:ext cx="2895600" cy="16764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572000" y="381000"/>
            <a:ext cx="53340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tr-TR" sz="3200" b="1">
                <a:solidFill>
                  <a:srgbClr val="FFFF66"/>
                </a:solidFill>
                <a:latin typeface="Tahoma" pitchFamily="34" charset="0"/>
              </a:rPr>
              <a:t>Dijital görüntüleme:</a:t>
            </a:r>
            <a:r>
              <a:rPr lang="tr-TR" sz="3200" b="1">
                <a:solidFill>
                  <a:srgbClr val="FFCC00"/>
                </a:solidFill>
                <a:latin typeface="Tahoma" pitchFamily="34" charset="0"/>
              </a:rPr>
              <a:t> 	</a:t>
            </a:r>
            <a:r>
              <a:rPr lang="tr-TR" sz="3200" b="1">
                <a:solidFill>
                  <a:schemeClr val="hlink"/>
                </a:solidFill>
                <a:latin typeface="Tahoma" pitchFamily="34" charset="0"/>
              </a:rPr>
              <a:t>Direkt</a:t>
            </a:r>
            <a:r>
              <a:rPr lang="tr-TR" sz="3200" b="1">
                <a:solidFill>
                  <a:schemeClr val="bg1"/>
                </a:solidFill>
                <a:latin typeface="Tahoma" pitchFamily="34" charset="0"/>
              </a:rPr>
              <a:t> RVG</a:t>
            </a:r>
          </a:p>
          <a:p>
            <a:pPr>
              <a:spcBef>
                <a:spcPct val="20000"/>
              </a:spcBef>
            </a:pPr>
            <a:r>
              <a:rPr lang="tr-TR" sz="3200" b="1">
                <a:solidFill>
                  <a:schemeClr val="hlink"/>
                </a:solidFill>
                <a:latin typeface="Tahoma" pitchFamily="34" charset="0"/>
              </a:rPr>
              <a:t>	İndirekt</a:t>
            </a:r>
            <a:endParaRPr lang="tr-TR" sz="3200" b="1">
              <a:solidFill>
                <a:srgbClr val="FFCC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tr-TR" sz="3200" b="1">
              <a:solidFill>
                <a:srgbClr val="FF9999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tr-TR" sz="3200" b="1">
                <a:solidFill>
                  <a:srgbClr val="FF9999"/>
                </a:solidFill>
                <a:latin typeface="Tahoma" pitchFamily="34" charset="0"/>
              </a:rPr>
              <a:t>Dijital subtraction 	radyografi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822325" y="2997200"/>
            <a:ext cx="85994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Görüntü üzerinde yapılan </a:t>
            </a:r>
            <a:r>
              <a:rPr lang="tr-TR" b="1" u="sng">
                <a:solidFill>
                  <a:schemeClr val="bg1"/>
                </a:solidFill>
                <a:latin typeface="Tahoma" pitchFamily="34" charset="0"/>
              </a:rPr>
              <a:t>ölçümlerin tekrarlanabilirliğini fazlaca etkilemediği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, ancak gri tonlarındaki oynamaların </a:t>
            </a:r>
            <a:r>
              <a:rPr lang="tr-TR" b="1">
                <a:solidFill>
                  <a:srgbClr val="00FFFF"/>
                </a:solidFill>
                <a:latin typeface="Tahoma" pitchFamily="34" charset="0"/>
              </a:rPr>
              <a:t>teşhisin doğruluğunu arttırdığı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 gözlenmiştir.</a:t>
            </a:r>
            <a:r>
              <a:rPr lang="tr-TR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895350" y="1484313"/>
            <a:ext cx="445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  <a:latin typeface="Tahoma" pitchFamily="34" charset="0"/>
              </a:rPr>
              <a:t>Dijital radyografi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5872163" y="2781300"/>
            <a:ext cx="3663950" cy="3816350"/>
            <a:chOff x="2789" y="527"/>
            <a:chExt cx="2404" cy="3668"/>
          </a:xfrm>
        </p:grpSpPr>
        <p:pic>
          <p:nvPicPr>
            <p:cNvPr id="460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2024"/>
              <a:ext cx="2404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527"/>
              <a:ext cx="2397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608013" y="2852738"/>
            <a:ext cx="4103687" cy="3725862"/>
            <a:chOff x="567" y="527"/>
            <a:chExt cx="3220" cy="3266"/>
          </a:xfrm>
        </p:grpSpPr>
        <p:pic>
          <p:nvPicPr>
            <p:cNvPr id="4608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" y="527"/>
              <a:ext cx="3220" cy="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090" name="Group 7"/>
            <p:cNvGrpSpPr>
              <a:grpSpLocks/>
            </p:cNvGrpSpPr>
            <p:nvPr/>
          </p:nvGrpSpPr>
          <p:grpSpPr bwMode="auto">
            <a:xfrm>
              <a:off x="567" y="2341"/>
              <a:ext cx="3220" cy="1452"/>
              <a:chOff x="703" y="2568"/>
              <a:chExt cx="3101" cy="1344"/>
            </a:xfrm>
          </p:grpSpPr>
          <p:pic>
            <p:nvPicPr>
              <p:cNvPr id="46091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3" y="2568"/>
                <a:ext cx="2070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6092" name="Group 9"/>
              <p:cNvGrpSpPr>
                <a:grpSpLocks/>
              </p:cNvGrpSpPr>
              <p:nvPr/>
            </p:nvGrpSpPr>
            <p:grpSpPr bwMode="auto">
              <a:xfrm>
                <a:off x="2880" y="2568"/>
                <a:ext cx="924" cy="1316"/>
                <a:chOff x="3878" y="2568"/>
                <a:chExt cx="924" cy="1316"/>
              </a:xfrm>
            </p:grpSpPr>
            <p:pic>
              <p:nvPicPr>
                <p:cNvPr id="46093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878" y="2568"/>
                  <a:ext cx="924" cy="1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094" name="Rectangle 11"/>
                <p:cNvSpPr>
                  <a:spLocks noChangeArrowheads="1"/>
                </p:cNvSpPr>
                <p:nvPr/>
              </p:nvSpPr>
              <p:spPr bwMode="auto">
                <a:xfrm>
                  <a:off x="3878" y="2568"/>
                  <a:ext cx="907" cy="131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46084" name="Text Box 12"/>
          <p:cNvSpPr txBox="1">
            <a:spLocks noChangeArrowheads="1"/>
          </p:cNvSpPr>
          <p:nvPr/>
        </p:nvSpPr>
        <p:spPr bwMode="auto">
          <a:xfrm>
            <a:off x="390525" y="1773238"/>
            <a:ext cx="477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Tedavinin etkinliğinin değerlendirilmesinde</a:t>
            </a: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5935663" y="2205038"/>
            <a:ext cx="400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İdame safhasında</a:t>
            </a:r>
          </a:p>
        </p:txBody>
      </p:sp>
      <p:sp>
        <p:nvSpPr>
          <p:cNvPr id="46086" name="Rectangle 14"/>
          <p:cNvSpPr>
            <a:spLocks noChangeArrowheads="1"/>
          </p:cNvSpPr>
          <p:nvPr/>
        </p:nvSpPr>
        <p:spPr bwMode="auto">
          <a:xfrm>
            <a:off x="608013" y="2781300"/>
            <a:ext cx="4103687" cy="3816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5872163" y="2708275"/>
            <a:ext cx="3663950" cy="3889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6088" name="Text Box 16"/>
          <p:cNvSpPr txBox="1">
            <a:spLocks noChangeArrowheads="1"/>
          </p:cNvSpPr>
          <p:nvPr/>
        </p:nvSpPr>
        <p:spPr bwMode="auto">
          <a:xfrm>
            <a:off x="122238" y="115888"/>
            <a:ext cx="9720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ahoma" pitchFamily="34" charset="0"/>
              </a:rPr>
              <a:t>Subtraction rad</a:t>
            </a:r>
            <a:r>
              <a:rPr lang="tr-TR" b="1">
                <a:solidFill>
                  <a:srgbClr val="FFFF00"/>
                </a:solidFill>
                <a:latin typeface="Tahoma" pitchFamily="34" charset="0"/>
              </a:rPr>
              <a:t>yografi: </a:t>
            </a:r>
            <a:r>
              <a:rPr lang="tr-TR" b="1">
                <a:solidFill>
                  <a:schemeClr val="bg1"/>
                </a:solidFill>
                <a:latin typeface="Tahoma" pitchFamily="34" charset="0"/>
              </a:rPr>
              <a:t>Arka plandaki birbiri ile aynı görüntüleri ortadan kaldırarak gerçek anlamdaki farkların ortaya konmasını sağlar.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tr-TR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Periodontoloji’de radyografinin sınırları:</a:t>
            </a:r>
            <a:endParaRPr lang="en-US" sz="40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Periodontal cebi göstermez (Radyoopak işaretleyici gerekir).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Yumuşak doku-sert doku ilişkisini göstermez.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Dişin vestibül ve oral yüzünü net göstermez.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Kemik deformitelerinin morfolojileri tanımlanamaz.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Mobiliteyi tam olarak ifade demez (</a:t>
            </a:r>
            <a:r>
              <a:rPr lang="tr-TR" sz="1800" b="1" smtClean="0">
                <a:solidFill>
                  <a:schemeClr val="bg1"/>
                </a:solidFill>
                <a:latin typeface="Tahoma" pitchFamily="34" charset="0"/>
              </a:rPr>
              <a:t>PDL genişlemesi bir miktar fikir verse de</a:t>
            </a: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Periodontal tedavi sonucu hakkında </a:t>
            </a:r>
            <a:r>
              <a:rPr lang="tr-TR" sz="2800" b="1" u="sng" smtClean="0">
                <a:solidFill>
                  <a:schemeClr val="bg1"/>
                </a:solidFill>
                <a:latin typeface="Tahoma" pitchFamily="34" charset="0"/>
              </a:rPr>
              <a:t>tam</a:t>
            </a: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 bir bilgi vermez.</a:t>
            </a:r>
            <a:endParaRPr lang="en-US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9296400" cy="1143000"/>
          </a:xfrm>
        </p:spPr>
        <p:txBody>
          <a:bodyPr/>
          <a:lstStyle/>
          <a:p>
            <a:pPr algn="l">
              <a:defRPr/>
            </a:pPr>
            <a:r>
              <a:rPr lang="tr-TR" sz="40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Alveoler kret (</a:t>
            </a:r>
            <a:r>
              <a:rPr lang="tr-TR" sz="4000" b="1" i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Kretsel lamina dura</a:t>
            </a:r>
            <a:r>
              <a:rPr lang="tr-TR" sz="40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):</a:t>
            </a:r>
            <a:br>
              <a:rPr lang="tr-TR" sz="40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sz="40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tr-TR" sz="40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sz="3200" b="1" smtClean="0">
                <a:solidFill>
                  <a:srgbClr val="FFCC00"/>
                </a:solidFill>
                <a:latin typeface="Tahoma" pitchFamily="34" charset="0"/>
              </a:rPr>
              <a:t>Alveoler proçesin koronal sınırını oluşturan radyoopak çizgi.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67000"/>
            <a:ext cx="9982200" cy="38100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Normal konumu 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MSB’nin 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1-2 mm </a:t>
            </a: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apikal</a:t>
            </a: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i</a:t>
            </a: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dir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.</a:t>
            </a:r>
          </a:p>
          <a:p>
            <a:pPr>
              <a:buFontTx/>
              <a:buNone/>
            </a:pP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Kök </a:t>
            </a: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lamina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dura’sı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 ile devam ederek sert bir 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açı yapar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.</a:t>
            </a:r>
          </a:p>
          <a:p>
            <a:pPr>
              <a:buFontTx/>
              <a:buNone/>
            </a:pPr>
            <a:endParaRPr lang="tr-TR" sz="28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Anterior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 bölgede:	Ok şeklinde</a:t>
            </a:r>
          </a:p>
          <a:p>
            <a:pPr>
              <a:buFontTx/>
              <a:buNone/>
            </a:pPr>
            <a:r>
              <a:rPr lang="tr-TR" sz="2800" b="1" dirty="0" err="1" smtClean="0">
                <a:solidFill>
                  <a:schemeClr val="hlink"/>
                </a:solidFill>
                <a:latin typeface="Tahoma" pitchFamily="34" charset="0"/>
              </a:rPr>
              <a:t>Posterior</a:t>
            </a: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 bölgede:	Düz ve komşu dişlerin </a:t>
            </a:r>
          </a:p>
          <a:p>
            <a:pPr>
              <a:buFontTx/>
              <a:buNone/>
            </a:pP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MSB’lerini birleştiren hayali hatta paralel 	</a:t>
            </a:r>
          </a:p>
          <a:p>
            <a:pPr>
              <a:buFontTx/>
              <a:buNone/>
            </a:pPr>
            <a:r>
              <a:rPr lang="tr-TR" sz="2800" b="1" dirty="0" smtClean="0">
                <a:solidFill>
                  <a:schemeClr val="hlink"/>
                </a:solidFill>
                <a:latin typeface="Tahoma" pitchFamily="34" charset="0"/>
              </a:rPr>
              <a:t>olarak konumlanır.</a:t>
            </a:r>
          </a:p>
        </p:txBody>
      </p:sp>
      <p:pic>
        <p:nvPicPr>
          <p:cNvPr id="6148" name="Picture 5" descr="C:\Users\kullanicii\Pictures\Resim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938" y="3716338"/>
            <a:ext cx="22780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2438400" y="3810000"/>
            <a:ext cx="4800600" cy="1600200"/>
          </a:xfrm>
          <a:prstGeom prst="downArrowCallout">
            <a:avLst>
              <a:gd name="adj1" fmla="val 75000"/>
              <a:gd name="adj2" fmla="val 75000"/>
              <a:gd name="adj3" fmla="val 16667"/>
              <a:gd name="adj4" fmla="val 66667"/>
            </a:avLst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81000"/>
            <a:ext cx="7858125" cy="1219200"/>
          </a:xfrm>
          <a:ln>
            <a:solidFill>
              <a:srgbClr val="FFCC00"/>
            </a:solidFill>
          </a:ln>
        </p:spPr>
        <p:txBody>
          <a:bodyPr/>
          <a:lstStyle/>
          <a:p>
            <a:pPr>
              <a:defRPr/>
            </a:pPr>
            <a:r>
              <a:rPr lang="tr-TR" sz="36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Lamina</a:t>
            </a:r>
            <a:r>
              <a:rPr lang="tr-TR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dura</a:t>
            </a:r>
            <a:br>
              <a:rPr lang="tr-TR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(sert tabaka)</a:t>
            </a:r>
            <a:endParaRPr lang="tr-TR" dirty="0" smtClean="0">
              <a:latin typeface="Tahoma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74395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Kalınlığı ve yoğunluğunu etkileyen faktörler;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			* </a:t>
            </a:r>
            <a:r>
              <a:rPr lang="tr-TR" sz="2800" b="1" smtClean="0">
                <a:solidFill>
                  <a:srgbClr val="FFFF66"/>
                </a:solidFill>
                <a:latin typeface="Tahoma" pitchFamily="34" charset="0"/>
              </a:rPr>
              <a:t>Işınlama açısı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			*</a:t>
            </a:r>
            <a:r>
              <a:rPr lang="tr-TR" sz="2800" b="1" smtClean="0">
                <a:solidFill>
                  <a:srgbClr val="00FF00"/>
                </a:solidFill>
                <a:latin typeface="Tahoma" pitchFamily="34" charset="0"/>
              </a:rPr>
              <a:t>Dişin maruz kaldığı oklüzal 					kuvvetlere  göre değişir.</a:t>
            </a:r>
          </a:p>
          <a:p>
            <a:pPr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			Okl. Kuv. </a:t>
            </a:r>
            <a:r>
              <a:rPr lang="tr-TR" sz="2800" b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 LD genişliği </a:t>
            </a:r>
            <a:endParaRPr lang="tr-TR" sz="2800" b="1" smtClean="0">
              <a:solidFill>
                <a:schemeClr val="hlink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tr-TR" sz="2800" b="1" smtClean="0">
                <a:solidFill>
                  <a:schemeClr val="hlink"/>
                </a:solidFill>
                <a:latin typeface="Tahoma" pitchFamily="34" charset="0"/>
              </a:rPr>
              <a:t>			Okl. Kuv. </a:t>
            </a:r>
            <a:r>
              <a:rPr lang="tr-TR" sz="2800" b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 LD genişliği 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57400" y="5410200"/>
            <a:ext cx="564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FFCC00"/>
                </a:solidFill>
                <a:latin typeface="Tahoma" pitchFamily="34" charset="0"/>
              </a:rPr>
              <a:t>Stres’e karşı kemik reaksiyonu</a:t>
            </a:r>
            <a:endParaRPr lang="tr-TR">
              <a:latin typeface="Tahoma" pitchFamily="34" charset="0"/>
            </a:endParaRPr>
          </a:p>
        </p:txBody>
      </p:sp>
      <p:pic>
        <p:nvPicPr>
          <p:cNvPr id="7174" name="Picture 7" descr="C:\Users\kullanicii\Pictures\Resim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75" y="3455988"/>
            <a:ext cx="24352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9220200" cy="1143000"/>
          </a:xfrm>
        </p:spPr>
        <p:txBody>
          <a:bodyPr/>
          <a:lstStyle/>
          <a:p>
            <a:pPr algn="l">
              <a:defRPr/>
            </a:pPr>
            <a:r>
              <a:rPr lang="tr-TR" sz="36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Trabeküler kemik</a:t>
            </a:r>
            <a:br>
              <a:rPr lang="tr-TR" sz="3600" b="1" u="sng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tr-TR" sz="36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tr-TR" sz="36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tr-TR" sz="3200" b="1" smtClean="0">
                <a:solidFill>
                  <a:srgbClr val="FFCC00"/>
                </a:solidFill>
                <a:latin typeface="Tahoma" pitchFamily="34" charset="0"/>
              </a:rPr>
              <a:t>Kemik iliğinin küçük radyolusent alanlarını çevreleyen ince radyoopak plaka veya çubuklar şeklindeki görüntü.</a:t>
            </a:r>
            <a:br>
              <a:rPr lang="tr-TR" sz="3200" b="1" smtClean="0">
                <a:solidFill>
                  <a:srgbClr val="FFCC00"/>
                </a:solidFill>
                <a:latin typeface="Tahoma" pitchFamily="34" charset="0"/>
              </a:rPr>
            </a:br>
            <a:r>
              <a:rPr lang="tr-TR" sz="3200" b="1" smtClean="0">
                <a:solidFill>
                  <a:srgbClr val="FFCC00"/>
                </a:solidFill>
                <a:latin typeface="Tahoma" pitchFamily="34" charset="0"/>
              </a:rPr>
              <a:t/>
            </a:r>
            <a:br>
              <a:rPr lang="tr-TR" sz="3200" b="1" smtClean="0">
                <a:solidFill>
                  <a:srgbClr val="FFCC00"/>
                </a:solidFill>
                <a:latin typeface="Tahoma" pitchFamily="34" charset="0"/>
              </a:rPr>
            </a:br>
            <a: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  <a:t>Maksilla ant.:	İnce, çok sayıda, granüler ve 	yoğun. 			Kemik iliği boşlukları küçük ve çok  				sayıdadır</a:t>
            </a:r>
            <a:b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  <a:t>    “          post.:	Kemik iliği boşlukları kalındır</a:t>
            </a:r>
            <a:b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  <a:t>Mandibula ant.:	Boşluklar kalın ve plakalar horizontal 			olarak konumlanmıştır</a:t>
            </a:r>
            <a:b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tr-TR" sz="2400" b="1" smtClean="0">
                <a:solidFill>
                  <a:schemeClr val="hlink"/>
                </a:solidFill>
                <a:latin typeface="Tahoma" pitchFamily="34" charset="0"/>
              </a:rPr>
              <a:t>    “             post.:	Boşluklar ant.’dan daha kalın ve 				horizontal konumlanmışlardır.</a:t>
            </a:r>
            <a:endParaRPr lang="tr-TR" sz="36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tr-TR" sz="3600" b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Periodontal ligament boşluğu</a:t>
            </a:r>
            <a:endParaRPr lang="tr-TR" smtClean="0">
              <a:latin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447800"/>
            <a:ext cx="8839200" cy="1752600"/>
          </a:xfrm>
        </p:spPr>
        <p:txBody>
          <a:bodyPr/>
          <a:lstStyle/>
          <a:p>
            <a:pPr algn="l"/>
            <a:r>
              <a:rPr lang="tr-TR" b="1" smtClean="0">
                <a:solidFill>
                  <a:srgbClr val="00FF00"/>
                </a:solidFill>
                <a:latin typeface="Tahoma" pitchFamily="34" charset="0"/>
              </a:rPr>
              <a:t>Genişliği kişiden kişiye, dişten dişe ve diş yüzeyinden yüzeye değişiklik gösterir.</a:t>
            </a:r>
            <a:endParaRPr lang="tr-TR" b="1" smtClean="0">
              <a:solidFill>
                <a:srgbClr val="FFFF66"/>
              </a:solidFill>
              <a:latin typeface="Tahoma" pitchFamily="34" charset="0"/>
            </a:endParaRP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Görüntüsünü etkileyen faktörler.</a:t>
            </a: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1- X-ışınının açısı</a:t>
            </a: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2- Kökün proksimal yüzeylerindeki </a:t>
            </a: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iç ve dış bükeylikler.</a:t>
            </a: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3- Dişin fonksiyonu: </a:t>
            </a:r>
          </a:p>
          <a:p>
            <a:pPr algn="l"/>
            <a:r>
              <a:rPr lang="tr-TR" b="1" smtClean="0">
                <a:solidFill>
                  <a:srgbClr val="FFFF66"/>
                </a:solidFill>
                <a:latin typeface="Tahoma" pitchFamily="34" charset="0"/>
              </a:rPr>
              <a:t>	Antagonisti olmayan dişlerde 			aralık  incedir.</a:t>
            </a:r>
            <a:endParaRPr lang="tr-TR" smtClean="0">
              <a:latin typeface="Tahoma" pitchFamily="34" charset="0"/>
            </a:endParaRPr>
          </a:p>
        </p:txBody>
      </p:sp>
      <p:pic>
        <p:nvPicPr>
          <p:cNvPr id="9220" name="Picture 5" descr="C:\Users\kullanicii\Pictures\Resim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3644900"/>
            <a:ext cx="23304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103188" y="188913"/>
            <a:ext cx="3133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3343275" y="381000"/>
            <a:ext cx="559752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tara0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638" y="4205288"/>
            <a:ext cx="51609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744</Words>
  <Application>Microsoft Office PowerPoint</Application>
  <PresentationFormat>35 mm Slayt</PresentationFormat>
  <Paragraphs>256</Paragraphs>
  <Slides>45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Default Design</vt:lpstr>
      <vt:lpstr>Slayt 1</vt:lpstr>
      <vt:lpstr>Periodontal hastalığın karakteristik belirti ve semptomları</vt:lpstr>
      <vt:lpstr>Slayt 3</vt:lpstr>
      <vt:lpstr>Slayt 4</vt:lpstr>
      <vt:lpstr>Alveoler kret (Kretsel lamina dura):  Alveoler proçesin koronal sınırını oluşturan radyoopak çizgi.</vt:lpstr>
      <vt:lpstr>Lamina dura (sert tabaka)</vt:lpstr>
      <vt:lpstr>Trabeküler kemik  Kemik iliğinin küçük radyolusent alanlarını çevreleyen ince radyoopak plaka veya çubuklar şeklindeki görüntü.  Maksilla ant.: İnce, çok sayıda, granüler ve  yoğun.    Kemik iliği boşlukları küçük ve çok      sayıdadır     “          post.: Kemik iliği boşlukları kalındır  Mandibula ant.: Boşluklar kalın ve plakalar horizontal    olarak konumlanmıştır     “             post.: Boşluklar ant.’dan daha kalın ve     horizontal konumlanmışlardır.</vt:lpstr>
      <vt:lpstr>Periodontal ligament boşluğu</vt:lpstr>
      <vt:lpstr>Slayt 9</vt:lpstr>
      <vt:lpstr>Radyografik görüntünün sınırları:  1- 3B  2B 2- Köklerin süperpozisyonu. 3- Kompakt kemik bölümleri   arasındaki defektler. 4- Vestibül ve oral kemik seviyeleri  arasındaki  farklar.  5- Radyodensitede değişikliğe   yol açacak kadar mineralize   doku kaybı olması.</vt:lpstr>
      <vt:lpstr>Slayt 11</vt:lpstr>
      <vt:lpstr>Slayt 12</vt:lpstr>
      <vt:lpstr>Periodontal teşhis’te radyografinin kullanımı</vt:lpstr>
      <vt:lpstr>Slayt 14</vt:lpstr>
      <vt:lpstr>Erken periodontitis</vt:lpstr>
      <vt:lpstr>Slayt 16</vt:lpstr>
      <vt:lpstr>Slayt 17</vt:lpstr>
      <vt:lpstr>Slayt 18</vt:lpstr>
      <vt:lpstr>Slayt 19</vt:lpstr>
      <vt:lpstr>Orta şiddette periodontitis</vt:lpstr>
      <vt:lpstr>Slayt 21</vt:lpstr>
      <vt:lpstr>Slayt 22</vt:lpstr>
      <vt:lpstr>Slayt 23</vt:lpstr>
      <vt:lpstr>Slayt 24</vt:lpstr>
      <vt:lpstr>İleri derecede periodontitis</vt:lpstr>
      <vt:lpstr>Oseöz defektler</vt:lpstr>
      <vt:lpstr>Slayt 27</vt:lpstr>
      <vt:lpstr>Slayt 28</vt:lpstr>
      <vt:lpstr>Slayt 29</vt:lpstr>
      <vt:lpstr>Slayt 30</vt:lpstr>
      <vt:lpstr>PANORAMİK  RADYOGRAFİ</vt:lpstr>
      <vt:lpstr>Slayt 32</vt:lpstr>
      <vt:lpstr>Periodontal yönden radyografi:</vt:lpstr>
      <vt:lpstr>Alveoler kemik yıkımının gözlendiği sistemik hastalıklar:</vt:lpstr>
      <vt:lpstr>Periodontal hastalıkla ilişkili (radyografik görüntü olarak)  dental problemler:</vt:lpstr>
      <vt:lpstr>Slayt 36</vt:lpstr>
      <vt:lpstr>Slayt 37</vt:lpstr>
      <vt:lpstr>Özel radyografik teknikler:</vt:lpstr>
      <vt:lpstr>Slayt 39</vt:lpstr>
      <vt:lpstr>Slayt 40</vt:lpstr>
      <vt:lpstr>Slayt 41</vt:lpstr>
      <vt:lpstr>Slayt 42</vt:lpstr>
      <vt:lpstr>Slayt 43</vt:lpstr>
      <vt:lpstr>Slayt 44</vt:lpstr>
      <vt:lpstr>Periodontoloji’de radyografinin sınırları:</vt:lpstr>
    </vt:vector>
  </TitlesOfParts>
  <Company>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Lamina dura (sert tabaka)</dc:title>
  <dc:creator>x</dc:creator>
  <cp:lastModifiedBy>kullanicii</cp:lastModifiedBy>
  <cp:revision>91</cp:revision>
  <dcterms:created xsi:type="dcterms:W3CDTF">1999-01-10T10:44:36Z</dcterms:created>
  <dcterms:modified xsi:type="dcterms:W3CDTF">2015-03-30T10:05:58Z</dcterms:modified>
</cp:coreProperties>
</file>