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6" r:id="rId2"/>
    <p:sldMasterId id="2147483664" r:id="rId3"/>
    <p:sldMasterId id="2147483673" r:id="rId4"/>
    <p:sldMasterId id="2147483675" r:id="rId5"/>
  </p:sldMasterIdLst>
  <p:notesMasterIdLst>
    <p:notesMasterId r:id="rId27"/>
  </p:notesMasterIdLst>
  <p:sldIdLst>
    <p:sldId id="364" r:id="rId6"/>
    <p:sldId id="315" r:id="rId7"/>
    <p:sldId id="316" r:id="rId8"/>
    <p:sldId id="342" r:id="rId9"/>
    <p:sldId id="318" r:id="rId10"/>
    <p:sldId id="343" r:id="rId11"/>
    <p:sldId id="344" r:id="rId12"/>
    <p:sldId id="319" r:id="rId13"/>
    <p:sldId id="347" r:id="rId14"/>
    <p:sldId id="345" r:id="rId15"/>
    <p:sldId id="348" r:id="rId16"/>
    <p:sldId id="328" r:id="rId17"/>
    <p:sldId id="329" r:id="rId18"/>
    <p:sldId id="349" r:id="rId19"/>
    <p:sldId id="330" r:id="rId20"/>
    <p:sldId id="351" r:id="rId21"/>
    <p:sldId id="358" r:id="rId22"/>
    <p:sldId id="361" r:id="rId23"/>
    <p:sldId id="360" r:id="rId24"/>
    <p:sldId id="355" r:id="rId25"/>
    <p:sldId id="36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5D27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46C5751-232B-451D-8470-016569C556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41D87C-9158-4CCC-915E-D5A4049E9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04BB-59D1-46A5-A69A-E6D1B8D72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33F48-B18C-4CC4-B5B0-04CB3D894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3DF4-6492-42EC-A904-01CD1F5D3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9CE0B-9646-441C-8A78-A267678EF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71AF1-D698-416E-AB01-2F28A44DE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9CD2B-A3C2-4A4F-85D5-526D6874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1842F-AFFB-438E-A364-F65BB32B8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6057A8-C4C5-4EAC-A7D4-7B154CDF40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0FEE6-8221-43E5-9962-9B58EE49C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EEDD1-D6B7-44FB-BD17-A15BC8A3C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7133A8-FA64-4725-A1D0-7ADE35C57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5DCA8-F998-4C52-BB24-B4C0C06542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D6CD3-76B4-476C-A4BC-243BF3882C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2FD67-6E62-4532-A701-D6A72E1D96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3C073-AD49-4798-BDBD-63790A4F0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3DFAF-675B-4046-89FB-A8F48930CB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AAF8E-9AC4-4B7A-9B2C-875D3D5B8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61CA0-9EF2-4459-A3B4-7124AE65F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243BE-A461-4533-95BC-2A75AFA1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9076138A-3034-44CF-856C-42EF8CB898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EC5E8F-B80D-4645-A10F-760F0C09CA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2B12D300-493F-434E-83BC-95A200B7C9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landscience.com/garlandscience_resources/resource_detail.jsf?landing=instructor&amp;resource_id=9780815344544_CH15_QTM04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landscience.com/garlandscience_resources/resource_detail.jsf?landing=instructor&amp;resource_id=9780815344544_CH15_QTM05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landscience.com/garlandscience_resources/resource_detail.jsf?landing=instructor&amp;resource_id=9780815344544_CH15_QTM03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Lecture4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PROTEIN SORTING</a:t>
            </a:r>
          </a:p>
        </p:txBody>
      </p:sp>
      <p:sp>
        <p:nvSpPr>
          <p:cNvPr id="3072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Enter the Endoplasmic Reticulum While Being Synthesized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ER </a:t>
            </a:r>
            <a:r>
              <a:rPr lang="tr-TR" dirty="0" err="1" smtClean="0">
                <a:latin typeface="Verdana" charset="0"/>
              </a:rPr>
              <a:t>serves</a:t>
            </a:r>
            <a:r>
              <a:rPr lang="tr-TR" dirty="0" smtClean="0">
                <a:latin typeface="Verdana" charset="0"/>
              </a:rPr>
              <a:t> as an </a:t>
            </a:r>
            <a:r>
              <a:rPr lang="tr-TR" dirty="0" err="1" smtClean="0">
                <a:latin typeface="Verdana" charset="0"/>
              </a:rPr>
              <a:t>entry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point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fpr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destined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other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, as </a:t>
            </a:r>
            <a:r>
              <a:rPr lang="tr-TR" dirty="0" err="1" smtClean="0">
                <a:latin typeface="Verdana" charset="0"/>
              </a:rPr>
              <a:t>well</a:t>
            </a:r>
            <a:r>
              <a:rPr lang="tr-TR" dirty="0" smtClean="0">
                <a:latin typeface="Verdana" charset="0"/>
              </a:rPr>
              <a:t> as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ER </a:t>
            </a:r>
            <a:r>
              <a:rPr lang="tr-TR" dirty="0" err="1" smtClean="0">
                <a:latin typeface="Verdana" charset="0"/>
              </a:rPr>
              <a:t>itself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Soluble Proteins Made on the ER Are Released into the ER Lumen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ER </a:t>
            </a:r>
            <a:r>
              <a:rPr lang="tr-TR" dirty="0" err="1" smtClean="0">
                <a:latin typeface="Verdana" charset="0"/>
              </a:rPr>
              <a:t>lumen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up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assemble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their</a:t>
            </a:r>
            <a:r>
              <a:rPr lang="tr-TR" dirty="0" smtClean="0">
                <a:latin typeface="Verdana" charset="0"/>
              </a:rPr>
              <a:t> protein </a:t>
            </a:r>
            <a:r>
              <a:rPr lang="tr-TR" dirty="0" err="1" smtClean="0">
                <a:latin typeface="Verdana" charset="0"/>
              </a:rPr>
              <a:t>partners</a:t>
            </a:r>
            <a:r>
              <a:rPr lang="tr-TR" dirty="0" smtClean="0">
                <a:latin typeface="Verdana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Exit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ER is an </a:t>
            </a:r>
            <a:r>
              <a:rPr lang="tr-TR" dirty="0" err="1" smtClean="0">
                <a:latin typeface="Verdana" charset="0"/>
              </a:rPr>
              <a:t>important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quality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control</a:t>
            </a:r>
            <a:r>
              <a:rPr lang="tr-TR" dirty="0" smtClean="0">
                <a:latin typeface="Verdana" charset="0"/>
              </a:rPr>
              <a:t> step: 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fail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fold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properly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retained</a:t>
            </a:r>
            <a:r>
              <a:rPr lang="tr-TR" dirty="0" smtClean="0">
                <a:latin typeface="Verdana" charset="0"/>
              </a:rPr>
              <a:t> in ER- </a:t>
            </a:r>
            <a:r>
              <a:rPr lang="tr-TR" dirty="0" err="1" smtClean="0">
                <a:latin typeface="Verdana" charset="0"/>
              </a:rPr>
              <a:t>chaperone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Movie</a:t>
            </a:r>
            <a:r>
              <a:rPr lang="tr-TR" dirty="0" smtClean="0"/>
              <a:t>: </a:t>
            </a:r>
            <a:r>
              <a:rPr lang="tr-TR" dirty="0" smtClean="0">
                <a:hlinkClick r:id="rId2"/>
              </a:rPr>
              <a:t>Protein </a:t>
            </a:r>
            <a:r>
              <a:rPr lang="tr-TR" dirty="0" err="1" smtClean="0">
                <a:hlinkClick r:id="rId2"/>
              </a:rPr>
              <a:t>Translocation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VESICULAR TRANSPORT</a:t>
            </a:r>
          </a:p>
        </p:txBody>
      </p:sp>
      <p:sp>
        <p:nvSpPr>
          <p:cNvPr id="82947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42225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Transport Vesicles Carry Soluble Proteins and Membrane Between Compartments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Secretory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pathway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starts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synthesis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on ER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their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entry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ER, </a:t>
            </a:r>
            <a:r>
              <a:rPr lang="tr-TR" dirty="0" err="1" smtClean="0">
                <a:latin typeface="Verdana" charset="0"/>
              </a:rPr>
              <a:t>then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finally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surface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Endocytic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pathway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responsible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ingestion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degradeation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extracellular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through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endosomes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lysosomes</a:t>
            </a:r>
            <a:r>
              <a:rPr lang="tr-TR" dirty="0" smtClean="0">
                <a:latin typeface="Verdana" charset="0"/>
              </a:rPr>
              <a:t>)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VESICULAR TRANSPORT</a:t>
            </a:r>
          </a:p>
        </p:txBody>
      </p:sp>
      <p:sp>
        <p:nvSpPr>
          <p:cNvPr id="8601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42225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Vesicle Budding Is Driven by the Assembly of a Protein Coat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these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called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coated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Clathrin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one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best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studied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coat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Clathrin</a:t>
            </a:r>
            <a:r>
              <a:rPr lang="tr-TR" b="1" dirty="0" smtClean="0">
                <a:latin typeface="Verdana" charset="0"/>
              </a:rPr>
              <a:t>-</a:t>
            </a:r>
            <a:r>
              <a:rPr lang="tr-TR" b="1" dirty="0" err="1" smtClean="0">
                <a:latin typeface="Verdana" charset="0"/>
              </a:rPr>
              <a:t>coated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bud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(on </a:t>
            </a:r>
            <a:r>
              <a:rPr lang="tr-TR" dirty="0" err="1" smtClean="0">
                <a:latin typeface="Verdana" charset="0"/>
              </a:rPr>
              <a:t>secretory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pathway</a:t>
            </a:r>
            <a:r>
              <a:rPr lang="tr-TR" dirty="0" smtClean="0">
                <a:latin typeface="Verdana" charset="0"/>
              </a:rPr>
              <a:t>)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endocytic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pathway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At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vesicle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starts</a:t>
            </a:r>
            <a:r>
              <a:rPr lang="tr-TR" dirty="0" smtClean="0">
                <a:latin typeface="Verdana" charset="0"/>
              </a:rPr>
              <a:t> as </a:t>
            </a:r>
            <a:r>
              <a:rPr lang="tr-TR" dirty="0" err="1" smtClean="0">
                <a:latin typeface="Verdana" charset="0"/>
              </a:rPr>
              <a:t>coated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pit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Movie</a:t>
            </a:r>
            <a:r>
              <a:rPr lang="tr-TR" dirty="0" smtClean="0"/>
              <a:t>: </a:t>
            </a:r>
            <a:r>
              <a:rPr lang="tr-TR" dirty="0" err="1" smtClean="0">
                <a:hlinkClick r:id="rId2"/>
              </a:rPr>
              <a:t>Clathrin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VESICULAR TRANSPORT</a:t>
            </a:r>
          </a:p>
        </p:txBody>
      </p:sp>
      <p:sp>
        <p:nvSpPr>
          <p:cNvPr id="9728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42225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After</a:t>
            </a:r>
            <a:r>
              <a:rPr lang="tr-TR" dirty="0" smtClean="0">
                <a:latin typeface="Verdana" charset="0"/>
              </a:rPr>
              <a:t> a transport </a:t>
            </a:r>
            <a:r>
              <a:rPr lang="tr-TR" dirty="0" err="1" smtClean="0">
                <a:latin typeface="Verdana" charset="0"/>
              </a:rPr>
              <a:t>vesicle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buds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a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, it </a:t>
            </a:r>
            <a:r>
              <a:rPr lang="tr-TR" dirty="0" err="1" smtClean="0">
                <a:latin typeface="Verdana" charset="0"/>
              </a:rPr>
              <a:t>must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way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correct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destinatiom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deliver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contents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Vesciles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transported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motor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that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along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cytoskeleton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Once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vescile</a:t>
            </a:r>
            <a:r>
              <a:rPr lang="tr-TR" dirty="0" smtClean="0">
                <a:latin typeface="Verdana" charset="0"/>
              </a:rPr>
              <a:t> has </a:t>
            </a:r>
            <a:r>
              <a:rPr lang="tr-TR" dirty="0" err="1" smtClean="0">
                <a:latin typeface="Verdana" charset="0"/>
              </a:rPr>
              <a:t>reached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target</a:t>
            </a:r>
            <a:r>
              <a:rPr lang="tr-TR" dirty="0" smtClean="0">
                <a:latin typeface="Verdana" charset="0"/>
              </a:rPr>
              <a:t>, it </a:t>
            </a:r>
            <a:r>
              <a:rPr lang="tr-TR" dirty="0" err="1" smtClean="0">
                <a:latin typeface="Verdana" charset="0"/>
              </a:rPr>
              <a:t>must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recognize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dock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a </a:t>
            </a:r>
            <a:r>
              <a:rPr lang="tr-TR" dirty="0" err="1" smtClean="0">
                <a:latin typeface="Verdana" charset="0"/>
              </a:rPr>
              <a:t>specific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Vesicle Docking Depends on Tethers and SNAREs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Tether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example</a:t>
            </a:r>
            <a:r>
              <a:rPr lang="tr-TR" dirty="0" smtClean="0">
                <a:latin typeface="Verdana" charset="0"/>
              </a:rPr>
              <a:t> Rab </a:t>
            </a:r>
            <a:r>
              <a:rPr lang="tr-TR" dirty="0" err="1" smtClean="0">
                <a:latin typeface="Verdana" charset="0"/>
              </a:rPr>
              <a:t>proteins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SNARE: </a:t>
            </a:r>
            <a:r>
              <a:rPr lang="tr-TR" dirty="0" err="1" smtClean="0">
                <a:latin typeface="Verdana" charset="0"/>
              </a:rPr>
              <a:t>example</a:t>
            </a:r>
            <a:r>
              <a:rPr lang="tr-TR" dirty="0" smtClean="0">
                <a:latin typeface="Verdana" charset="0"/>
              </a:rPr>
              <a:t> v-SNARE </a:t>
            </a:r>
            <a:r>
              <a:rPr lang="tr-TR" dirty="0" err="1" smtClean="0">
                <a:latin typeface="Verdana" charset="0"/>
              </a:rPr>
              <a:t>or</a:t>
            </a:r>
            <a:r>
              <a:rPr lang="tr-TR" dirty="0" smtClean="0">
                <a:latin typeface="Verdana" charset="0"/>
              </a:rPr>
              <a:t> t-SNARE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SECRETORY PATHWAYS</a:t>
            </a:r>
          </a:p>
        </p:txBody>
      </p:sp>
      <p:sp>
        <p:nvSpPr>
          <p:cNvPr id="11161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34288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Most Proteins Are Covalently Modified in the ER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Disulfide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bonds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between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cysteine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residues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stabilize protein </a:t>
            </a:r>
            <a:r>
              <a:rPr lang="tr-TR" dirty="0" err="1" smtClean="0">
                <a:latin typeface="Verdana" charset="0"/>
              </a:rPr>
              <a:t>structure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Glycosylation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protect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degradation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guide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appropriate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</a:t>
            </a:r>
            <a:r>
              <a:rPr lang="tr-TR" dirty="0" smtClean="0">
                <a:latin typeface="Verdana" charset="0"/>
              </a:rPr>
              <a:t>)</a:t>
            </a: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Exit from the ER Is Controlled to Ensure Protein Quality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Misfolded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retained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ER (</a:t>
            </a:r>
            <a:r>
              <a:rPr lang="tr-TR" dirty="0" err="1" smtClean="0">
                <a:latin typeface="Verdana" charset="0"/>
              </a:rPr>
              <a:t>chaperone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refolding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if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failed</a:t>
            </a:r>
            <a:r>
              <a:rPr lang="tr-TR" dirty="0" smtClean="0">
                <a:latin typeface="Verdana" charset="0"/>
              </a:rPr>
              <a:t> sent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cytosol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degradation</a:t>
            </a:r>
            <a:r>
              <a:rPr lang="tr-TR" dirty="0" smtClean="0">
                <a:latin typeface="Verdana" charset="0"/>
              </a:rPr>
              <a:t>)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SECRETORY PATHWAYS</a:t>
            </a:r>
          </a:p>
        </p:txBody>
      </p:sp>
      <p:sp>
        <p:nvSpPr>
          <p:cNvPr id="11161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34288" cy="5402263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Are Further Modified and Sorted in the Golgi Apparatus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apparatus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located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nucleus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close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centrosome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consists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flattened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enclosed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sacs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called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cisternae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stack</a:t>
            </a:r>
            <a:r>
              <a:rPr lang="tr-TR" dirty="0" smtClean="0">
                <a:latin typeface="Verdana" charset="0"/>
              </a:rPr>
              <a:t> has </a:t>
            </a: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faces</a:t>
            </a:r>
            <a:r>
              <a:rPr lang="tr-TR" dirty="0" smtClean="0">
                <a:latin typeface="Verdana" charset="0"/>
              </a:rPr>
              <a:t>: 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Cis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entry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adjacent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ER</a:t>
            </a:r>
          </a:p>
          <a:p>
            <a:pPr lvl="1"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Trans: </a:t>
            </a:r>
            <a:r>
              <a:rPr lang="tr-TR" dirty="0" err="1" smtClean="0">
                <a:latin typeface="Verdana" charset="0"/>
              </a:rPr>
              <a:t>exit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facing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enter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cis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 network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ER 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exit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trans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network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travel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budding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one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cisternae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other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Movie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SECRETORY PATHWAYS</a:t>
            </a:r>
          </a:p>
        </p:txBody>
      </p:sp>
      <p:sp>
        <p:nvSpPr>
          <p:cNvPr id="11161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4" y="1082675"/>
            <a:ext cx="8184913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Secretory</a:t>
            </a:r>
            <a:r>
              <a:rPr lang="en-US" dirty="0" smtClean="0">
                <a:latin typeface="Verdana" charset="0"/>
              </a:rPr>
              <a:t> Proteins Are Released from the Cell by </a:t>
            </a:r>
            <a:r>
              <a:rPr lang="en-US" dirty="0" err="1" smtClean="0">
                <a:latin typeface="Verdana" charset="0"/>
              </a:rPr>
              <a:t>Exocytosis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bud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trans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network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fuses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Constitutive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exocytosis</a:t>
            </a:r>
            <a:r>
              <a:rPr lang="tr-TR" dirty="0" smtClean="0">
                <a:latin typeface="Verdana" charset="0"/>
              </a:rPr>
              <a:t> vs </a:t>
            </a:r>
            <a:r>
              <a:rPr lang="tr-TR" dirty="0" err="1" smtClean="0">
                <a:latin typeface="Verdana" charset="0"/>
              </a:rPr>
              <a:t>regulated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exocytosis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None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050878" y="3193570"/>
            <a:ext cx="37258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Supplies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plasma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membrane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with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newly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sythesized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lipids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and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proteins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enabling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plasma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membrane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to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expand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prior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to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division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and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refreshing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old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lipids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and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proteins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in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nonproliferating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cells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Carry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soluble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proteins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to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outside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(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secretion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No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signal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is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needed</a:t>
            </a:r>
            <a:endParaRPr lang="tr-TR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229366" y="3223140"/>
            <a:ext cx="32208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Operates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only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in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specialized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secretory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cells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.  (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for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hormone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mucus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or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digestive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enxyme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secretion</a:t>
            </a:r>
            <a:endParaRPr lang="tr-TR" sz="2000" dirty="0" smtClean="0">
              <a:solidFill>
                <a:schemeClr val="bg1"/>
              </a:solidFill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Extracellular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signal</a:t>
            </a:r>
            <a:r>
              <a:rPr lang="tr-TR" sz="2000" dirty="0" smtClean="0">
                <a:solidFill>
                  <a:schemeClr val="bg1"/>
                </a:solidFill>
                <a:latin typeface="+mj-lt"/>
              </a:rPr>
              <a:t> is </a:t>
            </a:r>
            <a:r>
              <a:rPr lang="tr-TR" sz="2000" dirty="0" err="1" smtClean="0">
                <a:solidFill>
                  <a:schemeClr val="bg1"/>
                </a:solidFill>
                <a:latin typeface="+mj-lt"/>
              </a:rPr>
              <a:t>needed</a:t>
            </a:r>
            <a:endParaRPr lang="tr-TR" sz="20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MEMBRANE-ENCLOSED ORGANELLES</a:t>
            </a:r>
          </a:p>
        </p:txBody>
      </p:sp>
      <p:sp>
        <p:nvSpPr>
          <p:cNvPr id="1433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Eukaryotic Cells Contain a Basic Set of Membrane-enclosed Organelles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ENDOCYTIC PATHWAYS</a:t>
            </a:r>
          </a:p>
        </p:txBody>
      </p:sp>
      <p:sp>
        <p:nvSpPr>
          <p:cNvPr id="13209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35746" y="1082675"/>
            <a:ext cx="8771767" cy="577532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Endocytosis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eukaryotic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continually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taking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up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fluid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large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small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molecules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Starts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endocytic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vesicle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dirty="0" smtClean="0">
                <a:latin typeface="Verdana" charset="0"/>
              </a:rPr>
              <a:t>(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material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be </a:t>
            </a:r>
            <a:r>
              <a:rPr lang="tr-TR" dirty="0" err="1" smtClean="0">
                <a:latin typeface="Verdana" charset="0"/>
              </a:rPr>
              <a:t>ingested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enclosed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a </a:t>
            </a:r>
            <a:r>
              <a:rPr lang="tr-TR" dirty="0" err="1" smtClean="0">
                <a:latin typeface="Verdana" charset="0"/>
              </a:rPr>
              <a:t>small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portion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plasma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which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buds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inward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forms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this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vesicle</a:t>
            </a:r>
            <a:r>
              <a:rPr lang="tr-TR" dirty="0" smtClean="0">
                <a:latin typeface="Verdana" charset="0"/>
              </a:rPr>
              <a:t>)</a:t>
            </a: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ingested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material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within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vesicle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delivered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endosomes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up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b="1" dirty="0" err="1" smtClean="0">
                <a:latin typeface="Verdana" charset="0"/>
              </a:rPr>
              <a:t>lysosomes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degradation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>
              <a:spcBef>
                <a:spcPct val="0"/>
              </a:spcBef>
            </a:pPr>
            <a:endParaRPr lang="tr-TR" b="1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types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endocytosis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b="1" dirty="0" err="1" smtClean="0">
                <a:latin typeface="Verdana" charset="0"/>
              </a:rPr>
              <a:t>phagocytosis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and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pinocytosis</a:t>
            </a:r>
            <a:endParaRPr lang="tr-TR" b="1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Specialized </a:t>
            </a:r>
            <a:r>
              <a:rPr lang="en-US" dirty="0" err="1" smtClean="0">
                <a:latin typeface="Verdana" charset="0"/>
              </a:rPr>
              <a:t>Phagocytic</a:t>
            </a:r>
            <a:r>
              <a:rPr lang="en-US" dirty="0" smtClean="0">
                <a:latin typeface="Verdana" charset="0"/>
              </a:rPr>
              <a:t> Cells Ingest Large Particles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Fluid and Macromolecules Are Taken Up by </a:t>
            </a:r>
            <a:r>
              <a:rPr lang="en-US" dirty="0" err="1" smtClean="0">
                <a:latin typeface="Verdana" charset="0"/>
              </a:rPr>
              <a:t>Pinocytosis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3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ENDOCYTIC PATHWAYS</a:t>
            </a:r>
          </a:p>
        </p:txBody>
      </p:sp>
      <p:sp>
        <p:nvSpPr>
          <p:cNvPr id="13209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35746" y="1082675"/>
            <a:ext cx="8771767" cy="577532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Receptor-mediated </a:t>
            </a:r>
            <a:r>
              <a:rPr lang="en-US" dirty="0" err="1" smtClean="0">
                <a:latin typeface="Verdana" charset="0"/>
              </a:rPr>
              <a:t>Endocytosis</a:t>
            </a:r>
            <a:r>
              <a:rPr lang="en-US" dirty="0" smtClean="0">
                <a:latin typeface="Verdana" charset="0"/>
              </a:rPr>
              <a:t> Provides a Specific Route into Animal Cells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Example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Low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density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lipoprotein</a:t>
            </a:r>
            <a:r>
              <a:rPr lang="tr-TR" dirty="0" smtClean="0">
                <a:latin typeface="Verdana" charset="0"/>
              </a:rPr>
              <a:t> (LDL) </a:t>
            </a:r>
            <a:r>
              <a:rPr lang="tr-TR" dirty="0" err="1" smtClean="0">
                <a:latin typeface="Verdana" charset="0"/>
              </a:rPr>
              <a:t>entry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LDL: </a:t>
            </a:r>
            <a:r>
              <a:rPr lang="tr-TR" dirty="0" err="1" smtClean="0">
                <a:latin typeface="Verdana" charset="0"/>
              </a:rPr>
              <a:t>cholestrol</a:t>
            </a:r>
            <a:r>
              <a:rPr lang="tr-TR" dirty="0" smtClean="0">
                <a:latin typeface="Verdana" charset="0"/>
              </a:rPr>
              <a:t> is </a:t>
            </a:r>
            <a:r>
              <a:rPr lang="tr-TR" dirty="0" err="1" smtClean="0">
                <a:latin typeface="Verdana" charset="0"/>
              </a:rPr>
              <a:t>transpoted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blood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bound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a protein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form of LDL. </a:t>
            </a:r>
          </a:p>
          <a:p>
            <a:pPr lvl="1"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LDL: </a:t>
            </a:r>
            <a:r>
              <a:rPr lang="tr-TR" dirty="0" err="1" smtClean="0">
                <a:latin typeface="Verdana" charset="0"/>
              </a:rPr>
              <a:t>secreted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from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liver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Defective</a:t>
            </a:r>
            <a:r>
              <a:rPr lang="tr-TR" dirty="0" smtClean="0">
                <a:latin typeface="Verdana" charset="0"/>
              </a:rPr>
              <a:t> gene </a:t>
            </a:r>
            <a:r>
              <a:rPr lang="tr-TR" dirty="0" err="1" smtClean="0">
                <a:latin typeface="Verdana" charset="0"/>
              </a:rPr>
              <a:t>encoding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LDL </a:t>
            </a:r>
            <a:r>
              <a:rPr lang="tr-TR" dirty="0" err="1" smtClean="0">
                <a:latin typeface="Verdana" charset="0"/>
              </a:rPr>
              <a:t>receptor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predisposes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individuals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artherosclerosis</a:t>
            </a:r>
            <a:r>
              <a:rPr lang="tr-TR" dirty="0" smtClean="0">
                <a:latin typeface="Verdana" charset="0"/>
              </a:rPr>
              <a:t> (</a:t>
            </a:r>
            <a:r>
              <a:rPr lang="tr-TR" dirty="0" err="1" smtClean="0">
                <a:latin typeface="Verdana" charset="0"/>
              </a:rPr>
              <a:t>due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accumulation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cholestrol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blood</a:t>
            </a:r>
            <a:r>
              <a:rPr lang="tr-TR" dirty="0" smtClean="0">
                <a:latin typeface="Verdana" charset="0"/>
              </a:rPr>
              <a:t>).</a:t>
            </a: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MEMBRANE-ENCLOSED ORGANELLES</a:t>
            </a:r>
          </a:p>
        </p:txBody>
      </p:sp>
      <p:sp>
        <p:nvSpPr>
          <p:cNvPr id="17411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4" y="1082675"/>
            <a:ext cx="7952901" cy="5481898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Eukaryotic Cells Contain a Basic Set of Membrane-enclosed Organelles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Most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held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relative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locations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attachment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cytoskeleton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Cytoskeletal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filaments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providfe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tracks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moving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around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directing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traffic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Needs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energy</a:t>
            </a:r>
            <a:r>
              <a:rPr lang="tr-TR" dirty="0" smtClean="0">
                <a:latin typeface="Verdana" charset="0"/>
              </a:rPr>
              <a:t> of ATP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occupy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nearly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half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volume</a:t>
            </a:r>
            <a:r>
              <a:rPr lang="tr-TR" dirty="0" smtClean="0">
                <a:latin typeface="Verdana" charset="0"/>
              </a:rPr>
              <a:t> of a </a:t>
            </a:r>
            <a:r>
              <a:rPr lang="tr-TR" dirty="0" err="1" smtClean="0">
                <a:latin typeface="Verdana" charset="0"/>
              </a:rPr>
              <a:t>eukaryotic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Endomembrane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system</a:t>
            </a:r>
            <a:r>
              <a:rPr lang="tr-TR" dirty="0" smtClean="0">
                <a:latin typeface="Verdana" charset="0"/>
              </a:rPr>
              <a:t>: ER,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appraratus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peroxisomes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endosomes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lysosomes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MEMBRANE-ENCLOSED ORGANELLES</a:t>
            </a:r>
          </a:p>
        </p:txBody>
      </p:sp>
      <p:sp>
        <p:nvSpPr>
          <p:cNvPr id="17411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45660" y="1082675"/>
            <a:ext cx="8898340" cy="5775325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Eukaryotic Cells Contain a Basic Set of Membrane-enclosed Organelles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Most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held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their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relative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locations</a:t>
            </a:r>
            <a:r>
              <a:rPr lang="tr-TR" dirty="0" smtClean="0">
                <a:latin typeface="Verdana" charset="0"/>
              </a:rPr>
              <a:t> in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attachment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cytoskeleton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Cytoskeletal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filaments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providfe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tracks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moving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around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directing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traffic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vesicles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Needs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energy</a:t>
            </a:r>
            <a:r>
              <a:rPr lang="tr-TR" dirty="0" smtClean="0">
                <a:latin typeface="Verdana" charset="0"/>
              </a:rPr>
              <a:t> of ATP</a:t>
            </a:r>
          </a:p>
          <a:p>
            <a:pPr>
              <a:spcBef>
                <a:spcPct val="0"/>
              </a:spcBef>
            </a:pP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occupy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nearly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half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volume</a:t>
            </a:r>
            <a:r>
              <a:rPr lang="tr-TR" dirty="0" smtClean="0">
                <a:latin typeface="Verdana" charset="0"/>
              </a:rPr>
              <a:t> of a </a:t>
            </a:r>
            <a:r>
              <a:rPr lang="tr-TR" dirty="0" err="1" smtClean="0">
                <a:latin typeface="Verdana" charset="0"/>
              </a:rPr>
              <a:t>eukaryotic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Endomembrane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system</a:t>
            </a:r>
            <a:r>
              <a:rPr lang="tr-TR" dirty="0" smtClean="0">
                <a:latin typeface="Verdana" charset="0"/>
              </a:rPr>
              <a:t>: ER, </a:t>
            </a:r>
            <a:r>
              <a:rPr lang="tr-TR" dirty="0" err="1" smtClean="0">
                <a:latin typeface="Verdana" charset="0"/>
              </a:rPr>
              <a:t>Golgi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appraratus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peroxisomes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endosomes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lysosomes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Membrane-enclosed Organelles Evolved in Different Ways</a:t>
            </a: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532263" y="5895833"/>
            <a:ext cx="8379725" cy="710394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PROTEIN SORTING</a:t>
            </a:r>
          </a:p>
        </p:txBody>
      </p:sp>
      <p:sp>
        <p:nvSpPr>
          <p:cNvPr id="2969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Are Transported into Organelles by Three Mechanisms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PROTEIN SORTING</a:t>
            </a:r>
          </a:p>
        </p:txBody>
      </p:sp>
      <p:sp>
        <p:nvSpPr>
          <p:cNvPr id="2969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77420" y="1082675"/>
            <a:ext cx="8748215" cy="5402263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Are Transported into Organelles by Three Mechanisms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Signal Sequences Direct Proteins to the Correct Compartment</a:t>
            </a:r>
            <a:endParaRPr lang="tr-TR" dirty="0" smtClean="0">
              <a:latin typeface="Verdana" charset="0"/>
            </a:endParaRPr>
          </a:p>
          <a:p>
            <a:pPr lvl="2">
              <a:spcBef>
                <a:spcPct val="0"/>
              </a:spcBef>
            </a:pPr>
            <a:r>
              <a:rPr lang="tr-TR" dirty="0" err="1" smtClean="0">
                <a:latin typeface="Calibri" pitchFamily="34" charset="0"/>
              </a:rPr>
              <a:t>They</a:t>
            </a: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</a:rPr>
              <a:t>are</a:t>
            </a: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</a:rPr>
              <a:t>typically</a:t>
            </a:r>
            <a:r>
              <a:rPr lang="tr-TR" dirty="0" smtClean="0">
                <a:latin typeface="Calibri" pitchFamily="34" charset="0"/>
              </a:rPr>
              <a:t> 15-60 </a:t>
            </a:r>
            <a:r>
              <a:rPr lang="tr-TR" dirty="0" err="1" smtClean="0">
                <a:latin typeface="Calibri" pitchFamily="34" charset="0"/>
              </a:rPr>
              <a:t>aa</a:t>
            </a:r>
            <a:r>
              <a:rPr lang="tr-TR" dirty="0" smtClean="0">
                <a:latin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</a:rPr>
              <a:t>long</a:t>
            </a:r>
            <a:endParaRPr lang="tr-TR" dirty="0" smtClean="0">
              <a:latin typeface="Calibri" pitchFamily="34" charset="0"/>
            </a:endParaRPr>
          </a:p>
          <a:p>
            <a:pPr lvl="2">
              <a:spcBef>
                <a:spcPct val="0"/>
              </a:spcBef>
            </a:pPr>
            <a:r>
              <a:rPr lang="tr-TR" dirty="0" err="1" smtClean="0">
                <a:latin typeface="Calibri" pitchFamily="34" charset="0"/>
              </a:rPr>
              <a:t>Ex</a:t>
            </a:r>
            <a:r>
              <a:rPr lang="tr-TR" dirty="0" smtClean="0">
                <a:latin typeface="Calibri" pitchFamily="34" charset="0"/>
              </a:rPr>
              <a:t>: </a:t>
            </a:r>
            <a:r>
              <a:rPr lang="en-US" dirty="0" smtClean="0">
                <a:latin typeface="Calibri" pitchFamily="34" charset="0"/>
              </a:rPr>
              <a:t>Proteins destined for the ER possess an N-terminal signal sequence that directs them to that organelle, whereas those destined to remain in the </a:t>
            </a:r>
            <a:r>
              <a:rPr lang="en-US" dirty="0" err="1" smtClean="0">
                <a:latin typeface="Calibri" pitchFamily="34" charset="0"/>
              </a:rPr>
              <a:t>cytosol</a:t>
            </a:r>
            <a:r>
              <a:rPr lang="en-US" dirty="0" smtClean="0">
                <a:latin typeface="Calibri" pitchFamily="34" charset="0"/>
              </a:rPr>
              <a:t> lack any such signal sequence.</a:t>
            </a:r>
            <a:endParaRPr lang="tr-TR" dirty="0" smtClean="0">
              <a:latin typeface="Calibri" pitchFamily="34" charset="0"/>
            </a:endParaRPr>
          </a:p>
          <a:p>
            <a:pPr lvl="2">
              <a:spcBef>
                <a:spcPct val="0"/>
              </a:spcBef>
            </a:pPr>
            <a:r>
              <a:rPr lang="en-US" dirty="0" smtClean="0">
                <a:latin typeface="Calibri" pitchFamily="34" charset="0"/>
              </a:rPr>
              <a:t>Recombinant DNA techniques can be used to change the destination of the two proteins: if the signal sequence is removed from an ER protein and attached to a </a:t>
            </a:r>
            <a:r>
              <a:rPr lang="en-US" dirty="0" err="1" smtClean="0">
                <a:latin typeface="Calibri" pitchFamily="34" charset="0"/>
              </a:rPr>
              <a:t>cytosolic</a:t>
            </a:r>
            <a:r>
              <a:rPr lang="en-US" dirty="0" smtClean="0">
                <a:latin typeface="Calibri" pitchFamily="34" charset="0"/>
              </a:rPr>
              <a:t> protein, both proteins are reassigned to the expected, inappropriate location.</a:t>
            </a:r>
            <a:endParaRPr lang="tr-TR" dirty="0" smtClean="0">
              <a:latin typeface="Calibri" pitchFamily="34" charset="0"/>
            </a:endParaRPr>
          </a:p>
          <a:p>
            <a:pPr lvl="2"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PROTEIN SORTING</a:t>
            </a:r>
          </a:p>
        </p:txBody>
      </p:sp>
      <p:sp>
        <p:nvSpPr>
          <p:cNvPr id="2969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77420" y="1082675"/>
            <a:ext cx="8748215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Enter the Nucleus Through Nuclear Pores</a:t>
            </a: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Nuclear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envelope</a:t>
            </a:r>
            <a:r>
              <a:rPr lang="tr-TR" dirty="0" smtClean="0">
                <a:latin typeface="Verdana" charset="0"/>
              </a:rPr>
              <a:t>: </a:t>
            </a:r>
            <a:r>
              <a:rPr lang="tr-TR" dirty="0" err="1" smtClean="0">
                <a:latin typeface="Verdana" charset="0"/>
              </a:rPr>
              <a:t>encloses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DNA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defines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nuclear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compartment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formed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two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concentric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membranes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Inner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nuclear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:</a:t>
            </a:r>
            <a:r>
              <a:rPr lang="tr-TR" dirty="0" err="1" smtClean="0">
                <a:latin typeface="Verdana" charset="0"/>
              </a:rPr>
              <a:t>contains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some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chromosome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binding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Nuclear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lamina</a:t>
            </a:r>
            <a:r>
              <a:rPr lang="tr-TR" dirty="0" smtClean="0">
                <a:latin typeface="Verdana" charset="0"/>
              </a:rPr>
              <a:t>:</a:t>
            </a:r>
            <a:r>
              <a:rPr lang="tr-TR" dirty="0" err="1" smtClean="0">
                <a:latin typeface="Verdana" charset="0"/>
              </a:rPr>
              <a:t>finely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woven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meshwork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pf</a:t>
            </a:r>
            <a:r>
              <a:rPr lang="tr-TR" dirty="0" smtClean="0">
                <a:latin typeface="Verdana" charset="0"/>
              </a:rPr>
              <a:t> protein </a:t>
            </a:r>
            <a:r>
              <a:rPr lang="tr-TR" dirty="0" err="1" smtClean="0">
                <a:latin typeface="Verdana" charset="0"/>
              </a:rPr>
              <a:t>filaments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that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lines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inner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surface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provides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structural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support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envelope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Outer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nuclear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:</a:t>
            </a:r>
            <a:r>
              <a:rPr lang="tr-TR" dirty="0" err="1" smtClean="0">
                <a:latin typeface="Verdana" charset="0"/>
              </a:rPr>
              <a:t>its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composition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resembles</a:t>
            </a:r>
            <a:r>
              <a:rPr lang="tr-TR" dirty="0" smtClean="0">
                <a:latin typeface="Verdana" charset="0"/>
              </a:rPr>
              <a:t> ER </a:t>
            </a:r>
            <a:r>
              <a:rPr lang="tr-TR" dirty="0" err="1" smtClean="0">
                <a:latin typeface="Verdana" charset="0"/>
              </a:rPr>
              <a:t>membrane</a:t>
            </a:r>
            <a:r>
              <a:rPr lang="tr-TR" dirty="0" smtClean="0">
                <a:latin typeface="Verdana" charset="0"/>
              </a:rPr>
              <a:t>, </a:t>
            </a:r>
            <a:r>
              <a:rPr lang="tr-TR" dirty="0" err="1" smtClean="0">
                <a:latin typeface="Verdana" charset="0"/>
              </a:rPr>
              <a:t>and</a:t>
            </a:r>
            <a:r>
              <a:rPr lang="tr-TR" dirty="0" smtClean="0">
                <a:latin typeface="Verdana" charset="0"/>
              </a:rPr>
              <a:t> it is </a:t>
            </a:r>
            <a:r>
              <a:rPr lang="tr-TR" dirty="0" err="1" smtClean="0">
                <a:latin typeface="Verdana" charset="0"/>
              </a:rPr>
              <a:t>continuation</a:t>
            </a:r>
            <a:r>
              <a:rPr lang="tr-TR" dirty="0" smtClean="0">
                <a:latin typeface="Verdana" charset="0"/>
              </a:rPr>
              <a:t> of ER </a:t>
            </a:r>
            <a:r>
              <a:rPr lang="tr-TR" dirty="0" err="1" smtClean="0">
                <a:latin typeface="Verdana" charset="0"/>
              </a:rPr>
              <a:t>membrane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b="1" dirty="0" err="1" smtClean="0">
                <a:latin typeface="Verdana" charset="0"/>
              </a:rPr>
              <a:t>Nuclear</a:t>
            </a:r>
            <a:r>
              <a:rPr lang="tr-TR" b="1" dirty="0" smtClean="0">
                <a:latin typeface="Verdana" charset="0"/>
              </a:rPr>
              <a:t> </a:t>
            </a:r>
            <a:r>
              <a:rPr lang="tr-TR" b="1" dirty="0" err="1" smtClean="0">
                <a:latin typeface="Verdana" charset="0"/>
              </a:rPr>
              <a:t>pores</a:t>
            </a:r>
            <a:r>
              <a:rPr lang="tr-TR" dirty="0" smtClean="0">
                <a:latin typeface="Verdana" charset="0"/>
              </a:rPr>
              <a:t>:</a:t>
            </a:r>
            <a:r>
              <a:rPr lang="tr-TR" dirty="0" err="1" smtClean="0">
                <a:latin typeface="Verdana" charset="0"/>
              </a:rPr>
              <a:t>gates</a:t>
            </a:r>
            <a:r>
              <a:rPr lang="tr-TR" dirty="0" smtClean="0">
                <a:latin typeface="Verdana" charset="0"/>
              </a:rPr>
              <a:t> on </a:t>
            </a:r>
            <a:r>
              <a:rPr lang="tr-TR" dirty="0" err="1" smtClean="0">
                <a:latin typeface="Verdana" charset="0"/>
              </a:rPr>
              <a:t>nuclear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envelope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through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which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molecules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enter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leave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nucleus</a:t>
            </a:r>
            <a:r>
              <a:rPr lang="tr-TR" dirty="0" smtClean="0">
                <a:latin typeface="Verdana" charset="0"/>
              </a:rPr>
              <a:t>. </a:t>
            </a:r>
          </a:p>
          <a:p>
            <a:pPr>
              <a:spcBef>
                <a:spcPct val="0"/>
              </a:spcBef>
            </a:pPr>
            <a:endParaRPr lang="tr-TR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>
          <a:xfrm>
            <a:off x="627063" y="274638"/>
            <a:ext cx="788987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PROTEIN SORTING</a:t>
            </a:r>
          </a:p>
        </p:txBody>
      </p:sp>
      <p:sp>
        <p:nvSpPr>
          <p:cNvPr id="3072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Proteins Enter the Endoplasmic Reticulum While Being Synthesized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tr-TR" dirty="0" smtClean="0">
                <a:latin typeface="Verdana" charset="0"/>
              </a:rPr>
              <a:t>ER </a:t>
            </a:r>
            <a:r>
              <a:rPr lang="tr-TR" dirty="0" err="1" smtClean="0">
                <a:latin typeface="Verdana" charset="0"/>
              </a:rPr>
              <a:t>serves</a:t>
            </a:r>
            <a:r>
              <a:rPr lang="tr-TR" dirty="0" smtClean="0">
                <a:latin typeface="Verdana" charset="0"/>
              </a:rPr>
              <a:t> as an </a:t>
            </a:r>
            <a:r>
              <a:rPr lang="tr-TR" dirty="0" err="1" smtClean="0">
                <a:latin typeface="Verdana" charset="0"/>
              </a:rPr>
              <a:t>entry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point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fpr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proteins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destined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other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organelles</a:t>
            </a:r>
            <a:r>
              <a:rPr lang="tr-TR" dirty="0" smtClean="0">
                <a:latin typeface="Verdana" charset="0"/>
              </a:rPr>
              <a:t>, as </a:t>
            </a:r>
            <a:r>
              <a:rPr lang="tr-TR" dirty="0" err="1" smtClean="0">
                <a:latin typeface="Verdana" charset="0"/>
              </a:rPr>
              <a:t>well</a:t>
            </a:r>
            <a:r>
              <a:rPr lang="tr-TR" dirty="0" smtClean="0">
                <a:latin typeface="Verdana" charset="0"/>
              </a:rPr>
              <a:t> as </a:t>
            </a:r>
            <a:r>
              <a:rPr lang="tr-TR" dirty="0" err="1" smtClean="0">
                <a:latin typeface="Verdana" charset="0"/>
              </a:rPr>
              <a:t>for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the</a:t>
            </a:r>
            <a:r>
              <a:rPr lang="tr-TR" dirty="0" smtClean="0">
                <a:latin typeface="Verdana" charset="0"/>
              </a:rPr>
              <a:t> ER </a:t>
            </a:r>
            <a:r>
              <a:rPr lang="tr-TR" dirty="0" err="1" smtClean="0">
                <a:latin typeface="Verdana" charset="0"/>
              </a:rPr>
              <a:t>itself</a:t>
            </a:r>
            <a:r>
              <a:rPr lang="tr-TR" dirty="0" smtClean="0">
                <a:latin typeface="Verdana" charset="0"/>
              </a:rPr>
              <a:t>.</a:t>
            </a:r>
          </a:p>
          <a:p>
            <a:pPr lvl="1"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Soluble Proteins Made on the ER Are Released into the ER Lumen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Start and Stop Signals Determine the Arrangement of a </a:t>
            </a:r>
            <a:r>
              <a:rPr lang="en-US" dirty="0" err="1" smtClean="0">
                <a:latin typeface="Verdana" charset="0"/>
              </a:rPr>
              <a:t>Transmembrane</a:t>
            </a:r>
            <a:r>
              <a:rPr lang="en-US" dirty="0" smtClean="0">
                <a:latin typeface="Verdana" charset="0"/>
              </a:rPr>
              <a:t> Protein in the Lipid </a:t>
            </a:r>
            <a:r>
              <a:rPr lang="en-US" dirty="0" err="1" smtClean="0">
                <a:latin typeface="Verdana" charset="0"/>
              </a:rPr>
              <a:t>Bilayer</a:t>
            </a: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Movie</a:t>
            </a:r>
            <a:r>
              <a:rPr lang="tr-TR" dirty="0" smtClean="0"/>
              <a:t>: </a:t>
            </a:r>
            <a:r>
              <a:rPr lang="tr-TR" dirty="0" smtClean="0">
                <a:hlinkClick r:id="rId2"/>
              </a:rPr>
              <a:t>ER </a:t>
            </a:r>
            <a:r>
              <a:rPr lang="tr-TR" dirty="0" err="1" smtClean="0">
                <a:hlinkClick r:id="rId2"/>
              </a:rPr>
              <a:t>Tubules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1093</Words>
  <Application>Microsoft Office PowerPoint</Application>
  <PresentationFormat>Ekran Gösterisi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Blank Presentation</vt:lpstr>
      <vt:lpstr>Office Theme</vt:lpstr>
      <vt:lpstr>1_Blank Presentation</vt:lpstr>
      <vt:lpstr>1_Office Theme</vt:lpstr>
      <vt:lpstr>2_Blank Presentation</vt:lpstr>
      <vt:lpstr>Fundamentals of Biological Sciences</vt:lpstr>
      <vt:lpstr>MEMBRANE-ENCLOSED ORGANELLES</vt:lpstr>
      <vt:lpstr>MEMBRANE-ENCLOSED ORGANELLES</vt:lpstr>
      <vt:lpstr>MEMBRANE-ENCLOSED ORGANELLES</vt:lpstr>
      <vt:lpstr>PROTEIN SORTING</vt:lpstr>
      <vt:lpstr>PROTEIN SORTING</vt:lpstr>
      <vt:lpstr>PROTEIN SORTING</vt:lpstr>
      <vt:lpstr>PROTEIN SORTING</vt:lpstr>
      <vt:lpstr>Movie: ER Tubules </vt:lpstr>
      <vt:lpstr>PROTEIN SORTING</vt:lpstr>
      <vt:lpstr>Movie: Protein Translocation </vt:lpstr>
      <vt:lpstr>VESICULAR TRANSPORT</vt:lpstr>
      <vt:lpstr>VESICULAR TRANSPORT</vt:lpstr>
      <vt:lpstr>Movie: Clathrin </vt:lpstr>
      <vt:lpstr>VESICULAR TRANSPORT</vt:lpstr>
      <vt:lpstr>SECRETORY PATHWAYS</vt:lpstr>
      <vt:lpstr>SECRETORY PATHWAYS</vt:lpstr>
      <vt:lpstr>Movie: </vt:lpstr>
      <vt:lpstr>SECRETORY PATHWAYS</vt:lpstr>
      <vt:lpstr>ENDOCYTIC PATHWAYS</vt:lpstr>
      <vt:lpstr>ENDOCYTIC PATHWAYS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125</cp:revision>
  <dcterms:created xsi:type="dcterms:W3CDTF">2002-12-24T01:08:46Z</dcterms:created>
  <dcterms:modified xsi:type="dcterms:W3CDTF">2018-02-12T15:04:49Z</dcterms:modified>
</cp:coreProperties>
</file>