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68" r:id="rId6"/>
    <p:sldId id="267" r:id="rId7"/>
    <p:sldId id="259" r:id="rId8"/>
    <p:sldId id="266" r:id="rId9"/>
    <p:sldId id="265" r:id="rId10"/>
    <p:sldId id="26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848F584-E543-4ED4-9CEC-96BD562511F1}"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16EE-27F9-4245-9114-B5C53B2A5E5F}" type="slidenum">
              <a:rPr lang="tr-TR" smtClean="0"/>
              <a:t>‹#›</a:t>
            </a:fld>
            <a:endParaRPr lang="tr-TR"/>
          </a:p>
        </p:txBody>
      </p:sp>
    </p:spTree>
    <p:extLst>
      <p:ext uri="{BB962C8B-B14F-4D97-AF65-F5344CB8AC3E}">
        <p14:creationId xmlns:p14="http://schemas.microsoft.com/office/powerpoint/2010/main" val="429863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48F584-E543-4ED4-9CEC-96BD562511F1}"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16EE-27F9-4245-9114-B5C53B2A5E5F}" type="slidenum">
              <a:rPr lang="tr-TR" smtClean="0"/>
              <a:t>‹#›</a:t>
            </a:fld>
            <a:endParaRPr lang="tr-TR"/>
          </a:p>
        </p:txBody>
      </p:sp>
    </p:spTree>
    <p:extLst>
      <p:ext uri="{BB962C8B-B14F-4D97-AF65-F5344CB8AC3E}">
        <p14:creationId xmlns:p14="http://schemas.microsoft.com/office/powerpoint/2010/main" val="962898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48F584-E543-4ED4-9CEC-96BD562511F1}"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16EE-27F9-4245-9114-B5C53B2A5E5F}" type="slidenum">
              <a:rPr lang="tr-TR" smtClean="0"/>
              <a:t>‹#›</a:t>
            </a:fld>
            <a:endParaRPr lang="tr-TR"/>
          </a:p>
        </p:txBody>
      </p:sp>
    </p:spTree>
    <p:extLst>
      <p:ext uri="{BB962C8B-B14F-4D97-AF65-F5344CB8AC3E}">
        <p14:creationId xmlns:p14="http://schemas.microsoft.com/office/powerpoint/2010/main" val="4121822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848F584-E543-4ED4-9CEC-96BD562511F1}"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16EE-27F9-4245-9114-B5C53B2A5E5F}" type="slidenum">
              <a:rPr lang="tr-TR" smtClean="0"/>
              <a:t>‹#›</a:t>
            </a:fld>
            <a:endParaRPr lang="tr-TR"/>
          </a:p>
        </p:txBody>
      </p:sp>
    </p:spTree>
    <p:extLst>
      <p:ext uri="{BB962C8B-B14F-4D97-AF65-F5344CB8AC3E}">
        <p14:creationId xmlns:p14="http://schemas.microsoft.com/office/powerpoint/2010/main" val="443314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848F584-E543-4ED4-9CEC-96BD562511F1}"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16EE-27F9-4245-9114-B5C53B2A5E5F}" type="slidenum">
              <a:rPr lang="tr-TR" smtClean="0"/>
              <a:t>‹#›</a:t>
            </a:fld>
            <a:endParaRPr lang="tr-TR"/>
          </a:p>
        </p:txBody>
      </p:sp>
    </p:spTree>
    <p:extLst>
      <p:ext uri="{BB962C8B-B14F-4D97-AF65-F5344CB8AC3E}">
        <p14:creationId xmlns:p14="http://schemas.microsoft.com/office/powerpoint/2010/main" val="4139572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848F584-E543-4ED4-9CEC-96BD562511F1}"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0316EE-27F9-4245-9114-B5C53B2A5E5F}" type="slidenum">
              <a:rPr lang="tr-TR" smtClean="0"/>
              <a:t>‹#›</a:t>
            </a:fld>
            <a:endParaRPr lang="tr-TR"/>
          </a:p>
        </p:txBody>
      </p:sp>
    </p:spTree>
    <p:extLst>
      <p:ext uri="{BB962C8B-B14F-4D97-AF65-F5344CB8AC3E}">
        <p14:creationId xmlns:p14="http://schemas.microsoft.com/office/powerpoint/2010/main" val="4093852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848F584-E543-4ED4-9CEC-96BD562511F1}" type="datetimeFigureOut">
              <a:rPr lang="tr-TR" smtClean="0"/>
              <a:t>31.01.2018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40316EE-27F9-4245-9114-B5C53B2A5E5F}" type="slidenum">
              <a:rPr lang="tr-TR" smtClean="0"/>
              <a:t>‹#›</a:t>
            </a:fld>
            <a:endParaRPr lang="tr-TR"/>
          </a:p>
        </p:txBody>
      </p:sp>
    </p:spTree>
    <p:extLst>
      <p:ext uri="{BB962C8B-B14F-4D97-AF65-F5344CB8AC3E}">
        <p14:creationId xmlns:p14="http://schemas.microsoft.com/office/powerpoint/2010/main" val="192411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848F584-E543-4ED4-9CEC-96BD562511F1}" type="datetimeFigureOut">
              <a:rPr lang="tr-TR" smtClean="0"/>
              <a:t>31.01.2018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40316EE-27F9-4245-9114-B5C53B2A5E5F}" type="slidenum">
              <a:rPr lang="tr-TR" smtClean="0"/>
              <a:t>‹#›</a:t>
            </a:fld>
            <a:endParaRPr lang="tr-TR"/>
          </a:p>
        </p:txBody>
      </p:sp>
    </p:spTree>
    <p:extLst>
      <p:ext uri="{BB962C8B-B14F-4D97-AF65-F5344CB8AC3E}">
        <p14:creationId xmlns:p14="http://schemas.microsoft.com/office/powerpoint/2010/main" val="1153148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848F584-E543-4ED4-9CEC-96BD562511F1}" type="datetimeFigureOut">
              <a:rPr lang="tr-TR" smtClean="0"/>
              <a:t>31.01.2018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40316EE-27F9-4245-9114-B5C53B2A5E5F}" type="slidenum">
              <a:rPr lang="tr-TR" smtClean="0"/>
              <a:t>‹#›</a:t>
            </a:fld>
            <a:endParaRPr lang="tr-TR"/>
          </a:p>
        </p:txBody>
      </p:sp>
    </p:spTree>
    <p:extLst>
      <p:ext uri="{BB962C8B-B14F-4D97-AF65-F5344CB8AC3E}">
        <p14:creationId xmlns:p14="http://schemas.microsoft.com/office/powerpoint/2010/main" val="1677234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848F584-E543-4ED4-9CEC-96BD562511F1}"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0316EE-27F9-4245-9114-B5C53B2A5E5F}" type="slidenum">
              <a:rPr lang="tr-TR" smtClean="0"/>
              <a:t>‹#›</a:t>
            </a:fld>
            <a:endParaRPr lang="tr-TR"/>
          </a:p>
        </p:txBody>
      </p:sp>
    </p:spTree>
    <p:extLst>
      <p:ext uri="{BB962C8B-B14F-4D97-AF65-F5344CB8AC3E}">
        <p14:creationId xmlns:p14="http://schemas.microsoft.com/office/powerpoint/2010/main" val="1406075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848F584-E543-4ED4-9CEC-96BD562511F1}"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0316EE-27F9-4245-9114-B5C53B2A5E5F}" type="slidenum">
              <a:rPr lang="tr-TR" smtClean="0"/>
              <a:t>‹#›</a:t>
            </a:fld>
            <a:endParaRPr lang="tr-TR"/>
          </a:p>
        </p:txBody>
      </p:sp>
    </p:spTree>
    <p:extLst>
      <p:ext uri="{BB962C8B-B14F-4D97-AF65-F5344CB8AC3E}">
        <p14:creationId xmlns:p14="http://schemas.microsoft.com/office/powerpoint/2010/main" val="1888519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8F584-E543-4ED4-9CEC-96BD562511F1}" type="datetimeFigureOut">
              <a:rPr lang="tr-TR" smtClean="0"/>
              <a:t>31.01.2018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316EE-27F9-4245-9114-B5C53B2A5E5F}" type="slidenum">
              <a:rPr lang="tr-TR" smtClean="0"/>
              <a:t>‹#›</a:t>
            </a:fld>
            <a:endParaRPr lang="tr-TR"/>
          </a:p>
        </p:txBody>
      </p:sp>
    </p:spTree>
    <p:extLst>
      <p:ext uri="{BB962C8B-B14F-4D97-AF65-F5344CB8AC3E}">
        <p14:creationId xmlns:p14="http://schemas.microsoft.com/office/powerpoint/2010/main" val="26198129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Germen kavimlerinin Roma'nın yıkılışına etkileri</a:t>
            </a:r>
            <a:r>
              <a:rPr lang="tr-TR" dirty="0" smtClean="0"/>
              <a:t> </a:t>
            </a:r>
            <a:endParaRPr lang="tr-TR" dirty="0"/>
          </a:p>
        </p:txBody>
      </p:sp>
      <p:sp>
        <p:nvSpPr>
          <p:cNvPr id="3" name="Alt Başlık 2"/>
          <p:cNvSpPr>
            <a:spLocks noGrp="1"/>
          </p:cNvSpPr>
          <p:nvPr>
            <p:ph type="subTitle" idx="1"/>
          </p:nvPr>
        </p:nvSpPr>
        <p:spPr/>
        <p:txBody>
          <a:bodyPr/>
          <a:lstStyle/>
          <a:p>
            <a:r>
              <a:rPr lang="tr-TR" dirty="0" smtClean="0"/>
              <a:t>Yrd. Doç. Dr. Mert KOZAN</a:t>
            </a:r>
            <a:endParaRPr lang="tr-TR" dirty="0"/>
          </a:p>
        </p:txBody>
      </p:sp>
    </p:spTree>
    <p:extLst>
      <p:ext uri="{BB962C8B-B14F-4D97-AF65-F5344CB8AC3E}">
        <p14:creationId xmlns:p14="http://schemas.microsoft.com/office/powerpoint/2010/main" val="4075803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Kaynaklarda bazı şüpheli ifadelere rastlansa da muhtemelen kendisi bir suikast sonucu hayatını </a:t>
            </a:r>
            <a:r>
              <a:rPr lang="tr-TR" dirty="0" smtClean="0"/>
              <a:t>kaybetmiştir.</a:t>
            </a:r>
          </a:p>
          <a:p>
            <a:r>
              <a:rPr lang="tr-TR" dirty="0"/>
              <a:t>Suikastı da muhtemelen </a:t>
            </a:r>
            <a:r>
              <a:rPr lang="tr-TR" dirty="0" err="1"/>
              <a:t>Ricimer</a:t>
            </a:r>
            <a:r>
              <a:rPr lang="tr-TR" dirty="0"/>
              <a:t> tertip etmiştir. 461 yılının Ekim ayında ölen </a:t>
            </a:r>
            <a:r>
              <a:rPr lang="tr-TR" dirty="0" err="1"/>
              <a:t>Majorian’ın</a:t>
            </a:r>
            <a:r>
              <a:rPr lang="tr-TR" dirty="0"/>
              <a:t> yerine </a:t>
            </a:r>
            <a:r>
              <a:rPr lang="tr-TR" dirty="0" err="1"/>
              <a:t>Libius</a:t>
            </a:r>
            <a:r>
              <a:rPr lang="tr-TR" dirty="0"/>
              <a:t> </a:t>
            </a:r>
            <a:r>
              <a:rPr lang="tr-TR" dirty="0" err="1"/>
              <a:t>Severus</a:t>
            </a:r>
            <a:r>
              <a:rPr lang="tr-TR" dirty="0"/>
              <a:t> geçmiştir. Kaynaklarda kendisinin imparatorluk dönemi ile ilgili son derece az bilgi mevcuttur. Bunun temel nedeni </a:t>
            </a:r>
            <a:r>
              <a:rPr lang="tr-TR" dirty="0" err="1"/>
              <a:t>Libius</a:t>
            </a:r>
            <a:r>
              <a:rPr lang="tr-TR" dirty="0"/>
              <a:t> </a:t>
            </a:r>
            <a:r>
              <a:rPr lang="tr-TR" dirty="0" err="1"/>
              <a:t>Severus’un</a:t>
            </a:r>
            <a:r>
              <a:rPr lang="tr-TR" dirty="0"/>
              <a:t> </a:t>
            </a:r>
            <a:r>
              <a:rPr lang="tr-TR" dirty="0" err="1"/>
              <a:t>Ricimer’in</a:t>
            </a:r>
            <a:r>
              <a:rPr lang="tr-TR" dirty="0"/>
              <a:t> kuklası olarak tanınmasıdır. Kendisinin İmparatorluğu dönemde kayda değecek önemli olaylar olmamıştır. Artık Roma’nın olağan olarak karşıladığı çeşitli isyanlar ve </a:t>
            </a:r>
            <a:r>
              <a:rPr lang="tr-TR" dirty="0" err="1"/>
              <a:t>Geiserik’in</a:t>
            </a:r>
            <a:r>
              <a:rPr lang="tr-TR" dirty="0"/>
              <a:t> sürekli tecavüzleriyle karşılaşmıştır. 15 Ağustos 465 yılında 4 yıllık İmparatorluğu’nun ardından hayatını </a:t>
            </a:r>
            <a:r>
              <a:rPr lang="tr-TR" dirty="0" smtClean="0"/>
              <a:t>kaybetmiştir.</a:t>
            </a:r>
            <a:endParaRPr lang="tr-TR" dirty="0"/>
          </a:p>
        </p:txBody>
      </p:sp>
    </p:spTree>
    <p:extLst>
      <p:ext uri="{BB962C8B-B14F-4D97-AF65-F5344CB8AC3E}">
        <p14:creationId xmlns:p14="http://schemas.microsoft.com/office/powerpoint/2010/main" val="4075016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Attila’nın ölümü pek çok şeyin bitişi anlamına gelmekteydi. </a:t>
            </a:r>
            <a:r>
              <a:rPr lang="tr-TR" dirty="0" err="1"/>
              <a:t>Aetius</a:t>
            </a:r>
            <a:r>
              <a:rPr lang="tr-TR" dirty="0"/>
              <a:t> ve III. </a:t>
            </a:r>
            <a:r>
              <a:rPr lang="tr-TR" dirty="0" err="1"/>
              <a:t>Valentianus</a:t>
            </a:r>
            <a:r>
              <a:rPr lang="tr-TR" dirty="0"/>
              <a:t>, Attila’nın ölümünden sonra oldukça rahatlamışlardı. Ancak aralarındaki düşmanlık artık iyice su yüzüne çıkmıştı. Attila gibi bir düşman olmadığına göre III. </a:t>
            </a:r>
            <a:r>
              <a:rPr lang="tr-TR" dirty="0" err="1"/>
              <a:t>Valentianus</a:t>
            </a:r>
            <a:r>
              <a:rPr lang="tr-TR" dirty="0"/>
              <a:t> artık </a:t>
            </a:r>
            <a:r>
              <a:rPr lang="tr-TR" dirty="0" err="1"/>
              <a:t>Aetius’a</a:t>
            </a:r>
            <a:r>
              <a:rPr lang="tr-TR" dirty="0"/>
              <a:t> da gerek olmadığına karar vermişti. Bunu bizzat Roma’nın Hun istilasından kurtuluşuna ilişkin yapılacak şenliklerde yapacaktı. Nitekim 21 Eylül 454 yılında </a:t>
            </a:r>
            <a:r>
              <a:rPr lang="tr-TR" dirty="0" err="1"/>
              <a:t>Aetius</a:t>
            </a:r>
            <a:r>
              <a:rPr lang="tr-TR" dirty="0"/>
              <a:t>, III: </a:t>
            </a:r>
            <a:r>
              <a:rPr lang="tr-TR" dirty="0" err="1"/>
              <a:t>Valentianus</a:t>
            </a:r>
            <a:r>
              <a:rPr lang="tr-TR" dirty="0"/>
              <a:t> tarafından </a:t>
            </a:r>
            <a:r>
              <a:rPr lang="tr-TR" dirty="0" smtClean="0"/>
              <a:t>öldürülmüştür.</a:t>
            </a:r>
            <a:endParaRPr lang="tr-TR" dirty="0"/>
          </a:p>
        </p:txBody>
      </p:sp>
    </p:spTree>
    <p:extLst>
      <p:ext uri="{BB962C8B-B14F-4D97-AF65-F5344CB8AC3E}">
        <p14:creationId xmlns:p14="http://schemas.microsoft.com/office/powerpoint/2010/main" val="800787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Çok açık bir şekilde </a:t>
            </a:r>
            <a:r>
              <a:rPr lang="tr-TR" dirty="0" err="1"/>
              <a:t>Sidonius</a:t>
            </a:r>
            <a:r>
              <a:rPr lang="tr-TR" dirty="0"/>
              <a:t> burada III. </a:t>
            </a:r>
            <a:r>
              <a:rPr lang="tr-TR" dirty="0" err="1"/>
              <a:t>Valentianus’un</a:t>
            </a:r>
            <a:r>
              <a:rPr lang="tr-TR" dirty="0"/>
              <a:t> verdiği kararı eleştirmektedir. Edward </a:t>
            </a:r>
            <a:r>
              <a:rPr lang="tr-TR" dirty="0" err="1"/>
              <a:t>Gibbon’da</a:t>
            </a:r>
            <a:r>
              <a:rPr lang="tr-TR" dirty="0"/>
              <a:t>, </a:t>
            </a:r>
            <a:r>
              <a:rPr lang="tr-TR" dirty="0" err="1"/>
              <a:t>Sidonius’un</a:t>
            </a:r>
            <a:r>
              <a:rPr lang="tr-TR" dirty="0"/>
              <a:t> görüşüne katılmaktadır. Eserinde III. </a:t>
            </a:r>
            <a:r>
              <a:rPr lang="tr-TR" dirty="0" err="1"/>
              <a:t>Valentianus’un</a:t>
            </a:r>
            <a:r>
              <a:rPr lang="tr-TR" dirty="0"/>
              <a:t> verdiği kararın Batı’nın çöküşünün bir numaralı sebebi olarak görmektedir. </a:t>
            </a:r>
            <a:r>
              <a:rPr lang="tr-TR" dirty="0" err="1"/>
              <a:t>Gibbon</a:t>
            </a:r>
            <a:r>
              <a:rPr lang="tr-TR" dirty="0"/>
              <a:t> bununla da kalmamış aynı zamanda </a:t>
            </a:r>
            <a:r>
              <a:rPr lang="tr-TR" dirty="0" err="1"/>
              <a:t>Aetius’a</a:t>
            </a:r>
            <a:r>
              <a:rPr lang="tr-TR" dirty="0"/>
              <a:t> “son gerçek Romalı” </a:t>
            </a:r>
            <a:r>
              <a:rPr lang="tr-TR" dirty="0" smtClean="0"/>
              <a:t>demiştir.</a:t>
            </a:r>
          </a:p>
          <a:p>
            <a:r>
              <a:rPr lang="tr-TR" dirty="0"/>
              <a:t>Bugün </a:t>
            </a:r>
            <a:r>
              <a:rPr lang="tr-TR" dirty="0" err="1"/>
              <a:t>Gibbon’un</a:t>
            </a:r>
            <a:r>
              <a:rPr lang="tr-TR" dirty="0"/>
              <a:t> bu yaklaşımı pek çok müellif tarafından kullanılmış ve günümüzde </a:t>
            </a:r>
            <a:r>
              <a:rPr lang="tr-TR" dirty="0" err="1"/>
              <a:t>Aetius</a:t>
            </a:r>
            <a:r>
              <a:rPr lang="tr-TR" dirty="0"/>
              <a:t> adı ile birlikte anılmaktadır. Ancak tarihçinin görevi gerçekleri ortaya koymaktır. Dolayısıyla </a:t>
            </a:r>
            <a:r>
              <a:rPr lang="tr-TR" dirty="0" err="1"/>
              <a:t>Aetius’a</a:t>
            </a:r>
            <a:r>
              <a:rPr lang="tr-TR" dirty="0"/>
              <a:t> bu kadar anlam yüklenmesi bizim tarafımızdan kabul edilmez bir görüştür. </a:t>
            </a:r>
            <a:r>
              <a:rPr lang="tr-TR" dirty="0" err="1"/>
              <a:t>Aetius</a:t>
            </a:r>
            <a:r>
              <a:rPr lang="tr-TR" dirty="0"/>
              <a:t>, Batı Roma İmparatorluğu’nu sanılanın aksine daha erken bir çöküş sürecine sokmuştur. Kişisel hırsları İmparatorluğu felakete sürüklemiştir. Hunlarla bu kadar yakın temasta bulunmuş olması 20 yıl sonrasında İmparatorlukta tek söz sahibi olan grubun bir şekilde Hunlarla ilişkili olmasına yol açmıştır. Son Batı Roma </a:t>
            </a:r>
            <a:r>
              <a:rPr lang="tr-TR" dirty="0" err="1"/>
              <a:t>Romulus</a:t>
            </a:r>
            <a:r>
              <a:rPr lang="tr-TR" dirty="0"/>
              <a:t> </a:t>
            </a:r>
            <a:r>
              <a:rPr lang="tr-TR" dirty="0" err="1"/>
              <a:t>Augustus</a:t>
            </a:r>
            <a:r>
              <a:rPr lang="tr-TR" dirty="0"/>
              <a:t>, </a:t>
            </a:r>
            <a:r>
              <a:rPr lang="tr-TR" dirty="0" err="1"/>
              <a:t>Orestes’in</a:t>
            </a:r>
            <a:r>
              <a:rPr lang="tr-TR" dirty="0"/>
              <a:t> oğludur</a:t>
            </a:r>
          </a:p>
        </p:txBody>
      </p:sp>
    </p:spTree>
    <p:extLst>
      <p:ext uri="{BB962C8B-B14F-4D97-AF65-F5344CB8AC3E}">
        <p14:creationId xmlns:p14="http://schemas.microsoft.com/office/powerpoint/2010/main" val="3289920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a:t>Orestes</a:t>
            </a:r>
            <a:r>
              <a:rPr lang="tr-TR" dirty="0"/>
              <a:t> daha önce belirttiğimiz gibi Attila’nın en yakın danışmanıdır. Aynı şekilde </a:t>
            </a:r>
            <a:r>
              <a:rPr lang="tr-TR" dirty="0" err="1"/>
              <a:t>Romulus</a:t>
            </a:r>
            <a:r>
              <a:rPr lang="tr-TR" dirty="0"/>
              <a:t> </a:t>
            </a:r>
            <a:r>
              <a:rPr lang="tr-TR" dirty="0" err="1"/>
              <a:t>Augustus’u</a:t>
            </a:r>
            <a:r>
              <a:rPr lang="tr-TR" dirty="0"/>
              <a:t> öldürüp yerine geçen </a:t>
            </a:r>
            <a:r>
              <a:rPr lang="tr-TR" dirty="0" err="1"/>
              <a:t>Odavkar</a:t>
            </a:r>
            <a:r>
              <a:rPr lang="tr-TR" dirty="0"/>
              <a:t> ise </a:t>
            </a:r>
            <a:r>
              <a:rPr lang="tr-TR" dirty="0" err="1"/>
              <a:t>Ediko’nun</a:t>
            </a:r>
            <a:r>
              <a:rPr lang="tr-TR" dirty="0"/>
              <a:t> </a:t>
            </a:r>
            <a:r>
              <a:rPr lang="tr-TR" dirty="0" smtClean="0"/>
              <a:t>oğludur.</a:t>
            </a:r>
          </a:p>
          <a:p>
            <a:r>
              <a:rPr lang="tr-TR" dirty="0" err="1"/>
              <a:t>Ediko</a:t>
            </a:r>
            <a:r>
              <a:rPr lang="tr-TR" dirty="0"/>
              <a:t> ise daha önce değindiğimiz gibi Attila tarafından Doğu Roma’ya gönderilen en yetkili elçidir. Haliyle İmparatorluğun çöküş sürecinde ve çöküşünde en etkili unsurlar yine Hun artıklarıdır. Bu, </a:t>
            </a:r>
            <a:r>
              <a:rPr lang="tr-TR" dirty="0" err="1"/>
              <a:t>Aetius’un</a:t>
            </a:r>
            <a:r>
              <a:rPr lang="tr-TR" dirty="0"/>
              <a:t> gerçekleştirdiği Hun politikası yüzünden olmuştur. Biz bu gerekçelerden dolayı </a:t>
            </a:r>
            <a:r>
              <a:rPr lang="tr-TR" dirty="0" err="1"/>
              <a:t>Aetius’a</a:t>
            </a:r>
            <a:r>
              <a:rPr lang="tr-TR" dirty="0"/>
              <a:t> bu kadar yüksek anlam yükleyen görüşleri dikkate almıyoruz. Bizim görüşümüze göre Batı Roma İmparatorluğu’nun yıkılış sürecini hızlandıran temel etkenlerden birisi </a:t>
            </a:r>
            <a:r>
              <a:rPr lang="tr-TR" dirty="0" err="1"/>
              <a:t>Aetius’un</a:t>
            </a:r>
            <a:r>
              <a:rPr lang="tr-TR" dirty="0"/>
              <a:t> gerçekleştirdiği politikalardır. Dolayısıyla III. </a:t>
            </a:r>
            <a:r>
              <a:rPr lang="tr-TR" dirty="0" err="1"/>
              <a:t>Valentianus’un</a:t>
            </a:r>
            <a:r>
              <a:rPr lang="tr-TR" dirty="0"/>
              <a:t> kararı bize göre gerçekleştirilmiş mantıklı bir hamledir. </a:t>
            </a:r>
          </a:p>
          <a:p>
            <a:endParaRPr lang="tr-TR" dirty="0"/>
          </a:p>
        </p:txBody>
      </p:sp>
    </p:spTree>
    <p:extLst>
      <p:ext uri="{BB962C8B-B14F-4D97-AF65-F5344CB8AC3E}">
        <p14:creationId xmlns:p14="http://schemas.microsoft.com/office/powerpoint/2010/main" val="3114377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III. </a:t>
            </a:r>
            <a:r>
              <a:rPr lang="tr-TR" dirty="0" err="1"/>
              <a:t>Valentianus</a:t>
            </a:r>
            <a:r>
              <a:rPr lang="tr-TR" dirty="0"/>
              <a:t>, </a:t>
            </a:r>
            <a:r>
              <a:rPr lang="tr-TR" dirty="0" err="1"/>
              <a:t>Aetius’u</a:t>
            </a:r>
            <a:r>
              <a:rPr lang="tr-TR" dirty="0"/>
              <a:t> öldürerek kendisine daha geniş bir hareket alanı sağlamıştır. Belki gerçekleştirmek istediği politikaları hayata geçirmek için </a:t>
            </a:r>
            <a:r>
              <a:rPr lang="tr-TR" dirty="0" err="1"/>
              <a:t>Aetius</a:t>
            </a:r>
            <a:r>
              <a:rPr lang="tr-TR" dirty="0"/>
              <a:t> gibi bir tehdidin ortadan kalkmasını beklemiştir; ancak düşündüklerini yapamadan </a:t>
            </a:r>
            <a:r>
              <a:rPr lang="tr-TR" dirty="0" err="1"/>
              <a:t>Aetius’un</a:t>
            </a:r>
            <a:r>
              <a:rPr lang="tr-TR" dirty="0"/>
              <a:t> ölümünden yalnızca altı ay </a:t>
            </a:r>
            <a:r>
              <a:rPr lang="tr-TR" dirty="0" smtClean="0"/>
              <a:t>sonra 16 Mart 455 tarihinde bir suikasta kurban gitmiştir.</a:t>
            </a:r>
          </a:p>
          <a:p>
            <a:r>
              <a:rPr lang="tr-TR" dirty="0"/>
              <a:t>Aradan geçen 20 yıllık süre zarfı boyunca İmparatorluğa çeşitli İmparatorlar hükmetmiştir. Ancak bunların hepsinin arkasındaki temel güç </a:t>
            </a:r>
            <a:r>
              <a:rPr lang="tr-TR" dirty="0" err="1"/>
              <a:t>Ricimer’dir</a:t>
            </a:r>
            <a:r>
              <a:rPr lang="tr-TR" dirty="0"/>
              <a:t>. </a:t>
            </a:r>
            <a:r>
              <a:rPr lang="tr-TR" dirty="0" err="1"/>
              <a:t>Ricimer</a:t>
            </a:r>
            <a:r>
              <a:rPr lang="tr-TR" dirty="0"/>
              <a:t> 456 yılından öldüğü tarih olan 472 yılına dek kukla imparatorlar vasıtasıyla İmparatorluğu yönetmiştir. </a:t>
            </a:r>
            <a:r>
              <a:rPr lang="tr-TR" dirty="0" err="1"/>
              <a:t>Ricimer</a:t>
            </a:r>
            <a:r>
              <a:rPr lang="tr-TR" dirty="0"/>
              <a:t> bu tarihler aralığında Batı Roma İmparatorluğu’nda “</a:t>
            </a:r>
            <a:r>
              <a:rPr lang="tr-TR" i="1" dirty="0" err="1"/>
              <a:t>Magister</a:t>
            </a:r>
            <a:r>
              <a:rPr lang="tr-TR" i="1" dirty="0"/>
              <a:t> </a:t>
            </a:r>
            <a:r>
              <a:rPr lang="tr-TR" i="1" dirty="0" err="1"/>
              <a:t>Militum</a:t>
            </a:r>
            <a:r>
              <a:rPr lang="tr-TR" i="1" dirty="0"/>
              <a:t>”</a:t>
            </a:r>
            <a:r>
              <a:rPr lang="tr-TR" dirty="0"/>
              <a:t> unvanıyla görev yapmıştır. </a:t>
            </a:r>
            <a:r>
              <a:rPr lang="tr-TR" dirty="0" err="1"/>
              <a:t>Ricimer</a:t>
            </a:r>
            <a:r>
              <a:rPr lang="tr-TR" dirty="0"/>
              <a:t> köken olarak baba tarafından </a:t>
            </a:r>
            <a:r>
              <a:rPr lang="tr-TR" dirty="0" err="1"/>
              <a:t>Süev</a:t>
            </a:r>
            <a:r>
              <a:rPr lang="tr-TR" dirty="0"/>
              <a:t> anne tarafından ise </a:t>
            </a:r>
            <a:r>
              <a:rPr lang="tr-TR" dirty="0" err="1"/>
              <a:t>Vizigot’tur</a:t>
            </a:r>
            <a:r>
              <a:rPr lang="tr-TR" dirty="0"/>
              <a:t>. Babası </a:t>
            </a:r>
            <a:r>
              <a:rPr lang="tr-TR" dirty="0" err="1"/>
              <a:t>Süev</a:t>
            </a:r>
            <a:r>
              <a:rPr lang="tr-TR" dirty="0"/>
              <a:t> kralı </a:t>
            </a:r>
            <a:r>
              <a:rPr lang="tr-TR" dirty="0" err="1"/>
              <a:t>Rechila</a:t>
            </a:r>
            <a:r>
              <a:rPr lang="tr-TR" dirty="0"/>
              <a:t> annesi ise </a:t>
            </a:r>
            <a:r>
              <a:rPr lang="tr-TR" dirty="0" err="1"/>
              <a:t>Vizigot</a:t>
            </a:r>
            <a:r>
              <a:rPr lang="tr-TR" dirty="0"/>
              <a:t> Kralının kızı </a:t>
            </a:r>
            <a:r>
              <a:rPr lang="tr-TR" dirty="0" err="1"/>
              <a:t>Wallia’dır</a:t>
            </a:r>
            <a:r>
              <a:rPr lang="tr-TR" dirty="0"/>
              <a:t>. </a:t>
            </a:r>
            <a:r>
              <a:rPr lang="tr-TR" dirty="0" err="1"/>
              <a:t>Aetius’un</a:t>
            </a:r>
            <a:r>
              <a:rPr lang="tr-TR" dirty="0"/>
              <a:t> muhafız alayında görevli üst düzey bir askerdi. Ne zaman </a:t>
            </a:r>
            <a:r>
              <a:rPr lang="tr-TR" dirty="0" err="1"/>
              <a:t>Aetius’un</a:t>
            </a:r>
            <a:r>
              <a:rPr lang="tr-TR" dirty="0"/>
              <a:t> hizmetine girdiği belli değildir, ancak </a:t>
            </a:r>
            <a:r>
              <a:rPr lang="tr-TR" dirty="0" err="1"/>
              <a:t>Aetius’un</a:t>
            </a:r>
            <a:r>
              <a:rPr lang="tr-TR" dirty="0"/>
              <a:t> hizmetindeyken kendisinin unvanın “</a:t>
            </a:r>
            <a:r>
              <a:rPr lang="tr-TR" i="1" dirty="0" err="1"/>
              <a:t>comes</a:t>
            </a:r>
            <a:r>
              <a:rPr lang="tr-TR" i="1" dirty="0"/>
              <a:t> </a:t>
            </a:r>
            <a:r>
              <a:rPr lang="tr-TR" i="1" dirty="0" err="1"/>
              <a:t>domesticorum</a:t>
            </a:r>
            <a:r>
              <a:rPr lang="tr-TR" dirty="0"/>
              <a:t>” olduğunu bilmekteyiz. </a:t>
            </a:r>
            <a:r>
              <a:rPr lang="tr-TR" dirty="0" err="1"/>
              <a:t>Aetius</a:t>
            </a:r>
            <a:r>
              <a:rPr lang="tr-TR" dirty="0"/>
              <a:t> öldükten sonra 17 Mart 455 tarihinde tahta </a:t>
            </a:r>
            <a:r>
              <a:rPr lang="tr-TR" dirty="0" err="1"/>
              <a:t>Flavius</a:t>
            </a:r>
            <a:r>
              <a:rPr lang="tr-TR" dirty="0"/>
              <a:t> </a:t>
            </a:r>
            <a:r>
              <a:rPr lang="tr-TR" dirty="0" err="1"/>
              <a:t>Anicius</a:t>
            </a:r>
            <a:r>
              <a:rPr lang="tr-TR" dirty="0"/>
              <a:t> </a:t>
            </a:r>
            <a:r>
              <a:rPr lang="tr-TR" dirty="0" err="1"/>
              <a:t>Petronius</a:t>
            </a:r>
            <a:r>
              <a:rPr lang="tr-TR" dirty="0"/>
              <a:t> </a:t>
            </a:r>
            <a:r>
              <a:rPr lang="tr-TR" dirty="0" err="1"/>
              <a:t>Maximus</a:t>
            </a:r>
            <a:r>
              <a:rPr lang="tr-TR" dirty="0"/>
              <a:t> çıkmıştır</a:t>
            </a:r>
            <a:r>
              <a:rPr lang="tr-TR" dirty="0" smtClean="0">
                <a:effectLst/>
              </a:rPr>
              <a:t> </a:t>
            </a:r>
            <a:r>
              <a:rPr lang="tr-TR" dirty="0"/>
              <a:t>muhafız alayının komutanı.</a:t>
            </a:r>
          </a:p>
          <a:p>
            <a:endParaRPr lang="tr-TR" dirty="0"/>
          </a:p>
        </p:txBody>
      </p:sp>
    </p:spTree>
    <p:extLst>
      <p:ext uri="{BB962C8B-B14F-4D97-AF65-F5344CB8AC3E}">
        <p14:creationId xmlns:p14="http://schemas.microsoft.com/office/powerpoint/2010/main" val="990978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Senatör bir aileden gelen </a:t>
            </a:r>
            <a:r>
              <a:rPr lang="tr-TR" dirty="0" err="1"/>
              <a:t>Maximus</a:t>
            </a:r>
            <a:r>
              <a:rPr lang="tr-TR" dirty="0"/>
              <a:t> hem III. </a:t>
            </a:r>
            <a:r>
              <a:rPr lang="tr-TR" dirty="0" err="1"/>
              <a:t>Valentianus’un</a:t>
            </a:r>
            <a:r>
              <a:rPr lang="tr-TR" dirty="0"/>
              <a:t> hem de </a:t>
            </a:r>
            <a:r>
              <a:rPr lang="tr-TR" dirty="0" err="1"/>
              <a:t>Aetius’un</a:t>
            </a:r>
            <a:r>
              <a:rPr lang="tr-TR" dirty="0"/>
              <a:t> cinayetlerinin azmettiricisi olduğu düşünülmektedir. Hemen kendisine “</a:t>
            </a:r>
            <a:r>
              <a:rPr lang="tr-TR" i="1" dirty="0" err="1"/>
              <a:t>magister</a:t>
            </a:r>
            <a:r>
              <a:rPr lang="tr-TR" i="1" dirty="0"/>
              <a:t> </a:t>
            </a:r>
            <a:r>
              <a:rPr lang="tr-TR" i="1" dirty="0" err="1"/>
              <a:t>militum</a:t>
            </a:r>
            <a:r>
              <a:rPr lang="tr-TR" dirty="0"/>
              <a:t>” olarak </a:t>
            </a:r>
            <a:r>
              <a:rPr lang="tr-TR" dirty="0" err="1"/>
              <a:t>Avitus’u</a:t>
            </a:r>
            <a:r>
              <a:rPr lang="tr-TR" dirty="0"/>
              <a:t> atadı. Bu esnada Vandalların İtalya kıyılarına çıktıklarına dair bir söylenti ortaya çıktı. Durumun </a:t>
            </a:r>
            <a:r>
              <a:rPr lang="tr-TR" dirty="0" err="1"/>
              <a:t>aciliyetini</a:t>
            </a:r>
            <a:r>
              <a:rPr lang="tr-TR" dirty="0"/>
              <a:t> anlayan </a:t>
            </a:r>
            <a:r>
              <a:rPr lang="tr-TR" dirty="0" err="1"/>
              <a:t>Maximus</a:t>
            </a:r>
            <a:r>
              <a:rPr lang="tr-TR" dirty="0"/>
              <a:t>, </a:t>
            </a:r>
            <a:r>
              <a:rPr lang="tr-TR" dirty="0" err="1"/>
              <a:t>Avitus’u</a:t>
            </a:r>
            <a:r>
              <a:rPr lang="tr-TR" dirty="0"/>
              <a:t> hemen </a:t>
            </a:r>
            <a:r>
              <a:rPr lang="tr-TR" dirty="0" err="1"/>
              <a:t>Vizigotlardan</a:t>
            </a:r>
            <a:r>
              <a:rPr lang="tr-TR" dirty="0"/>
              <a:t> yardım istemeye gönderdi. Ancak </a:t>
            </a:r>
            <a:r>
              <a:rPr lang="tr-TR" dirty="0" err="1"/>
              <a:t>Avitus</a:t>
            </a:r>
            <a:r>
              <a:rPr lang="tr-TR" dirty="0"/>
              <a:t> </a:t>
            </a:r>
            <a:r>
              <a:rPr lang="tr-TR" dirty="0" err="1"/>
              <a:t>Toulouse’a</a:t>
            </a:r>
            <a:r>
              <a:rPr lang="tr-TR" dirty="0"/>
              <a:t> ulaşmadan 3 gün önce </a:t>
            </a:r>
            <a:r>
              <a:rPr lang="tr-TR" dirty="0" err="1"/>
              <a:t>Maximus</a:t>
            </a:r>
            <a:r>
              <a:rPr lang="tr-TR" dirty="0"/>
              <a:t> öldü. Bunun üzerine </a:t>
            </a:r>
            <a:r>
              <a:rPr lang="tr-TR" dirty="0" err="1"/>
              <a:t>Avitus</a:t>
            </a:r>
            <a:r>
              <a:rPr lang="tr-TR" dirty="0"/>
              <a:t> özellikle </a:t>
            </a:r>
            <a:r>
              <a:rPr lang="tr-TR" dirty="0" err="1"/>
              <a:t>Vizigot</a:t>
            </a:r>
            <a:r>
              <a:rPr lang="tr-TR" dirty="0"/>
              <a:t> Kralı </a:t>
            </a:r>
            <a:r>
              <a:rPr lang="tr-TR" dirty="0" err="1"/>
              <a:t>Theodericus’un</a:t>
            </a:r>
            <a:r>
              <a:rPr lang="tr-TR" dirty="0"/>
              <a:t> desteğini alarak kendisini imparator ilan etti. Roma senatosu </a:t>
            </a:r>
            <a:r>
              <a:rPr lang="tr-TR" dirty="0" err="1"/>
              <a:t>Avitus’u</a:t>
            </a:r>
            <a:r>
              <a:rPr lang="tr-TR" dirty="0"/>
              <a:t> hiçbir zaman İmparator olarak tanımadı. Ancak </a:t>
            </a:r>
            <a:r>
              <a:rPr lang="tr-TR" dirty="0" err="1"/>
              <a:t>Avitus</a:t>
            </a:r>
            <a:r>
              <a:rPr lang="tr-TR" dirty="0"/>
              <a:t>, </a:t>
            </a:r>
            <a:r>
              <a:rPr lang="tr-TR" dirty="0" err="1"/>
              <a:t>Vizigot</a:t>
            </a:r>
            <a:r>
              <a:rPr lang="tr-TR" dirty="0"/>
              <a:t> muhafızlarıyla birlikte Roma yaklaşmaktaydı. 455 yılının Eylül ayında Roma’ya ulaştı kendisini zorla İmparator olarak kabul </a:t>
            </a:r>
            <a:r>
              <a:rPr lang="tr-TR" dirty="0" smtClean="0"/>
              <a:t>ettirdi.</a:t>
            </a:r>
          </a:p>
          <a:p>
            <a:r>
              <a:rPr lang="tr-TR" dirty="0"/>
              <a:t>Ancak 456 yılında Vandallara karşı gerçekleştirdiği sefer tam bir felaketle sonuçlandı</a:t>
            </a:r>
          </a:p>
        </p:txBody>
      </p:sp>
    </p:spTree>
    <p:extLst>
      <p:ext uri="{BB962C8B-B14F-4D97-AF65-F5344CB8AC3E}">
        <p14:creationId xmlns:p14="http://schemas.microsoft.com/office/powerpoint/2010/main" val="399296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felaketin yanında aynı zamanda </a:t>
            </a:r>
            <a:r>
              <a:rPr lang="tr-TR" dirty="0" err="1"/>
              <a:t>Vizigot</a:t>
            </a:r>
            <a:r>
              <a:rPr lang="tr-TR" dirty="0"/>
              <a:t> muhafızlarının da ücretini ödemekte zorlanan </a:t>
            </a:r>
            <a:r>
              <a:rPr lang="tr-TR" dirty="0" err="1"/>
              <a:t>Avitus</a:t>
            </a:r>
            <a:r>
              <a:rPr lang="tr-TR" dirty="0"/>
              <a:t>, Roma’daki pek çok Bronz heykeli eritip bunları nakde çevirdi ve </a:t>
            </a:r>
            <a:r>
              <a:rPr lang="tr-TR" dirty="0" err="1"/>
              <a:t>Vizigot</a:t>
            </a:r>
            <a:r>
              <a:rPr lang="tr-TR" dirty="0"/>
              <a:t> muhafızlarının ücretlerini bu şekilde ödedi. Ancak bu yapılan hareket özellikle Roma halkı arasında büyük bir hoşnutsuzluğa neden oldu ve bunun sonucunda </a:t>
            </a:r>
            <a:r>
              <a:rPr lang="tr-TR" dirty="0" err="1"/>
              <a:t>Ricimer</a:t>
            </a:r>
            <a:r>
              <a:rPr lang="tr-TR" dirty="0"/>
              <a:t> ve </a:t>
            </a:r>
            <a:r>
              <a:rPr lang="tr-TR" dirty="0" err="1"/>
              <a:t>Majorian</a:t>
            </a:r>
            <a:r>
              <a:rPr lang="tr-TR" dirty="0"/>
              <a:t> tarafından büyük bir isyan neticesinde tahtından indirilmiştir (17 Ekim 456</a:t>
            </a:r>
            <a:r>
              <a:rPr lang="tr-TR" dirty="0" smtClean="0"/>
              <a:t>)</a:t>
            </a:r>
          </a:p>
          <a:p>
            <a:r>
              <a:rPr lang="tr-TR" dirty="0"/>
              <a:t>Tahta çıkar çıkmaz eski imparatorun soydaşları olan </a:t>
            </a:r>
            <a:r>
              <a:rPr lang="tr-TR" dirty="0" err="1"/>
              <a:t>Galyalılarla</a:t>
            </a:r>
            <a:r>
              <a:rPr lang="tr-TR" dirty="0"/>
              <a:t> sorunlar yaşadı ve bunların çıkardığı isyanı bastırmakla uğraştı</a:t>
            </a:r>
          </a:p>
        </p:txBody>
      </p:sp>
    </p:spTree>
    <p:extLst>
      <p:ext uri="{BB962C8B-B14F-4D97-AF65-F5344CB8AC3E}">
        <p14:creationId xmlns:p14="http://schemas.microsoft.com/office/powerpoint/2010/main" val="3310427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Ayrıca kendisine karşı yine harekete geçen </a:t>
            </a:r>
            <a:r>
              <a:rPr lang="tr-TR" dirty="0" err="1"/>
              <a:t>Vizigot</a:t>
            </a:r>
            <a:r>
              <a:rPr lang="tr-TR" dirty="0"/>
              <a:t> Kralı </a:t>
            </a:r>
            <a:r>
              <a:rPr lang="tr-TR" dirty="0" err="1"/>
              <a:t>Theodericus’u</a:t>
            </a:r>
            <a:r>
              <a:rPr lang="tr-TR" dirty="0"/>
              <a:t> de yenmeyi başardı. Bundan sonra tek amacı Kuzey Afrika’da hüküm süren ve Batı Roma’ya sürekli sorun çıkaran </a:t>
            </a:r>
            <a:r>
              <a:rPr lang="tr-TR" dirty="0" err="1"/>
              <a:t>Geiserik’in</a:t>
            </a:r>
            <a:r>
              <a:rPr lang="tr-TR" dirty="0"/>
              <a:t> Vandallarını alt etmekti. Bunun için 460 yılında son derece güçlü bir ordu topladı. Ancak </a:t>
            </a:r>
            <a:r>
              <a:rPr lang="tr-TR" dirty="0" err="1"/>
              <a:t>Geiserik</a:t>
            </a:r>
            <a:r>
              <a:rPr lang="tr-TR" dirty="0"/>
              <a:t> son derece kurnaz bir kraldı. Bu hareketleri haber alan </a:t>
            </a:r>
            <a:r>
              <a:rPr lang="tr-TR" dirty="0" err="1"/>
              <a:t>Geiserik</a:t>
            </a:r>
            <a:r>
              <a:rPr lang="tr-TR" dirty="0"/>
              <a:t> hızlı hareket ederek toplanmakla uğraşan Roma donanmasına ani bir baskın yaptı. Bu baskının neticesinde pek çok Roma gemisi zarar gördüğünden </a:t>
            </a:r>
            <a:r>
              <a:rPr lang="tr-TR" dirty="0" err="1"/>
              <a:t>Majorian</a:t>
            </a:r>
            <a:r>
              <a:rPr lang="tr-TR" dirty="0"/>
              <a:t>, </a:t>
            </a:r>
            <a:r>
              <a:rPr lang="tr-TR" dirty="0" err="1"/>
              <a:t>Geiserik</a:t>
            </a:r>
            <a:r>
              <a:rPr lang="tr-TR" dirty="0"/>
              <a:t> ile bir anlaşma yapmaya mecbur kaldı ve onu </a:t>
            </a:r>
            <a:r>
              <a:rPr lang="tr-TR" dirty="0" err="1"/>
              <a:t>Moritenya</a:t>
            </a:r>
            <a:r>
              <a:rPr lang="tr-TR" dirty="0"/>
              <a:t> ve Libya’nın Kralı olarak tanıdı</a:t>
            </a:r>
          </a:p>
        </p:txBody>
      </p:sp>
    </p:spTree>
    <p:extLst>
      <p:ext uri="{BB962C8B-B14F-4D97-AF65-F5344CB8AC3E}">
        <p14:creationId xmlns:p14="http://schemas.microsoft.com/office/powerpoint/2010/main" val="151376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a:t>
            </a:r>
            <a:r>
              <a:rPr lang="tr-TR" dirty="0" err="1"/>
              <a:t>Ricimer</a:t>
            </a:r>
            <a:r>
              <a:rPr lang="tr-TR" dirty="0"/>
              <a:t> için kabul edilemez bir durumdu. </a:t>
            </a:r>
            <a:r>
              <a:rPr lang="tr-TR" dirty="0" err="1"/>
              <a:t>Majorian</a:t>
            </a:r>
            <a:r>
              <a:rPr lang="tr-TR" dirty="0"/>
              <a:t> hem son derece güçlü bir ordu kaybetmişti hem de Roma’nın baş düşmanını son derece geniş haklarla bir kral olarak tanımıştı. </a:t>
            </a:r>
            <a:r>
              <a:rPr lang="tr-TR" dirty="0" err="1"/>
              <a:t>Ricimer’in</a:t>
            </a:r>
            <a:r>
              <a:rPr lang="tr-TR" dirty="0"/>
              <a:t> tertiplediği bir isyan neticesinde 2 Ağustos 461’de tahttan feragat etmek zorunda kaldı ve bu olayın ardından 5 gün sonra yani 7 Ağustos 461 tarihinde hayatını kaybetti</a:t>
            </a:r>
          </a:p>
        </p:txBody>
      </p:sp>
    </p:spTree>
    <p:extLst>
      <p:ext uri="{BB962C8B-B14F-4D97-AF65-F5344CB8AC3E}">
        <p14:creationId xmlns:p14="http://schemas.microsoft.com/office/powerpoint/2010/main" val="28276475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919</Words>
  <Application>Microsoft Office PowerPoint</Application>
  <PresentationFormat>Geniş ekran</PresentationFormat>
  <Paragraphs>17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Germen kavimlerinin Roma'nın yıkılışına etkileri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Germen kavimlerinin Roma'nın yıkılışına etkileri </dc:title>
  <dc:creator>Mert</dc:creator>
  <cp:lastModifiedBy>Mert</cp:lastModifiedBy>
  <cp:revision>1</cp:revision>
  <dcterms:created xsi:type="dcterms:W3CDTF">2018-01-31T12:11:46Z</dcterms:created>
  <dcterms:modified xsi:type="dcterms:W3CDTF">2018-01-31T12:15:12Z</dcterms:modified>
</cp:coreProperties>
</file>