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26" r:id="rId1"/>
  </p:sldMasterIdLst>
  <p:sldIdLst>
    <p:sldId id="256" r:id="rId2"/>
    <p:sldId id="264" r:id="rId3"/>
    <p:sldId id="265" r:id="rId4"/>
    <p:sldId id="257" r:id="rId5"/>
    <p:sldId id="258" r:id="rId6"/>
    <p:sldId id="259" r:id="rId7"/>
    <p:sldId id="260" r:id="rId8"/>
    <p:sldId id="261" r:id="rId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2" d="100"/>
          <a:sy n="72" d="100"/>
        </p:scale>
        <p:origin x="660"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lumMod val="50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50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rot="10800000">
              <a:off x="0" y="0"/>
              <a:ext cx="842596" cy="5666154"/>
            </a:xfrm>
            <a:prstGeom prst="triangle">
              <a:avLst>
                <a:gd name="adj" fmla="val 100000"/>
              </a:avLst>
            </a:pr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lumMod val="75000"/>
                  </a:schemeClr>
                </a:solidFill>
              </a:defRPr>
            </a:lvl1pPr>
          </a:lstStyle>
          <a:p>
            <a:r>
              <a:rPr lang="tr-TR"/>
              <a:t>Asıl başlık stilini düzenlemek için tıklayın</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7F543833-A3C6-4932-85D1-39A8E63240DE}" type="datetimeFigureOut">
              <a:rPr lang="tr-TR" smtClean="0"/>
              <a:t>12.05.2020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B9444F4-BBFC-4334-B55C-A7C9C3112478}" type="slidenum">
              <a:rPr lang="tr-TR" smtClean="0"/>
              <a:t>‹#›</a:t>
            </a:fld>
            <a:endParaRPr lang="tr-TR"/>
          </a:p>
        </p:txBody>
      </p:sp>
    </p:spTree>
    <p:extLst>
      <p:ext uri="{BB962C8B-B14F-4D97-AF65-F5344CB8AC3E}">
        <p14:creationId xmlns:p14="http://schemas.microsoft.com/office/powerpoint/2010/main" val="9117819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tr-TR"/>
              <a:t>Asıl başlık stilini düzenlemek için tıklayın</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7F543833-A3C6-4932-85D1-39A8E63240DE}" type="datetimeFigureOut">
              <a:rPr lang="tr-TR" smtClean="0"/>
              <a:t>12.05.2020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B9444F4-BBFC-4334-B55C-A7C9C3112478}" type="slidenum">
              <a:rPr lang="tr-TR" smtClean="0"/>
              <a:t>‹#›</a:t>
            </a:fld>
            <a:endParaRPr lang="tr-TR"/>
          </a:p>
        </p:txBody>
      </p:sp>
    </p:spTree>
    <p:extLst>
      <p:ext uri="{BB962C8B-B14F-4D97-AF65-F5344CB8AC3E}">
        <p14:creationId xmlns:p14="http://schemas.microsoft.com/office/powerpoint/2010/main" val="25245836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tr-TR"/>
              <a:t>Asıl başlık stilini düzenlemek için tıklayın</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düzenlemek için tıklayın</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7F543833-A3C6-4932-85D1-39A8E63240DE}" type="datetimeFigureOut">
              <a:rPr lang="tr-TR" smtClean="0"/>
              <a:t>12.05.2020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B9444F4-BBFC-4334-B55C-A7C9C3112478}" type="slidenum">
              <a:rPr lang="tr-TR" smtClean="0"/>
              <a:t>‹#›</a:t>
            </a:fld>
            <a:endParaRPr lang="tr-TR"/>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24397091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tr-TR"/>
              <a:t>Asıl başlık stilini düzenlemek için tıklayın</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7F543833-A3C6-4932-85D1-39A8E63240DE}" type="datetimeFigureOut">
              <a:rPr lang="tr-TR" smtClean="0"/>
              <a:t>12.05.2020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B9444F4-BBFC-4334-B55C-A7C9C3112478}" type="slidenum">
              <a:rPr lang="tr-TR" smtClean="0"/>
              <a:t>‹#›</a:t>
            </a:fld>
            <a:endParaRPr lang="tr-TR"/>
          </a:p>
        </p:txBody>
      </p:sp>
    </p:spTree>
    <p:extLst>
      <p:ext uri="{BB962C8B-B14F-4D97-AF65-F5344CB8AC3E}">
        <p14:creationId xmlns:p14="http://schemas.microsoft.com/office/powerpoint/2010/main" val="87472046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tr-TR"/>
              <a:t>Asıl başlık stilini düzenlemek için tıklayın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düzenlemek için tıklayın</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7F543833-A3C6-4932-85D1-39A8E63240DE}" type="datetimeFigureOut">
              <a:rPr lang="tr-TR" smtClean="0"/>
              <a:t>12.05.2020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B9444F4-BBFC-4334-B55C-A7C9C3112478}" type="slidenum">
              <a:rPr lang="tr-TR" smtClean="0"/>
              <a:t>‹#›</a:t>
            </a:fld>
            <a:endParaRPr lang="tr-TR"/>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68531011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tr-TR"/>
              <a:t>Asıl başlık stilini düzenlemek için tıklayın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düzenlemek için tıklayın</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7F543833-A3C6-4932-85D1-39A8E63240DE}" type="datetimeFigureOut">
              <a:rPr lang="tr-TR" smtClean="0"/>
              <a:t>12.05.2020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B9444F4-BBFC-4334-B55C-A7C9C3112478}" type="slidenum">
              <a:rPr lang="tr-TR" smtClean="0"/>
              <a:t>‹#›</a:t>
            </a:fld>
            <a:endParaRPr lang="tr-TR"/>
          </a:p>
        </p:txBody>
      </p:sp>
    </p:spTree>
    <p:extLst>
      <p:ext uri="{BB962C8B-B14F-4D97-AF65-F5344CB8AC3E}">
        <p14:creationId xmlns:p14="http://schemas.microsoft.com/office/powerpoint/2010/main" val="28746294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Vertical Text Placeholder 2"/>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7F543833-A3C6-4932-85D1-39A8E63240DE}" type="datetimeFigureOut">
              <a:rPr lang="tr-TR" smtClean="0"/>
              <a:t>12.05.2020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B9444F4-BBFC-4334-B55C-A7C9C3112478}" type="slidenum">
              <a:rPr lang="tr-TR" smtClean="0"/>
              <a:t>‹#›</a:t>
            </a:fld>
            <a:endParaRPr lang="tr-TR"/>
          </a:p>
        </p:txBody>
      </p:sp>
    </p:spTree>
    <p:extLst>
      <p:ext uri="{BB962C8B-B14F-4D97-AF65-F5344CB8AC3E}">
        <p14:creationId xmlns:p14="http://schemas.microsoft.com/office/powerpoint/2010/main" val="291154108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7F543833-A3C6-4932-85D1-39A8E63240DE}" type="datetimeFigureOut">
              <a:rPr lang="tr-TR" smtClean="0"/>
              <a:t>12.05.2020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B9444F4-BBFC-4334-B55C-A7C9C3112478}" type="slidenum">
              <a:rPr lang="tr-TR" smtClean="0"/>
              <a:t>‹#›</a:t>
            </a:fld>
            <a:endParaRPr lang="tr-TR"/>
          </a:p>
        </p:txBody>
      </p:sp>
    </p:spTree>
    <p:extLst>
      <p:ext uri="{BB962C8B-B14F-4D97-AF65-F5344CB8AC3E}">
        <p14:creationId xmlns:p14="http://schemas.microsoft.com/office/powerpoint/2010/main" val="2695842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7F543833-A3C6-4932-85D1-39A8E63240DE}" type="datetimeFigureOut">
              <a:rPr lang="tr-TR" smtClean="0"/>
              <a:t>12.05.2020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B9444F4-BBFC-4334-B55C-A7C9C3112478}" type="slidenum">
              <a:rPr lang="tr-TR" smtClean="0"/>
              <a:t>‹#›</a:t>
            </a:fld>
            <a:endParaRPr lang="tr-TR"/>
          </a:p>
        </p:txBody>
      </p:sp>
    </p:spTree>
    <p:extLst>
      <p:ext uri="{BB962C8B-B14F-4D97-AF65-F5344CB8AC3E}">
        <p14:creationId xmlns:p14="http://schemas.microsoft.com/office/powerpoint/2010/main" val="27921533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tr-TR"/>
              <a:t>Asıl başlık stilini düzenlemek için tıklayın</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7F543833-A3C6-4932-85D1-39A8E63240DE}" type="datetimeFigureOut">
              <a:rPr lang="tr-TR" smtClean="0"/>
              <a:t>12.05.2020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B9444F4-BBFC-4334-B55C-A7C9C3112478}" type="slidenum">
              <a:rPr lang="tr-TR" smtClean="0"/>
              <a:t>‹#›</a:t>
            </a:fld>
            <a:endParaRPr lang="tr-TR"/>
          </a:p>
        </p:txBody>
      </p:sp>
    </p:spTree>
    <p:extLst>
      <p:ext uri="{BB962C8B-B14F-4D97-AF65-F5344CB8AC3E}">
        <p14:creationId xmlns:p14="http://schemas.microsoft.com/office/powerpoint/2010/main" val="16080927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7F543833-A3C6-4932-85D1-39A8E63240DE}" type="datetimeFigureOut">
              <a:rPr lang="tr-TR" smtClean="0"/>
              <a:t>12.05.2020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3B9444F4-BBFC-4334-B55C-A7C9C3112478}" type="slidenum">
              <a:rPr lang="tr-TR" smtClean="0"/>
              <a:t>‹#›</a:t>
            </a:fld>
            <a:endParaRPr lang="tr-TR"/>
          </a:p>
        </p:txBody>
      </p:sp>
    </p:spTree>
    <p:extLst>
      <p:ext uri="{BB962C8B-B14F-4D97-AF65-F5344CB8AC3E}">
        <p14:creationId xmlns:p14="http://schemas.microsoft.com/office/powerpoint/2010/main" val="6159368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stilini düzenlemek için tıklayın</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7F543833-A3C6-4932-85D1-39A8E63240DE}" type="datetimeFigureOut">
              <a:rPr lang="tr-TR" smtClean="0"/>
              <a:t>12.05.2020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3B9444F4-BBFC-4334-B55C-A7C9C3112478}" type="slidenum">
              <a:rPr lang="tr-TR" smtClean="0"/>
              <a:t>‹#›</a:t>
            </a:fld>
            <a:endParaRPr lang="tr-TR"/>
          </a:p>
        </p:txBody>
      </p:sp>
    </p:spTree>
    <p:extLst>
      <p:ext uri="{BB962C8B-B14F-4D97-AF65-F5344CB8AC3E}">
        <p14:creationId xmlns:p14="http://schemas.microsoft.com/office/powerpoint/2010/main" val="330119890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7F543833-A3C6-4932-85D1-39A8E63240DE}" type="datetimeFigureOut">
              <a:rPr lang="tr-TR" smtClean="0"/>
              <a:t>12.05.2020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3B9444F4-BBFC-4334-B55C-A7C9C3112478}" type="slidenum">
              <a:rPr lang="tr-TR" smtClean="0"/>
              <a:t>‹#›</a:t>
            </a:fld>
            <a:endParaRPr lang="tr-TR"/>
          </a:p>
        </p:txBody>
      </p:sp>
    </p:spTree>
    <p:extLst>
      <p:ext uri="{BB962C8B-B14F-4D97-AF65-F5344CB8AC3E}">
        <p14:creationId xmlns:p14="http://schemas.microsoft.com/office/powerpoint/2010/main" val="334628514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F543833-A3C6-4932-85D1-39A8E63240DE}" type="datetimeFigureOut">
              <a:rPr lang="tr-TR" smtClean="0"/>
              <a:t>12.05.2020</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3B9444F4-BBFC-4334-B55C-A7C9C3112478}" type="slidenum">
              <a:rPr lang="tr-TR" smtClean="0"/>
              <a:t>‹#›</a:t>
            </a:fld>
            <a:endParaRPr lang="tr-TR"/>
          </a:p>
        </p:txBody>
      </p:sp>
    </p:spTree>
    <p:extLst>
      <p:ext uri="{BB962C8B-B14F-4D97-AF65-F5344CB8AC3E}">
        <p14:creationId xmlns:p14="http://schemas.microsoft.com/office/powerpoint/2010/main" val="15364184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tr-TR"/>
              <a:t>Asıl başlık stilini düzenlemek için tıklayın</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7F543833-A3C6-4932-85D1-39A8E63240DE}" type="datetimeFigureOut">
              <a:rPr lang="tr-TR" smtClean="0"/>
              <a:t>12.05.2020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3B9444F4-BBFC-4334-B55C-A7C9C3112478}" type="slidenum">
              <a:rPr lang="tr-TR" smtClean="0"/>
              <a:t>‹#›</a:t>
            </a:fld>
            <a:endParaRPr lang="tr-TR"/>
          </a:p>
        </p:txBody>
      </p:sp>
    </p:spTree>
    <p:extLst>
      <p:ext uri="{BB962C8B-B14F-4D97-AF65-F5344CB8AC3E}">
        <p14:creationId xmlns:p14="http://schemas.microsoft.com/office/powerpoint/2010/main" val="26247285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simgeye tıklayın</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7F543833-A3C6-4932-85D1-39A8E63240DE}" type="datetimeFigureOut">
              <a:rPr lang="tr-TR" smtClean="0"/>
              <a:t>12.05.2020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3B9444F4-BBFC-4334-B55C-A7C9C3112478}" type="slidenum">
              <a:rPr lang="tr-TR" smtClean="0"/>
              <a:t>‹#›</a:t>
            </a:fld>
            <a:endParaRPr lang="tr-TR"/>
          </a:p>
        </p:txBody>
      </p:sp>
    </p:spTree>
    <p:extLst>
      <p:ext uri="{BB962C8B-B14F-4D97-AF65-F5344CB8AC3E}">
        <p14:creationId xmlns:p14="http://schemas.microsoft.com/office/powerpoint/2010/main" val="23736582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29" name="Group 28"/>
          <p:cNvGrpSpPr/>
          <p:nvPr/>
        </p:nvGrpSpPr>
        <p:grpSpPr>
          <a:xfrm>
            <a:off x="0" y="-8467"/>
            <a:ext cx="12192000" cy="6866467"/>
            <a:chOff x="0" y="-8467"/>
            <a:chExt cx="12192000" cy="6866467"/>
          </a:xfrm>
        </p:grpSpPr>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lumMod val="50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50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0" y="4013200"/>
              <a:ext cx="448733" cy="2844800"/>
            </a:xfrm>
            <a:prstGeom prst="triangle">
              <a:avLst>
                <a:gd name="adj" fmla="val 0"/>
              </a:avLst>
            </a:pr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7F543833-A3C6-4932-85D1-39A8E63240DE}" type="datetimeFigureOut">
              <a:rPr lang="tr-TR" smtClean="0"/>
              <a:t>12.05.2020</a:t>
            </a:fld>
            <a:endParaRPr lang="tr-TR"/>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lumMod val="75000"/>
                  </a:schemeClr>
                </a:solidFill>
              </a:defRPr>
            </a:lvl1pPr>
          </a:lstStyle>
          <a:p>
            <a:fld id="{3B9444F4-BBFC-4334-B55C-A7C9C3112478}" type="slidenum">
              <a:rPr lang="tr-TR" smtClean="0"/>
              <a:t>‹#›</a:t>
            </a:fld>
            <a:endParaRPr lang="tr-TR"/>
          </a:p>
        </p:txBody>
      </p:sp>
    </p:spTree>
    <p:extLst>
      <p:ext uri="{BB962C8B-B14F-4D97-AF65-F5344CB8AC3E}">
        <p14:creationId xmlns:p14="http://schemas.microsoft.com/office/powerpoint/2010/main" val="3359360668"/>
      </p:ext>
    </p:extLst>
  </p:cSld>
  <p:clrMap bg1="lt1" tx1="dk1" bg2="lt2" tx2="dk2" accent1="accent1" accent2="accent2" accent3="accent3" accent4="accent4" accent5="accent5" accent6="accent6" hlink="hlink" folHlink="folHlink"/>
  <p:sldLayoutIdLst>
    <p:sldLayoutId id="2147483827" r:id="rId1"/>
    <p:sldLayoutId id="2147483828" r:id="rId2"/>
    <p:sldLayoutId id="2147483829" r:id="rId3"/>
    <p:sldLayoutId id="2147483830" r:id="rId4"/>
    <p:sldLayoutId id="2147483831" r:id="rId5"/>
    <p:sldLayoutId id="2147483832" r:id="rId6"/>
    <p:sldLayoutId id="2147483833" r:id="rId7"/>
    <p:sldLayoutId id="2147483834" r:id="rId8"/>
    <p:sldLayoutId id="2147483835" r:id="rId9"/>
    <p:sldLayoutId id="2147483836" r:id="rId10"/>
    <p:sldLayoutId id="2147483837" r:id="rId11"/>
    <p:sldLayoutId id="2147483838" r:id="rId12"/>
    <p:sldLayoutId id="2147483839" r:id="rId13"/>
    <p:sldLayoutId id="2147483840" r:id="rId14"/>
    <p:sldLayoutId id="2147483841" r:id="rId15"/>
    <p:sldLayoutId id="2147483842" r:id="rId16"/>
  </p:sldLayoutIdLst>
  <p:txStyles>
    <p:titleStyle>
      <a:lvl1pPr algn="l" defTabSz="457200" rtl="0" eaLnBrk="1" latinLnBrk="0" hangingPunct="1">
        <a:spcBef>
          <a:spcPct val="0"/>
        </a:spcBef>
        <a:buNone/>
        <a:defRPr sz="3600" kern="1200">
          <a:solidFill>
            <a:schemeClr val="accent1">
              <a:lumMod val="7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lumMod val="75000"/>
          </a:schemeClr>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lumMod val="75000"/>
          </a:schemeClr>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Alt Başlık 4">
            <a:extLst>
              <a:ext uri="{FF2B5EF4-FFF2-40B4-BE49-F238E27FC236}">
                <a16:creationId xmlns:a16="http://schemas.microsoft.com/office/drawing/2014/main" id="{B2BBF68C-77E9-4675-A3ED-A4F7EE435EA6}"/>
              </a:ext>
            </a:extLst>
          </p:cNvPr>
          <p:cNvSpPr>
            <a:spLocks noGrp="1"/>
          </p:cNvSpPr>
          <p:nvPr>
            <p:ph type="subTitle" idx="1"/>
          </p:nvPr>
        </p:nvSpPr>
        <p:spPr>
          <a:xfrm>
            <a:off x="2321169" y="2053207"/>
            <a:ext cx="6020973" cy="1815409"/>
          </a:xfrm>
        </p:spPr>
        <p:txBody>
          <a:bodyPr>
            <a:normAutofit/>
          </a:bodyPr>
          <a:lstStyle/>
          <a:p>
            <a:r>
              <a:rPr lang="tr-TR" sz="8000" b="1" dirty="0">
                <a:solidFill>
                  <a:schemeClr val="accent1">
                    <a:lumMod val="50000"/>
                  </a:schemeClr>
                </a:solidFill>
              </a:rPr>
              <a:t>TIP HUKUKU</a:t>
            </a:r>
          </a:p>
        </p:txBody>
      </p:sp>
    </p:spTree>
    <p:extLst>
      <p:ext uri="{BB962C8B-B14F-4D97-AF65-F5344CB8AC3E}">
        <p14:creationId xmlns:p14="http://schemas.microsoft.com/office/powerpoint/2010/main" val="365515881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4110FE20-A762-4678-9D6E-2A5618CDC761}"/>
              </a:ext>
            </a:extLst>
          </p:cNvPr>
          <p:cNvSpPr>
            <a:spLocks noGrp="1"/>
          </p:cNvSpPr>
          <p:nvPr>
            <p:ph idx="1"/>
          </p:nvPr>
        </p:nvSpPr>
        <p:spPr>
          <a:xfrm>
            <a:off x="1537251" y="1151255"/>
            <a:ext cx="7023653" cy="4944745"/>
          </a:xfrm>
        </p:spPr>
        <p:txBody>
          <a:bodyPr>
            <a:normAutofit fontScale="92500" lnSpcReduction="10000"/>
          </a:bodyPr>
          <a:lstStyle/>
          <a:p>
            <a:pPr marL="0" indent="0">
              <a:buNone/>
            </a:pPr>
            <a:r>
              <a:rPr lang="tr-TR" sz="4400" dirty="0"/>
              <a:t>	Ülkemizde özellikle hekimlerin tıp hukukuna ilgisinin arttığı, tıp hukukuna ilişkin konuların basında sıkça yer aldığı, bilhassa hekim hatalarının basında ön plana çıkarıldığı görülmektedir.  </a:t>
            </a:r>
          </a:p>
        </p:txBody>
      </p:sp>
    </p:spTree>
    <p:extLst>
      <p:ext uri="{BB962C8B-B14F-4D97-AF65-F5344CB8AC3E}">
        <p14:creationId xmlns:p14="http://schemas.microsoft.com/office/powerpoint/2010/main" val="252945147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C4FF02E6-D9D1-4851-A6F5-6F725EC58713}"/>
              </a:ext>
            </a:extLst>
          </p:cNvPr>
          <p:cNvSpPr>
            <a:spLocks noGrp="1"/>
          </p:cNvSpPr>
          <p:nvPr>
            <p:ph idx="1"/>
          </p:nvPr>
        </p:nvSpPr>
        <p:spPr>
          <a:xfrm>
            <a:off x="531560" y="822119"/>
            <a:ext cx="8596668" cy="5287133"/>
          </a:xfrm>
        </p:spPr>
        <p:txBody>
          <a:bodyPr>
            <a:normAutofit/>
          </a:bodyPr>
          <a:lstStyle/>
          <a:p>
            <a:pPr marL="0" indent="0">
              <a:buNone/>
            </a:pPr>
            <a:r>
              <a:rPr lang="tr-TR" dirty="0"/>
              <a:t>	</a:t>
            </a:r>
            <a:r>
              <a:rPr lang="tr-TR" sz="5200" dirty="0"/>
              <a:t>Adli Tıp kurumu yedinci ve sekizinci ihtisas kurullarına tıbbi uygulama hataları iddiasıyla gönderilen olgu sayısında son yıllarda artış görüldüğü belirtilmektedir.</a:t>
            </a:r>
            <a:endParaRPr lang="tr-TR" dirty="0"/>
          </a:p>
        </p:txBody>
      </p:sp>
    </p:spTree>
    <p:extLst>
      <p:ext uri="{BB962C8B-B14F-4D97-AF65-F5344CB8AC3E}">
        <p14:creationId xmlns:p14="http://schemas.microsoft.com/office/powerpoint/2010/main" val="108479243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2D8A06D7-83EF-4E60-B870-B42173897506}"/>
              </a:ext>
            </a:extLst>
          </p:cNvPr>
          <p:cNvSpPr>
            <a:spLocks noGrp="1"/>
          </p:cNvSpPr>
          <p:nvPr>
            <p:ph idx="1"/>
          </p:nvPr>
        </p:nvSpPr>
        <p:spPr>
          <a:xfrm>
            <a:off x="703385" y="492369"/>
            <a:ext cx="9537895" cy="5880296"/>
          </a:xfrm>
        </p:spPr>
        <p:txBody>
          <a:bodyPr>
            <a:normAutofit/>
          </a:bodyPr>
          <a:lstStyle/>
          <a:p>
            <a:pPr marL="0" indent="0">
              <a:buNone/>
            </a:pPr>
            <a:r>
              <a:rPr lang="tr-TR" sz="4000" b="1" dirty="0"/>
              <a:t>	TIP HUKUKU</a:t>
            </a:r>
          </a:p>
          <a:p>
            <a:pPr marL="0" indent="0">
              <a:buNone/>
            </a:pPr>
            <a:r>
              <a:rPr lang="tr-TR" sz="4300" dirty="0"/>
              <a:t>	Sağlık hukukunun bir alt dalı olarak, tıbbın uygulanmasından kaynaklanan sağlık personelinin hak ve yükümlülükleri, yasal sorumluluğu, hasta hakları, ilaç hukuku, medikal hukuk gibi konuları ele alan hukuk dalıdır.</a:t>
            </a:r>
          </a:p>
        </p:txBody>
      </p:sp>
    </p:spTree>
    <p:extLst>
      <p:ext uri="{BB962C8B-B14F-4D97-AF65-F5344CB8AC3E}">
        <p14:creationId xmlns:p14="http://schemas.microsoft.com/office/powerpoint/2010/main" val="74200505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C41368D9-5C5B-4388-A657-93AA0089CB6D}"/>
              </a:ext>
            </a:extLst>
          </p:cNvPr>
          <p:cNvSpPr>
            <a:spLocks noGrp="1"/>
          </p:cNvSpPr>
          <p:nvPr>
            <p:ph idx="1"/>
          </p:nvPr>
        </p:nvSpPr>
        <p:spPr>
          <a:xfrm>
            <a:off x="650829" y="1087163"/>
            <a:ext cx="8596668" cy="5207620"/>
          </a:xfrm>
        </p:spPr>
        <p:txBody>
          <a:bodyPr>
            <a:normAutofit/>
          </a:bodyPr>
          <a:lstStyle/>
          <a:p>
            <a:pPr marL="0" indent="0">
              <a:buNone/>
            </a:pPr>
            <a:r>
              <a:rPr lang="tr-TR" dirty="0"/>
              <a:t>	</a:t>
            </a:r>
            <a:r>
              <a:rPr lang="tr-TR" sz="5400" b="1" dirty="0"/>
              <a:t>TIBBİ MÜDAHALE</a:t>
            </a:r>
          </a:p>
          <a:p>
            <a:pPr marL="0" indent="0">
              <a:buNone/>
            </a:pPr>
            <a:r>
              <a:rPr lang="tr-TR" sz="5400" dirty="0"/>
              <a:t>	İnsan üzerinde tıp biliminin uygulanması ile bağlantılı olarak yapılan her türlü müdahale tıbbi müdahaledir.</a:t>
            </a:r>
          </a:p>
        </p:txBody>
      </p:sp>
    </p:spTree>
    <p:extLst>
      <p:ext uri="{BB962C8B-B14F-4D97-AF65-F5344CB8AC3E}">
        <p14:creationId xmlns:p14="http://schemas.microsoft.com/office/powerpoint/2010/main" val="311509526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A52BC6F7-5367-4472-847B-91017F47980D}"/>
              </a:ext>
            </a:extLst>
          </p:cNvPr>
          <p:cNvSpPr>
            <a:spLocks noGrp="1"/>
          </p:cNvSpPr>
          <p:nvPr>
            <p:ph idx="1"/>
          </p:nvPr>
        </p:nvSpPr>
        <p:spPr>
          <a:xfrm>
            <a:off x="372534" y="420757"/>
            <a:ext cx="9407570" cy="6016486"/>
          </a:xfrm>
        </p:spPr>
        <p:txBody>
          <a:bodyPr>
            <a:normAutofit fontScale="70000" lnSpcReduction="20000"/>
          </a:bodyPr>
          <a:lstStyle/>
          <a:p>
            <a:pPr marL="0" indent="0">
              <a:buNone/>
            </a:pPr>
            <a:r>
              <a:rPr lang="tr-TR" sz="5700" dirty="0"/>
              <a:t>Tıbbi Müdahaleye Verilebilecek Örnekler:</a:t>
            </a:r>
          </a:p>
          <a:p>
            <a:pPr>
              <a:buFont typeface="Wingdings" panose="05000000000000000000" pitchFamily="2" charset="2"/>
              <a:buChar char="v"/>
            </a:pPr>
            <a:r>
              <a:rPr lang="tr-TR" sz="5700" dirty="0"/>
              <a:t>Teşhis</a:t>
            </a:r>
          </a:p>
          <a:p>
            <a:pPr>
              <a:buFont typeface="Wingdings" panose="05000000000000000000" pitchFamily="2" charset="2"/>
              <a:buChar char="v"/>
            </a:pPr>
            <a:r>
              <a:rPr lang="tr-TR" sz="5700" dirty="0"/>
              <a:t>Tedavi</a:t>
            </a:r>
          </a:p>
          <a:p>
            <a:pPr>
              <a:buFont typeface="Wingdings" panose="05000000000000000000" pitchFamily="2" charset="2"/>
              <a:buChar char="v"/>
            </a:pPr>
            <a:r>
              <a:rPr lang="tr-TR" sz="5700" dirty="0"/>
              <a:t>Koruma (Önleme amaçlı müdahaleler)</a:t>
            </a:r>
          </a:p>
          <a:p>
            <a:pPr>
              <a:buFont typeface="Wingdings" panose="05000000000000000000" pitchFamily="2" charset="2"/>
              <a:buChar char="v"/>
            </a:pPr>
            <a:r>
              <a:rPr lang="tr-TR" sz="5700" dirty="0"/>
              <a:t>İlaç yazılması</a:t>
            </a:r>
          </a:p>
          <a:p>
            <a:pPr>
              <a:buFont typeface="Wingdings" panose="05000000000000000000" pitchFamily="2" charset="2"/>
              <a:buChar char="v"/>
            </a:pPr>
            <a:r>
              <a:rPr lang="tr-TR" sz="5700" dirty="0"/>
              <a:t>Tahlil (laboratuvar, röntgen vb.)</a:t>
            </a:r>
          </a:p>
          <a:p>
            <a:pPr>
              <a:buFont typeface="Wingdings" panose="05000000000000000000" pitchFamily="2" charset="2"/>
              <a:buChar char="v"/>
            </a:pPr>
            <a:r>
              <a:rPr lang="tr-TR" sz="5700" dirty="0"/>
              <a:t>Estetik cerrahi</a:t>
            </a:r>
          </a:p>
          <a:p>
            <a:pPr>
              <a:buFont typeface="Wingdings" panose="05000000000000000000" pitchFamily="2" charset="2"/>
              <a:buChar char="v"/>
            </a:pPr>
            <a:r>
              <a:rPr lang="tr-TR" sz="5700" dirty="0"/>
              <a:t>Psikiyatrik müdahale</a:t>
            </a:r>
          </a:p>
          <a:p>
            <a:pPr>
              <a:buFont typeface="Wingdings" panose="05000000000000000000" pitchFamily="2" charset="2"/>
              <a:buChar char="v"/>
            </a:pPr>
            <a:r>
              <a:rPr lang="tr-TR" sz="5700" dirty="0"/>
              <a:t>Adli muayene</a:t>
            </a:r>
          </a:p>
          <a:p>
            <a:pPr>
              <a:buFont typeface="Wingdings" panose="05000000000000000000" pitchFamily="2" charset="2"/>
              <a:buChar char="v"/>
            </a:pPr>
            <a:endParaRPr lang="tr-TR" dirty="0"/>
          </a:p>
        </p:txBody>
      </p:sp>
    </p:spTree>
    <p:extLst>
      <p:ext uri="{BB962C8B-B14F-4D97-AF65-F5344CB8AC3E}">
        <p14:creationId xmlns:p14="http://schemas.microsoft.com/office/powerpoint/2010/main" val="248525237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ED8A02F0-981B-418E-B8B2-205BA7453537}"/>
              </a:ext>
            </a:extLst>
          </p:cNvPr>
          <p:cNvSpPr>
            <a:spLocks noGrp="1"/>
          </p:cNvSpPr>
          <p:nvPr>
            <p:ph idx="1"/>
          </p:nvPr>
        </p:nvSpPr>
        <p:spPr>
          <a:xfrm>
            <a:off x="530087" y="530087"/>
            <a:ext cx="8690907" cy="5380383"/>
          </a:xfrm>
        </p:spPr>
        <p:txBody>
          <a:bodyPr>
            <a:normAutofit lnSpcReduction="10000"/>
          </a:bodyPr>
          <a:lstStyle/>
          <a:p>
            <a:pPr marL="0" indent="0">
              <a:buNone/>
            </a:pPr>
            <a:r>
              <a:rPr lang="tr-TR" sz="4000" dirty="0"/>
              <a:t>Türk Tabipleri Birliği Hekimlik Meslek Etiği Kuralları’ </a:t>
            </a:r>
            <a:r>
              <a:rPr lang="tr-TR" sz="4000" dirty="0" err="1"/>
              <a:t>nın</a:t>
            </a:r>
            <a:r>
              <a:rPr lang="tr-TR" sz="4000" dirty="0"/>
              <a:t> 46. maddesine göre;</a:t>
            </a:r>
          </a:p>
          <a:p>
            <a:pPr marL="0" indent="0">
              <a:buNone/>
            </a:pPr>
            <a:r>
              <a:rPr lang="tr-TR" sz="4000" dirty="0"/>
              <a:t>«hekimler bu kurallar bütünü hükümlerine aykırı davranışlarda bulunduklarında, 6023 </a:t>
            </a:r>
            <a:r>
              <a:rPr lang="tr-TR" sz="4000" dirty="0" err="1"/>
              <a:t>SayılıTürk</a:t>
            </a:r>
            <a:r>
              <a:rPr lang="tr-TR" sz="4000" dirty="0"/>
              <a:t> Tabipleri Birliği Yasası’na göre tabip odaları yönetim kurulları tarafından onur kurullarına sevk edilirler.»</a:t>
            </a:r>
          </a:p>
        </p:txBody>
      </p:sp>
    </p:spTree>
    <p:extLst>
      <p:ext uri="{BB962C8B-B14F-4D97-AF65-F5344CB8AC3E}">
        <p14:creationId xmlns:p14="http://schemas.microsoft.com/office/powerpoint/2010/main" val="175367403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F874DFF3-6A02-4BE2-9AFF-B4B2C99E0357}"/>
              </a:ext>
            </a:extLst>
          </p:cNvPr>
          <p:cNvSpPr>
            <a:spLocks noGrp="1"/>
          </p:cNvSpPr>
          <p:nvPr>
            <p:ph idx="1"/>
          </p:nvPr>
        </p:nvSpPr>
        <p:spPr>
          <a:xfrm>
            <a:off x="689113" y="304801"/>
            <a:ext cx="8770419" cy="6135756"/>
          </a:xfrm>
        </p:spPr>
        <p:txBody>
          <a:bodyPr>
            <a:normAutofit fontScale="92500" lnSpcReduction="20000"/>
          </a:bodyPr>
          <a:lstStyle/>
          <a:p>
            <a:pPr marL="0" indent="0">
              <a:buNone/>
            </a:pPr>
            <a:r>
              <a:rPr lang="tr-TR" sz="2800" dirty="0"/>
              <a:t>	Danıştay’ın Yerleşik uygulaması, kamu görevlisi olan hekimlere yönelik olarak tabip odalarının disiplin cezası uygulamasının ancak mesleğin yasaklanmasına yönelik olmayan cezalarla ilgili olabileceği, fakat disiplin cezaları arasında olası böyle bir ayrımın da eşitlik ilkesine aykırı olacağı, kamu görevlisi olan hekim hakkında ceza verilebilmesi hâlinde de bunun fiilen uygulanmamasının da sakınca oluşturacağı, kamu görevlisi olan ve mesleki faaliyetten yasaklanma cezası alan bir hekimin görevini yapmaksızın memuriyet görevini nasıl ifa edeceği, dolayısıyla söz konusu disiplin cezalarının nasıl uygulanacağının açıklığa kavuşturulamadığı; bu nedenle tabip odalarının kamu görevlisi olan hakimler hakkında disiplin cezası veremeyeceği, meslek kusuru işlemleri halinde mevzuata aykırı eylem ve işlemlerden dolayı soruşturma açma ve disiplin cezası verme yetkisinin kamu görevlisinin disiplin cezası vermeye yetkili amir ve kurullarına ait olduğu yönündedir.</a:t>
            </a:r>
          </a:p>
        </p:txBody>
      </p:sp>
    </p:spTree>
    <p:extLst>
      <p:ext uri="{BB962C8B-B14F-4D97-AF65-F5344CB8AC3E}">
        <p14:creationId xmlns:p14="http://schemas.microsoft.com/office/powerpoint/2010/main" val="882085533"/>
      </p:ext>
    </p:extLst>
  </p:cSld>
  <p:clrMapOvr>
    <a:masterClrMapping/>
  </p:clrMapOvr>
</p:sld>
</file>

<file path=ppt/theme/theme1.xml><?xml version="1.0" encoding="utf-8"?>
<a:theme xmlns:a="http://schemas.openxmlformats.org/drawingml/2006/main" name="Yüzeyler">
  <a:themeElements>
    <a:clrScheme name="Yüzeyler">
      <a:dk1>
        <a:sysClr val="windowText" lastClr="000000"/>
      </a:dk1>
      <a:lt1>
        <a:sysClr val="window" lastClr="FFFFFF"/>
      </a:lt1>
      <a:dk2>
        <a:srgbClr val="2C3C43"/>
      </a:dk2>
      <a:lt2>
        <a:srgbClr val="EBEBEB"/>
      </a:lt2>
      <a:accent1>
        <a:srgbClr val="F496CB"/>
      </a:accent1>
      <a:accent2>
        <a:srgbClr val="BC356F"/>
      </a:accent2>
      <a:accent3>
        <a:srgbClr val="E65331"/>
      </a:accent3>
      <a:accent4>
        <a:srgbClr val="F27E19"/>
      </a:accent4>
      <a:accent5>
        <a:srgbClr val="F2AC19"/>
      </a:accent5>
      <a:accent6>
        <a:srgbClr val="BC80E0"/>
      </a:accent6>
      <a:hlink>
        <a:srgbClr val="EF5285"/>
      </a:hlink>
      <a:folHlink>
        <a:srgbClr val="F77F90"/>
      </a:folHlink>
    </a:clrScheme>
    <a:fontScheme name="Yüzeyler">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Yüzeyler">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23659B44-6E34-4CE8-8F0D-387DA7996826}"/>
    </a:ext>
  </a:extLst>
</a:theme>
</file>

<file path=docProps/app.xml><?xml version="1.0" encoding="utf-8"?>
<Properties xmlns="http://schemas.openxmlformats.org/officeDocument/2006/extended-properties" xmlns:vt="http://schemas.openxmlformats.org/officeDocument/2006/docPropsVTypes">
  <Template>Facet</Template>
  <TotalTime>53</TotalTime>
  <Words>303</Words>
  <Application>Microsoft Office PowerPoint</Application>
  <PresentationFormat>Geniş ekran</PresentationFormat>
  <Paragraphs>19</Paragraphs>
  <Slides>8</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8</vt:i4>
      </vt:variant>
    </vt:vector>
  </HeadingPairs>
  <TitlesOfParts>
    <vt:vector size="13" baseType="lpstr">
      <vt:lpstr>Arial</vt:lpstr>
      <vt:lpstr>Trebuchet MS</vt:lpstr>
      <vt:lpstr>Wingdings</vt:lpstr>
      <vt:lpstr>Wingdings 3</vt:lpstr>
      <vt:lpstr>Yüzeyler</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User</dc:creator>
  <cp:lastModifiedBy>User</cp:lastModifiedBy>
  <cp:revision>11</cp:revision>
  <dcterms:created xsi:type="dcterms:W3CDTF">2020-05-12T10:57:22Z</dcterms:created>
  <dcterms:modified xsi:type="dcterms:W3CDTF">2020-05-12T12:03:20Z</dcterms:modified>
</cp:coreProperties>
</file>