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44"/>
  </p:notesMasterIdLst>
  <p:sldIdLst>
    <p:sldId id="256" r:id="rId2"/>
    <p:sldId id="258" r:id="rId3"/>
    <p:sldId id="260" r:id="rId4"/>
    <p:sldId id="265" r:id="rId5"/>
    <p:sldId id="325" r:id="rId6"/>
    <p:sldId id="261" r:id="rId7"/>
    <p:sldId id="263" r:id="rId8"/>
    <p:sldId id="266" r:id="rId9"/>
    <p:sldId id="269" r:id="rId10"/>
    <p:sldId id="271" r:id="rId11"/>
    <p:sldId id="273" r:id="rId12"/>
    <p:sldId id="324" r:id="rId13"/>
    <p:sldId id="326" r:id="rId14"/>
    <p:sldId id="327" r:id="rId15"/>
    <p:sldId id="274" r:id="rId16"/>
    <p:sldId id="279" r:id="rId17"/>
    <p:sldId id="322" r:id="rId18"/>
    <p:sldId id="285" r:id="rId19"/>
    <p:sldId id="286" r:id="rId20"/>
    <p:sldId id="287" r:id="rId21"/>
    <p:sldId id="288" r:id="rId22"/>
    <p:sldId id="289" r:id="rId23"/>
    <p:sldId id="290" r:id="rId24"/>
    <p:sldId id="291" r:id="rId25"/>
    <p:sldId id="292" r:id="rId26"/>
    <p:sldId id="293" r:id="rId27"/>
    <p:sldId id="257" r:id="rId28"/>
    <p:sldId id="294" r:id="rId29"/>
    <p:sldId id="323" r:id="rId30"/>
    <p:sldId id="295" r:id="rId31"/>
    <p:sldId id="296" r:id="rId32"/>
    <p:sldId id="297" r:id="rId33"/>
    <p:sldId id="301" r:id="rId34"/>
    <p:sldId id="302" r:id="rId35"/>
    <p:sldId id="303" r:id="rId36"/>
    <p:sldId id="311" r:id="rId37"/>
    <p:sldId id="312" r:id="rId38"/>
    <p:sldId id="313" r:id="rId39"/>
    <p:sldId id="314" r:id="rId40"/>
    <p:sldId id="315" r:id="rId41"/>
    <p:sldId id="316" r:id="rId42"/>
    <p:sldId id="320"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1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29" y="-8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799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FEF3E1-FE8E-4B3B-9FF8-EE45F5659B65}" type="datetimeFigureOut">
              <a:rPr lang="tr-TR" smtClean="0"/>
              <a:pPr/>
              <a:t>18.02.2014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3C7EDE-1BF1-41E5-B25F-E953F458057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6A3C7EDE-1BF1-41E5-B25F-E953F458057D}"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643C01A-4E81-4142-96BD-637A28503603}" type="datetime1">
              <a:rPr lang="tr-TR" smtClean="0"/>
              <a:pPr/>
              <a:t>18.02.2014</a:t>
            </a:fld>
            <a:endParaRPr lang="tr-TR"/>
          </a:p>
        </p:txBody>
      </p:sp>
      <p:sp>
        <p:nvSpPr>
          <p:cNvPr id="19" name="18 Altbilgi Yer Tutucusu"/>
          <p:cNvSpPr>
            <a:spLocks noGrp="1"/>
          </p:cNvSpPr>
          <p:nvPr>
            <p:ph type="ftr" sz="quarter" idx="11"/>
          </p:nvPr>
        </p:nvSpPr>
        <p:spPr/>
        <p:txBody>
          <a:bodyPr/>
          <a:lstStyle/>
          <a:p>
            <a:r>
              <a:rPr lang="tr-TR" smtClean="0"/>
              <a:t>Esatoglu,  Tıp Hukuku Kurultayı i </a:t>
            </a:r>
            <a:endParaRPr lang="tr-TR"/>
          </a:p>
        </p:txBody>
      </p:sp>
      <p:sp>
        <p:nvSpPr>
          <p:cNvPr id="27" name="26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FA7F636-D381-4333-BAC8-D745CD57FB3B}" type="datetime1">
              <a:rPr lang="tr-TR" smtClean="0"/>
              <a:pPr/>
              <a:t>18.02.2014</a:t>
            </a:fld>
            <a:endParaRPr lang="tr-TR"/>
          </a:p>
        </p:txBody>
      </p:sp>
      <p:sp>
        <p:nvSpPr>
          <p:cNvPr id="5" name="4 Altbilgi Yer Tutucusu"/>
          <p:cNvSpPr>
            <a:spLocks noGrp="1"/>
          </p:cNvSpPr>
          <p:nvPr>
            <p:ph type="ftr" sz="quarter" idx="11"/>
          </p:nvPr>
        </p:nvSpPr>
        <p:spPr/>
        <p:txBody>
          <a:bodyPr/>
          <a:lstStyle/>
          <a:p>
            <a:r>
              <a:rPr lang="tr-TR" smtClean="0"/>
              <a:t>Esatoglu,  Tıp Hukuku Kurultayı i </a:t>
            </a:r>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50E5B3-BF04-4165-976F-F5E21220F579}" type="datetime1">
              <a:rPr lang="tr-TR" smtClean="0"/>
              <a:pPr/>
              <a:t>18.02.2014</a:t>
            </a:fld>
            <a:endParaRPr lang="tr-TR"/>
          </a:p>
        </p:txBody>
      </p:sp>
      <p:sp>
        <p:nvSpPr>
          <p:cNvPr id="5" name="4 Altbilgi Yer Tutucusu"/>
          <p:cNvSpPr>
            <a:spLocks noGrp="1"/>
          </p:cNvSpPr>
          <p:nvPr>
            <p:ph type="ftr" sz="quarter" idx="11"/>
          </p:nvPr>
        </p:nvSpPr>
        <p:spPr/>
        <p:txBody>
          <a:bodyPr/>
          <a:lstStyle/>
          <a:p>
            <a:r>
              <a:rPr lang="tr-TR" smtClean="0"/>
              <a:t>Esatoglu,  Tıp Hukuku Kurultayı i </a:t>
            </a:r>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5225"/>
            <a:ext cx="2133600" cy="476250"/>
          </a:xfrm>
        </p:spPr>
        <p:txBody>
          <a:bodyPr/>
          <a:lstStyle>
            <a:lvl1pPr>
              <a:defRPr/>
            </a:lvl1pPr>
          </a:lstStyle>
          <a:p>
            <a:fld id="{DFF8B2B5-A0F1-4B4E-B68C-6138C95FCF34}" type="datetime1">
              <a:rPr lang="tr-TR" smtClean="0"/>
              <a:pPr/>
              <a:t>18.02.2014</a:t>
            </a:fld>
            <a:endParaRPr lang="tr-TR"/>
          </a:p>
        </p:txBody>
      </p:sp>
      <p:sp>
        <p:nvSpPr>
          <p:cNvPr id="6" name="5 Altbilgi Yer Tutucusu"/>
          <p:cNvSpPr>
            <a:spLocks noGrp="1"/>
          </p:cNvSpPr>
          <p:nvPr>
            <p:ph type="ftr" sz="quarter" idx="11"/>
          </p:nvPr>
        </p:nvSpPr>
        <p:spPr>
          <a:xfrm>
            <a:off x="3124200" y="6245225"/>
            <a:ext cx="2895600" cy="476250"/>
          </a:xfrm>
        </p:spPr>
        <p:txBody>
          <a:bodyPr/>
          <a:lstStyle>
            <a:lvl1pPr>
              <a:defRPr/>
            </a:lvl1pPr>
          </a:lstStyle>
          <a:p>
            <a:r>
              <a:rPr lang="tr-TR" smtClean="0"/>
              <a:t>Esatoglu,  Tıp Hukuku Kurultayı i </a:t>
            </a:r>
            <a:endParaRPr lang="tr-TR"/>
          </a:p>
        </p:txBody>
      </p:sp>
      <p:sp>
        <p:nvSpPr>
          <p:cNvPr id="7" name="6 Slayt Numarası Yer Tutucusu"/>
          <p:cNvSpPr>
            <a:spLocks noGrp="1"/>
          </p:cNvSpPr>
          <p:nvPr>
            <p:ph type="sldNum" sz="quarter" idx="12"/>
          </p:nvPr>
        </p:nvSpPr>
        <p:spPr>
          <a:xfrm>
            <a:off x="6553200" y="6245225"/>
            <a:ext cx="2133600" cy="476250"/>
          </a:xfrm>
        </p:spPr>
        <p:txBody>
          <a:bodyPr/>
          <a:lstStyle>
            <a:lvl1pPr>
              <a:defRPr/>
            </a:lvl1pPr>
          </a:lstStyle>
          <a:p>
            <a:fld id="{5831CD62-2BB4-42E4-B36B-8CC4C536BC69}"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EB8BAFB-8427-48B8-BB2B-87B548EFB0D1}" type="datetime1">
              <a:rPr lang="tr-TR" smtClean="0"/>
              <a:pPr/>
              <a:t>18.02.2014</a:t>
            </a:fld>
            <a:endParaRPr lang="tr-TR"/>
          </a:p>
        </p:txBody>
      </p:sp>
      <p:sp>
        <p:nvSpPr>
          <p:cNvPr id="5" name="4 Altbilgi Yer Tutucusu"/>
          <p:cNvSpPr>
            <a:spLocks noGrp="1"/>
          </p:cNvSpPr>
          <p:nvPr>
            <p:ph type="ftr" sz="quarter" idx="11"/>
          </p:nvPr>
        </p:nvSpPr>
        <p:spPr/>
        <p:txBody>
          <a:bodyPr/>
          <a:lstStyle/>
          <a:p>
            <a:r>
              <a:rPr lang="tr-TR" smtClean="0"/>
              <a:t>Esatoglu,  Tıp Hukuku Kurultayı i </a:t>
            </a:r>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54D3F5F-E7CA-4052-8B15-2C96847AA582}" type="datetime1">
              <a:rPr lang="tr-TR" smtClean="0"/>
              <a:pPr/>
              <a:t>18.02.2014</a:t>
            </a:fld>
            <a:endParaRPr lang="tr-TR"/>
          </a:p>
        </p:txBody>
      </p:sp>
      <p:sp>
        <p:nvSpPr>
          <p:cNvPr id="5" name="4 Altbilgi Yer Tutucusu"/>
          <p:cNvSpPr>
            <a:spLocks noGrp="1"/>
          </p:cNvSpPr>
          <p:nvPr>
            <p:ph type="ftr" sz="quarter" idx="11"/>
          </p:nvPr>
        </p:nvSpPr>
        <p:spPr/>
        <p:txBody>
          <a:bodyPr/>
          <a:lstStyle/>
          <a:p>
            <a:r>
              <a:rPr lang="tr-TR" smtClean="0"/>
              <a:t>Esatoglu,  Tıp Hukuku Kurultayı i </a:t>
            </a:r>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08E66F5-CB66-47D5-9598-B35212057D8C}" type="datetime1">
              <a:rPr lang="tr-TR" smtClean="0"/>
              <a:pPr/>
              <a:t>18.02.2014</a:t>
            </a:fld>
            <a:endParaRPr lang="tr-TR"/>
          </a:p>
        </p:txBody>
      </p:sp>
      <p:sp>
        <p:nvSpPr>
          <p:cNvPr id="6" name="5 Altbilgi Yer Tutucusu"/>
          <p:cNvSpPr>
            <a:spLocks noGrp="1"/>
          </p:cNvSpPr>
          <p:nvPr>
            <p:ph type="ftr" sz="quarter" idx="11"/>
          </p:nvPr>
        </p:nvSpPr>
        <p:spPr/>
        <p:txBody>
          <a:bodyPr/>
          <a:lstStyle/>
          <a:p>
            <a:r>
              <a:rPr lang="tr-TR" smtClean="0"/>
              <a:t>Esatoglu,  Tıp Hukuku Kurultayı i </a:t>
            </a:r>
            <a:endParaRPr lang="tr-TR"/>
          </a:p>
        </p:txBody>
      </p:sp>
      <p:sp>
        <p:nvSpPr>
          <p:cNvPr id="7" name="6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69E3B257-4A6E-4FE9-AF2D-32857F07AEDE}" type="datetime1">
              <a:rPr lang="tr-TR" smtClean="0"/>
              <a:pPr/>
              <a:t>18.02.2014</a:t>
            </a:fld>
            <a:endParaRPr lang="tr-TR"/>
          </a:p>
        </p:txBody>
      </p:sp>
      <p:sp>
        <p:nvSpPr>
          <p:cNvPr id="8" name="7 Altbilgi Yer Tutucusu"/>
          <p:cNvSpPr>
            <a:spLocks noGrp="1"/>
          </p:cNvSpPr>
          <p:nvPr>
            <p:ph type="ftr" sz="quarter" idx="11"/>
          </p:nvPr>
        </p:nvSpPr>
        <p:spPr/>
        <p:txBody>
          <a:bodyPr/>
          <a:lstStyle/>
          <a:p>
            <a:r>
              <a:rPr lang="tr-TR" smtClean="0"/>
              <a:t>Esatoglu,  Tıp Hukuku Kurultayı i </a:t>
            </a:r>
            <a:endParaRPr lang="tr-TR"/>
          </a:p>
        </p:txBody>
      </p:sp>
      <p:sp>
        <p:nvSpPr>
          <p:cNvPr id="9" name="8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DAB58AF-C297-43BA-BE76-02CA503B4F93}" type="datetime1">
              <a:rPr lang="tr-TR" smtClean="0"/>
              <a:pPr/>
              <a:t>18.02.2014</a:t>
            </a:fld>
            <a:endParaRPr lang="tr-TR"/>
          </a:p>
        </p:txBody>
      </p:sp>
      <p:sp>
        <p:nvSpPr>
          <p:cNvPr id="4" name="3 Altbilgi Yer Tutucusu"/>
          <p:cNvSpPr>
            <a:spLocks noGrp="1"/>
          </p:cNvSpPr>
          <p:nvPr>
            <p:ph type="ftr" sz="quarter" idx="11"/>
          </p:nvPr>
        </p:nvSpPr>
        <p:spPr/>
        <p:txBody>
          <a:bodyPr/>
          <a:lstStyle/>
          <a:p>
            <a:r>
              <a:rPr lang="tr-TR" smtClean="0"/>
              <a:t>Esatoglu,  Tıp Hukuku Kurultayı i </a:t>
            </a:r>
            <a:endParaRPr lang="tr-TR"/>
          </a:p>
        </p:txBody>
      </p:sp>
      <p:sp>
        <p:nvSpPr>
          <p:cNvPr id="5" name="4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5CB51FB-C61A-43C9-A511-3951F7341FFB}" type="datetime1">
              <a:rPr lang="tr-TR" smtClean="0"/>
              <a:pPr/>
              <a:t>18.02.2014</a:t>
            </a:fld>
            <a:endParaRPr lang="tr-TR"/>
          </a:p>
        </p:txBody>
      </p:sp>
      <p:sp>
        <p:nvSpPr>
          <p:cNvPr id="3" name="2 Altbilgi Yer Tutucusu"/>
          <p:cNvSpPr>
            <a:spLocks noGrp="1"/>
          </p:cNvSpPr>
          <p:nvPr>
            <p:ph type="ftr" sz="quarter" idx="11"/>
          </p:nvPr>
        </p:nvSpPr>
        <p:spPr/>
        <p:txBody>
          <a:bodyPr/>
          <a:lstStyle/>
          <a:p>
            <a:r>
              <a:rPr lang="tr-TR" smtClean="0"/>
              <a:t>Esatoglu,  Tıp Hukuku Kurultayı i </a:t>
            </a:r>
            <a:endParaRPr lang="tr-TR"/>
          </a:p>
        </p:txBody>
      </p:sp>
      <p:sp>
        <p:nvSpPr>
          <p:cNvPr id="4" name="3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9A3DA96-4379-4107-9C92-05FC3C4D346A}" type="datetime1">
              <a:rPr lang="tr-TR" smtClean="0"/>
              <a:pPr/>
              <a:t>18.02.2014</a:t>
            </a:fld>
            <a:endParaRPr lang="tr-TR"/>
          </a:p>
        </p:txBody>
      </p:sp>
      <p:sp>
        <p:nvSpPr>
          <p:cNvPr id="6" name="5 Altbilgi Yer Tutucusu"/>
          <p:cNvSpPr>
            <a:spLocks noGrp="1"/>
          </p:cNvSpPr>
          <p:nvPr>
            <p:ph type="ftr" sz="quarter" idx="11"/>
          </p:nvPr>
        </p:nvSpPr>
        <p:spPr/>
        <p:txBody>
          <a:bodyPr/>
          <a:lstStyle/>
          <a:p>
            <a:r>
              <a:rPr lang="tr-TR" smtClean="0"/>
              <a:t>Esatoglu,  Tıp Hukuku Kurultayı i </a:t>
            </a:r>
            <a:endParaRPr lang="tr-TR"/>
          </a:p>
        </p:txBody>
      </p:sp>
      <p:sp>
        <p:nvSpPr>
          <p:cNvPr id="7" name="6 Slayt Numarası Yer Tutucusu"/>
          <p:cNvSpPr>
            <a:spLocks noGrp="1"/>
          </p:cNvSpPr>
          <p:nvPr>
            <p:ph type="sldNum" sz="quarter" idx="12"/>
          </p:nvPr>
        </p:nvSpPr>
        <p:spPr/>
        <p:txBody>
          <a:bodyPr/>
          <a:lstStyle/>
          <a:p>
            <a:fld id="{318ABB12-3CA9-4957-BAFA-87FE7C42F31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89AC0D2-C6C1-47F5-9A3E-2681C4167B5D}" type="datetime1">
              <a:rPr lang="tr-TR" smtClean="0"/>
              <a:pPr/>
              <a:t>18.02.2014</a:t>
            </a:fld>
            <a:endParaRPr lang="tr-TR"/>
          </a:p>
        </p:txBody>
      </p:sp>
      <p:sp>
        <p:nvSpPr>
          <p:cNvPr id="6" name="5 Altbilgi Yer Tutucusu"/>
          <p:cNvSpPr>
            <a:spLocks noGrp="1"/>
          </p:cNvSpPr>
          <p:nvPr>
            <p:ph type="ftr" sz="quarter" idx="11"/>
          </p:nvPr>
        </p:nvSpPr>
        <p:spPr/>
        <p:txBody>
          <a:bodyPr/>
          <a:lstStyle/>
          <a:p>
            <a:r>
              <a:rPr lang="tr-TR" smtClean="0"/>
              <a:t>Esatoglu,  Tıp Hukuku Kurultayı i </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318ABB12-3CA9-4957-BAFA-87FE7C42F31D}"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6A0254-B775-4679-BECC-87E3CC8CC6E5}" type="datetime1">
              <a:rPr lang="tr-TR" smtClean="0"/>
              <a:pPr/>
              <a:t>18.02.2014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Esatoglu,  Tıp Hukuku Kurultayı i </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18ABB12-3CA9-4957-BAFA-87FE7C42F31D}"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Sağlık Kurumları Yönetiminin Tıbbi Kayıtlardan Sorumluluğu </a:t>
            </a:r>
            <a:endParaRPr lang="tr-TR" b="1" dirty="0"/>
          </a:p>
        </p:txBody>
      </p:sp>
      <p:sp>
        <p:nvSpPr>
          <p:cNvPr id="4" name="3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142852"/>
            <a:ext cx="9144000" cy="1857388"/>
          </a:xfrm>
        </p:spPr>
        <p:txBody>
          <a:bodyPr>
            <a:normAutofit/>
          </a:bodyPr>
          <a:lstStyle/>
          <a:p>
            <a:r>
              <a:rPr lang="tr-TR" sz="3600" b="1" dirty="0" smtClean="0"/>
              <a:t>S.B. Yataklı Tedavi Kurumları Tıbbi Kayıt ve Arşiv Hizmetleri Yönergesi (2001)</a:t>
            </a:r>
            <a:endParaRPr lang="tr-TR" sz="3600" b="1" dirty="0"/>
          </a:p>
        </p:txBody>
      </p:sp>
      <p:sp>
        <p:nvSpPr>
          <p:cNvPr id="54275" name="Rectangle 3"/>
          <p:cNvSpPr>
            <a:spLocks noGrp="1" noChangeArrowheads="1"/>
          </p:cNvSpPr>
          <p:nvPr>
            <p:ph idx="1"/>
          </p:nvPr>
        </p:nvSpPr>
        <p:spPr>
          <a:xfrm>
            <a:off x="381000" y="2209800"/>
            <a:ext cx="8763000" cy="4362472"/>
          </a:xfrm>
        </p:spPr>
        <p:txBody>
          <a:bodyPr>
            <a:normAutofit/>
          </a:bodyPr>
          <a:lstStyle/>
          <a:p>
            <a:r>
              <a:rPr lang="tr-TR" b="1" dirty="0" smtClean="0"/>
              <a:t>Hasta dosyaları arşivi bölümleri:     </a:t>
            </a:r>
          </a:p>
          <a:p>
            <a:endParaRPr lang="tr-TR" b="1" dirty="0"/>
          </a:p>
          <a:p>
            <a:pPr lvl="1"/>
            <a:r>
              <a:rPr lang="tr-TR" b="1" dirty="0"/>
              <a:t>Hasta indeksi bölümü</a:t>
            </a:r>
          </a:p>
          <a:p>
            <a:pPr lvl="1"/>
            <a:r>
              <a:rPr lang="tr-TR" b="1" dirty="0"/>
              <a:t>Eksik dosyalar bölümü</a:t>
            </a:r>
          </a:p>
          <a:p>
            <a:pPr lvl="1"/>
            <a:r>
              <a:rPr lang="tr-TR" b="1" dirty="0"/>
              <a:t>Dosyalama bölümü</a:t>
            </a:r>
          </a:p>
          <a:p>
            <a:pPr lvl="1"/>
            <a:r>
              <a:rPr lang="tr-TR" b="1" dirty="0"/>
              <a:t>Tıbbi sekreterlik </a:t>
            </a:r>
            <a:r>
              <a:rPr lang="tr-TR" b="1" dirty="0" smtClean="0"/>
              <a:t>bölümü</a:t>
            </a:r>
          </a:p>
          <a:p>
            <a:pPr lvl="1"/>
            <a:r>
              <a:rPr lang="tr-TR" b="1" dirty="0" smtClean="0"/>
              <a:t>Tıbbi istatistik ve kodlama bölümü</a:t>
            </a:r>
          </a:p>
          <a:p>
            <a:endParaRPr lang="tr-TR" b="1" dirty="0" smtClean="0"/>
          </a:p>
          <a:p>
            <a:endParaRPr lang="tr-TR" b="1" dirty="0"/>
          </a:p>
        </p:txBody>
      </p:sp>
      <p:sp>
        <p:nvSpPr>
          <p:cNvPr id="4" name="3 Veri Yer Tutucusu"/>
          <p:cNvSpPr>
            <a:spLocks noGrp="1"/>
          </p:cNvSpPr>
          <p:nvPr>
            <p:ph type="dt" sz="half" idx="10"/>
          </p:nvPr>
        </p:nvSpPr>
        <p:spPr/>
        <p:txBody>
          <a:bodyPr/>
          <a:lstStyle/>
          <a:p>
            <a:fld id="{C296617E-6AFE-46B8-9F69-D104464756B9}"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8F67A4E0-5BD1-4C4A-81B9-03C17C38FCD2}" type="slidenum">
              <a:rPr lang="tr-TR"/>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1 Veri Yer Tutucusu"/>
          <p:cNvSpPr>
            <a:spLocks noGrp="1"/>
          </p:cNvSpPr>
          <p:nvPr>
            <p:ph type="dt" sz="half" idx="10"/>
          </p:nvPr>
        </p:nvSpPr>
        <p:spPr/>
        <p:txBody>
          <a:bodyPr/>
          <a:lstStyle/>
          <a:p>
            <a:fld id="{0B0BF50D-8A75-48AC-82B2-697E5AAB1435}" type="datetime1">
              <a:rPr lang="tr-TR" smtClean="0"/>
              <a:pPr/>
              <a:t>18.02.2014</a:t>
            </a:fld>
            <a:endParaRPr lang="tr-TR"/>
          </a:p>
        </p:txBody>
      </p:sp>
      <p:sp>
        <p:nvSpPr>
          <p:cNvPr id="29" name="3 Slayt Numarası Yer Tutucusu"/>
          <p:cNvSpPr>
            <a:spLocks noGrp="1"/>
          </p:cNvSpPr>
          <p:nvPr>
            <p:ph type="sldNum" sz="quarter" idx="12"/>
          </p:nvPr>
        </p:nvSpPr>
        <p:spPr/>
        <p:txBody>
          <a:bodyPr/>
          <a:lstStyle/>
          <a:p>
            <a:fld id="{F20B3341-97F0-4FBE-8692-B07C1BB4626E}" type="slidenum">
              <a:rPr lang="tr-TR"/>
              <a:pPr/>
              <a:t>11</a:t>
            </a:fld>
            <a:endParaRPr lang="tr-TR"/>
          </a:p>
        </p:txBody>
      </p:sp>
      <p:sp>
        <p:nvSpPr>
          <p:cNvPr id="56322" name="Rectangle 2"/>
          <p:cNvSpPr>
            <a:spLocks noChangeArrowheads="1"/>
          </p:cNvSpPr>
          <p:nvPr/>
        </p:nvSpPr>
        <p:spPr bwMode="auto">
          <a:xfrm>
            <a:off x="500034" y="428604"/>
            <a:ext cx="8382000" cy="58674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endParaRPr lang="tr-TR" sz="2400">
              <a:latin typeface="Times New Roman" pitchFamily="18" charset="0"/>
            </a:endParaRPr>
          </a:p>
        </p:txBody>
      </p:sp>
      <p:sp>
        <p:nvSpPr>
          <p:cNvPr id="56324" name="Rectangle 4"/>
          <p:cNvSpPr>
            <a:spLocks noChangeArrowheads="1"/>
          </p:cNvSpPr>
          <p:nvPr/>
        </p:nvSpPr>
        <p:spPr bwMode="auto">
          <a:xfrm>
            <a:off x="3071802" y="1928802"/>
            <a:ext cx="2667000" cy="4572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a:solidFill>
                  <a:schemeClr val="bg1"/>
                </a:solidFill>
                <a:latin typeface="Times New Roman" pitchFamily="18" charset="0"/>
              </a:rPr>
              <a:t>Hastane Müdürü </a:t>
            </a:r>
          </a:p>
        </p:txBody>
      </p:sp>
      <p:sp>
        <p:nvSpPr>
          <p:cNvPr id="56325" name="Rectangle 5"/>
          <p:cNvSpPr>
            <a:spLocks noChangeArrowheads="1"/>
          </p:cNvSpPr>
          <p:nvPr/>
        </p:nvSpPr>
        <p:spPr bwMode="auto">
          <a:xfrm>
            <a:off x="2857488" y="2667000"/>
            <a:ext cx="3143272" cy="333372"/>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smtClean="0">
                <a:solidFill>
                  <a:schemeClr val="bg1"/>
                </a:solidFill>
                <a:latin typeface="Times New Roman" pitchFamily="18" charset="0"/>
              </a:rPr>
              <a:t>Tıbbi Arşiv Sorumlusu </a:t>
            </a:r>
            <a:endParaRPr lang="tr-TR" sz="2400" b="1" dirty="0">
              <a:solidFill>
                <a:schemeClr val="bg1"/>
              </a:solidFill>
              <a:latin typeface="Times New Roman" pitchFamily="18" charset="0"/>
            </a:endParaRPr>
          </a:p>
        </p:txBody>
      </p:sp>
      <p:sp>
        <p:nvSpPr>
          <p:cNvPr id="56326" name="Rectangle 6"/>
          <p:cNvSpPr>
            <a:spLocks noChangeArrowheads="1"/>
          </p:cNvSpPr>
          <p:nvPr/>
        </p:nvSpPr>
        <p:spPr bwMode="auto">
          <a:xfrm>
            <a:off x="6215074" y="3643314"/>
            <a:ext cx="2500330" cy="847732"/>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smtClean="0">
                <a:solidFill>
                  <a:schemeClr val="bg1"/>
                </a:solidFill>
                <a:latin typeface="Times New Roman" pitchFamily="18" charset="0"/>
              </a:rPr>
              <a:t>Tıbbi İstatistik ve </a:t>
            </a:r>
          </a:p>
          <a:p>
            <a:pPr algn="ctr" eaLnBrk="0" hangingPunct="0"/>
            <a:r>
              <a:rPr lang="tr-TR" sz="2400" b="1" dirty="0" smtClean="0">
                <a:solidFill>
                  <a:schemeClr val="bg1"/>
                </a:solidFill>
                <a:latin typeface="Times New Roman" pitchFamily="18" charset="0"/>
              </a:rPr>
              <a:t>Kodlama </a:t>
            </a:r>
            <a:endParaRPr lang="tr-TR" sz="2400" b="1" dirty="0">
              <a:solidFill>
                <a:schemeClr val="bg1"/>
              </a:solidFill>
              <a:latin typeface="Times New Roman" pitchFamily="18" charset="0"/>
            </a:endParaRPr>
          </a:p>
        </p:txBody>
      </p:sp>
      <p:sp>
        <p:nvSpPr>
          <p:cNvPr id="56327" name="Rectangle 7"/>
          <p:cNvSpPr>
            <a:spLocks noChangeArrowheads="1"/>
          </p:cNvSpPr>
          <p:nvPr/>
        </p:nvSpPr>
        <p:spPr bwMode="auto">
          <a:xfrm>
            <a:off x="6215074" y="4572008"/>
            <a:ext cx="2500330" cy="642942"/>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a:solidFill>
                  <a:schemeClr val="bg1"/>
                </a:solidFill>
                <a:latin typeface="Times New Roman" pitchFamily="18" charset="0"/>
              </a:rPr>
              <a:t>Eksik dosya </a:t>
            </a:r>
          </a:p>
        </p:txBody>
      </p:sp>
      <p:sp>
        <p:nvSpPr>
          <p:cNvPr id="56328" name="Rectangle 8"/>
          <p:cNvSpPr>
            <a:spLocks noChangeArrowheads="1"/>
          </p:cNvSpPr>
          <p:nvPr/>
        </p:nvSpPr>
        <p:spPr bwMode="auto">
          <a:xfrm>
            <a:off x="685800" y="914400"/>
            <a:ext cx="8077200" cy="3048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smtClean="0">
                <a:solidFill>
                  <a:schemeClr val="bg1"/>
                </a:solidFill>
                <a:latin typeface="Times New Roman" pitchFamily="18" charset="0"/>
              </a:rPr>
              <a:t>Hasta </a:t>
            </a:r>
            <a:r>
              <a:rPr lang="tr-TR" sz="2400" b="1" dirty="0">
                <a:solidFill>
                  <a:schemeClr val="bg1"/>
                </a:solidFill>
                <a:latin typeface="Times New Roman" pitchFamily="18" charset="0"/>
              </a:rPr>
              <a:t>Dosyaları Arşivi Organizasyon Şeması </a:t>
            </a:r>
          </a:p>
        </p:txBody>
      </p:sp>
      <p:sp>
        <p:nvSpPr>
          <p:cNvPr id="56330" name="Rectangle 10"/>
          <p:cNvSpPr>
            <a:spLocks noChangeArrowheads="1"/>
          </p:cNvSpPr>
          <p:nvPr/>
        </p:nvSpPr>
        <p:spPr bwMode="auto">
          <a:xfrm>
            <a:off x="838200" y="3733800"/>
            <a:ext cx="1905000" cy="4572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a:solidFill>
                  <a:schemeClr val="bg1"/>
                </a:solidFill>
                <a:latin typeface="Times New Roman" pitchFamily="18" charset="0"/>
              </a:rPr>
              <a:t>Hasta indeksi </a:t>
            </a:r>
          </a:p>
        </p:txBody>
      </p:sp>
      <p:sp>
        <p:nvSpPr>
          <p:cNvPr id="56331" name="Rectangle 11"/>
          <p:cNvSpPr>
            <a:spLocks noChangeArrowheads="1"/>
          </p:cNvSpPr>
          <p:nvPr/>
        </p:nvSpPr>
        <p:spPr bwMode="auto">
          <a:xfrm>
            <a:off x="838200" y="4343400"/>
            <a:ext cx="1905000" cy="5334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a:solidFill>
                  <a:schemeClr val="bg1"/>
                </a:solidFill>
                <a:latin typeface="Times New Roman" pitchFamily="18" charset="0"/>
              </a:rPr>
              <a:t>Dosyalama </a:t>
            </a:r>
          </a:p>
        </p:txBody>
      </p:sp>
      <p:sp>
        <p:nvSpPr>
          <p:cNvPr id="56332" name="Rectangle 12"/>
          <p:cNvSpPr>
            <a:spLocks noChangeArrowheads="1"/>
          </p:cNvSpPr>
          <p:nvPr/>
        </p:nvSpPr>
        <p:spPr bwMode="auto">
          <a:xfrm>
            <a:off x="642910" y="5143512"/>
            <a:ext cx="2143140" cy="895368"/>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smtClean="0">
                <a:latin typeface="Times New Roman" pitchFamily="18" charset="0"/>
              </a:rPr>
              <a:t>Araştırma ve </a:t>
            </a:r>
          </a:p>
          <a:p>
            <a:pPr algn="ctr" eaLnBrk="0" hangingPunct="0"/>
            <a:r>
              <a:rPr lang="tr-TR" sz="2400" b="1" dirty="0" smtClean="0">
                <a:latin typeface="Times New Roman" pitchFamily="18" charset="0"/>
              </a:rPr>
              <a:t>Haberleşme </a:t>
            </a:r>
            <a:endParaRPr lang="tr-TR" sz="2400" b="1" dirty="0">
              <a:latin typeface="Times New Roman" pitchFamily="18" charset="0"/>
            </a:endParaRPr>
          </a:p>
        </p:txBody>
      </p:sp>
      <p:sp>
        <p:nvSpPr>
          <p:cNvPr id="56333" name="Rectangle 13"/>
          <p:cNvSpPr>
            <a:spLocks noChangeArrowheads="1"/>
          </p:cNvSpPr>
          <p:nvPr/>
        </p:nvSpPr>
        <p:spPr bwMode="auto">
          <a:xfrm>
            <a:off x="3352800" y="3657600"/>
            <a:ext cx="2514600" cy="6096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tr-TR" sz="2400" b="1" dirty="0">
                <a:solidFill>
                  <a:schemeClr val="bg1"/>
                </a:solidFill>
                <a:latin typeface="Times New Roman" pitchFamily="18" charset="0"/>
              </a:rPr>
              <a:t>Tıbbi Sekreterlik </a:t>
            </a:r>
          </a:p>
        </p:txBody>
      </p:sp>
      <p:sp>
        <p:nvSpPr>
          <p:cNvPr id="56334" name="Line 14"/>
          <p:cNvSpPr>
            <a:spLocks noChangeShapeType="1"/>
          </p:cNvSpPr>
          <p:nvPr/>
        </p:nvSpPr>
        <p:spPr bwMode="auto">
          <a:xfrm>
            <a:off x="4419600" y="3124200"/>
            <a:ext cx="0" cy="304800"/>
          </a:xfrm>
          <a:prstGeom prst="line">
            <a:avLst/>
          </a:prstGeom>
          <a:noFill/>
          <a:ln w="12700">
            <a:solidFill>
              <a:schemeClr val="tx1"/>
            </a:solidFill>
            <a:round/>
            <a:headEnd type="none" w="sm" len="sm"/>
            <a:tailEnd type="none" w="sm" len="sm"/>
          </a:ln>
          <a:effectLst/>
        </p:spPr>
        <p:txBody>
          <a:bodyPr/>
          <a:lstStyle/>
          <a:p>
            <a:endParaRPr lang="tr-TR"/>
          </a:p>
        </p:txBody>
      </p:sp>
      <p:sp>
        <p:nvSpPr>
          <p:cNvPr id="56337" name="Line 17"/>
          <p:cNvSpPr>
            <a:spLocks noChangeShapeType="1"/>
          </p:cNvSpPr>
          <p:nvPr/>
        </p:nvSpPr>
        <p:spPr bwMode="auto">
          <a:xfrm>
            <a:off x="4429124" y="2357430"/>
            <a:ext cx="0" cy="228600"/>
          </a:xfrm>
          <a:prstGeom prst="line">
            <a:avLst/>
          </a:prstGeom>
          <a:noFill/>
          <a:ln w="12700">
            <a:solidFill>
              <a:schemeClr val="tx1"/>
            </a:solidFill>
            <a:round/>
            <a:headEnd type="none" w="sm" len="sm"/>
            <a:tailEnd type="none" w="sm" len="sm"/>
          </a:ln>
          <a:effectLst/>
        </p:spPr>
        <p:txBody>
          <a:bodyPr/>
          <a:lstStyle/>
          <a:p>
            <a:endParaRPr lang="tr-TR"/>
          </a:p>
        </p:txBody>
      </p:sp>
      <p:sp>
        <p:nvSpPr>
          <p:cNvPr id="56338" name="Line 18"/>
          <p:cNvSpPr>
            <a:spLocks noChangeShapeType="1"/>
          </p:cNvSpPr>
          <p:nvPr/>
        </p:nvSpPr>
        <p:spPr bwMode="auto">
          <a:xfrm>
            <a:off x="4419600" y="3429000"/>
            <a:ext cx="2895600" cy="0"/>
          </a:xfrm>
          <a:prstGeom prst="line">
            <a:avLst/>
          </a:prstGeom>
          <a:noFill/>
          <a:ln w="12700">
            <a:solidFill>
              <a:schemeClr val="tx1"/>
            </a:solidFill>
            <a:round/>
            <a:headEnd type="none" w="sm" len="sm"/>
            <a:tailEnd type="none" w="sm" len="sm"/>
          </a:ln>
          <a:effectLst/>
        </p:spPr>
        <p:txBody>
          <a:bodyPr/>
          <a:lstStyle/>
          <a:p>
            <a:endParaRPr lang="tr-TR"/>
          </a:p>
        </p:txBody>
      </p:sp>
      <p:sp>
        <p:nvSpPr>
          <p:cNvPr id="56339" name="Line 19"/>
          <p:cNvSpPr>
            <a:spLocks noChangeShapeType="1"/>
          </p:cNvSpPr>
          <p:nvPr/>
        </p:nvSpPr>
        <p:spPr bwMode="auto">
          <a:xfrm>
            <a:off x="7315200" y="3429000"/>
            <a:ext cx="0" cy="152400"/>
          </a:xfrm>
          <a:prstGeom prst="line">
            <a:avLst/>
          </a:prstGeom>
          <a:noFill/>
          <a:ln w="12700">
            <a:solidFill>
              <a:schemeClr val="tx1"/>
            </a:solidFill>
            <a:round/>
            <a:headEnd type="none" w="sm" len="sm"/>
            <a:tailEnd type="none" w="sm" len="sm"/>
          </a:ln>
          <a:effectLst/>
        </p:spPr>
        <p:txBody>
          <a:bodyPr/>
          <a:lstStyle/>
          <a:p>
            <a:endParaRPr lang="tr-TR"/>
          </a:p>
        </p:txBody>
      </p:sp>
      <p:sp>
        <p:nvSpPr>
          <p:cNvPr id="56342" name="Line 22"/>
          <p:cNvSpPr>
            <a:spLocks noChangeShapeType="1"/>
          </p:cNvSpPr>
          <p:nvPr/>
        </p:nvSpPr>
        <p:spPr bwMode="auto">
          <a:xfrm flipH="1">
            <a:off x="1600200" y="3429000"/>
            <a:ext cx="2819400" cy="0"/>
          </a:xfrm>
          <a:prstGeom prst="line">
            <a:avLst/>
          </a:prstGeom>
          <a:noFill/>
          <a:ln w="12700">
            <a:solidFill>
              <a:schemeClr val="tx1"/>
            </a:solidFill>
            <a:round/>
            <a:headEnd type="none" w="sm" len="sm"/>
            <a:tailEnd type="none" w="sm" len="sm"/>
          </a:ln>
          <a:effectLst/>
        </p:spPr>
        <p:txBody>
          <a:bodyPr/>
          <a:lstStyle/>
          <a:p>
            <a:endParaRPr lang="tr-TR"/>
          </a:p>
        </p:txBody>
      </p:sp>
      <p:sp>
        <p:nvSpPr>
          <p:cNvPr id="56343" name="Line 23"/>
          <p:cNvSpPr>
            <a:spLocks noChangeShapeType="1"/>
          </p:cNvSpPr>
          <p:nvPr/>
        </p:nvSpPr>
        <p:spPr bwMode="auto">
          <a:xfrm>
            <a:off x="1600200" y="3429000"/>
            <a:ext cx="0" cy="304800"/>
          </a:xfrm>
          <a:prstGeom prst="line">
            <a:avLst/>
          </a:prstGeom>
          <a:noFill/>
          <a:ln w="12700">
            <a:solidFill>
              <a:schemeClr val="tx1"/>
            </a:solidFill>
            <a:round/>
            <a:headEnd type="none" w="sm" len="sm"/>
            <a:tailEnd type="none" w="sm" len="sm"/>
          </a:ln>
          <a:effectLst/>
        </p:spPr>
        <p:txBody>
          <a:bodyPr/>
          <a:lstStyle/>
          <a:p>
            <a:endParaRPr lang="tr-TR"/>
          </a:p>
        </p:txBody>
      </p:sp>
      <p:sp>
        <p:nvSpPr>
          <p:cNvPr id="56344" name="Line 24"/>
          <p:cNvSpPr>
            <a:spLocks noChangeShapeType="1"/>
          </p:cNvSpPr>
          <p:nvPr/>
        </p:nvSpPr>
        <p:spPr bwMode="auto">
          <a:xfrm>
            <a:off x="1600200" y="4191000"/>
            <a:ext cx="0" cy="152400"/>
          </a:xfrm>
          <a:prstGeom prst="line">
            <a:avLst/>
          </a:prstGeom>
          <a:noFill/>
          <a:ln w="12700">
            <a:solidFill>
              <a:schemeClr val="tx1"/>
            </a:solidFill>
            <a:round/>
            <a:headEnd type="none" w="sm" len="sm"/>
            <a:tailEnd type="none" w="sm" len="sm"/>
          </a:ln>
          <a:effectLst/>
        </p:spPr>
        <p:txBody>
          <a:bodyPr/>
          <a:lstStyle/>
          <a:p>
            <a:endParaRPr lang="tr-TR"/>
          </a:p>
        </p:txBody>
      </p:sp>
      <p:sp>
        <p:nvSpPr>
          <p:cNvPr id="56345" name="Line 25"/>
          <p:cNvSpPr>
            <a:spLocks noChangeShapeType="1"/>
          </p:cNvSpPr>
          <p:nvPr/>
        </p:nvSpPr>
        <p:spPr bwMode="auto">
          <a:xfrm>
            <a:off x="1600200" y="4876800"/>
            <a:ext cx="0" cy="228600"/>
          </a:xfrm>
          <a:prstGeom prst="line">
            <a:avLst/>
          </a:prstGeom>
          <a:noFill/>
          <a:ln w="12700">
            <a:solidFill>
              <a:schemeClr val="tx1"/>
            </a:solidFill>
            <a:round/>
            <a:headEnd type="none" w="sm" len="sm"/>
            <a:tailEnd type="none" w="sm" len="sm"/>
          </a:ln>
          <a:effectLst/>
        </p:spPr>
        <p:txBody>
          <a:bodyPr/>
          <a:lstStyle/>
          <a:p>
            <a:endParaRPr lang="tr-TR"/>
          </a:p>
        </p:txBody>
      </p:sp>
      <p:sp>
        <p:nvSpPr>
          <p:cNvPr id="56346" name="Line 26"/>
          <p:cNvSpPr>
            <a:spLocks noChangeShapeType="1"/>
          </p:cNvSpPr>
          <p:nvPr/>
        </p:nvSpPr>
        <p:spPr bwMode="auto">
          <a:xfrm>
            <a:off x="4419600" y="3429000"/>
            <a:ext cx="0" cy="228600"/>
          </a:xfrm>
          <a:prstGeom prst="line">
            <a:avLst/>
          </a:prstGeom>
          <a:noFill/>
          <a:ln w="12700">
            <a:solidFill>
              <a:schemeClr val="tx1"/>
            </a:solidFill>
            <a:round/>
            <a:headEnd type="none" w="sm" len="sm"/>
            <a:tailEnd type="none" w="sm" len="sm"/>
          </a:ln>
          <a:effectLst/>
        </p:spPr>
        <p:txBody>
          <a:bodyPr/>
          <a:lstStyle/>
          <a:p>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kurumlar </a:t>
            </a:r>
            <a:endParaRPr lang="tr-TR" dirty="0"/>
          </a:p>
        </p:txBody>
      </p:sp>
      <p:sp>
        <p:nvSpPr>
          <p:cNvPr id="3" name="2 İçerik Yer Tutucusu"/>
          <p:cNvSpPr>
            <a:spLocks noGrp="1"/>
          </p:cNvSpPr>
          <p:nvPr>
            <p:ph idx="1"/>
          </p:nvPr>
        </p:nvSpPr>
        <p:spPr>
          <a:xfrm>
            <a:off x="357158" y="1882808"/>
            <a:ext cx="8501122" cy="4760902"/>
          </a:xfrm>
        </p:spPr>
        <p:txBody>
          <a:bodyPr>
            <a:normAutofit fontScale="70000" lnSpcReduction="20000"/>
          </a:bodyPr>
          <a:lstStyle/>
          <a:p>
            <a:r>
              <a:rPr lang="tr-TR" sz="5100" dirty="0" smtClean="0"/>
              <a:t>Özel Hastaneler Tüzüğü (md.29) ’“Özel hastanelerde yatan hastaların kimliğini, doğum yerini, adresini yattığı ve çıktığı tarihi ile derece kâğıdı, tabelası, filmleri, laboratuar raporları vb. hastanın izlenmesi ile ilgili belgeleri içeren bir dosya tutulur”</a:t>
            </a:r>
          </a:p>
          <a:p>
            <a:r>
              <a:rPr lang="tr-TR" sz="5100" dirty="0" smtClean="0"/>
              <a:t>Tüzük (md.37) “hasta tarafından getirilip hastaneye teslim edilen belgeler geri verilmelidir”</a:t>
            </a:r>
          </a:p>
          <a:p>
            <a:endParaRPr lang="tr-TR" dirty="0"/>
          </a:p>
        </p:txBody>
      </p:sp>
      <p:sp>
        <p:nvSpPr>
          <p:cNvPr id="4" name="3 Veri Yer Tutucusu"/>
          <p:cNvSpPr>
            <a:spLocks noGrp="1"/>
          </p:cNvSpPr>
          <p:nvPr>
            <p:ph type="dt" sz="half" idx="10"/>
          </p:nvPr>
        </p:nvSpPr>
        <p:spPr/>
        <p:txBody>
          <a:bodyPr/>
          <a:lstStyle/>
          <a:p>
            <a:fld id="{AEB8BAFB-8427-48B8-BB2B-87B548EFB0D1}"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Kurumlar</a:t>
            </a:r>
            <a:endParaRPr lang="tr-TR" dirty="0"/>
          </a:p>
        </p:txBody>
      </p:sp>
      <p:sp>
        <p:nvSpPr>
          <p:cNvPr id="3" name="2 İçerik Yer Tutucusu"/>
          <p:cNvSpPr>
            <a:spLocks noGrp="1"/>
          </p:cNvSpPr>
          <p:nvPr>
            <p:ph idx="1"/>
          </p:nvPr>
        </p:nvSpPr>
        <p:spPr/>
        <p:txBody>
          <a:bodyPr>
            <a:normAutofit/>
          </a:bodyPr>
          <a:lstStyle/>
          <a:p>
            <a:r>
              <a:rPr lang="tr-TR" sz="3200" dirty="0" smtClean="0"/>
              <a:t>Ayakta Teşhis ve Tedavi Yapılan Özel Sağlık Kuruluşları Hakkında </a:t>
            </a:r>
            <a:r>
              <a:rPr lang="tr-TR" sz="3200" b="1" dirty="0" smtClean="0"/>
              <a:t>Yönetmelik</a:t>
            </a:r>
            <a:r>
              <a:rPr lang="tr-TR" sz="3200" dirty="0" smtClean="0"/>
              <a:t> (md.46) “sağlık kurulusuna başvuran her hasta, protokol defterine kaydedilir”.</a:t>
            </a:r>
          </a:p>
          <a:p>
            <a:r>
              <a:rPr lang="tr-TR" sz="3200" dirty="0" smtClean="0"/>
              <a:t>1219 sayılı Tababet Kanunu (md.72) ve 3153 sayılı Radyoloji Kanunu (md.5),” röntgen ve elektrikle tedavi müesseselerinde işlem gören hastaların kaydı  tutulmalıdır</a:t>
            </a:r>
            <a:endParaRPr lang="tr-TR" dirty="0"/>
          </a:p>
        </p:txBody>
      </p:sp>
      <p:sp>
        <p:nvSpPr>
          <p:cNvPr id="4" name="3 Veri Yer Tutucusu"/>
          <p:cNvSpPr>
            <a:spLocks noGrp="1"/>
          </p:cNvSpPr>
          <p:nvPr>
            <p:ph type="dt" sz="half" idx="10"/>
          </p:nvPr>
        </p:nvSpPr>
        <p:spPr/>
        <p:txBody>
          <a:bodyPr/>
          <a:lstStyle/>
          <a:p>
            <a:fld id="{AEB8BAFB-8427-48B8-BB2B-87B548EFB0D1}"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85728"/>
            <a:ext cx="8786874" cy="1399032"/>
          </a:xfrm>
        </p:spPr>
        <p:txBody>
          <a:bodyPr/>
          <a:lstStyle/>
          <a:p>
            <a:r>
              <a:rPr lang="tr-TR" dirty="0" smtClean="0"/>
              <a:t>Hasta Hakları Yönetmeliği (1998) </a:t>
            </a:r>
            <a:endParaRPr lang="tr-TR" dirty="0"/>
          </a:p>
        </p:txBody>
      </p:sp>
      <p:sp>
        <p:nvSpPr>
          <p:cNvPr id="3" name="2 İçerik Yer Tutucusu"/>
          <p:cNvSpPr>
            <a:spLocks noGrp="1"/>
          </p:cNvSpPr>
          <p:nvPr>
            <p:ph idx="1"/>
          </p:nvPr>
        </p:nvSpPr>
        <p:spPr>
          <a:xfrm>
            <a:off x="214282" y="1882808"/>
            <a:ext cx="8643998" cy="4572000"/>
          </a:xfrm>
        </p:spPr>
        <p:txBody>
          <a:bodyPr/>
          <a:lstStyle/>
          <a:p>
            <a:r>
              <a:rPr lang="tr-TR" dirty="0" smtClean="0"/>
              <a:t>Yazılı ve sözlü bilgi isteme (md.15)</a:t>
            </a:r>
          </a:p>
          <a:p>
            <a:r>
              <a:rPr lang="tr-TR" dirty="0" smtClean="0"/>
              <a:t>Kayıtları inceleme ve isterse edinme(md.16)</a:t>
            </a:r>
          </a:p>
          <a:p>
            <a:r>
              <a:rPr lang="tr-TR" dirty="0" smtClean="0"/>
              <a:t>Kayıtların düzeltilmesini isteme (md.17)</a:t>
            </a:r>
          </a:p>
          <a:p>
            <a:r>
              <a:rPr lang="tr-TR" dirty="0" smtClean="0"/>
              <a:t>Bilgi gizliliği (md.23)</a:t>
            </a:r>
          </a:p>
          <a:p>
            <a:r>
              <a:rPr lang="tr-TR" dirty="0" smtClean="0"/>
              <a:t>Hasta rızası (md 24)</a:t>
            </a:r>
          </a:p>
          <a:p>
            <a:r>
              <a:rPr lang="tr-TR" dirty="0" smtClean="0"/>
              <a:t>Rızanın kapsamı (md 31)</a:t>
            </a:r>
          </a:p>
          <a:p>
            <a:r>
              <a:rPr lang="tr-TR" dirty="0" smtClean="0"/>
              <a:t>Sağlık kurum ve kuruluşunun sorumluluğu md. 43)</a:t>
            </a:r>
          </a:p>
          <a:p>
            <a:endParaRPr lang="tr-TR" dirty="0"/>
          </a:p>
        </p:txBody>
      </p:sp>
      <p:sp>
        <p:nvSpPr>
          <p:cNvPr id="4" name="3 Veri Yer Tutucusu"/>
          <p:cNvSpPr>
            <a:spLocks noGrp="1"/>
          </p:cNvSpPr>
          <p:nvPr>
            <p:ph type="dt" sz="half" idx="10"/>
          </p:nvPr>
        </p:nvSpPr>
        <p:spPr/>
        <p:txBody>
          <a:bodyPr/>
          <a:lstStyle/>
          <a:p>
            <a:fld id="{AEB8BAFB-8427-48B8-BB2B-87B548EFB0D1}"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1066800"/>
            <a:ext cx="8458200" cy="838200"/>
          </a:xfrm>
        </p:spPr>
        <p:txBody>
          <a:bodyPr>
            <a:normAutofit fontScale="90000"/>
          </a:bodyPr>
          <a:lstStyle/>
          <a:p>
            <a:r>
              <a:rPr lang="tr-TR" b="1"/>
              <a:t>Hasta Dosyalarının Düzenlenmesi</a:t>
            </a:r>
            <a:br>
              <a:rPr lang="tr-TR" b="1"/>
            </a:br>
            <a:endParaRPr lang="tr-TR" b="1"/>
          </a:p>
        </p:txBody>
      </p:sp>
      <p:sp>
        <p:nvSpPr>
          <p:cNvPr id="57347" name="Rectangle 3"/>
          <p:cNvSpPr>
            <a:spLocks noGrp="1" noChangeArrowheads="1"/>
          </p:cNvSpPr>
          <p:nvPr>
            <p:ph sz="half" idx="1"/>
          </p:nvPr>
        </p:nvSpPr>
        <p:spPr>
          <a:xfrm>
            <a:off x="304800" y="2133600"/>
            <a:ext cx="4191000" cy="4114800"/>
          </a:xfrm>
        </p:spPr>
        <p:txBody>
          <a:bodyPr>
            <a:normAutofit/>
          </a:bodyPr>
          <a:lstStyle/>
          <a:p>
            <a:r>
              <a:rPr lang="tr-TR" b="1" dirty="0"/>
              <a:t>Hasta kabul formu</a:t>
            </a:r>
          </a:p>
          <a:p>
            <a:r>
              <a:rPr lang="tr-TR" b="1" dirty="0"/>
              <a:t>Hasta yatış formu</a:t>
            </a:r>
          </a:p>
          <a:p>
            <a:r>
              <a:rPr lang="tr-TR" b="1" dirty="0"/>
              <a:t>Doktor gözlem formları</a:t>
            </a:r>
          </a:p>
          <a:p>
            <a:r>
              <a:rPr lang="tr-TR" b="1" dirty="0"/>
              <a:t>Doktor istem formları</a:t>
            </a:r>
          </a:p>
          <a:p>
            <a:r>
              <a:rPr lang="tr-TR" b="1" dirty="0"/>
              <a:t>Hasta izlem çizelgeleri </a:t>
            </a:r>
          </a:p>
          <a:p>
            <a:r>
              <a:rPr lang="tr-TR" b="1" dirty="0" err="1"/>
              <a:t>Laboratuvar</a:t>
            </a:r>
            <a:r>
              <a:rPr lang="tr-TR" b="1" dirty="0"/>
              <a:t> bulgu ve özel muayene raporları</a:t>
            </a:r>
          </a:p>
          <a:p>
            <a:endParaRPr lang="tr-TR" sz="2400" dirty="0"/>
          </a:p>
        </p:txBody>
      </p:sp>
      <p:sp>
        <p:nvSpPr>
          <p:cNvPr id="57348" name="Rectangle 4"/>
          <p:cNvSpPr>
            <a:spLocks noGrp="1" noChangeArrowheads="1"/>
          </p:cNvSpPr>
          <p:nvPr>
            <p:ph sz="half" idx="2"/>
          </p:nvPr>
        </p:nvSpPr>
        <p:spPr>
          <a:xfrm>
            <a:off x="4648200" y="2133600"/>
            <a:ext cx="4267200" cy="4114800"/>
          </a:xfrm>
        </p:spPr>
        <p:txBody>
          <a:bodyPr>
            <a:normAutofit/>
          </a:bodyPr>
          <a:lstStyle/>
          <a:p>
            <a:r>
              <a:rPr lang="tr-TR" sz="2800" b="1" dirty="0"/>
              <a:t>Hemşire gözlem kağıtları</a:t>
            </a:r>
          </a:p>
          <a:p>
            <a:r>
              <a:rPr lang="tr-TR" sz="2800" b="1" dirty="0"/>
              <a:t>Anestezi raporu ve ameliyat notları</a:t>
            </a:r>
          </a:p>
          <a:p>
            <a:r>
              <a:rPr lang="tr-TR" sz="2800" b="1" dirty="0"/>
              <a:t>Çıkış özeti</a:t>
            </a:r>
          </a:p>
          <a:p>
            <a:r>
              <a:rPr lang="tr-TR" sz="2800" b="1" dirty="0"/>
              <a:t>Otopsi izni ve raporu</a:t>
            </a:r>
          </a:p>
          <a:p>
            <a:endParaRPr lang="tr-TR" dirty="0"/>
          </a:p>
        </p:txBody>
      </p:sp>
      <p:sp>
        <p:nvSpPr>
          <p:cNvPr id="5" name="4 Veri Yer Tutucusu"/>
          <p:cNvSpPr>
            <a:spLocks noGrp="1"/>
          </p:cNvSpPr>
          <p:nvPr>
            <p:ph type="dt" sz="half" idx="10"/>
          </p:nvPr>
        </p:nvSpPr>
        <p:spPr/>
        <p:txBody>
          <a:bodyPr/>
          <a:lstStyle/>
          <a:p>
            <a:fld id="{AAE3AEBC-8ADC-4836-AD21-F6914D5C1055}" type="datetime1">
              <a:rPr lang="tr-TR" smtClean="0"/>
              <a:pPr/>
              <a:t>18.02.2014</a:t>
            </a:fld>
            <a:endParaRPr lang="tr-TR"/>
          </a:p>
        </p:txBody>
      </p:sp>
      <p:sp>
        <p:nvSpPr>
          <p:cNvPr id="7" name="6 Slayt Numarası Yer Tutucusu"/>
          <p:cNvSpPr>
            <a:spLocks noGrp="1"/>
          </p:cNvSpPr>
          <p:nvPr>
            <p:ph type="sldNum" sz="quarter" idx="12"/>
          </p:nvPr>
        </p:nvSpPr>
        <p:spPr/>
        <p:txBody>
          <a:bodyPr/>
          <a:lstStyle/>
          <a:p>
            <a:fld id="{8362DE42-A689-417A-B818-B73EF53DE54B}" type="slidenum">
              <a:rPr lang="tr-TR"/>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A2A8599C-7314-4A8D-BBBA-99C7F4506909}"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270D50ED-8EFE-49AD-AC5D-569FE88686D5}" type="slidenum">
              <a:rPr lang="tr-TR"/>
              <a:pPr/>
              <a:t>16</a:t>
            </a:fld>
            <a:endParaRPr lang="tr-TR"/>
          </a:p>
        </p:txBody>
      </p:sp>
      <p:sp>
        <p:nvSpPr>
          <p:cNvPr id="62466" name="Rectangle 2"/>
          <p:cNvSpPr>
            <a:spLocks noChangeArrowheads="1"/>
          </p:cNvSpPr>
          <p:nvPr/>
        </p:nvSpPr>
        <p:spPr bwMode="auto">
          <a:xfrm>
            <a:off x="228600" y="1219200"/>
            <a:ext cx="8915400" cy="1143000"/>
          </a:xfrm>
          <a:prstGeom prst="rect">
            <a:avLst/>
          </a:prstGeom>
          <a:noFill/>
          <a:ln w="9525">
            <a:noFill/>
            <a:miter lim="800000"/>
            <a:headEnd/>
            <a:tailEnd/>
          </a:ln>
          <a:effectLst/>
        </p:spPr>
        <p:txBody>
          <a:bodyPr lIns="92075" tIns="46038" rIns="92075" bIns="46038" anchor="ctr"/>
          <a:lstStyle/>
          <a:p>
            <a:pPr algn="ctr" eaLnBrk="0" hangingPunct="0"/>
            <a:r>
              <a:rPr lang="tr-TR" sz="4400" b="1" dirty="0">
                <a:solidFill>
                  <a:schemeClr val="accent2">
                    <a:lumMod val="60000"/>
                    <a:lumOff val="40000"/>
                  </a:schemeClr>
                </a:solidFill>
                <a:latin typeface="Times New Roman" pitchFamily="18" charset="0"/>
              </a:rPr>
              <a:t>Hasta Dosyaları Arşivinin </a:t>
            </a:r>
            <a:r>
              <a:rPr lang="tr-TR" sz="4400" b="1" dirty="0" err="1">
                <a:solidFill>
                  <a:schemeClr val="accent2">
                    <a:lumMod val="60000"/>
                    <a:lumOff val="40000"/>
                  </a:schemeClr>
                </a:solidFill>
                <a:latin typeface="Times New Roman" pitchFamily="18" charset="0"/>
              </a:rPr>
              <a:t>Ögeleri</a:t>
            </a:r>
            <a:endParaRPr lang="tr-TR" sz="4400" b="1" dirty="0">
              <a:solidFill>
                <a:schemeClr val="accent2">
                  <a:lumMod val="60000"/>
                  <a:lumOff val="40000"/>
                </a:schemeClr>
              </a:solidFill>
              <a:latin typeface="Times New Roman" pitchFamily="18" charset="0"/>
            </a:endParaRPr>
          </a:p>
        </p:txBody>
      </p:sp>
      <p:sp>
        <p:nvSpPr>
          <p:cNvPr id="62467" name="Rectangle 3"/>
          <p:cNvSpPr>
            <a:spLocks noChangeArrowheads="1"/>
          </p:cNvSpPr>
          <p:nvPr/>
        </p:nvSpPr>
        <p:spPr bwMode="auto">
          <a:xfrm>
            <a:off x="685800" y="2590800"/>
            <a:ext cx="77724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pPr>
            <a:r>
              <a:rPr lang="tr-TR" sz="3200" b="1" dirty="0">
                <a:latin typeface="Times New Roman" pitchFamily="18" charset="0"/>
              </a:rPr>
              <a:t>1. </a:t>
            </a:r>
            <a:r>
              <a:rPr lang="tr-TR" sz="3200" b="1" dirty="0" err="1">
                <a:latin typeface="Times New Roman" pitchFamily="18" charset="0"/>
              </a:rPr>
              <a:t>İnsangücü</a:t>
            </a:r>
            <a:endParaRPr lang="tr-TR" sz="3200" b="1" dirty="0">
              <a:latin typeface="Times New Roman" pitchFamily="18" charset="0"/>
            </a:endParaRPr>
          </a:p>
          <a:p>
            <a:pPr marL="342900" indent="-342900" eaLnBrk="0" hangingPunct="0">
              <a:spcBef>
                <a:spcPct val="20000"/>
              </a:spcBef>
              <a:buClr>
                <a:schemeClr val="tx2"/>
              </a:buClr>
            </a:pPr>
            <a:r>
              <a:rPr lang="tr-TR" sz="3200" b="1" dirty="0">
                <a:latin typeface="Times New Roman" pitchFamily="18" charset="0"/>
              </a:rPr>
              <a:t>2. Merkezi yerleşim alanı</a:t>
            </a:r>
          </a:p>
          <a:p>
            <a:pPr marL="342900" indent="-342900" eaLnBrk="0" hangingPunct="0">
              <a:spcBef>
                <a:spcPct val="20000"/>
              </a:spcBef>
              <a:buClr>
                <a:schemeClr val="tx2"/>
              </a:buClr>
            </a:pPr>
            <a:r>
              <a:rPr lang="tr-TR" sz="3200" b="1" dirty="0">
                <a:latin typeface="Times New Roman" pitchFamily="18" charset="0"/>
              </a:rPr>
              <a:t>3. </a:t>
            </a:r>
            <a:r>
              <a:rPr lang="tr-TR" sz="3200" b="1" dirty="0" smtClean="0">
                <a:latin typeface="Times New Roman" pitchFamily="18" charset="0"/>
              </a:rPr>
              <a:t>Tıbbi kayıt komitesi</a:t>
            </a:r>
            <a:endParaRPr lang="tr-TR" sz="3200" b="1" dirty="0">
              <a:latin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A2A8599C-7314-4A8D-BBBA-99C7F4506909}"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270D50ED-8EFE-49AD-AC5D-569FE88686D5}" type="slidenum">
              <a:rPr lang="tr-TR"/>
              <a:pPr/>
              <a:t>17</a:t>
            </a:fld>
            <a:endParaRPr lang="tr-TR"/>
          </a:p>
        </p:txBody>
      </p:sp>
      <p:sp>
        <p:nvSpPr>
          <p:cNvPr id="62466" name="Rectangle 2"/>
          <p:cNvSpPr>
            <a:spLocks noChangeArrowheads="1"/>
          </p:cNvSpPr>
          <p:nvPr/>
        </p:nvSpPr>
        <p:spPr bwMode="auto">
          <a:xfrm>
            <a:off x="228600" y="1219200"/>
            <a:ext cx="8915400" cy="1143000"/>
          </a:xfrm>
          <a:prstGeom prst="rect">
            <a:avLst/>
          </a:prstGeom>
          <a:noFill/>
          <a:ln w="9525">
            <a:noFill/>
            <a:miter lim="800000"/>
            <a:headEnd/>
            <a:tailEnd/>
          </a:ln>
          <a:effectLst/>
        </p:spPr>
        <p:txBody>
          <a:bodyPr lIns="92075" tIns="46038" rIns="92075" bIns="46038" anchor="ctr"/>
          <a:lstStyle/>
          <a:p>
            <a:pPr algn="ctr" eaLnBrk="0" hangingPunct="0"/>
            <a:r>
              <a:rPr lang="tr-TR" sz="4400" b="1" dirty="0" smtClean="0">
                <a:solidFill>
                  <a:schemeClr val="accent2">
                    <a:lumMod val="60000"/>
                    <a:lumOff val="40000"/>
                  </a:schemeClr>
                </a:solidFill>
                <a:latin typeface="Times New Roman" pitchFamily="18" charset="0"/>
              </a:rPr>
              <a:t>İnsan gücü/ personel </a:t>
            </a:r>
            <a:endParaRPr lang="tr-TR" sz="4400" b="1" dirty="0">
              <a:solidFill>
                <a:schemeClr val="accent2">
                  <a:lumMod val="60000"/>
                  <a:lumOff val="40000"/>
                </a:schemeClr>
              </a:solidFill>
              <a:latin typeface="Times New Roman" pitchFamily="18" charset="0"/>
            </a:endParaRPr>
          </a:p>
        </p:txBody>
      </p:sp>
      <p:sp>
        <p:nvSpPr>
          <p:cNvPr id="62467" name="Rectangle 3"/>
          <p:cNvSpPr>
            <a:spLocks noChangeArrowheads="1"/>
          </p:cNvSpPr>
          <p:nvPr/>
        </p:nvSpPr>
        <p:spPr bwMode="auto">
          <a:xfrm>
            <a:off x="685800" y="2590800"/>
            <a:ext cx="77724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pPr>
            <a:r>
              <a:rPr lang="tr-TR" sz="3200" b="1" dirty="0" smtClean="0">
                <a:latin typeface="Times New Roman" pitchFamily="18" charset="0"/>
              </a:rPr>
              <a:t>1.Hizmet içi eğitim</a:t>
            </a:r>
          </a:p>
          <a:p>
            <a:pPr marL="342900" indent="-342900" eaLnBrk="0" hangingPunct="0">
              <a:spcBef>
                <a:spcPct val="20000"/>
              </a:spcBef>
              <a:buClr>
                <a:schemeClr val="tx2"/>
              </a:buClr>
            </a:pPr>
            <a:r>
              <a:rPr lang="tr-TR" sz="3200" b="1" dirty="0" smtClean="0">
                <a:latin typeface="Times New Roman" pitchFamily="18" charset="0"/>
              </a:rPr>
              <a:t>2. Eğitimli personel istihdamı</a:t>
            </a:r>
          </a:p>
          <a:p>
            <a:pPr marL="342900" indent="-342900" eaLnBrk="0" hangingPunct="0">
              <a:spcBef>
                <a:spcPct val="20000"/>
              </a:spcBef>
              <a:buClr>
                <a:schemeClr val="tx2"/>
              </a:buClr>
            </a:pPr>
            <a:r>
              <a:rPr lang="tr-TR" sz="3200" b="1" dirty="0" smtClean="0">
                <a:latin typeface="Times New Roman" pitchFamily="18" charset="0"/>
              </a:rPr>
              <a:t>3. Denetim ve değerlendirme </a:t>
            </a:r>
          </a:p>
          <a:p>
            <a:pPr marL="342900" indent="-342900" eaLnBrk="0" hangingPunct="0">
              <a:spcBef>
                <a:spcPct val="20000"/>
              </a:spcBef>
              <a:buClr>
                <a:schemeClr val="tx2"/>
              </a:buClr>
            </a:pPr>
            <a:r>
              <a:rPr lang="tr-TR" sz="3200" b="1" dirty="0" smtClean="0">
                <a:latin typeface="Times New Roman" pitchFamily="18" charset="0"/>
              </a:rPr>
              <a:t>4. Komitelerde temsil </a:t>
            </a:r>
          </a:p>
          <a:p>
            <a:pPr marL="342900" indent="-342900" eaLnBrk="0" hangingPunct="0">
              <a:spcBef>
                <a:spcPct val="20000"/>
              </a:spcBef>
              <a:buClr>
                <a:schemeClr val="tx2"/>
              </a:buClr>
            </a:pPr>
            <a:r>
              <a:rPr lang="tr-TR" sz="3200" b="1" dirty="0" smtClean="0">
                <a:latin typeface="Times New Roman" pitchFamily="18" charset="0"/>
              </a:rPr>
              <a:t> </a:t>
            </a:r>
          </a:p>
          <a:p>
            <a:pPr marL="342900" indent="-342900" eaLnBrk="0" hangingPunct="0">
              <a:spcBef>
                <a:spcPct val="20000"/>
              </a:spcBef>
              <a:buClr>
                <a:schemeClr val="tx2"/>
              </a:buClr>
            </a:pPr>
            <a:r>
              <a:rPr lang="tr-TR" sz="3200" b="1" dirty="0" smtClean="0">
                <a:latin typeface="Times New Roman" pitchFamily="18" charset="0"/>
              </a:rPr>
              <a:t> </a:t>
            </a:r>
            <a:endParaRPr lang="tr-TR" sz="3200" b="1" dirty="0">
              <a:latin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404813"/>
            <a:ext cx="9144000" cy="792162"/>
          </a:xfrm>
        </p:spPr>
        <p:txBody>
          <a:bodyPr>
            <a:normAutofit fontScale="90000"/>
          </a:bodyPr>
          <a:lstStyle/>
          <a:p>
            <a:r>
              <a:rPr lang="tr-TR" sz="4000" dirty="0"/>
              <a:t>Meslek Örgütü Etik Kuralları (</a:t>
            </a:r>
            <a:r>
              <a:rPr lang="tr-TR" sz="4000" dirty="0" smtClean="0"/>
              <a:t>AHIMA)</a:t>
            </a:r>
            <a:r>
              <a:rPr lang="tr-TR" dirty="0" smtClean="0"/>
              <a:t> </a:t>
            </a:r>
            <a:endParaRPr lang="tr-TR" dirty="0"/>
          </a:p>
        </p:txBody>
      </p:sp>
      <p:sp>
        <p:nvSpPr>
          <p:cNvPr id="68611" name="Rectangle 3"/>
          <p:cNvSpPr>
            <a:spLocks noGrp="1" noChangeArrowheads="1"/>
          </p:cNvSpPr>
          <p:nvPr>
            <p:ph idx="1"/>
          </p:nvPr>
        </p:nvSpPr>
        <p:spPr>
          <a:xfrm>
            <a:off x="0" y="1524000"/>
            <a:ext cx="8915400" cy="5029200"/>
          </a:xfrm>
        </p:spPr>
        <p:txBody>
          <a:bodyPr/>
          <a:lstStyle/>
          <a:p>
            <a:pPr>
              <a:lnSpc>
                <a:spcPct val="90000"/>
              </a:lnSpc>
            </a:pPr>
            <a:r>
              <a:rPr lang="tr-TR" sz="2800" dirty="0"/>
              <a:t>Üyeler, profesyonel çalışmalarında güveni destekleyen, objektif davranan, dürüst </a:t>
            </a:r>
            <a:r>
              <a:rPr lang="tr-TR" sz="2800" dirty="0" smtClean="0"/>
              <a:t>kişilerdir</a:t>
            </a:r>
            <a:endParaRPr lang="tr-TR" sz="2800" dirty="0"/>
          </a:p>
          <a:p>
            <a:pPr>
              <a:lnSpc>
                <a:spcPct val="90000"/>
              </a:lnSpc>
            </a:pPr>
            <a:r>
              <a:rPr lang="tr-TR" sz="2800" dirty="0"/>
              <a:t>Üyeler, herkese karşı dürüst ve saygılı olurlar.</a:t>
            </a:r>
          </a:p>
          <a:p>
            <a:pPr>
              <a:lnSpc>
                <a:spcPct val="90000"/>
              </a:lnSpc>
            </a:pPr>
            <a:r>
              <a:rPr lang="tr-TR" sz="2800" dirty="0"/>
              <a:t>Üyeler şahsi yeterliliklerini ve kaliteyi işleriyle birlikte </a:t>
            </a:r>
            <a:r>
              <a:rPr lang="tr-TR" sz="2800" dirty="0" smtClean="0"/>
              <a:t>arttırırlar</a:t>
            </a:r>
            <a:endParaRPr lang="tr-TR" sz="2800" dirty="0"/>
          </a:p>
          <a:p>
            <a:pPr>
              <a:lnSpc>
                <a:spcPct val="90000"/>
              </a:lnSpc>
            </a:pPr>
            <a:r>
              <a:rPr lang="tr-TR" sz="2800" dirty="0"/>
              <a:t>Mesleki eğitim ve uygulamaları yeterince izlerler.</a:t>
            </a:r>
          </a:p>
          <a:p>
            <a:pPr>
              <a:lnSpc>
                <a:spcPct val="90000"/>
              </a:lnSpc>
            </a:pPr>
            <a:r>
              <a:rPr lang="tr-TR" sz="2800" dirty="0"/>
              <a:t>Üyeler, illegal yada ahlaksız hareketleri reddeder, bunları gizlemez ve bunlara </a:t>
            </a:r>
            <a:r>
              <a:rPr lang="tr-TR" sz="2800" dirty="0" smtClean="0"/>
              <a:t>katılmazlar</a:t>
            </a:r>
            <a:endParaRPr lang="tr-TR" sz="2800" dirty="0"/>
          </a:p>
          <a:p>
            <a:pPr>
              <a:lnSpc>
                <a:spcPct val="90000"/>
              </a:lnSpc>
            </a:pPr>
            <a:r>
              <a:rPr lang="tr-TR" sz="2800" dirty="0"/>
              <a:t>Üyeler </a:t>
            </a:r>
            <a:r>
              <a:rPr lang="tr-TR" sz="2800" dirty="0" err="1"/>
              <a:t>birilcil</a:t>
            </a:r>
            <a:r>
              <a:rPr lang="tr-TR" sz="2800" dirty="0"/>
              <a:t> ve ikincil kayıtları koruyan, profesyonel standartlara uyan </a:t>
            </a:r>
            <a:r>
              <a:rPr lang="tr-TR" sz="2800" dirty="0" smtClean="0"/>
              <a:t>kişilerdir              </a:t>
            </a:r>
            <a:endParaRPr lang="tr-TR" sz="2800" dirty="0"/>
          </a:p>
        </p:txBody>
      </p:sp>
      <p:sp>
        <p:nvSpPr>
          <p:cNvPr id="4" name="3 Veri Yer Tutucusu"/>
          <p:cNvSpPr>
            <a:spLocks noGrp="1"/>
          </p:cNvSpPr>
          <p:nvPr>
            <p:ph type="dt" sz="half" idx="10"/>
          </p:nvPr>
        </p:nvSpPr>
        <p:spPr/>
        <p:txBody>
          <a:bodyPr/>
          <a:lstStyle/>
          <a:p>
            <a:fld id="{FA72064E-4BCE-4C2D-8EA7-F087854798E0}"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72DDC8A3-A3C1-4CE1-9F73-8EB0C31898B0}" type="slidenum">
              <a:rPr lang="tr-TR"/>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0" y="609600"/>
            <a:ext cx="9144000" cy="762000"/>
          </a:xfrm>
        </p:spPr>
        <p:txBody>
          <a:bodyPr>
            <a:normAutofit/>
          </a:bodyPr>
          <a:lstStyle/>
          <a:p>
            <a:r>
              <a:rPr lang="tr-TR" sz="4000" dirty="0"/>
              <a:t>Meslek Örgütü Etik Kuralları (AHIMA) </a:t>
            </a:r>
          </a:p>
        </p:txBody>
      </p:sp>
      <p:sp>
        <p:nvSpPr>
          <p:cNvPr id="69635" name="Rectangle 3"/>
          <p:cNvSpPr>
            <a:spLocks noGrp="1" noChangeArrowheads="1"/>
          </p:cNvSpPr>
          <p:nvPr>
            <p:ph idx="1"/>
          </p:nvPr>
        </p:nvSpPr>
        <p:spPr>
          <a:xfrm>
            <a:off x="685800" y="1268760"/>
            <a:ext cx="8458200" cy="5334000"/>
          </a:xfrm>
        </p:spPr>
        <p:txBody>
          <a:bodyPr/>
          <a:lstStyle/>
          <a:p>
            <a:r>
              <a:rPr lang="tr-TR" sz="2800" dirty="0"/>
              <a:t>Üyeler sır saklayan, prensipli, gelişmeye açık </a:t>
            </a:r>
            <a:r>
              <a:rPr lang="tr-TR" sz="2800" dirty="0" smtClean="0"/>
              <a:t>kişilerdir</a:t>
            </a:r>
            <a:endParaRPr lang="tr-TR" sz="2800" dirty="0"/>
          </a:p>
          <a:p>
            <a:r>
              <a:rPr lang="tr-TR" sz="2800" dirty="0"/>
              <a:t>Üyeler, kanunlara uyan, düzenli, değişiklikleri savunan, halka iyi hizmet eden </a:t>
            </a:r>
            <a:r>
              <a:rPr lang="tr-TR" sz="2800" dirty="0" smtClean="0"/>
              <a:t>kişilerdir</a:t>
            </a:r>
            <a:endParaRPr lang="tr-TR" sz="2800" dirty="0"/>
          </a:p>
          <a:p>
            <a:r>
              <a:rPr lang="tr-TR" sz="2800" dirty="0"/>
              <a:t>Üyeler sağlık kayıtlarındaki bilgiyi kullanır ve uygun şekilde saklar, sağlık kayıt usullerini geliştirir ve </a:t>
            </a:r>
            <a:r>
              <a:rPr lang="tr-TR" sz="2800" dirty="0" smtClean="0"/>
              <a:t>savunur</a:t>
            </a:r>
            <a:endParaRPr lang="tr-TR" sz="2800" dirty="0"/>
          </a:p>
          <a:p>
            <a:r>
              <a:rPr lang="tr-TR" sz="2800" dirty="0"/>
              <a:t>Üyeler diğer kurum çalışanlarını destekler, onlara saygı </a:t>
            </a:r>
            <a:r>
              <a:rPr lang="tr-TR" sz="2800" dirty="0" smtClean="0"/>
              <a:t>gösterir          </a:t>
            </a:r>
            <a:endParaRPr lang="tr-TR" sz="2800" dirty="0"/>
          </a:p>
        </p:txBody>
      </p:sp>
      <p:sp>
        <p:nvSpPr>
          <p:cNvPr id="4" name="3 Veri Yer Tutucusu"/>
          <p:cNvSpPr>
            <a:spLocks noGrp="1"/>
          </p:cNvSpPr>
          <p:nvPr>
            <p:ph type="dt" sz="half" idx="10"/>
          </p:nvPr>
        </p:nvSpPr>
        <p:spPr/>
        <p:txBody>
          <a:bodyPr/>
          <a:lstStyle/>
          <a:p>
            <a:fld id="{0EC204C3-0CB4-41BF-8FB7-D0E9C4A87144}"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631D1FB4-C389-427F-BE6B-4FB808F71D89}" type="slidenum">
              <a:rPr lang="tr-TR"/>
              <a:pPr/>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İçerik </a:t>
            </a:r>
            <a:endParaRPr lang="tr-TR" dirty="0"/>
          </a:p>
        </p:txBody>
      </p:sp>
      <p:sp>
        <p:nvSpPr>
          <p:cNvPr id="3" name="2 İçerik Yer Tutucusu"/>
          <p:cNvSpPr>
            <a:spLocks noGrp="1"/>
          </p:cNvSpPr>
          <p:nvPr>
            <p:ph idx="1"/>
          </p:nvPr>
        </p:nvSpPr>
        <p:spPr/>
        <p:txBody>
          <a:bodyPr>
            <a:normAutofit/>
          </a:bodyPr>
          <a:lstStyle/>
          <a:p>
            <a:r>
              <a:rPr lang="tr-TR" dirty="0" smtClean="0"/>
              <a:t>Sorunlar </a:t>
            </a:r>
          </a:p>
          <a:p>
            <a:r>
              <a:rPr lang="tr-TR" dirty="0" smtClean="0"/>
              <a:t>Yönetsel sorumluluklar </a:t>
            </a:r>
          </a:p>
          <a:p>
            <a:r>
              <a:rPr lang="tr-TR" dirty="0" smtClean="0"/>
              <a:t>Organizasyon </a:t>
            </a:r>
          </a:p>
          <a:p>
            <a:r>
              <a:rPr lang="tr-TR" dirty="0" smtClean="0"/>
              <a:t>Tasarım ve düzenleme </a:t>
            </a:r>
          </a:p>
          <a:p>
            <a:r>
              <a:rPr lang="tr-TR" dirty="0" smtClean="0"/>
              <a:t>Saklama </a:t>
            </a:r>
          </a:p>
          <a:p>
            <a:r>
              <a:rPr lang="tr-TR" dirty="0" smtClean="0"/>
              <a:t>Koruma </a:t>
            </a:r>
          </a:p>
          <a:p>
            <a:r>
              <a:rPr lang="tr-TR" dirty="0" smtClean="0"/>
              <a:t>Personel </a:t>
            </a:r>
          </a:p>
          <a:p>
            <a:r>
              <a:rPr lang="tr-TR" dirty="0" smtClean="0"/>
              <a:t>Denetim ve iyileştirme </a:t>
            </a:r>
          </a:p>
        </p:txBody>
      </p:sp>
      <p:sp>
        <p:nvSpPr>
          <p:cNvPr id="5" name="4 Slayt Numarası Yer Tutucusu"/>
          <p:cNvSpPr>
            <a:spLocks noGrp="1"/>
          </p:cNvSpPr>
          <p:nvPr>
            <p:ph type="sldNum" sz="quarter" idx="12"/>
          </p:nvPr>
        </p:nvSpPr>
        <p:spPr/>
        <p:txBody>
          <a:bodyPr/>
          <a:lstStyle/>
          <a:p>
            <a:fld id="{318ABB12-3CA9-4957-BAFA-87FE7C42F31D}"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7812"/>
            <a:ext cx="8329642" cy="865171"/>
          </a:xfrm>
        </p:spPr>
        <p:txBody>
          <a:bodyPr>
            <a:normAutofit/>
          </a:bodyPr>
          <a:lstStyle/>
          <a:p>
            <a:r>
              <a:rPr lang="tr-TR" b="1" dirty="0"/>
              <a:t>Hasta Dosyaları Arşivi</a:t>
            </a:r>
            <a:r>
              <a:rPr lang="tr-TR" dirty="0"/>
              <a:t> </a:t>
            </a:r>
          </a:p>
        </p:txBody>
      </p:sp>
      <p:sp>
        <p:nvSpPr>
          <p:cNvPr id="70659" name="Rectangle 3"/>
          <p:cNvSpPr>
            <a:spLocks noGrp="1" noChangeArrowheads="1"/>
          </p:cNvSpPr>
          <p:nvPr>
            <p:ph idx="1"/>
          </p:nvPr>
        </p:nvSpPr>
        <p:spPr>
          <a:xfrm>
            <a:off x="285720" y="1500174"/>
            <a:ext cx="8486772" cy="4929222"/>
          </a:xfrm>
        </p:spPr>
        <p:txBody>
          <a:bodyPr>
            <a:normAutofit/>
          </a:bodyPr>
          <a:lstStyle/>
          <a:p>
            <a:pPr>
              <a:lnSpc>
                <a:spcPct val="90000"/>
              </a:lnSpc>
            </a:pPr>
            <a:r>
              <a:rPr lang="tr-TR" sz="2800" dirty="0" smtClean="0"/>
              <a:t>Ortam (Yangın</a:t>
            </a:r>
            <a:r>
              <a:rPr lang="tr-TR" sz="2800" dirty="0"/>
              <a:t>, hırsızlık, su baskını, </a:t>
            </a:r>
            <a:r>
              <a:rPr lang="tr-TR" sz="2800" dirty="0" smtClean="0"/>
              <a:t>toz) </a:t>
            </a:r>
            <a:endParaRPr lang="tr-TR" sz="2800" dirty="0"/>
          </a:p>
          <a:p>
            <a:pPr>
              <a:lnSpc>
                <a:spcPct val="90000"/>
              </a:lnSpc>
            </a:pPr>
            <a:r>
              <a:rPr lang="tr-TR" sz="2800" dirty="0" smtClean="0"/>
              <a:t>Yangın (yangın </a:t>
            </a:r>
            <a:r>
              <a:rPr lang="tr-TR" sz="2800" dirty="0"/>
              <a:t>söndürme </a:t>
            </a:r>
            <a:r>
              <a:rPr lang="tr-TR" sz="2800" dirty="0" smtClean="0"/>
              <a:t>cihazları ) </a:t>
            </a:r>
            <a:endParaRPr lang="tr-TR" sz="2800" dirty="0"/>
          </a:p>
          <a:p>
            <a:pPr>
              <a:lnSpc>
                <a:spcPct val="90000"/>
              </a:lnSpc>
            </a:pPr>
            <a:r>
              <a:rPr lang="tr-TR" sz="2800" dirty="0"/>
              <a:t>Çevre Kontrolü (uygun yerlerde higrometre bulundurulmak sureti ile rutubetin %50, sıcaklığın 18-20 C (60-80 F) </a:t>
            </a:r>
            <a:r>
              <a:rPr lang="tr-TR" sz="2800" dirty="0" smtClean="0"/>
              <a:t>tutulması  </a:t>
            </a:r>
            <a:endParaRPr lang="tr-TR" sz="2800" dirty="0"/>
          </a:p>
          <a:p>
            <a:pPr>
              <a:lnSpc>
                <a:spcPct val="90000"/>
              </a:lnSpc>
            </a:pPr>
            <a:r>
              <a:rPr lang="tr-TR" sz="2800" dirty="0"/>
              <a:t>Uygun aydınlatma ve havalandırma sistemi</a:t>
            </a:r>
          </a:p>
          <a:p>
            <a:pPr>
              <a:lnSpc>
                <a:spcPct val="90000"/>
              </a:lnSpc>
            </a:pPr>
            <a:r>
              <a:rPr lang="tr-TR" sz="2800" dirty="0"/>
              <a:t>Mikroorganizmalar için aralıklı dezenfeksiyon</a:t>
            </a:r>
          </a:p>
          <a:p>
            <a:pPr>
              <a:lnSpc>
                <a:spcPct val="90000"/>
              </a:lnSpc>
            </a:pPr>
            <a:r>
              <a:rPr lang="tr-TR" sz="2800" dirty="0"/>
              <a:t>Rutubet emici cihaz veya kimyevi madde kullanımı   </a:t>
            </a:r>
          </a:p>
        </p:txBody>
      </p:sp>
      <p:sp>
        <p:nvSpPr>
          <p:cNvPr id="4" name="3 Veri Yer Tutucusu"/>
          <p:cNvSpPr>
            <a:spLocks noGrp="1"/>
          </p:cNvSpPr>
          <p:nvPr>
            <p:ph type="dt" sz="half" idx="10"/>
          </p:nvPr>
        </p:nvSpPr>
        <p:spPr/>
        <p:txBody>
          <a:bodyPr/>
          <a:lstStyle/>
          <a:p>
            <a:fld id="{71FF692A-EA4E-4CCA-939F-76BBA894BDE7}"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0291DFF8-2DE7-469F-B137-383A76465022}" type="slidenum">
              <a:rPr lang="tr-TR"/>
              <a:pPr/>
              <a:t>20</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476250"/>
            <a:ext cx="8458200" cy="1081088"/>
          </a:xfrm>
        </p:spPr>
        <p:txBody>
          <a:bodyPr>
            <a:normAutofit fontScale="90000"/>
          </a:bodyPr>
          <a:lstStyle/>
          <a:p>
            <a:r>
              <a:rPr lang="tr-TR" b="1" dirty="0"/>
              <a:t>Afetlerde </a:t>
            </a:r>
            <a:r>
              <a:rPr lang="tr-TR" b="1" dirty="0" smtClean="0"/>
              <a:t>Kayıtların Kurtarılması</a:t>
            </a:r>
            <a:r>
              <a:rPr lang="tr-TR" dirty="0" smtClean="0"/>
              <a:t>   </a:t>
            </a:r>
            <a:endParaRPr lang="tr-TR" dirty="0"/>
          </a:p>
        </p:txBody>
      </p:sp>
      <p:sp>
        <p:nvSpPr>
          <p:cNvPr id="71683" name="Rectangle 3"/>
          <p:cNvSpPr>
            <a:spLocks noGrp="1" noChangeArrowheads="1"/>
          </p:cNvSpPr>
          <p:nvPr>
            <p:ph idx="1"/>
          </p:nvPr>
        </p:nvSpPr>
        <p:spPr/>
        <p:txBody>
          <a:bodyPr/>
          <a:lstStyle/>
          <a:p>
            <a:r>
              <a:rPr lang="tr-TR" dirty="0"/>
              <a:t>Afet planı (Yangın, su basması, deprem..) </a:t>
            </a:r>
          </a:p>
          <a:p>
            <a:r>
              <a:rPr lang="tr-TR" dirty="0"/>
              <a:t>Afet planı içeriği (Yangından korunma, afet sonrası iletişim, hastaların, hizmet sunanların listeleri, </a:t>
            </a:r>
          </a:p>
          <a:p>
            <a:r>
              <a:rPr lang="tr-TR" dirty="0"/>
              <a:t>Öncelikle kurtarılacak </a:t>
            </a:r>
            <a:r>
              <a:rPr lang="tr-TR" dirty="0" smtClean="0"/>
              <a:t>kayıtlar </a:t>
            </a:r>
          </a:p>
          <a:p>
            <a:r>
              <a:rPr lang="tr-TR" dirty="0" smtClean="0"/>
              <a:t>Kayıtların önceden </a:t>
            </a:r>
            <a:r>
              <a:rPr lang="tr-TR" dirty="0" err="1"/>
              <a:t>kategorizasyonu</a:t>
            </a:r>
            <a:r>
              <a:rPr lang="tr-TR" dirty="0"/>
              <a:t> (hayati, önemli ve kullanma dahil )  </a:t>
            </a:r>
          </a:p>
        </p:txBody>
      </p:sp>
      <p:sp>
        <p:nvSpPr>
          <p:cNvPr id="5" name="3 Veri Yer Tutucusu"/>
          <p:cNvSpPr>
            <a:spLocks noGrp="1"/>
          </p:cNvSpPr>
          <p:nvPr>
            <p:ph type="dt" sz="half" idx="10"/>
          </p:nvPr>
        </p:nvSpPr>
        <p:spPr/>
        <p:txBody>
          <a:bodyPr/>
          <a:lstStyle/>
          <a:p>
            <a:fld id="{09D1F195-9718-4853-9BB7-349BF9117F91}" type="datetime1">
              <a:rPr lang="tr-TR" smtClean="0"/>
              <a:pPr/>
              <a:t>18.02.2014</a:t>
            </a:fld>
            <a:endParaRPr lang="tr-TR"/>
          </a:p>
        </p:txBody>
      </p:sp>
      <p:sp>
        <p:nvSpPr>
          <p:cNvPr id="7" name="5 Slayt Numarası Yer Tutucusu"/>
          <p:cNvSpPr>
            <a:spLocks noGrp="1"/>
          </p:cNvSpPr>
          <p:nvPr>
            <p:ph type="sldNum" sz="quarter" idx="12"/>
          </p:nvPr>
        </p:nvSpPr>
        <p:spPr/>
        <p:txBody>
          <a:bodyPr/>
          <a:lstStyle/>
          <a:p>
            <a:fld id="{6D669526-A6F9-4E4D-A095-B64D357ECA83}" type="slidenum">
              <a:rPr lang="tr-TR"/>
              <a:pPr/>
              <a:t>21</a:t>
            </a:fld>
            <a:endParaRPr lang="tr-TR"/>
          </a:p>
        </p:txBody>
      </p:sp>
      <p:pic>
        <p:nvPicPr>
          <p:cNvPr id="71684" name="Picture 4" descr="BD05015_"/>
          <p:cNvPicPr>
            <a:picLocks noChangeAspect="1" noChangeArrowheads="1"/>
          </p:cNvPicPr>
          <p:nvPr/>
        </p:nvPicPr>
        <p:blipFill>
          <a:blip r:embed="rId2" cstate="print"/>
          <a:srcRect/>
          <a:stretch>
            <a:fillRect/>
          </a:stretch>
        </p:blipFill>
        <p:spPr bwMode="auto">
          <a:xfrm>
            <a:off x="7239000" y="4572000"/>
            <a:ext cx="1714500" cy="20574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Veri Yer Tutucusu"/>
          <p:cNvSpPr>
            <a:spLocks noGrp="1"/>
          </p:cNvSpPr>
          <p:nvPr>
            <p:ph type="dt" sz="half" idx="10"/>
          </p:nvPr>
        </p:nvSpPr>
        <p:spPr/>
        <p:txBody>
          <a:bodyPr/>
          <a:lstStyle/>
          <a:p>
            <a:fld id="{D4200DB0-3B42-4541-8921-D2F6E5F77B0D}" type="datetime1">
              <a:rPr lang="tr-TR" smtClean="0"/>
              <a:pPr/>
              <a:t>18.02.2014</a:t>
            </a:fld>
            <a:endParaRPr lang="tr-TR"/>
          </a:p>
        </p:txBody>
      </p:sp>
      <p:sp>
        <p:nvSpPr>
          <p:cNvPr id="7" name="3 Slayt Numarası Yer Tutucusu"/>
          <p:cNvSpPr>
            <a:spLocks noGrp="1"/>
          </p:cNvSpPr>
          <p:nvPr>
            <p:ph type="sldNum" sz="quarter" idx="12"/>
          </p:nvPr>
        </p:nvSpPr>
        <p:spPr/>
        <p:txBody>
          <a:bodyPr/>
          <a:lstStyle/>
          <a:p>
            <a:fld id="{0327C22B-0CA2-461A-85D9-498564FA596D}" type="slidenum">
              <a:rPr lang="tr-TR"/>
              <a:pPr/>
              <a:t>22</a:t>
            </a:fld>
            <a:endParaRPr lang="tr-TR"/>
          </a:p>
        </p:txBody>
      </p:sp>
      <p:sp>
        <p:nvSpPr>
          <p:cNvPr id="72706" name="Rectangle 2"/>
          <p:cNvSpPr>
            <a:spLocks noChangeArrowheads="1"/>
          </p:cNvSpPr>
          <p:nvPr/>
        </p:nvSpPr>
        <p:spPr bwMode="auto">
          <a:xfrm>
            <a:off x="685800" y="1066800"/>
            <a:ext cx="7772400" cy="1143000"/>
          </a:xfrm>
          <a:prstGeom prst="rect">
            <a:avLst/>
          </a:prstGeom>
          <a:noFill/>
          <a:ln w="9525">
            <a:noFill/>
            <a:miter lim="800000"/>
            <a:headEnd/>
            <a:tailEnd/>
          </a:ln>
          <a:effectLst/>
        </p:spPr>
        <p:txBody>
          <a:bodyPr lIns="92075" tIns="46038" rIns="92075" bIns="46038" anchor="ctr"/>
          <a:lstStyle/>
          <a:p>
            <a:pPr algn="ctr" eaLnBrk="0" hangingPunct="0"/>
            <a:r>
              <a:rPr lang="tr-TR" sz="4400" b="1" dirty="0">
                <a:solidFill>
                  <a:schemeClr val="accent2">
                    <a:lumMod val="60000"/>
                    <a:lumOff val="40000"/>
                  </a:schemeClr>
                </a:solidFill>
                <a:latin typeface="Times New Roman" pitchFamily="18" charset="0"/>
              </a:rPr>
              <a:t>Tıbbi </a:t>
            </a:r>
            <a:r>
              <a:rPr lang="tr-TR" sz="4400" b="1" dirty="0" smtClean="0">
                <a:solidFill>
                  <a:schemeClr val="accent2">
                    <a:lumMod val="60000"/>
                    <a:lumOff val="40000"/>
                  </a:schemeClr>
                </a:solidFill>
                <a:latin typeface="Times New Roman" pitchFamily="18" charset="0"/>
              </a:rPr>
              <a:t>Kayıt Komitesi</a:t>
            </a:r>
            <a:endParaRPr lang="tr-TR" sz="4400" b="1" dirty="0">
              <a:solidFill>
                <a:schemeClr val="accent2">
                  <a:lumMod val="60000"/>
                  <a:lumOff val="40000"/>
                </a:schemeClr>
              </a:solidFill>
              <a:latin typeface="Times New Roman" pitchFamily="18" charset="0"/>
            </a:endParaRPr>
          </a:p>
        </p:txBody>
      </p:sp>
      <p:sp>
        <p:nvSpPr>
          <p:cNvPr id="72707" name="Rectangle 3"/>
          <p:cNvSpPr>
            <a:spLocks noChangeArrowheads="1"/>
          </p:cNvSpPr>
          <p:nvPr/>
        </p:nvSpPr>
        <p:spPr bwMode="auto">
          <a:xfrm>
            <a:off x="755576" y="2204864"/>
            <a:ext cx="77724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r>
              <a:rPr lang="tr-TR" sz="3200" b="1" dirty="0">
                <a:latin typeface="Times New Roman" pitchFamily="18" charset="0"/>
              </a:rPr>
              <a:t>Komite kurum sorumlusu</a:t>
            </a:r>
          </a:p>
          <a:p>
            <a:pPr marL="342900" indent="-342900" eaLnBrk="0" hangingPunct="0">
              <a:spcBef>
                <a:spcPct val="20000"/>
              </a:spcBef>
              <a:buClr>
                <a:schemeClr val="tx2"/>
              </a:buClr>
              <a:buFontTx/>
              <a:buChar char="•"/>
            </a:pPr>
            <a:r>
              <a:rPr lang="tr-TR" sz="3200" b="1" dirty="0">
                <a:latin typeface="Times New Roman" pitchFamily="18" charset="0"/>
              </a:rPr>
              <a:t>Hasta dosyaları arşiv yöneticisi</a:t>
            </a:r>
          </a:p>
          <a:p>
            <a:pPr marL="342900" indent="-342900" eaLnBrk="0" hangingPunct="0">
              <a:spcBef>
                <a:spcPct val="20000"/>
              </a:spcBef>
              <a:buClr>
                <a:schemeClr val="tx2"/>
              </a:buClr>
              <a:buFontTx/>
              <a:buChar char="•"/>
            </a:pPr>
            <a:r>
              <a:rPr lang="tr-TR" sz="3200" b="1" dirty="0">
                <a:latin typeface="Times New Roman" pitchFamily="18" charset="0"/>
              </a:rPr>
              <a:t>İlgili bölüm temsilcileri</a:t>
            </a:r>
          </a:p>
          <a:p>
            <a:pPr marL="342900" indent="-342900" eaLnBrk="0" hangingPunct="0">
              <a:spcBef>
                <a:spcPct val="20000"/>
              </a:spcBef>
              <a:buClr>
                <a:schemeClr val="tx2"/>
              </a:buClr>
              <a:buFontTx/>
              <a:buChar char="•"/>
            </a:pPr>
            <a:r>
              <a:rPr lang="tr-TR" sz="3200" b="1" dirty="0">
                <a:latin typeface="Times New Roman" pitchFamily="18" charset="0"/>
              </a:rPr>
              <a:t>Komitenin üye sayısı                           sağlık kurumunun                   büyüklüğüne göre                             değişir </a:t>
            </a:r>
          </a:p>
          <a:p>
            <a:pPr marL="342900" indent="-342900" eaLnBrk="0" hangingPunct="0">
              <a:spcBef>
                <a:spcPct val="20000"/>
              </a:spcBef>
              <a:buClr>
                <a:schemeClr val="tx2"/>
              </a:buClr>
              <a:buFontTx/>
              <a:buChar char="•"/>
            </a:pPr>
            <a:endParaRPr lang="tr-TR" sz="3200" b="1" dirty="0">
              <a:latin typeface="Times New Roman" pitchFamily="18" charset="0"/>
            </a:endParaRPr>
          </a:p>
        </p:txBody>
      </p:sp>
      <p:pic>
        <p:nvPicPr>
          <p:cNvPr id="72708" name="Picture 4" descr="BD05545_"/>
          <p:cNvPicPr>
            <a:picLocks noChangeAspect="1" noChangeArrowheads="1"/>
          </p:cNvPicPr>
          <p:nvPr/>
        </p:nvPicPr>
        <p:blipFill>
          <a:blip r:embed="rId2" cstate="print"/>
          <a:srcRect/>
          <a:stretch>
            <a:fillRect/>
          </a:stretch>
        </p:blipFill>
        <p:spPr bwMode="auto">
          <a:xfrm>
            <a:off x="4876800" y="3962400"/>
            <a:ext cx="3962400" cy="2590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5000"/>
                                  </p:stCondLst>
                                  <p:childTnLst>
                                    <p:set>
                                      <p:cBhvr>
                                        <p:cTn id="6" dur="1" fill="hold">
                                          <p:stCondLst>
                                            <p:cond delay="0"/>
                                          </p:stCondLst>
                                        </p:cTn>
                                        <p:tgtEl>
                                          <p:spTgt spid="72708"/>
                                        </p:tgtEl>
                                        <p:attrNameLst>
                                          <p:attrName>style.visibility</p:attrName>
                                        </p:attrNameLst>
                                      </p:cBhvr>
                                      <p:to>
                                        <p:strVal val="visible"/>
                                      </p:to>
                                    </p:set>
                                    <p:anim calcmode="lin" valueType="num">
                                      <p:cBhvr additive="base">
                                        <p:cTn id="7" dur="500" fill="hold"/>
                                        <p:tgtEl>
                                          <p:spTgt spid="72708"/>
                                        </p:tgtEl>
                                        <p:attrNameLst>
                                          <p:attrName>ppt_x</p:attrName>
                                        </p:attrNameLst>
                                      </p:cBhvr>
                                      <p:tavLst>
                                        <p:tav tm="0">
                                          <p:val>
                                            <p:strVal val="0-#ppt_w/2"/>
                                          </p:val>
                                        </p:tav>
                                        <p:tav tm="100000">
                                          <p:val>
                                            <p:strVal val="#ppt_x"/>
                                          </p:val>
                                        </p:tav>
                                      </p:tavLst>
                                    </p:anim>
                                    <p:anim calcmode="lin" valueType="num">
                                      <p:cBhvr additive="base">
                                        <p:cTn id="8" dur="500" fill="hold"/>
                                        <p:tgtEl>
                                          <p:spTgt spid="727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7D88AB8B-768E-4B0C-9758-C4A27CF9DEEA}"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FD2A9563-4B0D-49E1-8867-1F218FC6283E}" type="slidenum">
              <a:rPr lang="tr-TR"/>
              <a:pPr/>
              <a:t>23</a:t>
            </a:fld>
            <a:endParaRPr lang="tr-TR"/>
          </a:p>
        </p:txBody>
      </p:sp>
      <p:sp>
        <p:nvSpPr>
          <p:cNvPr id="73730" name="Rectangle 2"/>
          <p:cNvSpPr>
            <a:spLocks noChangeArrowheads="1"/>
          </p:cNvSpPr>
          <p:nvPr/>
        </p:nvSpPr>
        <p:spPr bwMode="auto">
          <a:xfrm>
            <a:off x="381000" y="2286000"/>
            <a:ext cx="83058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r>
              <a:rPr lang="tr-TR" sz="3200" b="1" dirty="0">
                <a:latin typeface="Times New Roman" pitchFamily="18" charset="0"/>
              </a:rPr>
              <a:t>Tıbbi </a:t>
            </a:r>
            <a:r>
              <a:rPr lang="tr-TR" sz="3200" b="1" dirty="0" smtClean="0">
                <a:latin typeface="Times New Roman" pitchFamily="18" charset="0"/>
              </a:rPr>
              <a:t>kayıtlara ilişkin </a:t>
            </a:r>
            <a:r>
              <a:rPr lang="tr-TR" sz="3200" b="1" dirty="0">
                <a:latin typeface="Times New Roman" pitchFamily="18" charset="0"/>
              </a:rPr>
              <a:t>genel organizasyonunu denetlemek,</a:t>
            </a:r>
          </a:p>
          <a:p>
            <a:pPr marL="342900" indent="-342900" eaLnBrk="0" hangingPunct="0">
              <a:spcBef>
                <a:spcPct val="20000"/>
              </a:spcBef>
              <a:buClr>
                <a:schemeClr val="tx2"/>
              </a:buClr>
              <a:buFontTx/>
              <a:buChar char="•"/>
            </a:pPr>
            <a:r>
              <a:rPr lang="tr-TR" sz="3200" b="1" dirty="0">
                <a:latin typeface="Times New Roman" pitchFamily="18" charset="0"/>
              </a:rPr>
              <a:t>Doktorla hasta dosyaları arşivi arasındaki ilişkiye destek sağlamak,</a:t>
            </a:r>
          </a:p>
          <a:p>
            <a:pPr marL="342900" indent="-342900" eaLnBrk="0" hangingPunct="0">
              <a:spcBef>
                <a:spcPct val="20000"/>
              </a:spcBef>
              <a:buClr>
                <a:schemeClr val="tx2"/>
              </a:buClr>
              <a:buFontTx/>
              <a:buChar char="•"/>
            </a:pPr>
            <a:r>
              <a:rPr lang="tr-TR" sz="3200" b="1" dirty="0">
                <a:latin typeface="Times New Roman" pitchFamily="18" charset="0"/>
              </a:rPr>
              <a:t>Tıbbi </a:t>
            </a:r>
            <a:r>
              <a:rPr lang="tr-TR" sz="3200" b="1" dirty="0" smtClean="0">
                <a:latin typeface="Times New Roman" pitchFamily="18" charset="0"/>
              </a:rPr>
              <a:t>kayıtları gözden </a:t>
            </a:r>
            <a:r>
              <a:rPr lang="tr-TR" sz="3200" b="1" dirty="0">
                <a:latin typeface="Times New Roman" pitchFamily="18" charset="0"/>
              </a:rPr>
              <a:t>geçirmek ve değerlendirmek, </a:t>
            </a:r>
          </a:p>
          <a:p>
            <a:pPr marL="342900" indent="-342900" eaLnBrk="0" hangingPunct="0">
              <a:spcBef>
                <a:spcPct val="20000"/>
              </a:spcBef>
              <a:buClr>
                <a:schemeClr val="tx2"/>
              </a:buClr>
              <a:buFontTx/>
              <a:buChar char="•"/>
            </a:pPr>
            <a:r>
              <a:rPr lang="tr-TR" sz="3200" b="1" dirty="0">
                <a:latin typeface="Times New Roman" pitchFamily="18" charset="0"/>
              </a:rPr>
              <a:t>Tıbbi formları yeniden dizayn etmek,</a:t>
            </a:r>
          </a:p>
        </p:txBody>
      </p:sp>
      <p:sp>
        <p:nvSpPr>
          <p:cNvPr id="73731" name="Rectangle 3"/>
          <p:cNvSpPr>
            <a:spLocks noChangeArrowheads="1"/>
          </p:cNvSpPr>
          <p:nvPr/>
        </p:nvSpPr>
        <p:spPr bwMode="auto">
          <a:xfrm>
            <a:off x="142844" y="1071546"/>
            <a:ext cx="8743952" cy="1066800"/>
          </a:xfrm>
          <a:prstGeom prst="rect">
            <a:avLst/>
          </a:prstGeom>
          <a:noFill/>
          <a:ln w="9525">
            <a:noFill/>
            <a:miter lim="800000"/>
            <a:headEnd/>
            <a:tailEnd/>
          </a:ln>
          <a:effectLst/>
        </p:spPr>
        <p:txBody>
          <a:bodyPr lIns="92075" tIns="46038" rIns="92075" bIns="46038" anchor="ctr"/>
          <a:lstStyle/>
          <a:p>
            <a:pPr algn="ctr" eaLnBrk="0" hangingPunct="0"/>
            <a:r>
              <a:rPr lang="tr-TR" sz="4400" b="1" dirty="0">
                <a:solidFill>
                  <a:schemeClr val="accent2">
                    <a:lumMod val="60000"/>
                    <a:lumOff val="40000"/>
                  </a:schemeClr>
                </a:solidFill>
                <a:latin typeface="Times New Roman" pitchFamily="18" charset="0"/>
              </a:rPr>
              <a:t>Tıbbi </a:t>
            </a:r>
            <a:r>
              <a:rPr lang="tr-TR" sz="4400" b="1" dirty="0" smtClean="0">
                <a:solidFill>
                  <a:schemeClr val="accent2">
                    <a:lumMod val="60000"/>
                    <a:lumOff val="40000"/>
                  </a:schemeClr>
                </a:solidFill>
                <a:latin typeface="Times New Roman" pitchFamily="18" charset="0"/>
              </a:rPr>
              <a:t>Kayıt Komitesinin </a:t>
            </a:r>
            <a:r>
              <a:rPr lang="tr-TR" sz="4400" b="1" dirty="0">
                <a:solidFill>
                  <a:schemeClr val="accent2">
                    <a:lumMod val="60000"/>
                    <a:lumOff val="40000"/>
                  </a:schemeClr>
                </a:solidFill>
                <a:latin typeface="Times New Roman" pitchFamily="18" charset="0"/>
              </a:rPr>
              <a:t>Görevleri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57158" y="762000"/>
            <a:ext cx="8572560" cy="1295400"/>
          </a:xfrm>
        </p:spPr>
        <p:txBody>
          <a:bodyPr>
            <a:normAutofit fontScale="90000"/>
          </a:bodyPr>
          <a:lstStyle/>
          <a:p>
            <a:r>
              <a:rPr lang="tr-TR" b="1" dirty="0">
                <a:latin typeface="Times New Roman" pitchFamily="18" charset="0"/>
                <a:cs typeface="Times New Roman" pitchFamily="18" charset="0"/>
              </a:rPr>
              <a:t>Tıbbi </a:t>
            </a:r>
            <a:r>
              <a:rPr lang="tr-TR" b="1" dirty="0" smtClean="0">
                <a:latin typeface="Times New Roman" pitchFamily="18" charset="0"/>
                <a:cs typeface="Times New Roman" pitchFamily="18" charset="0"/>
              </a:rPr>
              <a:t>Kayıt Komitesinin </a:t>
            </a:r>
            <a:r>
              <a:rPr lang="tr-TR" b="1" dirty="0">
                <a:latin typeface="Times New Roman" pitchFamily="18" charset="0"/>
                <a:cs typeface="Times New Roman" pitchFamily="18" charset="0"/>
              </a:rPr>
              <a:t>Görevleri </a:t>
            </a:r>
          </a:p>
        </p:txBody>
      </p:sp>
      <p:sp>
        <p:nvSpPr>
          <p:cNvPr id="74755" name="Rectangle 3"/>
          <p:cNvSpPr>
            <a:spLocks noGrp="1" noChangeArrowheads="1"/>
          </p:cNvSpPr>
          <p:nvPr>
            <p:ph idx="1"/>
          </p:nvPr>
        </p:nvSpPr>
        <p:spPr>
          <a:xfrm>
            <a:off x="381000" y="2133600"/>
            <a:ext cx="8077200" cy="4114800"/>
          </a:xfrm>
        </p:spPr>
        <p:txBody>
          <a:bodyPr/>
          <a:lstStyle/>
          <a:p>
            <a:r>
              <a:rPr lang="tr-TR" sz="2800" b="1" dirty="0"/>
              <a:t>Eksik </a:t>
            </a:r>
            <a:r>
              <a:rPr lang="tr-TR" sz="2800" b="1" dirty="0" smtClean="0"/>
              <a:t>kayıtlar konusunda </a:t>
            </a:r>
            <a:r>
              <a:rPr lang="tr-TR" sz="2800" b="1" dirty="0"/>
              <a:t>sorumlu personeli uyarmak </a:t>
            </a:r>
          </a:p>
          <a:p>
            <a:r>
              <a:rPr lang="tr-TR" sz="2800" b="1" dirty="0"/>
              <a:t>Tıbbi dokümantasyon sistemine ilişkin  politikanın uygulanabilirliğini denetlemek</a:t>
            </a:r>
          </a:p>
          <a:p>
            <a:r>
              <a:rPr lang="tr-TR" sz="2800" b="1" dirty="0" smtClean="0"/>
              <a:t>Kayıt sistemine </a:t>
            </a:r>
            <a:r>
              <a:rPr lang="tr-TR" sz="2800" b="1" dirty="0"/>
              <a:t>ve işleyiş şekline karar vermek ve denetlemek</a:t>
            </a:r>
          </a:p>
          <a:p>
            <a:r>
              <a:rPr lang="tr-TR" sz="2800" b="1" dirty="0"/>
              <a:t>Kullanılacak formların seçimi kullanılmaları için ilgililere önerilerde bulunmak</a:t>
            </a:r>
          </a:p>
          <a:p>
            <a:endParaRPr lang="tr-TR" sz="2800" dirty="0"/>
          </a:p>
        </p:txBody>
      </p:sp>
      <p:sp>
        <p:nvSpPr>
          <p:cNvPr id="4" name="3 Veri Yer Tutucusu"/>
          <p:cNvSpPr>
            <a:spLocks noGrp="1"/>
          </p:cNvSpPr>
          <p:nvPr>
            <p:ph type="dt" sz="half" idx="10"/>
          </p:nvPr>
        </p:nvSpPr>
        <p:spPr/>
        <p:txBody>
          <a:bodyPr/>
          <a:lstStyle/>
          <a:p>
            <a:fld id="{50FEDFE3-A59B-43FF-B2AC-E1602692DC82}"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DAA07F3F-D4A1-4E98-A1CD-9B6BA4A6EEF5}" type="slidenum">
              <a:rPr lang="tr-TR"/>
              <a:pPr/>
              <a:t>24</a:t>
            </a:fld>
            <a:endParaRPr lang="tr-T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28596" y="990600"/>
            <a:ext cx="8572560" cy="914400"/>
          </a:xfrm>
        </p:spPr>
        <p:txBody>
          <a:bodyPr>
            <a:normAutofit fontScale="90000"/>
          </a:bodyPr>
          <a:lstStyle/>
          <a:p>
            <a:r>
              <a:rPr lang="tr-TR" b="1" dirty="0"/>
              <a:t>Tıbbi </a:t>
            </a:r>
            <a:r>
              <a:rPr lang="tr-TR" b="1" dirty="0" smtClean="0"/>
              <a:t>Kayıt Komitesinin </a:t>
            </a:r>
            <a:r>
              <a:rPr lang="tr-TR" b="1" dirty="0"/>
              <a:t>Görevleri </a:t>
            </a:r>
          </a:p>
        </p:txBody>
      </p:sp>
      <p:sp>
        <p:nvSpPr>
          <p:cNvPr id="75779" name="Rectangle 3"/>
          <p:cNvSpPr>
            <a:spLocks noGrp="1" noChangeArrowheads="1"/>
          </p:cNvSpPr>
          <p:nvPr>
            <p:ph idx="1"/>
          </p:nvPr>
        </p:nvSpPr>
        <p:spPr>
          <a:xfrm>
            <a:off x="381000" y="2133600"/>
            <a:ext cx="7772400" cy="4114800"/>
          </a:xfrm>
        </p:spPr>
        <p:txBody>
          <a:bodyPr/>
          <a:lstStyle/>
          <a:p>
            <a:r>
              <a:rPr lang="tr-TR" b="1" dirty="0"/>
              <a:t>Arşiv yöneticisi tarafından getirilen problemlere çözüm aramak</a:t>
            </a:r>
          </a:p>
          <a:p>
            <a:r>
              <a:rPr lang="tr-TR" b="1" dirty="0" smtClean="0"/>
              <a:t>kayıt </a:t>
            </a:r>
            <a:r>
              <a:rPr lang="tr-TR" b="1" dirty="0"/>
              <a:t>gizliliğini geriye dönük kontrol etmek</a:t>
            </a:r>
          </a:p>
          <a:p>
            <a:r>
              <a:rPr lang="tr-TR" b="1" dirty="0"/>
              <a:t>Aylık toplantılar sonucu denetleme raporu düzenleyerek tıbbi yürütme kurulan sunmak</a:t>
            </a:r>
          </a:p>
          <a:p>
            <a:endParaRPr lang="tr-TR" dirty="0"/>
          </a:p>
        </p:txBody>
      </p:sp>
      <p:sp>
        <p:nvSpPr>
          <p:cNvPr id="4" name="3 Veri Yer Tutucusu"/>
          <p:cNvSpPr>
            <a:spLocks noGrp="1"/>
          </p:cNvSpPr>
          <p:nvPr>
            <p:ph type="dt" sz="half" idx="10"/>
          </p:nvPr>
        </p:nvSpPr>
        <p:spPr/>
        <p:txBody>
          <a:bodyPr/>
          <a:lstStyle/>
          <a:p>
            <a:fld id="{41055C54-4F84-4C5A-9E76-1D8241CEBDDC}"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E1EF2CCC-9FEB-4244-AD16-A1B2F805DE75}" type="slidenum">
              <a:rPr lang="tr-TR"/>
              <a:pPr/>
              <a:t>25</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85800" y="457200"/>
            <a:ext cx="8458200" cy="1219200"/>
          </a:xfrm>
        </p:spPr>
        <p:txBody>
          <a:bodyPr>
            <a:normAutofit fontScale="90000"/>
          </a:bodyPr>
          <a:lstStyle/>
          <a:p>
            <a:r>
              <a:rPr lang="tr-TR" b="1"/>
              <a:t>Hasta Dosyalarının Gizliliği-</a:t>
            </a:r>
            <a:r>
              <a:rPr lang="tr-TR"/>
              <a:t> </a:t>
            </a:r>
            <a:r>
              <a:rPr lang="tr-TR" b="1"/>
              <a:t>Mülkiyeti</a:t>
            </a:r>
            <a:r>
              <a:rPr lang="tr-TR"/>
              <a:t> </a:t>
            </a:r>
          </a:p>
        </p:txBody>
      </p:sp>
      <p:sp>
        <p:nvSpPr>
          <p:cNvPr id="77827" name="Rectangle 3"/>
          <p:cNvSpPr>
            <a:spLocks noGrp="1" noChangeArrowheads="1"/>
          </p:cNvSpPr>
          <p:nvPr>
            <p:ph idx="1"/>
          </p:nvPr>
        </p:nvSpPr>
        <p:spPr>
          <a:xfrm>
            <a:off x="304800" y="2743200"/>
            <a:ext cx="8534400" cy="4114800"/>
          </a:xfrm>
        </p:spPr>
        <p:txBody>
          <a:bodyPr/>
          <a:lstStyle/>
          <a:p>
            <a:r>
              <a:rPr lang="tr-TR" b="1"/>
              <a:t>Dosyalar yasal zorunluluklar dışında kurum dışına çıkarılmamalıdır.</a:t>
            </a:r>
          </a:p>
          <a:p>
            <a:r>
              <a:rPr lang="tr-TR" b="1"/>
              <a:t>İçindeki bilgiler hastanın yazılı izin verdiği kişiler dışında kimse ile paylaşılamaz. </a:t>
            </a:r>
          </a:p>
          <a:p>
            <a:r>
              <a:rPr lang="tr-TR" b="1"/>
              <a:t>Dosyaların gizliliğinin ve kişiye özelliğinin ihlal edilmemesi gerekir.   </a:t>
            </a:r>
          </a:p>
        </p:txBody>
      </p:sp>
      <p:sp>
        <p:nvSpPr>
          <p:cNvPr id="5" name="3 Veri Yer Tutucusu"/>
          <p:cNvSpPr>
            <a:spLocks noGrp="1"/>
          </p:cNvSpPr>
          <p:nvPr>
            <p:ph type="dt" sz="half" idx="10"/>
          </p:nvPr>
        </p:nvSpPr>
        <p:spPr/>
        <p:txBody>
          <a:bodyPr/>
          <a:lstStyle/>
          <a:p>
            <a:fld id="{0B0401C4-BD67-4DC6-9532-A4AC257A5A0E}" type="datetime1">
              <a:rPr lang="tr-TR" smtClean="0"/>
              <a:pPr/>
              <a:t>18.02.2014</a:t>
            </a:fld>
            <a:endParaRPr lang="tr-TR"/>
          </a:p>
        </p:txBody>
      </p:sp>
      <p:sp>
        <p:nvSpPr>
          <p:cNvPr id="7" name="5 Slayt Numarası Yer Tutucusu"/>
          <p:cNvSpPr>
            <a:spLocks noGrp="1"/>
          </p:cNvSpPr>
          <p:nvPr>
            <p:ph type="sldNum" sz="quarter" idx="12"/>
          </p:nvPr>
        </p:nvSpPr>
        <p:spPr/>
        <p:txBody>
          <a:bodyPr/>
          <a:lstStyle/>
          <a:p>
            <a:fld id="{6A658953-B4D0-4CB8-8683-308E91ACA38C}" type="slidenum">
              <a:rPr lang="tr-TR"/>
              <a:pPr/>
              <a:t>26</a:t>
            </a:fld>
            <a:endParaRPr lang="tr-TR"/>
          </a:p>
        </p:txBody>
      </p:sp>
      <p:pic>
        <p:nvPicPr>
          <p:cNvPr id="77828" name="Picture 4" descr="PE01023_"/>
          <p:cNvPicPr>
            <a:picLocks noChangeAspect="1" noChangeArrowheads="1"/>
          </p:cNvPicPr>
          <p:nvPr/>
        </p:nvPicPr>
        <p:blipFill>
          <a:blip r:embed="rId2" cstate="print"/>
          <a:srcRect/>
          <a:stretch>
            <a:fillRect/>
          </a:stretch>
        </p:blipFill>
        <p:spPr bwMode="auto">
          <a:xfrm>
            <a:off x="6477000" y="1295400"/>
            <a:ext cx="2133600" cy="175260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67494"/>
            <a:ext cx="8929718" cy="1399032"/>
          </a:xfrm>
        </p:spPr>
        <p:txBody>
          <a:bodyPr>
            <a:normAutofit fontScale="90000"/>
          </a:bodyPr>
          <a:lstStyle/>
          <a:p>
            <a:r>
              <a:rPr lang="tr-TR" dirty="0" smtClean="0"/>
              <a:t>Kanser Kayıt Merkezi Gizlilik Yönergesi, 24.1.2006, sayı:60  </a:t>
            </a:r>
            <a:endParaRPr lang="tr-TR" dirty="0"/>
          </a:p>
        </p:txBody>
      </p:sp>
      <p:sp>
        <p:nvSpPr>
          <p:cNvPr id="3" name="2 İçerik Yer Tutucusu"/>
          <p:cNvSpPr>
            <a:spLocks noGrp="1"/>
          </p:cNvSpPr>
          <p:nvPr>
            <p:ph idx="1"/>
          </p:nvPr>
        </p:nvSpPr>
        <p:spPr>
          <a:xfrm>
            <a:off x="142844" y="1882808"/>
            <a:ext cx="8543956" cy="4572000"/>
          </a:xfrm>
        </p:spPr>
        <p:txBody>
          <a:bodyPr>
            <a:normAutofit/>
          </a:bodyPr>
          <a:lstStyle/>
          <a:p>
            <a:r>
              <a:rPr lang="tr-TR" dirty="0" smtClean="0"/>
              <a:t>Kanser  Kayıt  Merkezleri’nin çalışmaları sırasında verilerin gizliliğini sağlamak üzere uyulması gereken kuralların belirlenmesi</a:t>
            </a:r>
          </a:p>
          <a:p>
            <a:r>
              <a:rPr lang="tr-TR" dirty="0" smtClean="0"/>
              <a:t>Sorumluluklar: </a:t>
            </a:r>
          </a:p>
          <a:p>
            <a:pPr lvl="1"/>
            <a:r>
              <a:rPr lang="tr-TR" dirty="0" smtClean="0"/>
              <a:t>Merkezlerde geçici ya da sürekli görev alan her eleman veri gizliliği ile ilgili yazılı bir bildirim imzalar  </a:t>
            </a:r>
          </a:p>
          <a:p>
            <a:pPr lvl="1"/>
            <a:r>
              <a:rPr lang="tr-TR" dirty="0" smtClean="0"/>
              <a:t>Verilerin güvenliği ()derlenmesi, saklanması, işlenmesi, iletilmesi </a:t>
            </a:r>
          </a:p>
          <a:p>
            <a:pPr lvl="1"/>
            <a:r>
              <a:rPr lang="tr-TR" dirty="0" smtClean="0"/>
              <a:t>Gizlilik </a:t>
            </a:r>
            <a:endParaRPr lang="tr-TR" dirty="0"/>
          </a:p>
        </p:txBody>
      </p:sp>
      <p:sp>
        <p:nvSpPr>
          <p:cNvPr id="4" name="3 Veri Yer Tutucusu"/>
          <p:cNvSpPr>
            <a:spLocks noGrp="1"/>
          </p:cNvSpPr>
          <p:nvPr>
            <p:ph type="dt" sz="half" idx="10"/>
          </p:nvPr>
        </p:nvSpPr>
        <p:spPr/>
        <p:txBody>
          <a:bodyPr/>
          <a:lstStyle/>
          <a:p>
            <a:fld id="{39BA0A1F-0FCC-44B6-BED9-46B97C80B9DF}" type="datetime1">
              <a:rPr lang="tr-TR" smtClean="0"/>
              <a:pPr/>
              <a:t>18.02.2014</a:t>
            </a:fld>
            <a:endParaRPr lang="tr-TR"/>
          </a:p>
        </p:txBody>
      </p:sp>
      <p:sp>
        <p:nvSpPr>
          <p:cNvPr id="5" name="4 Slayt Numarası Yer Tutucusu"/>
          <p:cNvSpPr>
            <a:spLocks noGrp="1"/>
          </p:cNvSpPr>
          <p:nvPr>
            <p:ph type="sldNum" sz="quarter" idx="12"/>
          </p:nvPr>
        </p:nvSpPr>
        <p:spPr/>
        <p:txBody>
          <a:bodyPr/>
          <a:lstStyle/>
          <a:p>
            <a:fld id="{318ABB12-3CA9-4957-BAFA-87FE7C42F31D}" type="slidenum">
              <a:rPr lang="tr-TR" smtClean="0"/>
              <a:pPr/>
              <a:t>27</a:t>
            </a:fld>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tr-TR" b="1"/>
              <a:t>Tıbbi Kayıtların Saklanması</a:t>
            </a:r>
            <a:r>
              <a:rPr lang="tr-TR"/>
              <a:t>  </a:t>
            </a:r>
          </a:p>
        </p:txBody>
      </p:sp>
      <p:sp>
        <p:nvSpPr>
          <p:cNvPr id="78851" name="Rectangle 3"/>
          <p:cNvSpPr>
            <a:spLocks noGrp="1" noChangeArrowheads="1"/>
          </p:cNvSpPr>
          <p:nvPr>
            <p:ph idx="1"/>
          </p:nvPr>
        </p:nvSpPr>
        <p:spPr/>
        <p:txBody>
          <a:bodyPr/>
          <a:lstStyle/>
          <a:p>
            <a:r>
              <a:rPr lang="tr-TR" sz="3600" b="1" dirty="0"/>
              <a:t>Aktif </a:t>
            </a:r>
            <a:r>
              <a:rPr lang="tr-TR" sz="3600" b="1" dirty="0" smtClean="0"/>
              <a:t>/Pasif dosyası</a:t>
            </a:r>
          </a:p>
          <a:p>
            <a:r>
              <a:rPr lang="tr-TR" sz="3600" b="1" dirty="0" smtClean="0"/>
              <a:t>Saklama sureleri </a:t>
            </a:r>
          </a:p>
          <a:p>
            <a:r>
              <a:rPr lang="tr-TR" sz="3600" b="1" dirty="0" smtClean="0"/>
              <a:t>Saklama biçimi </a:t>
            </a:r>
          </a:p>
          <a:p>
            <a:r>
              <a:rPr lang="tr-TR" sz="3600" b="1" dirty="0" smtClean="0"/>
              <a:t>Denetim </a:t>
            </a:r>
          </a:p>
          <a:p>
            <a:r>
              <a:rPr lang="tr-TR" sz="3600" b="1" dirty="0" smtClean="0"/>
              <a:t>Kayıp   </a:t>
            </a:r>
            <a:endParaRPr lang="tr-TR" sz="3600" dirty="0"/>
          </a:p>
        </p:txBody>
      </p:sp>
      <p:sp>
        <p:nvSpPr>
          <p:cNvPr id="4" name="3 Veri Yer Tutucusu"/>
          <p:cNvSpPr>
            <a:spLocks noGrp="1"/>
          </p:cNvSpPr>
          <p:nvPr>
            <p:ph type="dt" sz="half" idx="10"/>
          </p:nvPr>
        </p:nvSpPr>
        <p:spPr/>
        <p:txBody>
          <a:bodyPr/>
          <a:lstStyle/>
          <a:p>
            <a:fld id="{FC929B7A-FE23-4962-84A5-1ACFCF4754BF}"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5377E8FD-8935-4550-96FC-E4D0BD0264A1}" type="slidenum">
              <a:rPr lang="tr-TR"/>
              <a:pPr/>
              <a:t>28</a:t>
            </a:fld>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Saklama süresi </a:t>
            </a:r>
            <a:endParaRPr lang="tr-TR" dirty="0"/>
          </a:p>
        </p:txBody>
      </p:sp>
      <p:sp>
        <p:nvSpPr>
          <p:cNvPr id="3" name="2 İçerik Yer Tutucusu"/>
          <p:cNvSpPr>
            <a:spLocks noGrp="1"/>
          </p:cNvSpPr>
          <p:nvPr>
            <p:ph idx="1"/>
          </p:nvPr>
        </p:nvSpPr>
        <p:spPr>
          <a:xfrm>
            <a:off x="214282" y="1882808"/>
            <a:ext cx="8643998" cy="4572000"/>
          </a:xfrm>
        </p:spPr>
        <p:txBody>
          <a:bodyPr>
            <a:normAutofit/>
          </a:bodyPr>
          <a:lstStyle/>
          <a:p>
            <a:r>
              <a:rPr lang="tr-TR" dirty="0" smtClean="0"/>
              <a:t>Devlet Arşiv Hizmetleri Yönetmeliği </a:t>
            </a:r>
          </a:p>
          <a:p>
            <a:r>
              <a:rPr lang="tr-TR" dirty="0" smtClean="0"/>
              <a:t>S.B. Arşiv Mevzuatı (Yataklı ve Yataksız Tedavi Kurumlarında Tespit ve Değerlendirme Raporu- süreler)  </a:t>
            </a:r>
          </a:p>
          <a:p>
            <a:r>
              <a:rPr lang="tr-TR" dirty="0" smtClean="0"/>
              <a:t>Bazı defterler hariç (30 yılı ) genellikle 10 -20 yıl </a:t>
            </a:r>
          </a:p>
          <a:p>
            <a:r>
              <a:rPr lang="tr-TR" dirty="0" smtClean="0"/>
              <a:t>Özel Hastaneler Yönetmeliği (md.48) 20 yıl </a:t>
            </a:r>
          </a:p>
          <a:p>
            <a:r>
              <a:rPr lang="tr-TR" dirty="0" smtClean="0"/>
              <a:t>Üniversite hastaneleri (10, 20,50,100 yıl</a:t>
            </a:r>
          </a:p>
          <a:p>
            <a:r>
              <a:rPr lang="tr-TR" dirty="0" smtClean="0"/>
              <a:t>Örn: adli vaka olan </a:t>
            </a:r>
            <a:r>
              <a:rPr lang="tr-TR" dirty="0" err="1" smtClean="0"/>
              <a:t>ex</a:t>
            </a:r>
            <a:r>
              <a:rPr lang="tr-TR" dirty="0" smtClean="0"/>
              <a:t> bebek dosyaları 50 yılı</a:t>
            </a:r>
          </a:p>
          <a:p>
            <a:r>
              <a:rPr lang="tr-TR" dirty="0" smtClean="0"/>
              <a:t>Ayakta </a:t>
            </a:r>
            <a:r>
              <a:rPr lang="tr-TR" dirty="0" err="1" smtClean="0"/>
              <a:t>Teşhiş</a:t>
            </a:r>
            <a:r>
              <a:rPr lang="tr-TR" dirty="0" smtClean="0"/>
              <a:t> ve </a:t>
            </a:r>
            <a:r>
              <a:rPr lang="tr-TR" dirty="0" err="1" smtClean="0"/>
              <a:t>Ted</a:t>
            </a:r>
            <a:r>
              <a:rPr lang="tr-TR" dirty="0" smtClean="0"/>
              <a:t>. Yapılan Özel Sağlık Kuruluşları Yönetmeliği (md.53) 5 yıl  </a:t>
            </a:r>
          </a:p>
        </p:txBody>
      </p:sp>
      <p:sp>
        <p:nvSpPr>
          <p:cNvPr id="4" name="3 Veri Yer Tutucusu"/>
          <p:cNvSpPr>
            <a:spLocks noGrp="1"/>
          </p:cNvSpPr>
          <p:nvPr>
            <p:ph type="dt" sz="half" idx="10"/>
          </p:nvPr>
        </p:nvSpPr>
        <p:spPr/>
        <p:txBody>
          <a:bodyPr/>
          <a:lstStyle/>
          <a:p>
            <a:fld id="{AEB8BAFB-8427-48B8-BB2B-87B548EFB0D1}"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318ABB12-3CA9-4957-BAFA-87FE7C42F31D}" type="slidenum">
              <a:rPr lang="tr-TR" smtClean="0"/>
              <a:pPr/>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Veri Yer Tutucusu"/>
          <p:cNvSpPr>
            <a:spLocks noGrp="1"/>
          </p:cNvSpPr>
          <p:nvPr>
            <p:ph type="dt" sz="half" idx="10"/>
          </p:nvPr>
        </p:nvSpPr>
        <p:spPr/>
        <p:txBody>
          <a:bodyPr/>
          <a:lstStyle/>
          <a:p>
            <a:fld id="{3E0C33C9-BE4C-4405-B54F-F074AD33A7B4}" type="datetime1">
              <a:rPr lang="tr-TR" smtClean="0"/>
              <a:pPr/>
              <a:t>18.02.2014</a:t>
            </a:fld>
            <a:endParaRPr lang="tr-TR" dirty="0"/>
          </a:p>
        </p:txBody>
      </p:sp>
      <p:sp>
        <p:nvSpPr>
          <p:cNvPr id="7" name="3 Slayt Numarası Yer Tutucusu"/>
          <p:cNvSpPr>
            <a:spLocks noGrp="1"/>
          </p:cNvSpPr>
          <p:nvPr>
            <p:ph type="sldNum" sz="quarter" idx="12"/>
          </p:nvPr>
        </p:nvSpPr>
        <p:spPr/>
        <p:txBody>
          <a:bodyPr/>
          <a:lstStyle/>
          <a:p>
            <a:fld id="{FDA3634E-5761-42CA-BEAF-261F484DD489}" type="slidenum">
              <a:rPr lang="tr-TR"/>
              <a:pPr/>
              <a:t>3</a:t>
            </a:fld>
            <a:endParaRPr lang="tr-TR"/>
          </a:p>
        </p:txBody>
      </p:sp>
      <p:sp>
        <p:nvSpPr>
          <p:cNvPr id="36866" name="Rectangle 2"/>
          <p:cNvSpPr>
            <a:spLocks noChangeArrowheads="1"/>
          </p:cNvSpPr>
          <p:nvPr/>
        </p:nvSpPr>
        <p:spPr bwMode="auto">
          <a:xfrm>
            <a:off x="685800" y="762000"/>
            <a:ext cx="7772400" cy="1143000"/>
          </a:xfrm>
          <a:prstGeom prst="rect">
            <a:avLst/>
          </a:prstGeom>
          <a:noFill/>
          <a:ln w="9525">
            <a:noFill/>
            <a:miter lim="800000"/>
            <a:headEnd/>
            <a:tailEnd/>
          </a:ln>
          <a:effectLst/>
        </p:spPr>
        <p:txBody>
          <a:bodyPr wrap="none" anchor="ctr"/>
          <a:lstStyle/>
          <a:p>
            <a:endParaRPr lang="tr-TR"/>
          </a:p>
        </p:txBody>
      </p:sp>
      <p:sp>
        <p:nvSpPr>
          <p:cNvPr id="36867" name="Rectangle 3"/>
          <p:cNvSpPr>
            <a:spLocks noChangeArrowheads="1"/>
          </p:cNvSpPr>
          <p:nvPr/>
        </p:nvSpPr>
        <p:spPr bwMode="auto">
          <a:xfrm>
            <a:off x="1676400" y="1524000"/>
            <a:ext cx="6781800" cy="4800600"/>
          </a:xfrm>
          <a:prstGeom prst="rect">
            <a:avLst/>
          </a:prstGeom>
          <a:noFill/>
          <a:ln w="9525">
            <a:noFill/>
            <a:miter lim="800000"/>
            <a:headEnd/>
            <a:tailEnd/>
          </a:ln>
          <a:effectLst/>
        </p:spPr>
        <p:txBody>
          <a:bodyPr lIns="92075" tIns="46038" rIns="92075" bIns="46038"/>
          <a:lstStyle/>
          <a:p>
            <a:pPr marL="342900" indent="-342900" algn="ctr" eaLnBrk="0" hangingPunct="0">
              <a:spcBef>
                <a:spcPct val="20000"/>
              </a:spcBef>
            </a:pPr>
            <a:r>
              <a:rPr lang="tr-TR" sz="5400" b="1" dirty="0">
                <a:latin typeface="Times New Roman" pitchFamily="18" charset="0"/>
              </a:rPr>
              <a:t>Tıbbi Belgeler Sağlık Kurumlarının  </a:t>
            </a:r>
            <a:r>
              <a:rPr lang="tr-TR" sz="5400" b="1" dirty="0" smtClean="0">
                <a:latin typeface="Times New Roman" pitchFamily="18" charset="0"/>
              </a:rPr>
              <a:t>Belleğidir !!!</a:t>
            </a:r>
            <a:endParaRPr lang="tr-TR" sz="5400" b="1" dirty="0">
              <a:latin typeface="Times New Roman" pitchFamily="18" charset="0"/>
            </a:endParaRPr>
          </a:p>
        </p:txBody>
      </p:sp>
      <p:pic>
        <p:nvPicPr>
          <p:cNvPr id="36868" name="Picture 4" descr="BS00554_"/>
          <p:cNvPicPr>
            <a:picLocks noChangeAspect="1" noChangeArrowheads="1"/>
          </p:cNvPicPr>
          <p:nvPr/>
        </p:nvPicPr>
        <p:blipFill>
          <a:blip r:embed="rId2" cstate="print"/>
          <a:srcRect/>
          <a:stretch>
            <a:fillRect/>
          </a:stretch>
        </p:blipFill>
        <p:spPr bwMode="auto">
          <a:xfrm>
            <a:off x="228600" y="3200400"/>
            <a:ext cx="3200400" cy="2859088"/>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1295400" y="762000"/>
            <a:ext cx="7848600" cy="1295400"/>
          </a:xfrm>
        </p:spPr>
        <p:txBody>
          <a:bodyPr>
            <a:normAutofit fontScale="90000"/>
          </a:bodyPr>
          <a:lstStyle/>
          <a:p>
            <a:r>
              <a:rPr lang="tr-TR" sz="4000" b="1"/>
              <a:t>İngiltere -Müşteriyi Koruma Koruma Kanunu  (1987)</a:t>
            </a:r>
            <a:r>
              <a:rPr lang="tr-TR"/>
              <a:t> </a:t>
            </a:r>
          </a:p>
        </p:txBody>
      </p:sp>
      <p:sp>
        <p:nvSpPr>
          <p:cNvPr id="79875" name="Rectangle 3"/>
          <p:cNvSpPr>
            <a:spLocks noGrp="1" noChangeArrowheads="1"/>
          </p:cNvSpPr>
          <p:nvPr>
            <p:ph idx="1"/>
          </p:nvPr>
        </p:nvSpPr>
        <p:spPr>
          <a:xfrm>
            <a:off x="152400" y="1905000"/>
            <a:ext cx="8305800" cy="4343400"/>
          </a:xfrm>
        </p:spPr>
        <p:txBody>
          <a:bodyPr/>
          <a:lstStyle/>
          <a:p>
            <a:r>
              <a:rPr lang="tr-TR" b="1"/>
              <a:t>Kadın-doğum kayıtları-25 yıl-hasta öldükten 8 sene sonra</a:t>
            </a:r>
          </a:p>
          <a:p>
            <a:r>
              <a:rPr lang="tr-TR" b="1"/>
              <a:t>Çocuk kayıtları-25.yaşa kadar-hasta öldükten 8 sene sonra</a:t>
            </a:r>
          </a:p>
          <a:p>
            <a:r>
              <a:rPr lang="tr-TR" b="1"/>
              <a:t>Zihinsel hastalık kayıtları-hasta öldükten 8 sene sonra</a:t>
            </a:r>
          </a:p>
          <a:p>
            <a:r>
              <a:rPr lang="tr-TR" b="1"/>
              <a:t>Diğer  kayıtlar- 8 yıl</a:t>
            </a:r>
            <a:r>
              <a:rPr lang="tr-TR"/>
              <a:t>         </a:t>
            </a:r>
          </a:p>
        </p:txBody>
      </p:sp>
      <p:sp>
        <p:nvSpPr>
          <p:cNvPr id="5" name="3 Veri Yer Tutucusu"/>
          <p:cNvSpPr>
            <a:spLocks noGrp="1"/>
          </p:cNvSpPr>
          <p:nvPr>
            <p:ph type="dt" sz="half" idx="10"/>
          </p:nvPr>
        </p:nvSpPr>
        <p:spPr/>
        <p:txBody>
          <a:bodyPr/>
          <a:lstStyle/>
          <a:p>
            <a:fld id="{6E99F53D-2239-4602-AFB9-C1F465C9F3C4}" type="datetime1">
              <a:rPr lang="tr-TR" smtClean="0"/>
              <a:pPr/>
              <a:t>18.02.2014</a:t>
            </a:fld>
            <a:endParaRPr lang="tr-TR"/>
          </a:p>
        </p:txBody>
      </p:sp>
      <p:sp>
        <p:nvSpPr>
          <p:cNvPr id="7" name="5 Slayt Numarası Yer Tutucusu"/>
          <p:cNvSpPr>
            <a:spLocks noGrp="1"/>
          </p:cNvSpPr>
          <p:nvPr>
            <p:ph type="sldNum" sz="quarter" idx="12"/>
          </p:nvPr>
        </p:nvSpPr>
        <p:spPr/>
        <p:txBody>
          <a:bodyPr/>
          <a:lstStyle/>
          <a:p>
            <a:fld id="{72FA33B6-EC57-44E7-B078-6DC1CE87F3FB}" type="slidenum">
              <a:rPr lang="tr-TR"/>
              <a:pPr/>
              <a:t>30</a:t>
            </a:fld>
            <a:endParaRPr lang="tr-TR"/>
          </a:p>
        </p:txBody>
      </p:sp>
      <p:pic>
        <p:nvPicPr>
          <p:cNvPr id="79876" name="Picture 4" descr="PE02043_"/>
          <p:cNvPicPr>
            <a:picLocks noChangeAspect="1" noChangeArrowheads="1"/>
          </p:cNvPicPr>
          <p:nvPr/>
        </p:nvPicPr>
        <p:blipFill>
          <a:blip r:embed="rId2" cstate="print"/>
          <a:srcRect/>
          <a:stretch>
            <a:fillRect/>
          </a:stretch>
        </p:blipFill>
        <p:spPr bwMode="auto">
          <a:xfrm>
            <a:off x="5943600" y="4572000"/>
            <a:ext cx="2895600" cy="1905000"/>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762000"/>
            <a:ext cx="8458200" cy="1143000"/>
          </a:xfrm>
        </p:spPr>
        <p:txBody>
          <a:bodyPr>
            <a:normAutofit/>
          </a:bodyPr>
          <a:lstStyle/>
          <a:p>
            <a:r>
              <a:rPr lang="tr-TR" b="1"/>
              <a:t>Belgeleri Saklamada Seçenekler</a:t>
            </a:r>
            <a:r>
              <a:rPr lang="tr-TR"/>
              <a:t> </a:t>
            </a:r>
          </a:p>
        </p:txBody>
      </p:sp>
      <p:sp>
        <p:nvSpPr>
          <p:cNvPr id="80899" name="Rectangle 3"/>
          <p:cNvSpPr>
            <a:spLocks noGrp="1" noChangeArrowheads="1"/>
          </p:cNvSpPr>
          <p:nvPr>
            <p:ph idx="1"/>
          </p:nvPr>
        </p:nvSpPr>
        <p:spPr>
          <a:xfrm>
            <a:off x="457200" y="1772816"/>
            <a:ext cx="8686800" cy="4114800"/>
          </a:xfrm>
        </p:spPr>
        <p:txBody>
          <a:bodyPr>
            <a:normAutofit/>
          </a:bodyPr>
          <a:lstStyle/>
          <a:p>
            <a:pPr>
              <a:lnSpc>
                <a:spcPct val="90000"/>
              </a:lnSpc>
            </a:pPr>
            <a:r>
              <a:rPr lang="tr-TR" dirty="0"/>
              <a:t>Tüm hasta belgelerinin seçilmiş hastanelerde sürekli saklanması (Özel dal, eğitim )  </a:t>
            </a:r>
          </a:p>
          <a:p>
            <a:pPr>
              <a:lnSpc>
                <a:spcPct val="90000"/>
              </a:lnSpc>
            </a:pPr>
            <a:r>
              <a:rPr lang="tr-TR" dirty="0"/>
              <a:t>Tüm hasta belgelerinin seçilmiş yıllarda saklanması (Çift yıl, iki senede bir )</a:t>
            </a:r>
          </a:p>
          <a:p>
            <a:pPr>
              <a:lnSpc>
                <a:spcPct val="90000"/>
              </a:lnSpc>
            </a:pPr>
            <a:r>
              <a:rPr lang="tr-TR" dirty="0"/>
              <a:t>Hasta belgelerinin belirli kısımlarının saklanması </a:t>
            </a:r>
          </a:p>
          <a:p>
            <a:pPr>
              <a:lnSpc>
                <a:spcPct val="90000"/>
              </a:lnSpc>
            </a:pPr>
            <a:r>
              <a:rPr lang="tr-TR" dirty="0"/>
              <a:t>Hasta belgelerinin sayısına ve dosyaların kalınlığına göre saklanması</a:t>
            </a:r>
          </a:p>
          <a:p>
            <a:pPr>
              <a:lnSpc>
                <a:spcPct val="90000"/>
              </a:lnSpc>
            </a:pPr>
            <a:r>
              <a:rPr lang="tr-TR" dirty="0"/>
              <a:t>Sistematik örneklem ile saklama  </a:t>
            </a:r>
          </a:p>
          <a:p>
            <a:pPr>
              <a:lnSpc>
                <a:spcPct val="90000"/>
              </a:lnSpc>
            </a:pPr>
            <a:endParaRPr lang="tr-TR" dirty="0"/>
          </a:p>
          <a:p>
            <a:pPr>
              <a:lnSpc>
                <a:spcPct val="90000"/>
              </a:lnSpc>
            </a:pPr>
            <a:endParaRPr lang="tr-TR" dirty="0"/>
          </a:p>
        </p:txBody>
      </p:sp>
      <p:sp>
        <p:nvSpPr>
          <p:cNvPr id="4" name="3 Veri Yer Tutucusu"/>
          <p:cNvSpPr>
            <a:spLocks noGrp="1"/>
          </p:cNvSpPr>
          <p:nvPr>
            <p:ph type="dt" sz="half" idx="10"/>
          </p:nvPr>
        </p:nvSpPr>
        <p:spPr/>
        <p:txBody>
          <a:bodyPr/>
          <a:lstStyle/>
          <a:p>
            <a:fld id="{2FA9FD47-481D-4346-B770-B1FCC6C4DE35}"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1F53AC89-B778-4532-A8E3-AA53CEB8C448}" type="slidenum">
              <a:rPr lang="tr-TR"/>
              <a:pPr/>
              <a:t>31</a:t>
            </a:fld>
            <a:endParaRPr lang="tr-T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685800" y="533400"/>
            <a:ext cx="8839200" cy="1143000"/>
          </a:xfrm>
        </p:spPr>
        <p:txBody>
          <a:bodyPr>
            <a:normAutofit/>
          </a:bodyPr>
          <a:lstStyle/>
          <a:p>
            <a:r>
              <a:rPr lang="tr-TR" sz="4000" b="1"/>
              <a:t>Tavsiye Edilen Saklama Periyotları</a:t>
            </a:r>
            <a:r>
              <a:rPr lang="tr-TR"/>
              <a:t> </a:t>
            </a:r>
          </a:p>
        </p:txBody>
      </p:sp>
      <p:sp>
        <p:nvSpPr>
          <p:cNvPr id="81923" name="Rectangle 3"/>
          <p:cNvSpPr>
            <a:spLocks noGrp="1" noChangeArrowheads="1"/>
          </p:cNvSpPr>
          <p:nvPr>
            <p:ph idx="1"/>
          </p:nvPr>
        </p:nvSpPr>
        <p:spPr>
          <a:xfrm>
            <a:off x="228600" y="1676400"/>
            <a:ext cx="8686800" cy="4876800"/>
          </a:xfrm>
        </p:spPr>
        <p:txBody>
          <a:bodyPr/>
          <a:lstStyle/>
          <a:p>
            <a:r>
              <a:rPr lang="tr-TR" sz="2800" b="1" dirty="0"/>
              <a:t>Hükümete gönderilen yıllık raporlar (Sürekli)</a:t>
            </a:r>
          </a:p>
          <a:p>
            <a:r>
              <a:rPr lang="tr-TR" sz="2800" b="1" dirty="0"/>
              <a:t>Doğum belgeleri kopyaları (Sürekli)</a:t>
            </a:r>
          </a:p>
          <a:p>
            <a:r>
              <a:rPr lang="tr-TR" sz="2800" b="1" dirty="0"/>
              <a:t>Ölüm belgeleri kopyaları (Sürekli)</a:t>
            </a:r>
          </a:p>
          <a:p>
            <a:r>
              <a:rPr lang="tr-TR" sz="2800" b="1" dirty="0"/>
              <a:t>Hastalık indeksleri (10 yıldan sürekliliğe kadar)</a:t>
            </a:r>
          </a:p>
          <a:p>
            <a:r>
              <a:rPr lang="tr-TR" sz="2800" b="1" dirty="0"/>
              <a:t>Acil servis kayıtları, doktor indeksleri (10 yıl)</a:t>
            </a:r>
          </a:p>
          <a:p>
            <a:r>
              <a:rPr lang="tr-TR" sz="2800" b="1" dirty="0"/>
              <a:t>Operasyon indeksleri(10 yıl-sürekliliğe kadar)</a:t>
            </a:r>
          </a:p>
          <a:p>
            <a:r>
              <a:rPr lang="tr-TR" sz="2800" b="1" dirty="0"/>
              <a:t>Hasta indeksleri, tümör kayıt dosyaları (sürekli)</a:t>
            </a:r>
          </a:p>
          <a:p>
            <a:r>
              <a:rPr lang="tr-TR" sz="2800" b="1" dirty="0"/>
              <a:t>Hastaların sağlık belgeleri (En son kullanımdan itibaren</a:t>
            </a:r>
            <a:r>
              <a:rPr lang="tr-TR" sz="2800" dirty="0"/>
              <a:t> </a:t>
            </a:r>
            <a:r>
              <a:rPr lang="tr-TR" sz="2800" b="1" dirty="0"/>
              <a:t>en az 10 yıl )</a:t>
            </a:r>
            <a:endParaRPr lang="tr-TR" sz="2800" dirty="0"/>
          </a:p>
          <a:p>
            <a:endParaRPr lang="tr-TR" sz="2800" dirty="0"/>
          </a:p>
        </p:txBody>
      </p:sp>
      <p:sp>
        <p:nvSpPr>
          <p:cNvPr id="4" name="3 Veri Yer Tutucusu"/>
          <p:cNvSpPr>
            <a:spLocks noGrp="1"/>
          </p:cNvSpPr>
          <p:nvPr>
            <p:ph type="dt" sz="half" idx="10"/>
          </p:nvPr>
        </p:nvSpPr>
        <p:spPr/>
        <p:txBody>
          <a:bodyPr/>
          <a:lstStyle/>
          <a:p>
            <a:fld id="{BD94BC5F-9F40-4A3A-A2A0-D235BF98EDE6}"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809C0C99-3F62-4F19-9355-675FDC5EADA5}" type="slidenum">
              <a:rPr lang="tr-TR"/>
              <a:pPr/>
              <a:t>32</a:t>
            </a:fld>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tr-TR" b="1" dirty="0"/>
              <a:t>Tıbbi Film Arşivi</a:t>
            </a:r>
            <a:r>
              <a:rPr lang="tr-TR" dirty="0"/>
              <a:t> </a:t>
            </a:r>
          </a:p>
        </p:txBody>
      </p:sp>
      <p:sp>
        <p:nvSpPr>
          <p:cNvPr id="86019" name="Rectangle 3"/>
          <p:cNvSpPr>
            <a:spLocks noGrp="1" noChangeArrowheads="1"/>
          </p:cNvSpPr>
          <p:nvPr>
            <p:ph idx="1"/>
          </p:nvPr>
        </p:nvSpPr>
        <p:spPr/>
        <p:txBody>
          <a:bodyPr/>
          <a:lstStyle/>
          <a:p>
            <a:r>
              <a:rPr lang="tr-TR" dirty="0"/>
              <a:t>Ayrı bir yerde film arşivi oluşturulması</a:t>
            </a:r>
          </a:p>
          <a:p>
            <a:r>
              <a:rPr lang="tr-TR" dirty="0" smtClean="0"/>
              <a:t>Bilgisayar </a:t>
            </a:r>
            <a:r>
              <a:rPr lang="tr-TR" dirty="0"/>
              <a:t>ortamında saklanması  </a:t>
            </a:r>
          </a:p>
        </p:txBody>
      </p:sp>
      <p:sp>
        <p:nvSpPr>
          <p:cNvPr id="5" name="3 Veri Yer Tutucusu"/>
          <p:cNvSpPr>
            <a:spLocks noGrp="1"/>
          </p:cNvSpPr>
          <p:nvPr>
            <p:ph type="dt" sz="half" idx="10"/>
          </p:nvPr>
        </p:nvSpPr>
        <p:spPr/>
        <p:txBody>
          <a:bodyPr/>
          <a:lstStyle/>
          <a:p>
            <a:fld id="{283A9788-AC7E-4E45-BC50-9C6E0804CE23}" type="datetime1">
              <a:rPr lang="tr-TR" smtClean="0"/>
              <a:pPr/>
              <a:t>18.02.2014</a:t>
            </a:fld>
            <a:endParaRPr lang="tr-TR"/>
          </a:p>
        </p:txBody>
      </p:sp>
      <p:sp>
        <p:nvSpPr>
          <p:cNvPr id="7" name="5 Slayt Numarası Yer Tutucusu"/>
          <p:cNvSpPr>
            <a:spLocks noGrp="1"/>
          </p:cNvSpPr>
          <p:nvPr>
            <p:ph type="sldNum" sz="quarter" idx="12"/>
          </p:nvPr>
        </p:nvSpPr>
        <p:spPr/>
        <p:txBody>
          <a:bodyPr/>
          <a:lstStyle/>
          <a:p>
            <a:fld id="{414DAC5B-3EC2-47DF-951A-0BB0F40E270D}" type="slidenum">
              <a:rPr lang="tr-TR"/>
              <a:pPr/>
              <a:t>33</a:t>
            </a:fld>
            <a:endParaRPr lang="tr-TR"/>
          </a:p>
        </p:txBody>
      </p:sp>
      <p:pic>
        <p:nvPicPr>
          <p:cNvPr id="86020" name="Picture 4" descr="BD04924_"/>
          <p:cNvPicPr>
            <a:picLocks noChangeAspect="1" noChangeArrowheads="1"/>
          </p:cNvPicPr>
          <p:nvPr/>
        </p:nvPicPr>
        <p:blipFill>
          <a:blip r:embed="rId2" cstate="print"/>
          <a:srcRect/>
          <a:stretch>
            <a:fillRect/>
          </a:stretch>
        </p:blipFill>
        <p:spPr bwMode="auto">
          <a:xfrm>
            <a:off x="2743200" y="4267200"/>
            <a:ext cx="2743200" cy="2286000"/>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65F56C39-056C-406B-AC4B-9E274EF5807B}"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CD8B45CD-C3FA-41A0-9997-4318CE11B762}" type="slidenum">
              <a:rPr lang="tr-TR"/>
              <a:pPr/>
              <a:t>34</a:t>
            </a:fld>
            <a:endParaRPr lang="tr-TR"/>
          </a:p>
        </p:txBody>
      </p:sp>
      <p:sp>
        <p:nvSpPr>
          <p:cNvPr id="87042" name="Rectangle 2"/>
          <p:cNvSpPr>
            <a:spLocks noChangeArrowheads="1"/>
          </p:cNvSpPr>
          <p:nvPr/>
        </p:nvSpPr>
        <p:spPr bwMode="auto">
          <a:xfrm>
            <a:off x="685800" y="1143000"/>
            <a:ext cx="7772400" cy="1143000"/>
          </a:xfrm>
          <a:prstGeom prst="rect">
            <a:avLst/>
          </a:prstGeom>
          <a:noFill/>
          <a:ln w="9525">
            <a:noFill/>
            <a:miter lim="800000"/>
            <a:headEnd/>
            <a:tailEnd/>
          </a:ln>
          <a:effectLst/>
        </p:spPr>
        <p:txBody>
          <a:bodyPr lIns="92075" tIns="46038" rIns="92075" bIns="46038" anchor="ctr"/>
          <a:lstStyle/>
          <a:p>
            <a:pPr algn="ctr" eaLnBrk="0" hangingPunct="0"/>
            <a:r>
              <a:rPr lang="tr-TR" sz="4400" b="1" dirty="0">
                <a:solidFill>
                  <a:schemeClr val="accent2">
                    <a:lumMod val="60000"/>
                    <a:lumOff val="40000"/>
                  </a:schemeClr>
                </a:solidFill>
                <a:latin typeface="Times New Roman" pitchFamily="18" charset="0"/>
              </a:rPr>
              <a:t>Tıbbi </a:t>
            </a:r>
            <a:r>
              <a:rPr lang="tr-TR" sz="4400" b="1" dirty="0" smtClean="0">
                <a:solidFill>
                  <a:schemeClr val="accent2">
                    <a:lumMod val="60000"/>
                    <a:lumOff val="40000"/>
                  </a:schemeClr>
                </a:solidFill>
                <a:latin typeface="Times New Roman" pitchFamily="18" charset="0"/>
              </a:rPr>
              <a:t>Kayıtların Taşıması </a:t>
            </a:r>
            <a:r>
              <a:rPr lang="tr-TR" sz="4400" b="1" dirty="0">
                <a:solidFill>
                  <a:schemeClr val="accent2">
                    <a:lumMod val="60000"/>
                    <a:lumOff val="40000"/>
                  </a:schemeClr>
                </a:solidFill>
                <a:latin typeface="Times New Roman" pitchFamily="18" charset="0"/>
              </a:rPr>
              <a:t>Gerekli Özellikler	</a:t>
            </a:r>
          </a:p>
        </p:txBody>
      </p:sp>
      <p:sp>
        <p:nvSpPr>
          <p:cNvPr id="87043" name="Rectangle 3"/>
          <p:cNvSpPr>
            <a:spLocks noChangeArrowheads="1"/>
          </p:cNvSpPr>
          <p:nvPr/>
        </p:nvSpPr>
        <p:spPr bwMode="auto">
          <a:xfrm>
            <a:off x="685800" y="2438400"/>
            <a:ext cx="77724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Tıbbi bilgileri içeren formlar tüm ülkede standart ve tüm bilgileri içerecek sayıda olmalıdır</a:t>
            </a:r>
          </a:p>
          <a:p>
            <a:pPr marL="342900" indent="-342900" eaLnBrk="0" hangingPunct="0">
              <a:spcBef>
                <a:spcPct val="20000"/>
              </a:spcBef>
              <a:buClr>
                <a:schemeClr val="tx2"/>
              </a:buClr>
              <a:buFontTx/>
              <a:buChar char="•"/>
            </a:pPr>
            <a:r>
              <a:rPr lang="tr-TR" sz="3200" b="1">
                <a:latin typeface="Times New Roman" pitchFamily="18" charset="0"/>
              </a:rPr>
              <a:t>Formlar gerekli bilgileri içermeli ve bu bilgilerin zamanında işlenmesi sağlanmalıdır.</a:t>
            </a:r>
          </a:p>
          <a:p>
            <a:pPr marL="342900" indent="-342900" eaLnBrk="0" hangingPunct="0">
              <a:spcBef>
                <a:spcPct val="20000"/>
              </a:spcBef>
              <a:buClr>
                <a:schemeClr val="tx2"/>
              </a:buClr>
              <a:buFontTx/>
              <a:buChar char="•"/>
            </a:pPr>
            <a:r>
              <a:rPr lang="tr-TR" sz="3200" b="1">
                <a:latin typeface="Times New Roman" pitchFamily="18" charset="0"/>
              </a:rPr>
              <a:t>Formlar basit ve anlaşılır olmalıdır.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762000"/>
            <a:ext cx="8001000" cy="1981200"/>
          </a:xfrm>
        </p:spPr>
        <p:txBody>
          <a:bodyPr>
            <a:normAutofit fontScale="90000"/>
          </a:bodyPr>
          <a:lstStyle/>
          <a:p>
            <a:r>
              <a:rPr lang="tr-TR" b="1" dirty="0"/>
              <a:t>Tıbbi Belgelerin Taşıması Gerekli Özellikler	 </a:t>
            </a:r>
            <a:br>
              <a:rPr lang="tr-TR" b="1" dirty="0"/>
            </a:br>
            <a:endParaRPr lang="tr-TR" b="1" dirty="0"/>
          </a:p>
        </p:txBody>
      </p:sp>
      <p:sp>
        <p:nvSpPr>
          <p:cNvPr id="88067" name="Rectangle 3"/>
          <p:cNvSpPr>
            <a:spLocks noGrp="1" noChangeArrowheads="1"/>
          </p:cNvSpPr>
          <p:nvPr>
            <p:ph idx="1"/>
          </p:nvPr>
        </p:nvSpPr>
        <p:spPr>
          <a:xfrm>
            <a:off x="304800" y="2133600"/>
            <a:ext cx="8610600" cy="4419600"/>
          </a:xfrm>
        </p:spPr>
        <p:txBody>
          <a:bodyPr/>
          <a:lstStyle/>
          <a:p>
            <a:pPr>
              <a:lnSpc>
                <a:spcPct val="90000"/>
              </a:lnSpc>
            </a:pPr>
            <a:r>
              <a:rPr lang="tr-TR" b="1" dirty="0"/>
              <a:t>Formlar istatistiksel veri hazırlamaya uygun </a:t>
            </a:r>
            <a:r>
              <a:rPr lang="tr-TR" b="1" dirty="0" smtClean="0"/>
              <a:t>düzenlenmelidir</a:t>
            </a:r>
            <a:endParaRPr lang="tr-TR" b="1" dirty="0"/>
          </a:p>
          <a:p>
            <a:pPr>
              <a:lnSpc>
                <a:spcPct val="90000"/>
              </a:lnSpc>
            </a:pPr>
            <a:r>
              <a:rPr lang="tr-TR" b="1" dirty="0"/>
              <a:t>Her sağlık kurumunda formların tek bir merkezde toplanması </a:t>
            </a:r>
            <a:r>
              <a:rPr lang="tr-TR" b="1" dirty="0" smtClean="0"/>
              <a:t>sağlanmalıdır</a:t>
            </a:r>
            <a:endParaRPr lang="tr-TR" b="1" dirty="0"/>
          </a:p>
          <a:p>
            <a:pPr>
              <a:lnSpc>
                <a:spcPct val="90000"/>
              </a:lnSpc>
            </a:pPr>
            <a:r>
              <a:rPr lang="tr-TR" b="1" dirty="0"/>
              <a:t>Formlara erişim kolay </a:t>
            </a:r>
            <a:r>
              <a:rPr lang="tr-TR" b="1" dirty="0" smtClean="0"/>
              <a:t>olmalıdır</a:t>
            </a:r>
            <a:endParaRPr lang="tr-TR" b="1" dirty="0"/>
          </a:p>
          <a:p>
            <a:pPr>
              <a:lnSpc>
                <a:spcPct val="90000"/>
              </a:lnSpc>
            </a:pPr>
            <a:r>
              <a:rPr lang="tr-TR" b="1" dirty="0"/>
              <a:t>Tıbbi belgelerin kaybolmaması ve görevli personel dışındaki kişiler  tarafından kullanılmaması için gereken önlemler </a:t>
            </a:r>
            <a:r>
              <a:rPr lang="tr-TR" b="1" dirty="0" smtClean="0"/>
              <a:t>alınmalıdır</a:t>
            </a:r>
            <a:endParaRPr lang="tr-TR" b="1" dirty="0"/>
          </a:p>
          <a:p>
            <a:pPr>
              <a:lnSpc>
                <a:spcPct val="90000"/>
              </a:lnSpc>
            </a:pPr>
            <a:endParaRPr lang="tr-TR" dirty="0"/>
          </a:p>
        </p:txBody>
      </p:sp>
      <p:sp>
        <p:nvSpPr>
          <p:cNvPr id="4" name="3 Veri Yer Tutucusu"/>
          <p:cNvSpPr>
            <a:spLocks noGrp="1"/>
          </p:cNvSpPr>
          <p:nvPr>
            <p:ph type="dt" sz="half" idx="10"/>
          </p:nvPr>
        </p:nvSpPr>
        <p:spPr/>
        <p:txBody>
          <a:bodyPr/>
          <a:lstStyle/>
          <a:p>
            <a:fld id="{11CD6CF9-8013-4E33-ADC0-D166FDE5A943}"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763A603A-F790-4343-BA93-15A261B0636F}" type="slidenum">
              <a:rPr lang="tr-TR"/>
              <a:pPr/>
              <a:t>35</a:t>
            </a:fld>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250825" y="277813"/>
            <a:ext cx="8642350" cy="919162"/>
          </a:xfrm>
        </p:spPr>
        <p:txBody>
          <a:bodyPr/>
          <a:lstStyle/>
          <a:p>
            <a:r>
              <a:rPr lang="tr-TR" sz="4000" dirty="0">
                <a:solidFill>
                  <a:schemeClr val="accent2">
                    <a:lumMod val="60000"/>
                    <a:lumOff val="40000"/>
                  </a:schemeClr>
                </a:solidFill>
              </a:rPr>
              <a:t>Akreditasyon Standartları Kapsamı </a:t>
            </a:r>
            <a:r>
              <a:rPr lang="tr-TR" sz="4000" dirty="0"/>
              <a:t> </a:t>
            </a:r>
          </a:p>
        </p:txBody>
      </p:sp>
      <p:sp>
        <p:nvSpPr>
          <p:cNvPr id="245763" name="Rectangle 3"/>
          <p:cNvSpPr>
            <a:spLocks noGrp="1" noChangeArrowheads="1"/>
          </p:cNvSpPr>
          <p:nvPr>
            <p:ph sz="half" idx="1"/>
          </p:nvPr>
        </p:nvSpPr>
        <p:spPr>
          <a:xfrm>
            <a:off x="323850" y="1557338"/>
            <a:ext cx="4171950" cy="4967287"/>
          </a:xfrm>
        </p:spPr>
        <p:txBody>
          <a:bodyPr/>
          <a:lstStyle/>
          <a:p>
            <a:r>
              <a:rPr lang="tr-TR" sz="2400" b="1" dirty="0">
                <a:solidFill>
                  <a:schemeClr val="accent2">
                    <a:lumMod val="60000"/>
                    <a:lumOff val="40000"/>
                  </a:schemeClr>
                </a:solidFill>
              </a:rPr>
              <a:t>Hasta odaklı standartlar</a:t>
            </a:r>
            <a:r>
              <a:rPr lang="tr-TR" sz="2400" dirty="0">
                <a:solidFill>
                  <a:schemeClr val="accent2">
                    <a:lumMod val="60000"/>
                    <a:lumOff val="40000"/>
                  </a:schemeClr>
                </a:solidFill>
              </a:rPr>
              <a:t>; </a:t>
            </a:r>
          </a:p>
          <a:p>
            <a:pPr>
              <a:buFont typeface="Wingdings" pitchFamily="2" charset="2"/>
              <a:buNone/>
            </a:pPr>
            <a:r>
              <a:rPr lang="tr-TR" sz="2400" dirty="0"/>
              <a:t>	</a:t>
            </a:r>
            <a:r>
              <a:rPr lang="tr-TR" sz="2400" dirty="0" smtClean="0"/>
              <a:t>-</a:t>
            </a:r>
            <a:r>
              <a:rPr lang="tr-TR" sz="2400" u="sng" dirty="0" smtClean="0">
                <a:solidFill>
                  <a:schemeClr val="accent5">
                    <a:lumMod val="60000"/>
                    <a:lumOff val="40000"/>
                  </a:schemeClr>
                </a:solidFill>
              </a:rPr>
              <a:t>hastaların </a:t>
            </a:r>
            <a:r>
              <a:rPr lang="tr-TR" sz="2400" u="sng" dirty="0">
                <a:solidFill>
                  <a:schemeClr val="accent5">
                    <a:lumMod val="60000"/>
                    <a:lumOff val="40000"/>
                  </a:schemeClr>
                </a:solidFill>
              </a:rPr>
              <a:t>değerlendirilmesi, hastaların bakımı, </a:t>
            </a:r>
          </a:p>
          <a:p>
            <a:pPr>
              <a:buFont typeface="Wingdings" pitchFamily="2" charset="2"/>
              <a:buNone/>
            </a:pPr>
            <a:r>
              <a:rPr lang="tr-TR" sz="2400" dirty="0"/>
              <a:t>	</a:t>
            </a:r>
            <a:r>
              <a:rPr lang="tr-TR" sz="2400" u="sng" dirty="0">
                <a:solidFill>
                  <a:schemeClr val="accent5">
                    <a:lumMod val="60000"/>
                    <a:lumOff val="40000"/>
                  </a:schemeClr>
                </a:solidFill>
              </a:rPr>
              <a:t>bakıma ulaşım ve bakımın sürekliliği, </a:t>
            </a:r>
          </a:p>
          <a:p>
            <a:pPr>
              <a:buFont typeface="Wingdings" pitchFamily="2" charset="2"/>
              <a:buNone/>
            </a:pPr>
            <a:r>
              <a:rPr lang="tr-TR" sz="2400" dirty="0"/>
              <a:t>	hasta ve hasta yakınlarının hakları </a:t>
            </a:r>
          </a:p>
          <a:p>
            <a:pPr>
              <a:buFont typeface="Wingdings" pitchFamily="2" charset="2"/>
              <a:buNone/>
            </a:pPr>
            <a:r>
              <a:rPr lang="tr-TR" sz="2400" dirty="0"/>
              <a:t>	</a:t>
            </a:r>
            <a:r>
              <a:rPr lang="tr-TR" sz="2400" u="sng" dirty="0">
                <a:solidFill>
                  <a:schemeClr val="accent5">
                    <a:lumMod val="60000"/>
                    <a:lumOff val="40000"/>
                  </a:schemeClr>
                </a:solidFill>
              </a:rPr>
              <a:t>hastaların eğitimi  </a:t>
            </a:r>
          </a:p>
          <a:p>
            <a:endParaRPr lang="tr-TR" sz="2400" dirty="0"/>
          </a:p>
        </p:txBody>
      </p:sp>
      <p:sp>
        <p:nvSpPr>
          <p:cNvPr id="245764" name="Rectangle 4"/>
          <p:cNvSpPr>
            <a:spLocks noGrp="1" noChangeArrowheads="1"/>
          </p:cNvSpPr>
          <p:nvPr>
            <p:ph sz="half" idx="2"/>
          </p:nvPr>
        </p:nvSpPr>
        <p:spPr>
          <a:xfrm>
            <a:off x="4267200" y="1484313"/>
            <a:ext cx="4876800" cy="4752975"/>
          </a:xfrm>
        </p:spPr>
        <p:txBody>
          <a:bodyPr/>
          <a:lstStyle/>
          <a:p>
            <a:r>
              <a:rPr lang="tr-TR" sz="2400" b="1" dirty="0">
                <a:solidFill>
                  <a:schemeClr val="accent2">
                    <a:lumMod val="60000"/>
                    <a:lumOff val="40000"/>
                  </a:schemeClr>
                </a:solidFill>
              </a:rPr>
              <a:t>Organizasyon odaklı standartlar</a:t>
            </a:r>
            <a:r>
              <a:rPr lang="tr-TR" sz="2400" dirty="0">
                <a:solidFill>
                  <a:schemeClr val="accent2">
                    <a:lumMod val="60000"/>
                    <a:lumOff val="40000"/>
                  </a:schemeClr>
                </a:solidFill>
              </a:rPr>
              <a:t> </a:t>
            </a:r>
          </a:p>
          <a:p>
            <a:pPr>
              <a:buFont typeface="Wingdings" pitchFamily="2" charset="2"/>
              <a:buNone/>
            </a:pPr>
            <a:r>
              <a:rPr lang="tr-TR" sz="2400" dirty="0"/>
              <a:t>	yönetişim, </a:t>
            </a:r>
          </a:p>
          <a:p>
            <a:pPr>
              <a:buFont typeface="Wingdings" pitchFamily="2" charset="2"/>
              <a:buNone/>
            </a:pPr>
            <a:r>
              <a:rPr lang="tr-TR" sz="2400" dirty="0"/>
              <a:t>	liderlik ve yönlendirme</a:t>
            </a:r>
          </a:p>
          <a:p>
            <a:pPr>
              <a:buFont typeface="Wingdings" pitchFamily="2" charset="2"/>
              <a:buNone/>
            </a:pPr>
            <a:r>
              <a:rPr lang="tr-TR" sz="2400" dirty="0"/>
              <a:t>	tesis yönetimi ve güvenlik, </a:t>
            </a:r>
            <a:r>
              <a:rPr lang="tr-TR" sz="2400" u="sng" dirty="0">
                <a:solidFill>
                  <a:schemeClr val="accent5">
                    <a:lumMod val="60000"/>
                    <a:lumOff val="40000"/>
                  </a:schemeClr>
                </a:solidFill>
              </a:rPr>
              <a:t>enfeksiyon kontrol</a:t>
            </a:r>
            <a:r>
              <a:rPr lang="tr-TR" sz="2400" dirty="0"/>
              <a:t>, </a:t>
            </a:r>
          </a:p>
          <a:p>
            <a:pPr>
              <a:buFont typeface="Wingdings" pitchFamily="2" charset="2"/>
              <a:buNone/>
            </a:pPr>
            <a:r>
              <a:rPr lang="tr-TR" sz="2400" dirty="0"/>
              <a:t>	</a:t>
            </a:r>
            <a:r>
              <a:rPr lang="tr-TR" sz="2400" u="sng" dirty="0">
                <a:solidFill>
                  <a:schemeClr val="accent5">
                    <a:lumMod val="60000"/>
                    <a:lumOff val="40000"/>
                  </a:schemeClr>
                </a:solidFill>
              </a:rPr>
              <a:t>bilgi </a:t>
            </a:r>
            <a:r>
              <a:rPr lang="tr-TR" sz="2400" u="sng" dirty="0" smtClean="0">
                <a:solidFill>
                  <a:schemeClr val="accent5">
                    <a:lumMod val="60000"/>
                    <a:lumOff val="40000"/>
                  </a:schemeClr>
                </a:solidFill>
              </a:rPr>
              <a:t>yönetimi</a:t>
            </a:r>
            <a:endParaRPr lang="tr-TR" sz="2400" u="sng" dirty="0">
              <a:solidFill>
                <a:schemeClr val="accent2">
                  <a:lumMod val="60000"/>
                  <a:lumOff val="40000"/>
                </a:schemeClr>
              </a:solidFill>
            </a:endParaRPr>
          </a:p>
          <a:p>
            <a:pPr>
              <a:buFont typeface="Wingdings" pitchFamily="2" charset="2"/>
              <a:buNone/>
            </a:pPr>
            <a:r>
              <a:rPr lang="tr-TR" sz="2400" dirty="0"/>
              <a:t>	çalışanların nitelikleri ve eğitimi, </a:t>
            </a:r>
          </a:p>
          <a:p>
            <a:pPr>
              <a:buFont typeface="Wingdings" pitchFamily="2" charset="2"/>
              <a:buNone/>
            </a:pPr>
            <a:r>
              <a:rPr lang="tr-TR" sz="2400" dirty="0"/>
              <a:t>	</a:t>
            </a:r>
            <a:r>
              <a:rPr lang="tr-TR" sz="2400" u="sng" dirty="0">
                <a:solidFill>
                  <a:schemeClr val="accent5">
                    <a:lumMod val="60000"/>
                    <a:lumOff val="40000"/>
                  </a:schemeClr>
                </a:solidFill>
              </a:rPr>
              <a:t>kalite iyileştirme </a:t>
            </a:r>
          </a:p>
          <a:p>
            <a:pPr>
              <a:buFont typeface="Wingdings" pitchFamily="2" charset="2"/>
              <a:buNone/>
            </a:pPr>
            <a:r>
              <a:rPr lang="tr-TR" sz="2400" dirty="0"/>
              <a:t>	</a:t>
            </a:r>
            <a:r>
              <a:rPr lang="tr-TR" sz="2400" u="sng" dirty="0">
                <a:solidFill>
                  <a:schemeClr val="accent5">
                    <a:lumMod val="60000"/>
                    <a:lumOff val="40000"/>
                  </a:schemeClr>
                </a:solidFill>
              </a:rPr>
              <a:t>hasta güvenliği</a:t>
            </a:r>
          </a:p>
        </p:txBody>
      </p:sp>
      <p:sp>
        <p:nvSpPr>
          <p:cNvPr id="5" name="4 Veri Yer Tutucusu"/>
          <p:cNvSpPr>
            <a:spLocks noGrp="1"/>
          </p:cNvSpPr>
          <p:nvPr>
            <p:ph type="dt" sz="half" idx="10"/>
          </p:nvPr>
        </p:nvSpPr>
        <p:spPr/>
        <p:txBody>
          <a:bodyPr/>
          <a:lstStyle/>
          <a:p>
            <a:fld id="{5B2B5A97-C8C9-4D63-B061-E1FA453994D8}" type="datetime1">
              <a:rPr lang="tr-TR" smtClean="0"/>
              <a:pPr/>
              <a:t>18.02.2014</a:t>
            </a:fld>
            <a:endParaRPr lang="tr-TR"/>
          </a:p>
        </p:txBody>
      </p:sp>
      <p:sp>
        <p:nvSpPr>
          <p:cNvPr id="7" name="6 Slayt Numarası Yer Tutucusu"/>
          <p:cNvSpPr>
            <a:spLocks noGrp="1"/>
          </p:cNvSpPr>
          <p:nvPr>
            <p:ph type="sldNum" sz="quarter" idx="12"/>
          </p:nvPr>
        </p:nvSpPr>
        <p:spPr/>
        <p:txBody>
          <a:bodyPr/>
          <a:lstStyle/>
          <a:p>
            <a:fld id="{57D08A98-F48A-4CF1-AE97-0944568F6694}" type="slidenum">
              <a:rPr lang="tr-TR"/>
              <a:pPr/>
              <a:t>36</a:t>
            </a:fld>
            <a:endParaRPr lang="tr-T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tr-TR" sz="4000" b="1" dirty="0">
                <a:solidFill>
                  <a:schemeClr val="accent2">
                    <a:lumMod val="60000"/>
                    <a:lumOff val="40000"/>
                  </a:schemeClr>
                </a:solidFill>
              </a:rPr>
              <a:t>Bilgi Yönetimi</a:t>
            </a:r>
            <a:r>
              <a:rPr lang="tr-TR" b="1" dirty="0">
                <a:solidFill>
                  <a:schemeClr val="accent2">
                    <a:lumMod val="60000"/>
                    <a:lumOff val="40000"/>
                  </a:schemeClr>
                </a:solidFill>
              </a:rPr>
              <a:t> </a:t>
            </a:r>
          </a:p>
        </p:txBody>
      </p:sp>
      <p:sp>
        <p:nvSpPr>
          <p:cNvPr id="244739" name="Rectangle 3"/>
          <p:cNvSpPr>
            <a:spLocks noGrp="1" noChangeArrowheads="1"/>
          </p:cNvSpPr>
          <p:nvPr>
            <p:ph idx="1"/>
          </p:nvPr>
        </p:nvSpPr>
        <p:spPr/>
        <p:txBody>
          <a:bodyPr>
            <a:normAutofit fontScale="92500" lnSpcReduction="10000"/>
          </a:bodyPr>
          <a:lstStyle/>
          <a:p>
            <a:pPr>
              <a:lnSpc>
                <a:spcPct val="90000"/>
              </a:lnSpc>
            </a:pPr>
            <a:r>
              <a:rPr lang="tr-TR" sz="2000" b="1" dirty="0"/>
              <a:t>Bilgi İhtiyacını Karşılamaya Yönelik Plan </a:t>
            </a:r>
          </a:p>
          <a:p>
            <a:pPr>
              <a:lnSpc>
                <a:spcPct val="90000"/>
              </a:lnSpc>
            </a:pPr>
            <a:r>
              <a:rPr lang="tr-TR" sz="2000" b="1" dirty="0"/>
              <a:t>Konuya İlişkin Kuruluş Politikaları</a:t>
            </a:r>
          </a:p>
          <a:p>
            <a:pPr>
              <a:lnSpc>
                <a:spcPct val="90000"/>
              </a:lnSpc>
            </a:pPr>
            <a:r>
              <a:rPr lang="tr-TR" sz="2000" b="1" dirty="0"/>
              <a:t>Hastalar Dosyası </a:t>
            </a:r>
          </a:p>
          <a:p>
            <a:pPr>
              <a:lnSpc>
                <a:spcPct val="90000"/>
              </a:lnSpc>
            </a:pPr>
            <a:r>
              <a:rPr lang="tr-TR" sz="2000" b="1" dirty="0"/>
              <a:t>Acil Hasta Dosyası</a:t>
            </a:r>
          </a:p>
          <a:p>
            <a:pPr>
              <a:lnSpc>
                <a:spcPct val="90000"/>
              </a:lnSpc>
            </a:pPr>
            <a:r>
              <a:rPr lang="tr-TR" sz="2000" b="1" dirty="0"/>
              <a:t>Harici Veri Tabanlarına Katkı</a:t>
            </a:r>
          </a:p>
          <a:p>
            <a:pPr>
              <a:lnSpc>
                <a:spcPct val="90000"/>
              </a:lnSpc>
            </a:pPr>
            <a:r>
              <a:rPr lang="tr-TR" sz="2000" b="1" dirty="0"/>
              <a:t>Veri ve Bilgi Bütünlüğünün Sağlanması </a:t>
            </a:r>
          </a:p>
          <a:p>
            <a:pPr>
              <a:lnSpc>
                <a:spcPct val="90000"/>
              </a:lnSpc>
            </a:pPr>
            <a:r>
              <a:rPr lang="tr-TR" sz="2000" b="1" dirty="0"/>
              <a:t>Gizlilik ve Güvenlik İhlali Prosedürü    </a:t>
            </a:r>
          </a:p>
          <a:p>
            <a:pPr>
              <a:lnSpc>
                <a:spcPct val="90000"/>
              </a:lnSpc>
            </a:pPr>
            <a:r>
              <a:rPr lang="tr-TR" sz="2000" b="1" dirty="0"/>
              <a:t>Bilgi Yönetim Planı</a:t>
            </a:r>
          </a:p>
          <a:p>
            <a:pPr>
              <a:lnSpc>
                <a:spcPct val="90000"/>
              </a:lnSpc>
            </a:pPr>
            <a:r>
              <a:rPr lang="de-DE" sz="2000" b="1" dirty="0">
                <a:cs typeface="Arial" charset="0"/>
              </a:rPr>
              <a:t>Bilgi </a:t>
            </a:r>
            <a:r>
              <a:rPr lang="tr-TR" sz="2000" b="1" dirty="0"/>
              <a:t>S</a:t>
            </a:r>
            <a:r>
              <a:rPr lang="de-DE" sz="2000" b="1" dirty="0" err="1">
                <a:cs typeface="Arial" charset="0"/>
              </a:rPr>
              <a:t>istemleri</a:t>
            </a:r>
            <a:r>
              <a:rPr lang="tr-TR" sz="2000" b="1" dirty="0" err="1"/>
              <a:t>nin</a:t>
            </a:r>
            <a:r>
              <a:rPr lang="de-DE" sz="2000" b="1" dirty="0">
                <a:cs typeface="Arial" charset="0"/>
              </a:rPr>
              <a:t> </a:t>
            </a:r>
            <a:r>
              <a:rPr lang="tr-TR" sz="2000" b="1" dirty="0"/>
              <a:t>Y</a:t>
            </a:r>
            <a:r>
              <a:rPr lang="de-DE" sz="2000" b="1" dirty="0" err="1">
                <a:cs typeface="Arial" charset="0"/>
              </a:rPr>
              <a:t>edekleme</a:t>
            </a:r>
            <a:r>
              <a:rPr lang="tr-TR" sz="2000" b="1" dirty="0"/>
              <a:t>si</a:t>
            </a:r>
            <a:endParaRPr lang="en-AU" sz="2000" b="1" dirty="0"/>
          </a:p>
          <a:p>
            <a:pPr>
              <a:lnSpc>
                <a:spcPct val="90000"/>
              </a:lnSpc>
            </a:pPr>
            <a:r>
              <a:rPr lang="de-DE" sz="2000" b="1" dirty="0">
                <a:cs typeface="Arial" charset="0"/>
              </a:rPr>
              <a:t>Bilgi </a:t>
            </a:r>
            <a:r>
              <a:rPr lang="tr-TR" sz="2000" b="1" dirty="0"/>
              <a:t>S</a:t>
            </a:r>
            <a:r>
              <a:rPr lang="de-DE" sz="2000" b="1" dirty="0" err="1">
                <a:cs typeface="Arial" charset="0"/>
              </a:rPr>
              <a:t>istemleri</a:t>
            </a:r>
            <a:r>
              <a:rPr lang="de-DE" sz="2000" b="1" dirty="0">
                <a:cs typeface="Arial" charset="0"/>
              </a:rPr>
              <a:t> </a:t>
            </a:r>
            <a:r>
              <a:rPr lang="tr-TR" sz="2000" b="1" dirty="0"/>
              <a:t>ile H</a:t>
            </a:r>
            <a:r>
              <a:rPr lang="de-DE" sz="2000" b="1" dirty="0" err="1">
                <a:cs typeface="Arial" charset="0"/>
              </a:rPr>
              <a:t>aberleşme</a:t>
            </a:r>
            <a:endParaRPr lang="en-AU" sz="2000" b="1" dirty="0">
              <a:cs typeface="Times New Roman" pitchFamily="18" charset="0"/>
            </a:endParaRPr>
          </a:p>
          <a:p>
            <a:pPr>
              <a:lnSpc>
                <a:spcPct val="90000"/>
              </a:lnSpc>
            </a:pPr>
            <a:r>
              <a:rPr lang="en-AU" sz="2000" b="1" dirty="0" err="1">
                <a:cs typeface="Arial" charset="0"/>
              </a:rPr>
              <a:t>Bilgi</a:t>
            </a:r>
            <a:r>
              <a:rPr lang="en-AU" sz="2000" b="1" dirty="0">
                <a:cs typeface="Arial" charset="0"/>
              </a:rPr>
              <a:t> </a:t>
            </a:r>
            <a:r>
              <a:rPr lang="tr-TR" sz="2000" b="1" dirty="0"/>
              <a:t>S</a:t>
            </a:r>
            <a:r>
              <a:rPr lang="en-AU" sz="2000" b="1" dirty="0" err="1">
                <a:cs typeface="Arial" charset="0"/>
              </a:rPr>
              <a:t>istemleri</a:t>
            </a:r>
            <a:r>
              <a:rPr lang="tr-TR" sz="2000" b="1" dirty="0" err="1"/>
              <a:t>nde</a:t>
            </a:r>
            <a:r>
              <a:rPr lang="en-AU" sz="2000" b="1" dirty="0">
                <a:cs typeface="Arial" charset="0"/>
              </a:rPr>
              <a:t> </a:t>
            </a:r>
            <a:r>
              <a:rPr lang="tr-TR" sz="2000" b="1" dirty="0"/>
              <a:t>Y</a:t>
            </a:r>
            <a:r>
              <a:rPr lang="en-AU" sz="2000" b="1" dirty="0" err="1">
                <a:cs typeface="Arial" charset="0"/>
              </a:rPr>
              <a:t>etkilendirme</a:t>
            </a:r>
            <a:endParaRPr lang="en-AU" sz="2000" b="1" dirty="0">
              <a:cs typeface="Times New Roman" pitchFamily="18" charset="0"/>
            </a:endParaRPr>
          </a:p>
          <a:p>
            <a:pPr>
              <a:lnSpc>
                <a:spcPct val="90000"/>
              </a:lnSpc>
            </a:pPr>
            <a:r>
              <a:rPr lang="en-AU" sz="2000" b="1" dirty="0" err="1">
                <a:cs typeface="Arial" charset="0"/>
              </a:rPr>
              <a:t>Genel</a:t>
            </a:r>
            <a:r>
              <a:rPr lang="en-AU" sz="2000" b="1" dirty="0">
                <a:cs typeface="Arial" charset="0"/>
              </a:rPr>
              <a:t> </a:t>
            </a:r>
            <a:r>
              <a:rPr lang="tr-TR" sz="2000" b="1" dirty="0"/>
              <a:t>B</a:t>
            </a:r>
            <a:r>
              <a:rPr lang="en-AU" sz="2000" b="1" dirty="0" err="1">
                <a:cs typeface="Arial" charset="0"/>
              </a:rPr>
              <a:t>ilgi</a:t>
            </a:r>
            <a:r>
              <a:rPr lang="en-AU" sz="2000" b="1" dirty="0">
                <a:cs typeface="Arial" charset="0"/>
              </a:rPr>
              <a:t> </a:t>
            </a:r>
            <a:r>
              <a:rPr lang="tr-TR" sz="2000" b="1" dirty="0"/>
              <a:t>ve Y</a:t>
            </a:r>
            <a:r>
              <a:rPr lang="en-AU" sz="2000" b="1" dirty="0" err="1">
                <a:cs typeface="Arial" charset="0"/>
              </a:rPr>
              <a:t>etkilendirme</a:t>
            </a:r>
            <a:r>
              <a:rPr lang="tr-TR" sz="2000" b="1" dirty="0"/>
              <a:t> </a:t>
            </a:r>
          </a:p>
          <a:p>
            <a:pPr>
              <a:lnSpc>
                <a:spcPct val="90000"/>
              </a:lnSpc>
            </a:pPr>
            <a:r>
              <a:rPr lang="tr-TR" sz="2000" b="1" dirty="0"/>
              <a:t>Hasta Kayıt ve Bilgilerinin Saklanma Süreleri Planı </a:t>
            </a:r>
          </a:p>
          <a:p>
            <a:pPr>
              <a:lnSpc>
                <a:spcPct val="90000"/>
              </a:lnSpc>
            </a:pPr>
            <a:r>
              <a:rPr lang="tr-TR" sz="2000" b="1" dirty="0"/>
              <a:t>Standart Tanı ve Prosedür Kodları</a:t>
            </a:r>
          </a:p>
          <a:p>
            <a:pPr>
              <a:lnSpc>
                <a:spcPct val="90000"/>
              </a:lnSpc>
            </a:pPr>
            <a:r>
              <a:rPr lang="tr-TR" sz="2000" b="1" dirty="0"/>
              <a:t>Hasta Kayıtları İçerik Planı</a:t>
            </a:r>
          </a:p>
          <a:p>
            <a:pPr>
              <a:lnSpc>
                <a:spcPct val="90000"/>
              </a:lnSpc>
            </a:pPr>
            <a:endParaRPr lang="tr-TR" sz="2000" b="1" dirty="0"/>
          </a:p>
        </p:txBody>
      </p:sp>
      <p:sp>
        <p:nvSpPr>
          <p:cNvPr id="4" name="3 Veri Yer Tutucusu"/>
          <p:cNvSpPr>
            <a:spLocks noGrp="1"/>
          </p:cNvSpPr>
          <p:nvPr>
            <p:ph type="dt" sz="half" idx="10"/>
          </p:nvPr>
        </p:nvSpPr>
        <p:spPr/>
        <p:txBody>
          <a:bodyPr/>
          <a:lstStyle/>
          <a:p>
            <a:fld id="{A8EA44B7-804C-4AFB-B2B8-4A3B37FC03AA}"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404EE30E-469A-45E4-89F1-DD066AC90804}" type="slidenum">
              <a:rPr lang="tr-TR"/>
              <a:pPr/>
              <a:t>37</a:t>
            </a:fld>
            <a:endParaRPr lang="tr-T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61DBDF43-31A4-4D3B-8370-91EC43BB56E9}"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64ACE485-2827-41ED-92E8-F77FACCCA6A0}" type="slidenum">
              <a:rPr lang="tr-TR"/>
              <a:pPr/>
              <a:t>38</a:t>
            </a:fld>
            <a:endParaRPr lang="tr-TR"/>
          </a:p>
        </p:txBody>
      </p:sp>
      <p:sp>
        <p:nvSpPr>
          <p:cNvPr id="96258" name="Rectangle 2"/>
          <p:cNvSpPr>
            <a:spLocks noChangeArrowheads="1"/>
          </p:cNvSpPr>
          <p:nvPr/>
        </p:nvSpPr>
        <p:spPr bwMode="auto">
          <a:xfrm>
            <a:off x="304800" y="762000"/>
            <a:ext cx="8610600" cy="1447800"/>
          </a:xfrm>
          <a:prstGeom prst="rect">
            <a:avLst/>
          </a:prstGeom>
          <a:noFill/>
          <a:ln w="9525">
            <a:noFill/>
            <a:miter lim="800000"/>
            <a:headEnd/>
            <a:tailEnd/>
          </a:ln>
          <a:effectLst/>
        </p:spPr>
        <p:txBody>
          <a:bodyPr lIns="92075" tIns="46038" rIns="92075" bIns="46038" anchor="ctr"/>
          <a:lstStyle/>
          <a:p>
            <a:pPr algn="ctr" eaLnBrk="0" hangingPunct="0"/>
            <a:r>
              <a:rPr lang="tr-TR" sz="4000" b="1" dirty="0" smtClean="0">
                <a:solidFill>
                  <a:schemeClr val="accent2">
                    <a:lumMod val="60000"/>
                    <a:lumOff val="40000"/>
                  </a:schemeClr>
                </a:solidFill>
                <a:latin typeface="Times New Roman" pitchFamily="18" charset="0"/>
              </a:rPr>
              <a:t>Akreditasyonda Tıbbi Kayıt Standartları</a:t>
            </a:r>
            <a:endParaRPr lang="tr-TR" sz="4000" b="1" dirty="0">
              <a:solidFill>
                <a:schemeClr val="accent2">
                  <a:lumMod val="60000"/>
                  <a:lumOff val="40000"/>
                </a:schemeClr>
              </a:solidFill>
              <a:latin typeface="Times New Roman" pitchFamily="18" charset="0"/>
            </a:endParaRPr>
          </a:p>
        </p:txBody>
      </p:sp>
      <p:sp>
        <p:nvSpPr>
          <p:cNvPr id="96259" name="Rectangle 3"/>
          <p:cNvSpPr>
            <a:spLocks noChangeArrowheads="1"/>
          </p:cNvSpPr>
          <p:nvPr/>
        </p:nvSpPr>
        <p:spPr bwMode="auto">
          <a:xfrm>
            <a:off x="323850" y="2362200"/>
            <a:ext cx="8496300" cy="401955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r>
              <a:rPr lang="tr-TR" sz="2800" b="1"/>
              <a:t>Tıbbi belgeler doğru ve zamanında tutulmalı, enformasyon  ve istatistiksel veri kolay ve anında ulaşılabilir olmalıdır.</a:t>
            </a:r>
          </a:p>
          <a:p>
            <a:pPr marL="342900" indent="-342900" eaLnBrk="0" hangingPunct="0">
              <a:spcBef>
                <a:spcPct val="20000"/>
              </a:spcBef>
              <a:buClr>
                <a:schemeClr val="tx2"/>
              </a:buClr>
              <a:buFontTx/>
              <a:buChar char="•"/>
            </a:pPr>
            <a:r>
              <a:rPr lang="tr-TR" sz="2800" b="1"/>
              <a:t>Tıbbi belgeler hastayı tanımlayacak yeterli bilgiye sahip olmalı tanıyı destekleyici bilgileri ve tedavi süreç ve sonucunu doğru şekilde içermelidir.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179388" y="260350"/>
            <a:ext cx="8678892" cy="1382700"/>
          </a:xfrm>
        </p:spPr>
        <p:txBody>
          <a:bodyPr>
            <a:normAutofit/>
          </a:bodyPr>
          <a:lstStyle/>
          <a:p>
            <a:pPr algn="ctr"/>
            <a:r>
              <a:rPr lang="tr-TR" sz="4000" b="1" dirty="0" smtClean="0"/>
              <a:t>Akreditasyonda Tıbbi Kayıt </a:t>
            </a:r>
            <a:r>
              <a:rPr lang="tr-TR" sz="4000" b="1" dirty="0"/>
              <a:t>Standartları </a:t>
            </a:r>
            <a:endParaRPr lang="tr-TR" b="1" dirty="0"/>
          </a:p>
        </p:txBody>
      </p:sp>
      <p:sp>
        <p:nvSpPr>
          <p:cNvPr id="97283" name="Rectangle 3"/>
          <p:cNvSpPr>
            <a:spLocks noGrp="1" noChangeArrowheads="1"/>
          </p:cNvSpPr>
          <p:nvPr>
            <p:ph idx="1"/>
          </p:nvPr>
        </p:nvSpPr>
        <p:spPr>
          <a:xfrm>
            <a:off x="381000" y="1844675"/>
            <a:ext cx="8458200" cy="5013325"/>
          </a:xfrm>
        </p:spPr>
        <p:txBody>
          <a:bodyPr/>
          <a:lstStyle/>
          <a:p>
            <a:r>
              <a:rPr lang="tr-TR" sz="2800" b="1" dirty="0"/>
              <a:t>Tüm tıbbi </a:t>
            </a:r>
            <a:r>
              <a:rPr lang="tr-TR" sz="2800" b="1" dirty="0" smtClean="0"/>
              <a:t>kayıtların gizliliği </a:t>
            </a:r>
            <a:r>
              <a:rPr lang="tr-TR" sz="2800" b="1" dirty="0"/>
              <a:t>ve korunması için gerekli prosedürler oluşturulmalı aynı zamanda bu bilgilerin günlük, gerçek, okunabilir ve tam olması </a:t>
            </a:r>
            <a:r>
              <a:rPr lang="tr-TR" sz="2800" b="1" dirty="0" smtClean="0"/>
              <a:t>sağlanmalıdır</a:t>
            </a:r>
            <a:endParaRPr lang="tr-TR" sz="2800" b="1" dirty="0"/>
          </a:p>
          <a:p>
            <a:r>
              <a:rPr lang="tr-TR" sz="2800" b="1" dirty="0"/>
              <a:t>Bu prosedürlerin oluşabilmesi için tıbbi dokümantasyon bölümünde bilgi, personel ve olanakların yukarıdaki şartların yerine gelmesi için fonksiyonel şekilde çalıştırılması </a:t>
            </a:r>
            <a:r>
              <a:rPr lang="tr-TR" sz="2800" b="1" dirty="0" smtClean="0"/>
              <a:t>gerekir</a:t>
            </a:r>
            <a:endParaRPr lang="tr-TR" sz="2800" b="1" dirty="0"/>
          </a:p>
          <a:p>
            <a:endParaRPr lang="tr-TR" sz="2800" dirty="0"/>
          </a:p>
        </p:txBody>
      </p:sp>
      <p:sp>
        <p:nvSpPr>
          <p:cNvPr id="4" name="3 Veri Yer Tutucusu"/>
          <p:cNvSpPr>
            <a:spLocks noGrp="1"/>
          </p:cNvSpPr>
          <p:nvPr>
            <p:ph type="dt" sz="half" idx="10"/>
          </p:nvPr>
        </p:nvSpPr>
        <p:spPr/>
        <p:txBody>
          <a:bodyPr/>
          <a:lstStyle/>
          <a:p>
            <a:fld id="{2E7B613B-C4DE-492D-B337-93B022DEB544}"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FABFF475-66B3-4588-AF1A-0123EC0DC7DE}" type="slidenum">
              <a:rPr lang="tr-TR"/>
              <a:pPr/>
              <a:t>39</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AU" b="1" dirty="0" err="1"/>
              <a:t>Tıbbi</a:t>
            </a:r>
            <a:r>
              <a:rPr lang="en-AU" b="1" dirty="0"/>
              <a:t> </a:t>
            </a:r>
            <a:r>
              <a:rPr lang="tr-TR" b="1" dirty="0" smtClean="0"/>
              <a:t>Kayıtların </a:t>
            </a:r>
            <a:r>
              <a:rPr lang="en-AU" b="1" dirty="0" err="1" smtClean="0"/>
              <a:t>Kullanımı</a:t>
            </a:r>
            <a:endParaRPr lang="tr-TR" b="1" dirty="0"/>
          </a:p>
        </p:txBody>
      </p:sp>
      <p:sp>
        <p:nvSpPr>
          <p:cNvPr id="49155" name="Rectangle 3"/>
          <p:cNvSpPr>
            <a:spLocks noGrp="1" noChangeArrowheads="1"/>
          </p:cNvSpPr>
          <p:nvPr>
            <p:ph idx="1"/>
          </p:nvPr>
        </p:nvSpPr>
        <p:spPr>
          <a:xfrm>
            <a:off x="685800" y="1905000"/>
            <a:ext cx="8229600" cy="4648200"/>
          </a:xfrm>
        </p:spPr>
        <p:txBody>
          <a:bodyPr/>
          <a:lstStyle/>
          <a:p>
            <a:r>
              <a:rPr lang="en-AU" b="1" dirty="0" err="1"/>
              <a:t>Hasta</a:t>
            </a:r>
            <a:r>
              <a:rPr lang="en-AU" b="1" dirty="0"/>
              <a:t> </a:t>
            </a:r>
            <a:r>
              <a:rPr lang="en-AU" b="1" dirty="0" err="1" smtClean="0"/>
              <a:t>bakımı</a:t>
            </a:r>
            <a:endParaRPr lang="en-AU" b="1" dirty="0"/>
          </a:p>
          <a:p>
            <a:r>
              <a:rPr lang="en-AU" b="1" dirty="0" err="1" smtClean="0"/>
              <a:t>Araştırma</a:t>
            </a:r>
            <a:r>
              <a:rPr lang="en-AU" b="1" dirty="0" smtClean="0"/>
              <a:t> </a:t>
            </a:r>
            <a:r>
              <a:rPr lang="en-AU" b="1" dirty="0" err="1"/>
              <a:t>ve</a:t>
            </a:r>
            <a:r>
              <a:rPr lang="en-AU" b="1" dirty="0"/>
              <a:t> </a:t>
            </a:r>
            <a:r>
              <a:rPr lang="tr-TR" b="1" dirty="0" smtClean="0"/>
              <a:t>eğitim</a:t>
            </a:r>
            <a:endParaRPr lang="en-AU" b="1" dirty="0"/>
          </a:p>
          <a:p>
            <a:r>
              <a:rPr lang="en-AU" b="1" dirty="0" err="1"/>
              <a:t>Hukuksal</a:t>
            </a:r>
            <a:r>
              <a:rPr lang="en-AU" b="1" dirty="0"/>
              <a:t> </a:t>
            </a:r>
            <a:r>
              <a:rPr lang="en-AU" b="1" dirty="0" err="1" smtClean="0"/>
              <a:t>işlemler</a:t>
            </a:r>
            <a:endParaRPr lang="en-AU" b="1" dirty="0"/>
          </a:p>
          <a:p>
            <a:r>
              <a:rPr lang="en-AU" b="1" dirty="0" err="1"/>
              <a:t>Sigorta</a:t>
            </a:r>
            <a:r>
              <a:rPr lang="en-AU" b="1" dirty="0"/>
              <a:t> </a:t>
            </a:r>
            <a:r>
              <a:rPr lang="en-AU" b="1" dirty="0" err="1"/>
              <a:t>ve</a:t>
            </a:r>
            <a:r>
              <a:rPr lang="en-AU" b="1" dirty="0"/>
              <a:t> </a:t>
            </a:r>
            <a:r>
              <a:rPr lang="en-AU" b="1" dirty="0" err="1"/>
              <a:t>tazminat</a:t>
            </a:r>
            <a:r>
              <a:rPr lang="en-AU" b="1" dirty="0"/>
              <a:t> </a:t>
            </a:r>
            <a:r>
              <a:rPr lang="en-AU" b="1" dirty="0" err="1" smtClean="0"/>
              <a:t>işlemleri</a:t>
            </a:r>
            <a:endParaRPr lang="tr-TR" b="1" dirty="0" smtClean="0"/>
          </a:p>
          <a:p>
            <a:r>
              <a:rPr lang="en-AU" b="1" dirty="0" err="1" smtClean="0"/>
              <a:t>Öğrenci</a:t>
            </a:r>
            <a:r>
              <a:rPr lang="en-AU" b="1" dirty="0" smtClean="0"/>
              <a:t> </a:t>
            </a:r>
            <a:r>
              <a:rPr lang="en-AU" b="1" dirty="0" err="1" smtClean="0"/>
              <a:t>ve</a:t>
            </a:r>
            <a:r>
              <a:rPr lang="en-AU" b="1" dirty="0" smtClean="0"/>
              <a:t> </a:t>
            </a:r>
            <a:r>
              <a:rPr lang="en-AU" b="1" dirty="0" err="1" smtClean="0"/>
              <a:t>asistan</a:t>
            </a:r>
            <a:r>
              <a:rPr lang="en-AU" b="1" dirty="0" smtClean="0"/>
              <a:t> </a:t>
            </a:r>
            <a:r>
              <a:rPr lang="en-AU" b="1" dirty="0" err="1" smtClean="0"/>
              <a:t>eğitimi</a:t>
            </a:r>
            <a:r>
              <a:rPr lang="en-AU" b="1" dirty="0" smtClean="0"/>
              <a:t> </a:t>
            </a:r>
            <a:endParaRPr lang="tr-TR" b="1" dirty="0" smtClean="0"/>
          </a:p>
          <a:p>
            <a:r>
              <a:rPr lang="tr-TR" b="1" dirty="0" smtClean="0"/>
              <a:t>Hizmetin d</a:t>
            </a:r>
            <a:r>
              <a:rPr lang="en-AU" b="1" dirty="0" err="1" smtClean="0"/>
              <a:t>enet</a:t>
            </a:r>
            <a:r>
              <a:rPr lang="tr-TR" b="1" dirty="0" smtClean="0"/>
              <a:t>im</a:t>
            </a:r>
            <a:r>
              <a:rPr lang="en-AU" b="1" dirty="0" smtClean="0"/>
              <a:t> </a:t>
            </a:r>
            <a:r>
              <a:rPr lang="en-AU" b="1" dirty="0" err="1" smtClean="0"/>
              <a:t>ve</a:t>
            </a:r>
            <a:r>
              <a:rPr lang="en-AU" b="1" dirty="0" smtClean="0"/>
              <a:t> </a:t>
            </a:r>
            <a:r>
              <a:rPr lang="en-AU" b="1" dirty="0" err="1" smtClean="0"/>
              <a:t>değerlendir</a:t>
            </a:r>
            <a:r>
              <a:rPr lang="tr-TR" b="1" dirty="0" smtClean="0"/>
              <a:t>ilmesi</a:t>
            </a:r>
            <a:endParaRPr lang="en-AU" b="1" dirty="0"/>
          </a:p>
          <a:p>
            <a:endParaRPr lang="tr-TR" b="1" dirty="0"/>
          </a:p>
        </p:txBody>
      </p:sp>
      <p:sp>
        <p:nvSpPr>
          <p:cNvPr id="4" name="3 Veri Yer Tutucusu"/>
          <p:cNvSpPr>
            <a:spLocks noGrp="1"/>
          </p:cNvSpPr>
          <p:nvPr>
            <p:ph type="dt" sz="half" idx="10"/>
          </p:nvPr>
        </p:nvSpPr>
        <p:spPr/>
        <p:txBody>
          <a:bodyPr/>
          <a:lstStyle/>
          <a:p>
            <a:fld id="{3F421AEF-1AEC-46B6-A55D-1DC74C9E3348}"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000DA85D-61DC-4CA1-A487-F9EE23BFCC05}" type="slidenum">
              <a:rPr lang="tr-TR"/>
              <a:pPr/>
              <a:t>4</a:t>
            </a:fld>
            <a:endParaRPr lang="tr-T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fontScale="90000"/>
          </a:bodyPr>
          <a:lstStyle/>
          <a:p>
            <a:r>
              <a:rPr lang="tr-TR" b="1" dirty="0" smtClean="0"/>
              <a:t>Akreditasyon ile Kayıtlardan  Yararlanma</a:t>
            </a:r>
            <a:r>
              <a:rPr lang="tr-TR" dirty="0" smtClean="0"/>
              <a:t>  </a:t>
            </a:r>
            <a:endParaRPr lang="tr-TR" dirty="0"/>
          </a:p>
        </p:txBody>
      </p:sp>
      <p:sp>
        <p:nvSpPr>
          <p:cNvPr id="98307" name="Rectangle 3"/>
          <p:cNvSpPr>
            <a:spLocks noGrp="1" noChangeArrowheads="1"/>
          </p:cNvSpPr>
          <p:nvPr>
            <p:ph idx="1"/>
          </p:nvPr>
        </p:nvSpPr>
        <p:spPr/>
        <p:txBody>
          <a:bodyPr/>
          <a:lstStyle/>
          <a:p>
            <a:r>
              <a:rPr lang="tr-TR" dirty="0">
                <a:cs typeface="Times New Roman" pitchFamily="18" charset="0"/>
              </a:rPr>
              <a:t>Kurumun mesleki standartlara uygunluğunun değerlendirilmesi</a:t>
            </a:r>
          </a:p>
          <a:p>
            <a:r>
              <a:rPr lang="tr-TR" dirty="0">
                <a:cs typeface="Times New Roman" pitchFamily="18" charset="0"/>
              </a:rPr>
              <a:t>Hizmet veren personelin bilimsel (mesleki) yeterliliğinin saptanması</a:t>
            </a:r>
          </a:p>
          <a:p>
            <a:r>
              <a:rPr lang="tr-TR">
                <a:cs typeface="Times New Roman" pitchFamily="18" charset="0"/>
              </a:rPr>
              <a:t>Sağlık kurumunda verilen eğitim programının değerlendirilmesi</a:t>
            </a:r>
            <a:r>
              <a:rPr lang="tr-TR"/>
              <a:t> </a:t>
            </a:r>
          </a:p>
        </p:txBody>
      </p:sp>
      <p:sp>
        <p:nvSpPr>
          <p:cNvPr id="4" name="3 Veri Yer Tutucusu"/>
          <p:cNvSpPr>
            <a:spLocks noGrp="1"/>
          </p:cNvSpPr>
          <p:nvPr>
            <p:ph type="dt" sz="half" idx="10"/>
          </p:nvPr>
        </p:nvSpPr>
        <p:spPr/>
        <p:txBody>
          <a:bodyPr/>
          <a:lstStyle/>
          <a:p>
            <a:fld id="{844A2E47-F6CF-4F6E-9573-3D797A7FF00C}"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10C9422B-D8B2-46F4-9727-CDAF5ABF82A4}" type="slidenum">
              <a:rPr lang="tr-TR"/>
              <a:pPr/>
              <a:t>40</a:t>
            </a:fld>
            <a:endParaRPr lang="tr-T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EEE84B31-97EF-4ADA-A01D-764637A2D866}"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9F845D57-825B-492E-A9F5-A240F36E3376}" type="slidenum">
              <a:rPr lang="tr-TR"/>
              <a:pPr/>
              <a:t>41</a:t>
            </a:fld>
            <a:endParaRPr lang="tr-TR"/>
          </a:p>
        </p:txBody>
      </p:sp>
      <p:sp>
        <p:nvSpPr>
          <p:cNvPr id="187394" name="Rectangle 2"/>
          <p:cNvSpPr>
            <a:spLocks noChangeArrowheads="1"/>
          </p:cNvSpPr>
          <p:nvPr/>
        </p:nvSpPr>
        <p:spPr bwMode="auto">
          <a:xfrm>
            <a:off x="304800" y="381000"/>
            <a:ext cx="8534400" cy="990600"/>
          </a:xfrm>
          <a:prstGeom prst="rect">
            <a:avLst/>
          </a:prstGeom>
          <a:solidFill>
            <a:schemeClr val="accent3">
              <a:lumMod val="60000"/>
              <a:lumOff val="40000"/>
            </a:schemeClr>
          </a:solidFill>
          <a:ln w="9525">
            <a:noFill/>
            <a:miter lim="800000"/>
            <a:headEnd/>
            <a:tailEnd/>
          </a:ln>
          <a:effectLst/>
        </p:spPr>
        <p:txBody>
          <a:bodyPr lIns="92075" tIns="46038" rIns="92075" bIns="46038" anchor="ctr"/>
          <a:lstStyle/>
          <a:p>
            <a:pPr algn="ctr" eaLnBrk="0" hangingPunct="0"/>
            <a:r>
              <a:rPr lang="tr-TR" sz="4000" b="1" dirty="0" smtClean="0">
                <a:solidFill>
                  <a:schemeClr val="accent5">
                    <a:lumMod val="60000"/>
                    <a:lumOff val="40000"/>
                  </a:schemeClr>
                </a:solidFill>
                <a:latin typeface="Times New Roman" pitchFamily="18" charset="0"/>
              </a:rPr>
              <a:t>SON SÖZ  !!!</a:t>
            </a:r>
            <a:endParaRPr lang="tr-TR" sz="4000" b="1" dirty="0">
              <a:solidFill>
                <a:schemeClr val="accent5">
                  <a:lumMod val="60000"/>
                  <a:lumOff val="40000"/>
                </a:schemeClr>
              </a:solidFill>
              <a:latin typeface="Times New Roman" pitchFamily="18" charset="0"/>
            </a:endParaRPr>
          </a:p>
        </p:txBody>
      </p:sp>
      <p:sp>
        <p:nvSpPr>
          <p:cNvPr id="187395" name="Rectangle 3"/>
          <p:cNvSpPr>
            <a:spLocks noChangeArrowheads="1"/>
          </p:cNvSpPr>
          <p:nvPr/>
        </p:nvSpPr>
        <p:spPr bwMode="auto">
          <a:xfrm>
            <a:off x="228600" y="2133600"/>
            <a:ext cx="8534400" cy="41148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endParaRPr lang="tr-TR" sz="2800" b="1" dirty="0" smtClean="0">
              <a:latin typeface="Times New Roman" pitchFamily="18" charset="0"/>
            </a:endParaRPr>
          </a:p>
          <a:p>
            <a:pPr marL="342900" indent="-342900" eaLnBrk="0" hangingPunct="0">
              <a:spcBef>
                <a:spcPct val="20000"/>
              </a:spcBef>
              <a:buClr>
                <a:schemeClr val="tx2"/>
              </a:buClr>
              <a:buFontTx/>
              <a:buChar char="•"/>
            </a:pPr>
            <a:endParaRPr lang="tr-TR" sz="2800" b="1" dirty="0" smtClean="0">
              <a:latin typeface="Times New Roman" pitchFamily="18" charset="0"/>
            </a:endParaRPr>
          </a:p>
          <a:p>
            <a:pPr marL="342900" indent="-342900" eaLnBrk="0" hangingPunct="0">
              <a:spcBef>
                <a:spcPct val="20000"/>
              </a:spcBef>
              <a:buClr>
                <a:schemeClr val="tx2"/>
              </a:buClr>
              <a:buFontTx/>
              <a:buChar char="•"/>
            </a:pPr>
            <a:r>
              <a:rPr lang="tr-TR" sz="3200" b="1" dirty="0" smtClean="0">
                <a:latin typeface="Times New Roman" pitchFamily="18" charset="0"/>
              </a:rPr>
              <a:t>Sağlık kurumları yöneticileri, tıbbi kayıtların ve </a:t>
            </a:r>
            <a:r>
              <a:rPr lang="tr-TR" sz="3200" b="1" dirty="0">
                <a:latin typeface="Times New Roman" pitchFamily="18" charset="0"/>
              </a:rPr>
              <a:t>hastane </a:t>
            </a:r>
            <a:r>
              <a:rPr lang="tr-TR" sz="3200" b="1" dirty="0" smtClean="0">
                <a:latin typeface="Times New Roman" pitchFamily="18" charset="0"/>
              </a:rPr>
              <a:t>bilgi sisteminin </a:t>
            </a:r>
            <a:r>
              <a:rPr lang="tr-TR" sz="3200" b="1" dirty="0">
                <a:latin typeface="Times New Roman" pitchFamily="18" charset="0"/>
              </a:rPr>
              <a:t>planlayıcısı ve </a:t>
            </a:r>
            <a:r>
              <a:rPr lang="tr-TR" sz="3200" b="1" dirty="0" smtClean="0">
                <a:latin typeface="Times New Roman" pitchFamily="18" charset="0"/>
              </a:rPr>
              <a:t>yöneticisidir</a:t>
            </a:r>
          </a:p>
          <a:p>
            <a:pPr marL="342900" indent="-342900" eaLnBrk="0" hangingPunct="0">
              <a:spcBef>
                <a:spcPct val="20000"/>
              </a:spcBef>
              <a:buClr>
                <a:schemeClr val="tx2"/>
              </a:buClr>
              <a:buFontTx/>
              <a:buChar char="•"/>
            </a:pPr>
            <a:endParaRPr lang="tr-TR" sz="2800" b="1" dirty="0" smtClean="0">
              <a:latin typeface="Times New Roman" pitchFamily="18" charset="0"/>
            </a:endParaRPr>
          </a:p>
          <a:p>
            <a:pPr marL="342900" indent="-342900" eaLnBrk="0" hangingPunct="0">
              <a:spcBef>
                <a:spcPct val="20000"/>
              </a:spcBef>
              <a:buClr>
                <a:schemeClr val="tx2"/>
              </a:buClr>
              <a:buFontTx/>
              <a:buChar char="•"/>
            </a:pPr>
            <a:endParaRPr lang="tr-TR" sz="2800" b="1" dirty="0">
              <a:latin typeface="Times New Roman" pitchFamily="18" charset="0"/>
            </a:endParaRPr>
          </a:p>
          <a:p>
            <a:pPr marL="342900" indent="-342900" eaLnBrk="0" hangingPunct="0">
              <a:spcBef>
                <a:spcPct val="20000"/>
              </a:spcBef>
              <a:buClr>
                <a:schemeClr val="tx2"/>
              </a:buClr>
              <a:buFontTx/>
              <a:buChar char="•"/>
            </a:pPr>
            <a:endParaRPr lang="tr-TR" sz="2800" b="1" dirty="0">
              <a:latin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endParaRPr lang="tr-TR" dirty="0"/>
          </a:p>
        </p:txBody>
      </p:sp>
      <p:sp>
        <p:nvSpPr>
          <p:cNvPr id="246787" name="Rectangle 3"/>
          <p:cNvSpPr>
            <a:spLocks noGrp="1" noChangeArrowheads="1"/>
          </p:cNvSpPr>
          <p:nvPr>
            <p:ph idx="1"/>
          </p:nvPr>
        </p:nvSpPr>
        <p:spPr/>
        <p:txBody>
          <a:bodyPr/>
          <a:lstStyle/>
          <a:p>
            <a:r>
              <a:rPr lang="tr-TR" b="1" i="1" smtClean="0"/>
              <a:t> </a:t>
            </a:r>
            <a:endParaRPr lang="tr-TR" b="1" i="1" dirty="0"/>
          </a:p>
        </p:txBody>
      </p:sp>
      <p:sp>
        <p:nvSpPr>
          <p:cNvPr id="6" name="3 Veri Yer Tutucusu"/>
          <p:cNvSpPr>
            <a:spLocks noGrp="1"/>
          </p:cNvSpPr>
          <p:nvPr>
            <p:ph type="dt" sz="half" idx="10"/>
          </p:nvPr>
        </p:nvSpPr>
        <p:spPr/>
        <p:txBody>
          <a:bodyPr/>
          <a:lstStyle/>
          <a:p>
            <a:fld id="{78470FFB-89E2-4FF8-AC09-838F8AD8F24C}" type="datetime1">
              <a:rPr lang="tr-TR" smtClean="0"/>
              <a:pPr/>
              <a:t>18.02.2014</a:t>
            </a:fld>
            <a:endParaRPr lang="tr-TR"/>
          </a:p>
        </p:txBody>
      </p:sp>
      <p:sp>
        <p:nvSpPr>
          <p:cNvPr id="8" name="5 Slayt Numarası Yer Tutucusu"/>
          <p:cNvSpPr>
            <a:spLocks noGrp="1"/>
          </p:cNvSpPr>
          <p:nvPr>
            <p:ph type="sldNum" sz="quarter" idx="12"/>
          </p:nvPr>
        </p:nvSpPr>
        <p:spPr/>
        <p:txBody>
          <a:bodyPr/>
          <a:lstStyle/>
          <a:p>
            <a:fld id="{CFAC1AF0-2F8F-4232-9430-4F54C5B1E356}" type="slidenum">
              <a:rPr lang="tr-TR"/>
              <a:pPr/>
              <a:t>42</a:t>
            </a:fld>
            <a:endParaRPr lang="tr-TR"/>
          </a:p>
        </p:txBody>
      </p:sp>
      <p:pic>
        <p:nvPicPr>
          <p:cNvPr id="246788" name="Picture 4"/>
          <p:cNvPicPr>
            <a:picLocks noChangeAspect="1" noChangeArrowheads="1"/>
          </p:cNvPicPr>
          <p:nvPr/>
        </p:nvPicPr>
        <p:blipFill>
          <a:blip r:embed="rId2" cstate="print"/>
          <a:srcRect/>
          <a:stretch>
            <a:fillRect/>
          </a:stretch>
        </p:blipFill>
        <p:spPr bwMode="auto">
          <a:xfrm>
            <a:off x="4716138" y="2357429"/>
            <a:ext cx="4427861" cy="37147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tr-TR" b="1" dirty="0"/>
              <a:t>Yönetimin Tıbbi </a:t>
            </a:r>
            <a:r>
              <a:rPr lang="tr-TR" b="1" dirty="0" smtClean="0"/>
              <a:t>Kayıtlardan  </a:t>
            </a:r>
            <a:r>
              <a:rPr lang="tr-TR" b="1" dirty="0"/>
              <a:t>Yararlanması</a:t>
            </a:r>
            <a:r>
              <a:rPr lang="tr-TR" dirty="0"/>
              <a:t> </a:t>
            </a:r>
          </a:p>
        </p:txBody>
      </p:sp>
      <p:sp>
        <p:nvSpPr>
          <p:cNvPr id="58371" name="Rectangle 3"/>
          <p:cNvSpPr>
            <a:spLocks noGrp="1" noChangeArrowheads="1"/>
          </p:cNvSpPr>
          <p:nvPr>
            <p:ph type="body" sz="half" idx="1"/>
          </p:nvPr>
        </p:nvSpPr>
        <p:spPr>
          <a:xfrm>
            <a:off x="395288" y="1989138"/>
            <a:ext cx="8320116" cy="4114800"/>
          </a:xfrm>
        </p:spPr>
        <p:txBody>
          <a:bodyPr>
            <a:normAutofit/>
          </a:bodyPr>
          <a:lstStyle/>
          <a:p>
            <a:r>
              <a:rPr lang="tr-TR" dirty="0">
                <a:cs typeface="Times New Roman" pitchFamily="18" charset="0"/>
              </a:rPr>
              <a:t>Kullanım Değerlendirme</a:t>
            </a:r>
          </a:p>
          <a:p>
            <a:r>
              <a:rPr lang="tr-TR" dirty="0">
                <a:cs typeface="Times New Roman" pitchFamily="18" charset="0"/>
              </a:rPr>
              <a:t>Kalite Yönetimi</a:t>
            </a:r>
          </a:p>
          <a:p>
            <a:r>
              <a:rPr lang="tr-TR" dirty="0">
                <a:cs typeface="Times New Roman" pitchFamily="18" charset="0"/>
              </a:rPr>
              <a:t>Hizmet planlaması</a:t>
            </a:r>
            <a:endParaRPr lang="tr-TR" dirty="0"/>
          </a:p>
          <a:p>
            <a:r>
              <a:rPr lang="tr-TR" dirty="0">
                <a:cs typeface="Times New Roman" pitchFamily="18" charset="0"/>
              </a:rPr>
              <a:t>Gelir analizi</a:t>
            </a:r>
            <a:r>
              <a:rPr lang="tr-TR" dirty="0"/>
              <a:t> </a:t>
            </a:r>
          </a:p>
          <a:p>
            <a:endParaRPr lang="tr-TR" dirty="0"/>
          </a:p>
          <a:p>
            <a:r>
              <a:rPr lang="tr-TR" b="1" dirty="0"/>
              <a:t>Kalitede sürekli </a:t>
            </a:r>
            <a:r>
              <a:rPr lang="tr-TR" b="1" dirty="0" smtClean="0"/>
              <a:t>kurumsal yapılanma </a:t>
            </a:r>
            <a:r>
              <a:rPr lang="tr-TR" b="1" dirty="0"/>
              <a:t>güvenilir bilgi sistemleri gerektirir</a:t>
            </a:r>
          </a:p>
        </p:txBody>
      </p:sp>
      <p:sp>
        <p:nvSpPr>
          <p:cNvPr id="5" name="4 Veri Yer Tutucusu"/>
          <p:cNvSpPr>
            <a:spLocks noGrp="1"/>
          </p:cNvSpPr>
          <p:nvPr>
            <p:ph type="dt" sz="half" idx="10"/>
          </p:nvPr>
        </p:nvSpPr>
        <p:spPr/>
        <p:txBody>
          <a:bodyPr/>
          <a:lstStyle/>
          <a:p>
            <a:fld id="{0F8E8281-F844-4486-A0D6-1ADC93A0FFC5}" type="datetime1">
              <a:rPr lang="tr-TR" smtClean="0"/>
              <a:pPr/>
              <a:t>18.02.2014</a:t>
            </a:fld>
            <a:endParaRPr lang="tr-TR"/>
          </a:p>
        </p:txBody>
      </p:sp>
      <p:sp>
        <p:nvSpPr>
          <p:cNvPr id="7" name="6 Slayt Numarası Yer Tutucusu"/>
          <p:cNvSpPr>
            <a:spLocks noGrp="1"/>
          </p:cNvSpPr>
          <p:nvPr>
            <p:ph type="sldNum" sz="quarter" idx="12"/>
          </p:nvPr>
        </p:nvSpPr>
        <p:spPr/>
        <p:txBody>
          <a:bodyPr/>
          <a:lstStyle/>
          <a:p>
            <a:fld id="{79A3F613-BA71-4D25-8492-599E17946E07}" type="slidenum">
              <a:rPr lang="tr-TR"/>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685800" y="609600"/>
            <a:ext cx="8153400" cy="1143000"/>
          </a:xfrm>
          <a:solidFill>
            <a:schemeClr val="accent5">
              <a:lumMod val="40000"/>
              <a:lumOff val="60000"/>
            </a:schemeClr>
          </a:solidFill>
          <a:ln>
            <a:solidFill>
              <a:schemeClr val="accent5">
                <a:lumMod val="40000"/>
                <a:lumOff val="60000"/>
              </a:schemeClr>
            </a:solidFill>
          </a:ln>
        </p:spPr>
        <p:txBody>
          <a:bodyPr>
            <a:normAutofit/>
          </a:bodyPr>
          <a:lstStyle/>
          <a:p>
            <a:r>
              <a:rPr lang="tr-TR" sz="4000" dirty="0" smtClean="0">
                <a:solidFill>
                  <a:schemeClr val="tx1"/>
                </a:solidFill>
              </a:rPr>
              <a:t>KAYIT SİSTEMİ KISIR </a:t>
            </a:r>
            <a:r>
              <a:rPr lang="tr-TR" sz="4000" dirty="0">
                <a:solidFill>
                  <a:schemeClr val="tx1"/>
                </a:solidFill>
              </a:rPr>
              <a:t>DÖNGÜSÜ</a:t>
            </a:r>
          </a:p>
        </p:txBody>
      </p:sp>
      <p:sp>
        <p:nvSpPr>
          <p:cNvPr id="12" name="2 Veri Yer Tutucusu"/>
          <p:cNvSpPr>
            <a:spLocks noGrp="1"/>
          </p:cNvSpPr>
          <p:nvPr>
            <p:ph type="dt" sz="half" idx="10"/>
          </p:nvPr>
        </p:nvSpPr>
        <p:spPr/>
        <p:txBody>
          <a:bodyPr/>
          <a:lstStyle/>
          <a:p>
            <a:fld id="{9076E4C6-CCB8-416D-96E5-CCA0DBBECE6D}" type="datetime1">
              <a:rPr lang="tr-TR" smtClean="0"/>
              <a:pPr/>
              <a:t>18.02.2014</a:t>
            </a:fld>
            <a:endParaRPr lang="tr-TR"/>
          </a:p>
        </p:txBody>
      </p:sp>
      <p:sp>
        <p:nvSpPr>
          <p:cNvPr id="14" name="4 Slayt Numarası Yer Tutucusu"/>
          <p:cNvSpPr>
            <a:spLocks noGrp="1"/>
          </p:cNvSpPr>
          <p:nvPr>
            <p:ph type="sldNum" sz="quarter" idx="12"/>
          </p:nvPr>
        </p:nvSpPr>
        <p:spPr/>
        <p:txBody>
          <a:bodyPr/>
          <a:lstStyle/>
          <a:p>
            <a:fld id="{E6B09E91-4337-4794-B306-4469C48AFE5F}" type="slidenum">
              <a:rPr lang="tr-TR"/>
              <a:pPr/>
              <a:t>6</a:t>
            </a:fld>
            <a:endParaRPr lang="tr-TR"/>
          </a:p>
        </p:txBody>
      </p:sp>
      <p:sp>
        <p:nvSpPr>
          <p:cNvPr id="183299" name="Rectangle 3"/>
          <p:cNvSpPr>
            <a:spLocks noChangeArrowheads="1"/>
          </p:cNvSpPr>
          <p:nvPr/>
        </p:nvSpPr>
        <p:spPr bwMode="auto">
          <a:xfrm>
            <a:off x="2500298" y="2276474"/>
            <a:ext cx="4932377" cy="1009649"/>
          </a:xfrm>
          <a:prstGeom prst="rect">
            <a:avLst/>
          </a:prstGeom>
          <a:solidFill>
            <a:schemeClr val="accent1"/>
          </a:solidFill>
          <a:ln w="9525">
            <a:solidFill>
              <a:schemeClr val="tx1"/>
            </a:solidFill>
            <a:miter lim="800000"/>
            <a:headEnd/>
            <a:tailEnd/>
          </a:ln>
          <a:effectLst/>
        </p:spPr>
        <p:txBody>
          <a:bodyPr wrap="none" anchor="ctr"/>
          <a:lstStyle/>
          <a:p>
            <a:pPr algn="ctr"/>
            <a:r>
              <a:rPr lang="tr-TR" sz="2400" b="1" dirty="0" smtClean="0">
                <a:latin typeface="Times New Roman" pitchFamily="18" charset="0"/>
              </a:rPr>
              <a:t>Kayıt toplayanlar </a:t>
            </a:r>
            <a:r>
              <a:rPr lang="tr-TR" sz="2400" b="1" u="sng" dirty="0">
                <a:latin typeface="Times New Roman" pitchFamily="18" charset="0"/>
              </a:rPr>
              <a:t>denetlenmediği</a:t>
            </a:r>
            <a:r>
              <a:rPr lang="tr-TR" sz="2400" b="1" dirty="0">
                <a:latin typeface="Times New Roman" pitchFamily="18" charset="0"/>
              </a:rPr>
              <a:t> için </a:t>
            </a:r>
          </a:p>
          <a:p>
            <a:pPr algn="ctr"/>
            <a:r>
              <a:rPr lang="tr-TR" sz="2400" b="1" u="sng" dirty="0" smtClean="0">
                <a:latin typeface="Times New Roman" pitchFamily="18" charset="0"/>
              </a:rPr>
              <a:t>kayıtlar güvenilir </a:t>
            </a:r>
            <a:r>
              <a:rPr lang="tr-TR" sz="2400" b="1" dirty="0">
                <a:latin typeface="Times New Roman" pitchFamily="18" charset="0"/>
              </a:rPr>
              <a:t>değil </a:t>
            </a:r>
          </a:p>
        </p:txBody>
      </p:sp>
      <p:sp>
        <p:nvSpPr>
          <p:cNvPr id="183300" name="Rectangle 4"/>
          <p:cNvSpPr>
            <a:spLocks noChangeArrowheads="1"/>
          </p:cNvSpPr>
          <p:nvPr/>
        </p:nvSpPr>
        <p:spPr bwMode="auto">
          <a:xfrm>
            <a:off x="2514600" y="5334000"/>
            <a:ext cx="5029200" cy="1143000"/>
          </a:xfrm>
          <a:prstGeom prst="rect">
            <a:avLst/>
          </a:prstGeom>
          <a:solidFill>
            <a:schemeClr val="accent1"/>
          </a:solidFill>
          <a:ln w="9525">
            <a:solidFill>
              <a:schemeClr val="tx1"/>
            </a:solidFill>
            <a:miter lim="800000"/>
            <a:headEnd/>
            <a:tailEnd/>
          </a:ln>
          <a:effectLst/>
        </p:spPr>
        <p:txBody>
          <a:bodyPr wrap="none" anchor="ctr"/>
          <a:lstStyle/>
          <a:p>
            <a:pPr algn="ctr"/>
            <a:r>
              <a:rPr lang="tr-TR" sz="2400" b="1" dirty="0">
                <a:latin typeface="Times New Roman" pitchFamily="18" charset="0"/>
              </a:rPr>
              <a:t>Toplanan </a:t>
            </a:r>
            <a:r>
              <a:rPr lang="tr-TR" sz="2400" b="1" dirty="0" smtClean="0">
                <a:latin typeface="Times New Roman" pitchFamily="18" charset="0"/>
              </a:rPr>
              <a:t>kayıtlar </a:t>
            </a:r>
            <a:r>
              <a:rPr lang="tr-TR" sz="2400" b="1" u="sng" dirty="0">
                <a:latin typeface="Times New Roman" pitchFamily="18" charset="0"/>
              </a:rPr>
              <a:t>kullanılmadığından </a:t>
            </a:r>
          </a:p>
          <a:p>
            <a:pPr algn="ctr"/>
            <a:r>
              <a:rPr lang="tr-TR" sz="2400" b="1" dirty="0" smtClean="0">
                <a:latin typeface="Times New Roman" pitchFamily="18" charset="0"/>
              </a:rPr>
              <a:t>kayıt </a:t>
            </a:r>
            <a:r>
              <a:rPr lang="tr-TR" sz="2400" b="1" dirty="0">
                <a:latin typeface="Times New Roman" pitchFamily="18" charset="0"/>
              </a:rPr>
              <a:t>toplama </a:t>
            </a:r>
            <a:r>
              <a:rPr lang="tr-TR" sz="2400" b="1" u="sng" dirty="0">
                <a:latin typeface="Times New Roman" pitchFamily="18" charset="0"/>
              </a:rPr>
              <a:t>önemsenmiyor</a:t>
            </a:r>
          </a:p>
        </p:txBody>
      </p:sp>
      <p:sp>
        <p:nvSpPr>
          <p:cNvPr id="183301" name="Rectangle 5"/>
          <p:cNvSpPr>
            <a:spLocks noChangeArrowheads="1"/>
          </p:cNvSpPr>
          <p:nvPr/>
        </p:nvSpPr>
        <p:spPr bwMode="auto">
          <a:xfrm>
            <a:off x="0" y="4000504"/>
            <a:ext cx="4643406" cy="1000132"/>
          </a:xfrm>
          <a:prstGeom prst="rect">
            <a:avLst/>
          </a:prstGeom>
          <a:solidFill>
            <a:schemeClr val="accent1"/>
          </a:solidFill>
          <a:ln w="9525">
            <a:solidFill>
              <a:schemeClr val="tx1"/>
            </a:solidFill>
            <a:miter lim="800000"/>
            <a:headEnd/>
            <a:tailEnd/>
          </a:ln>
          <a:effectLst/>
        </p:spPr>
        <p:txBody>
          <a:bodyPr wrap="none" anchor="ctr"/>
          <a:lstStyle/>
          <a:p>
            <a:pPr algn="ctr"/>
            <a:r>
              <a:rPr lang="tr-TR" sz="2400" b="1" dirty="0" smtClean="0">
                <a:latin typeface="Times New Roman" pitchFamily="18" charset="0"/>
              </a:rPr>
              <a:t>  Kayıt toplama </a:t>
            </a:r>
            <a:r>
              <a:rPr lang="tr-TR" sz="2400" b="1" u="sng" dirty="0">
                <a:latin typeface="Times New Roman" pitchFamily="18" charset="0"/>
              </a:rPr>
              <a:t>önemsenmediğinden </a:t>
            </a:r>
          </a:p>
          <a:p>
            <a:pPr algn="ctr"/>
            <a:r>
              <a:rPr lang="tr-TR" sz="2400" b="1" dirty="0" smtClean="0">
                <a:latin typeface="Times New Roman" pitchFamily="18" charset="0"/>
              </a:rPr>
              <a:t>kayıt </a:t>
            </a:r>
            <a:r>
              <a:rPr lang="tr-TR" sz="2400" b="1" dirty="0">
                <a:latin typeface="Times New Roman" pitchFamily="18" charset="0"/>
              </a:rPr>
              <a:t>toplayanlar </a:t>
            </a:r>
            <a:r>
              <a:rPr lang="tr-TR" sz="2400" b="1" u="sng" dirty="0">
                <a:latin typeface="Times New Roman" pitchFamily="18" charset="0"/>
              </a:rPr>
              <a:t>denetlenmiyor </a:t>
            </a:r>
          </a:p>
        </p:txBody>
      </p:sp>
      <p:sp>
        <p:nvSpPr>
          <p:cNvPr id="183302" name="Rectangle 6"/>
          <p:cNvSpPr>
            <a:spLocks noChangeArrowheads="1"/>
          </p:cNvSpPr>
          <p:nvPr/>
        </p:nvSpPr>
        <p:spPr bwMode="auto">
          <a:xfrm>
            <a:off x="4929190" y="3929066"/>
            <a:ext cx="4214810" cy="1071570"/>
          </a:xfrm>
          <a:prstGeom prst="rect">
            <a:avLst/>
          </a:prstGeom>
          <a:solidFill>
            <a:schemeClr val="accent1"/>
          </a:solidFill>
          <a:ln w="9525">
            <a:solidFill>
              <a:schemeClr val="tx1"/>
            </a:solidFill>
            <a:miter lim="800000"/>
            <a:headEnd/>
            <a:tailEnd/>
          </a:ln>
          <a:effectLst/>
        </p:spPr>
        <p:txBody>
          <a:bodyPr wrap="none" anchor="ctr"/>
          <a:lstStyle/>
          <a:p>
            <a:pPr algn="ctr"/>
            <a:r>
              <a:rPr lang="tr-TR" sz="2400" b="1" dirty="0" smtClean="0">
                <a:latin typeface="Times New Roman" pitchFamily="18" charset="0"/>
              </a:rPr>
              <a:t>Kayıtlar </a:t>
            </a:r>
            <a:r>
              <a:rPr lang="tr-TR" sz="2400" b="1" u="sng" dirty="0">
                <a:latin typeface="Times New Roman" pitchFamily="18" charset="0"/>
              </a:rPr>
              <a:t>güvenilir </a:t>
            </a:r>
            <a:r>
              <a:rPr lang="tr-TR" sz="2400" b="1" dirty="0">
                <a:latin typeface="Times New Roman" pitchFamily="18" charset="0"/>
              </a:rPr>
              <a:t>olmadığından </a:t>
            </a:r>
          </a:p>
          <a:p>
            <a:pPr algn="ctr"/>
            <a:r>
              <a:rPr lang="tr-TR" sz="2400" b="1" dirty="0">
                <a:latin typeface="Times New Roman" pitchFamily="18" charset="0"/>
              </a:rPr>
              <a:t>toplanan </a:t>
            </a:r>
            <a:r>
              <a:rPr lang="tr-TR" sz="2400" b="1" dirty="0" smtClean="0">
                <a:latin typeface="Times New Roman" pitchFamily="18" charset="0"/>
              </a:rPr>
              <a:t>kayıtlar </a:t>
            </a:r>
            <a:r>
              <a:rPr lang="tr-TR" sz="2400" b="1" u="sng" dirty="0" smtClean="0">
                <a:latin typeface="Times New Roman" pitchFamily="18" charset="0"/>
              </a:rPr>
              <a:t>kullanılmıyor </a:t>
            </a:r>
            <a:endParaRPr lang="tr-TR" sz="2400" b="1" u="sng" dirty="0">
              <a:latin typeface="Times New Roman" pitchFamily="18" charset="0"/>
            </a:endParaRPr>
          </a:p>
        </p:txBody>
      </p:sp>
      <p:sp>
        <p:nvSpPr>
          <p:cNvPr id="183303" name="Line 7"/>
          <p:cNvSpPr>
            <a:spLocks noChangeShapeType="1"/>
          </p:cNvSpPr>
          <p:nvPr/>
        </p:nvSpPr>
        <p:spPr bwMode="auto">
          <a:xfrm flipV="1">
            <a:off x="1295400" y="2819400"/>
            <a:ext cx="1219200" cy="1066800"/>
          </a:xfrm>
          <a:prstGeom prst="line">
            <a:avLst/>
          </a:prstGeom>
          <a:noFill/>
          <a:ln w="9525">
            <a:solidFill>
              <a:schemeClr val="tx1"/>
            </a:solidFill>
            <a:round/>
            <a:headEnd/>
            <a:tailEnd type="triangle" w="med" len="med"/>
          </a:ln>
          <a:effectLst/>
        </p:spPr>
        <p:txBody>
          <a:bodyPr/>
          <a:lstStyle/>
          <a:p>
            <a:endParaRPr lang="tr-TR"/>
          </a:p>
        </p:txBody>
      </p:sp>
      <p:sp>
        <p:nvSpPr>
          <p:cNvPr id="183304" name="Line 8"/>
          <p:cNvSpPr>
            <a:spLocks noChangeShapeType="1"/>
          </p:cNvSpPr>
          <p:nvPr/>
        </p:nvSpPr>
        <p:spPr bwMode="auto">
          <a:xfrm flipH="1" flipV="1">
            <a:off x="1295400" y="4953000"/>
            <a:ext cx="1219200" cy="1066800"/>
          </a:xfrm>
          <a:prstGeom prst="line">
            <a:avLst/>
          </a:prstGeom>
          <a:noFill/>
          <a:ln w="9525">
            <a:solidFill>
              <a:schemeClr val="tx1"/>
            </a:solidFill>
            <a:round/>
            <a:headEnd/>
            <a:tailEnd type="triangle" w="med" len="med"/>
          </a:ln>
          <a:effectLst/>
        </p:spPr>
        <p:txBody>
          <a:bodyPr/>
          <a:lstStyle/>
          <a:p>
            <a:endParaRPr lang="tr-TR"/>
          </a:p>
        </p:txBody>
      </p:sp>
      <p:sp>
        <p:nvSpPr>
          <p:cNvPr id="183305" name="Line 9"/>
          <p:cNvSpPr>
            <a:spLocks noChangeShapeType="1"/>
          </p:cNvSpPr>
          <p:nvPr/>
        </p:nvSpPr>
        <p:spPr bwMode="auto">
          <a:xfrm>
            <a:off x="7391400" y="2590800"/>
            <a:ext cx="1066800" cy="1295400"/>
          </a:xfrm>
          <a:prstGeom prst="line">
            <a:avLst/>
          </a:prstGeom>
          <a:noFill/>
          <a:ln w="9525">
            <a:solidFill>
              <a:schemeClr val="tx1"/>
            </a:solidFill>
            <a:round/>
            <a:headEnd/>
            <a:tailEnd type="triangle" w="med" len="med"/>
          </a:ln>
          <a:effectLst/>
        </p:spPr>
        <p:txBody>
          <a:bodyPr/>
          <a:lstStyle/>
          <a:p>
            <a:endParaRPr lang="tr-TR"/>
          </a:p>
        </p:txBody>
      </p:sp>
      <p:sp>
        <p:nvSpPr>
          <p:cNvPr id="183306" name="Line 10"/>
          <p:cNvSpPr>
            <a:spLocks noChangeShapeType="1"/>
          </p:cNvSpPr>
          <p:nvPr/>
        </p:nvSpPr>
        <p:spPr bwMode="auto">
          <a:xfrm flipH="1">
            <a:off x="7543800" y="5029200"/>
            <a:ext cx="990600" cy="914400"/>
          </a:xfrm>
          <a:prstGeom prst="line">
            <a:avLst/>
          </a:prstGeom>
          <a:noFill/>
          <a:ln w="9525">
            <a:solidFill>
              <a:schemeClr val="tx1"/>
            </a:solidFill>
            <a:round/>
            <a:headEnd/>
            <a:tailEnd type="triangle" w="med" len="med"/>
          </a:ln>
          <a:effectLst/>
        </p:spPr>
        <p:txBody>
          <a:bodyPr/>
          <a:lstStyle/>
          <a:p>
            <a:endParaRPr lang="tr-TR"/>
          </a:p>
        </p:txBody>
      </p:sp>
      <p:pic>
        <p:nvPicPr>
          <p:cNvPr id="183307" name="Picture 11" descr="j0286034"/>
          <p:cNvPicPr>
            <a:picLocks noChangeAspect="1" noChangeArrowheads="1"/>
          </p:cNvPicPr>
          <p:nvPr/>
        </p:nvPicPr>
        <p:blipFill>
          <a:blip r:embed="rId2" cstate="print"/>
          <a:srcRect/>
          <a:stretch>
            <a:fillRect/>
          </a:stretch>
        </p:blipFill>
        <p:spPr bwMode="auto">
          <a:xfrm>
            <a:off x="323850" y="5589588"/>
            <a:ext cx="1223963" cy="10795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fld id="{F1E9446F-2A31-4159-A07F-6BD55959E3AF}" type="datetime1">
              <a:rPr lang="tr-TR" smtClean="0"/>
              <a:pPr/>
              <a:t>18.02.2014</a:t>
            </a:fld>
            <a:endParaRPr lang="tr-TR"/>
          </a:p>
        </p:txBody>
      </p:sp>
      <p:sp>
        <p:nvSpPr>
          <p:cNvPr id="6" name="3 Slayt Numarası Yer Tutucusu"/>
          <p:cNvSpPr>
            <a:spLocks noGrp="1"/>
          </p:cNvSpPr>
          <p:nvPr>
            <p:ph type="sldNum" sz="quarter" idx="12"/>
          </p:nvPr>
        </p:nvSpPr>
        <p:spPr/>
        <p:txBody>
          <a:bodyPr/>
          <a:lstStyle/>
          <a:p>
            <a:fld id="{4C7E889C-D123-4F9E-A930-BB41D3EB7C3D}" type="slidenum">
              <a:rPr lang="tr-TR"/>
              <a:pPr/>
              <a:t>7</a:t>
            </a:fld>
            <a:endParaRPr lang="tr-TR"/>
          </a:p>
        </p:txBody>
      </p:sp>
      <p:sp>
        <p:nvSpPr>
          <p:cNvPr id="47106" name="Rectangle 2"/>
          <p:cNvSpPr>
            <a:spLocks noChangeArrowheads="1"/>
          </p:cNvSpPr>
          <p:nvPr/>
        </p:nvSpPr>
        <p:spPr bwMode="auto">
          <a:xfrm>
            <a:off x="685800" y="1066800"/>
            <a:ext cx="7772400" cy="1143000"/>
          </a:xfrm>
          <a:prstGeom prst="rect">
            <a:avLst/>
          </a:prstGeom>
          <a:noFill/>
          <a:ln w="9525">
            <a:noFill/>
            <a:miter lim="800000"/>
            <a:headEnd/>
            <a:tailEnd/>
          </a:ln>
          <a:effectLst/>
        </p:spPr>
        <p:txBody>
          <a:bodyPr lIns="92075" tIns="46038" rIns="92075" bIns="46038" anchor="ctr"/>
          <a:lstStyle/>
          <a:p>
            <a:pPr algn="ctr" eaLnBrk="0" hangingPunct="0"/>
            <a:r>
              <a:rPr lang="tr-TR" sz="4400" b="1" dirty="0">
                <a:solidFill>
                  <a:schemeClr val="accent1">
                    <a:lumMod val="75000"/>
                  </a:schemeClr>
                </a:solidFill>
                <a:latin typeface="Times New Roman" pitchFamily="18" charset="0"/>
              </a:rPr>
              <a:t>Sağlık Kurumunda Tıbbi </a:t>
            </a:r>
            <a:r>
              <a:rPr lang="tr-TR" sz="4400" b="1" dirty="0" smtClean="0">
                <a:solidFill>
                  <a:schemeClr val="accent1">
                    <a:lumMod val="75000"/>
                  </a:schemeClr>
                </a:solidFill>
                <a:latin typeface="Times New Roman" pitchFamily="18" charset="0"/>
              </a:rPr>
              <a:t>Kayıt Süreci</a:t>
            </a:r>
            <a:endParaRPr lang="tr-TR" sz="4400" b="1" dirty="0">
              <a:solidFill>
                <a:schemeClr val="accent1">
                  <a:lumMod val="75000"/>
                </a:schemeClr>
              </a:solidFill>
              <a:latin typeface="Times New Roman" pitchFamily="18" charset="0"/>
            </a:endParaRPr>
          </a:p>
        </p:txBody>
      </p:sp>
      <p:sp>
        <p:nvSpPr>
          <p:cNvPr id="47107" name="Rectangle 3"/>
          <p:cNvSpPr>
            <a:spLocks noChangeArrowheads="1"/>
          </p:cNvSpPr>
          <p:nvPr/>
        </p:nvSpPr>
        <p:spPr bwMode="auto">
          <a:xfrm>
            <a:off x="685800" y="2667000"/>
            <a:ext cx="7772400" cy="38100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Giriş işlemleri</a:t>
            </a:r>
          </a:p>
          <a:p>
            <a:pPr marL="342900" indent="-342900" eaLnBrk="0" hangingPunct="0">
              <a:spcBef>
                <a:spcPct val="20000"/>
              </a:spcBef>
              <a:buClr>
                <a:schemeClr val="tx2"/>
              </a:buClr>
              <a:buFontTx/>
              <a:buChar char="•"/>
            </a:pPr>
            <a:r>
              <a:rPr lang="tr-TR" sz="3200" b="1">
                <a:latin typeface="Times New Roman" pitchFamily="18" charset="0"/>
              </a:rPr>
              <a:t>Taburcu işlemleri</a:t>
            </a:r>
          </a:p>
          <a:p>
            <a:pPr marL="342900" indent="-342900" eaLnBrk="0" hangingPunct="0">
              <a:spcBef>
                <a:spcPct val="20000"/>
              </a:spcBef>
              <a:buClr>
                <a:schemeClr val="tx2"/>
              </a:buClr>
              <a:buFontTx/>
              <a:buChar char="•"/>
            </a:pPr>
            <a:r>
              <a:rPr lang="tr-TR" sz="3200" b="1">
                <a:latin typeface="Times New Roman" pitchFamily="18" charset="0"/>
              </a:rPr>
              <a:t>Belgelerin düzenlenmesi işlemleri</a:t>
            </a:r>
          </a:p>
          <a:p>
            <a:pPr marL="342900" indent="-342900" eaLnBrk="0" hangingPunct="0">
              <a:spcBef>
                <a:spcPct val="20000"/>
              </a:spcBef>
              <a:buClr>
                <a:schemeClr val="tx2"/>
              </a:buClr>
              <a:buFontTx/>
              <a:buChar char="•"/>
            </a:pPr>
            <a:r>
              <a:rPr lang="tr-TR" sz="3200" b="1">
                <a:latin typeface="Times New Roman" pitchFamily="18" charset="0"/>
              </a:rPr>
              <a:t>Belgelerin saklaması işlemleri</a:t>
            </a:r>
          </a:p>
          <a:p>
            <a:pPr marL="342900" indent="-342900" eaLnBrk="0" hangingPunct="0">
              <a:spcBef>
                <a:spcPct val="20000"/>
              </a:spcBef>
              <a:buClr>
                <a:schemeClr val="tx2"/>
              </a:buClr>
              <a:buFontTx/>
              <a:buChar char="•"/>
            </a:pPr>
            <a:endParaRPr lang="tr-TR" sz="3200" b="1">
              <a:latin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357166"/>
            <a:ext cx="8839200" cy="1624034"/>
          </a:xfrm>
        </p:spPr>
        <p:txBody>
          <a:bodyPr/>
          <a:lstStyle/>
          <a:p>
            <a:r>
              <a:rPr lang="en-AU" sz="4000" b="1" dirty="0" err="1"/>
              <a:t>Tıbbi</a:t>
            </a:r>
            <a:r>
              <a:rPr lang="en-AU" sz="4000" b="1" dirty="0"/>
              <a:t> </a:t>
            </a:r>
            <a:r>
              <a:rPr lang="tr-TR" sz="4000" b="1" dirty="0" smtClean="0"/>
              <a:t>Kayıtlarda </a:t>
            </a:r>
            <a:r>
              <a:rPr lang="en-AU" sz="4000" b="1" dirty="0" err="1" smtClean="0"/>
              <a:t>Gerekli</a:t>
            </a:r>
            <a:r>
              <a:rPr lang="en-AU" sz="4000" b="1" dirty="0" smtClean="0"/>
              <a:t> </a:t>
            </a:r>
            <a:r>
              <a:rPr lang="en-AU" sz="4000" b="1" dirty="0" err="1"/>
              <a:t>Özellikler</a:t>
            </a:r>
            <a:endParaRPr lang="tr-TR" sz="4000" b="1" dirty="0"/>
          </a:p>
        </p:txBody>
      </p:sp>
      <p:sp>
        <p:nvSpPr>
          <p:cNvPr id="50179" name="Rectangle 3"/>
          <p:cNvSpPr>
            <a:spLocks noGrp="1" noChangeArrowheads="1"/>
          </p:cNvSpPr>
          <p:nvPr>
            <p:ph idx="1"/>
          </p:nvPr>
        </p:nvSpPr>
        <p:spPr/>
        <p:txBody>
          <a:bodyPr/>
          <a:lstStyle/>
          <a:p>
            <a:r>
              <a:rPr lang="en-AU" dirty="0" err="1" smtClean="0"/>
              <a:t>Doğru</a:t>
            </a:r>
            <a:r>
              <a:rPr lang="tr-TR" dirty="0" err="1" smtClean="0"/>
              <a:t>luk</a:t>
            </a:r>
            <a:r>
              <a:rPr lang="tr-TR" dirty="0" smtClean="0"/>
              <a:t> </a:t>
            </a:r>
            <a:endParaRPr lang="en-AU" dirty="0"/>
          </a:p>
          <a:p>
            <a:r>
              <a:rPr lang="en-AU" dirty="0" err="1" smtClean="0"/>
              <a:t>Kapsamlı</a:t>
            </a:r>
            <a:r>
              <a:rPr lang="tr-TR" dirty="0" err="1" smtClean="0"/>
              <a:t>lık</a:t>
            </a:r>
            <a:r>
              <a:rPr lang="tr-TR" dirty="0" smtClean="0"/>
              <a:t>  </a:t>
            </a:r>
            <a:endParaRPr lang="en-AU" dirty="0"/>
          </a:p>
          <a:p>
            <a:r>
              <a:rPr lang="en-AU" dirty="0" err="1" smtClean="0"/>
              <a:t>Zaman</a:t>
            </a:r>
            <a:r>
              <a:rPr lang="tr-TR" dirty="0" err="1" smtClean="0"/>
              <a:t>lılık</a:t>
            </a:r>
            <a:r>
              <a:rPr lang="tr-TR" dirty="0" smtClean="0"/>
              <a:t> </a:t>
            </a:r>
            <a:endParaRPr lang="en-AU" dirty="0"/>
          </a:p>
          <a:p>
            <a:r>
              <a:rPr lang="en-AU" dirty="0" err="1" smtClean="0"/>
              <a:t>Bilimsel</a:t>
            </a:r>
            <a:r>
              <a:rPr lang="tr-TR" dirty="0" err="1" smtClean="0"/>
              <a:t>lik</a:t>
            </a:r>
            <a:endParaRPr lang="en-AU" dirty="0"/>
          </a:p>
          <a:p>
            <a:r>
              <a:rPr lang="en-AU" dirty="0" err="1" smtClean="0"/>
              <a:t>Eksiksiz</a:t>
            </a:r>
            <a:r>
              <a:rPr lang="tr-TR" dirty="0" err="1" smtClean="0"/>
              <a:t>lik</a:t>
            </a:r>
            <a:r>
              <a:rPr lang="tr-TR" dirty="0" smtClean="0"/>
              <a:t> </a:t>
            </a:r>
            <a:endParaRPr lang="en-AU" dirty="0"/>
          </a:p>
          <a:p>
            <a:r>
              <a:rPr lang="en-AU" dirty="0" err="1" smtClean="0"/>
              <a:t>Gizlili</a:t>
            </a:r>
            <a:r>
              <a:rPr lang="tr-TR" dirty="0" smtClean="0"/>
              <a:t>k</a:t>
            </a:r>
            <a:endParaRPr lang="tr-TR" dirty="0"/>
          </a:p>
        </p:txBody>
      </p:sp>
      <p:sp>
        <p:nvSpPr>
          <p:cNvPr id="4" name="3 Veri Yer Tutucusu"/>
          <p:cNvSpPr>
            <a:spLocks noGrp="1"/>
          </p:cNvSpPr>
          <p:nvPr>
            <p:ph type="dt" sz="half" idx="10"/>
          </p:nvPr>
        </p:nvSpPr>
        <p:spPr/>
        <p:txBody>
          <a:bodyPr/>
          <a:lstStyle/>
          <a:p>
            <a:fld id="{F670380A-65A9-4297-BE7D-A1EEC2C9E1AF}"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E4E5764A-A5B0-43BA-88DC-947B55E7C1A9}" type="slidenum">
              <a:rPr lang="tr-TR"/>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a:bodyPr>
          <a:lstStyle/>
          <a:p>
            <a:r>
              <a:rPr lang="en-AU" sz="3600" b="1" dirty="0" err="1">
                <a:solidFill>
                  <a:schemeClr val="accent2">
                    <a:lumMod val="60000"/>
                    <a:lumOff val="40000"/>
                  </a:schemeClr>
                </a:solidFill>
              </a:rPr>
              <a:t>Hastane</a:t>
            </a:r>
            <a:r>
              <a:rPr lang="en-AU" sz="3600" b="1" dirty="0">
                <a:solidFill>
                  <a:schemeClr val="accent2">
                    <a:lumMod val="60000"/>
                    <a:lumOff val="40000"/>
                  </a:schemeClr>
                </a:solidFill>
              </a:rPr>
              <a:t> </a:t>
            </a:r>
            <a:r>
              <a:rPr lang="en-AU" sz="3600" b="1" dirty="0" err="1">
                <a:solidFill>
                  <a:schemeClr val="accent2">
                    <a:lumMod val="60000"/>
                    <a:lumOff val="40000"/>
                  </a:schemeClr>
                </a:solidFill>
              </a:rPr>
              <a:t>Yönetiminin</a:t>
            </a:r>
            <a:r>
              <a:rPr lang="en-AU" sz="3600" b="1" dirty="0">
                <a:solidFill>
                  <a:schemeClr val="accent2">
                    <a:lumMod val="60000"/>
                    <a:lumOff val="40000"/>
                  </a:schemeClr>
                </a:solidFill>
              </a:rPr>
              <a:t> </a:t>
            </a:r>
            <a:r>
              <a:rPr lang="en-AU" sz="3600" b="1" dirty="0" err="1">
                <a:solidFill>
                  <a:schemeClr val="accent2">
                    <a:lumMod val="60000"/>
                    <a:lumOff val="40000"/>
                  </a:schemeClr>
                </a:solidFill>
              </a:rPr>
              <a:t>Tıbbi</a:t>
            </a:r>
            <a:r>
              <a:rPr lang="en-AU" sz="3600" b="1" dirty="0">
                <a:solidFill>
                  <a:schemeClr val="accent2">
                    <a:lumMod val="60000"/>
                    <a:lumOff val="40000"/>
                  </a:schemeClr>
                </a:solidFill>
              </a:rPr>
              <a:t> </a:t>
            </a:r>
            <a:r>
              <a:rPr lang="en-AU" sz="3600" b="1" dirty="0" err="1" smtClean="0">
                <a:solidFill>
                  <a:schemeClr val="accent2">
                    <a:lumMod val="60000"/>
                    <a:lumOff val="40000"/>
                  </a:schemeClr>
                </a:solidFill>
              </a:rPr>
              <a:t>Dokümantasyon</a:t>
            </a:r>
            <a:r>
              <a:rPr lang="tr-TR" sz="3600" b="1" dirty="0" smtClean="0">
                <a:solidFill>
                  <a:schemeClr val="accent2">
                    <a:lumMod val="60000"/>
                    <a:lumOff val="40000"/>
                  </a:schemeClr>
                </a:solidFill>
              </a:rPr>
              <a:t> </a:t>
            </a:r>
            <a:r>
              <a:rPr lang="en-AU" sz="3600" b="1" dirty="0" err="1" smtClean="0">
                <a:solidFill>
                  <a:schemeClr val="accent2">
                    <a:lumMod val="60000"/>
                    <a:lumOff val="40000"/>
                  </a:schemeClr>
                </a:solidFill>
              </a:rPr>
              <a:t>Sorumluluğu</a:t>
            </a:r>
            <a:endParaRPr lang="tr-TR" sz="3600" b="1" dirty="0">
              <a:solidFill>
                <a:schemeClr val="accent2">
                  <a:lumMod val="60000"/>
                  <a:lumOff val="40000"/>
                </a:schemeClr>
              </a:solidFill>
            </a:endParaRPr>
          </a:p>
        </p:txBody>
      </p:sp>
      <p:sp>
        <p:nvSpPr>
          <p:cNvPr id="53251" name="Rectangle 3"/>
          <p:cNvSpPr>
            <a:spLocks noGrp="1" noChangeArrowheads="1"/>
          </p:cNvSpPr>
          <p:nvPr>
            <p:ph idx="1"/>
          </p:nvPr>
        </p:nvSpPr>
        <p:spPr/>
        <p:txBody>
          <a:bodyPr/>
          <a:lstStyle/>
          <a:p>
            <a:r>
              <a:rPr lang="en-AU" b="1" dirty="0" err="1"/>
              <a:t>Personel</a:t>
            </a:r>
            <a:r>
              <a:rPr lang="en-AU" b="1" dirty="0"/>
              <a:t> </a:t>
            </a:r>
            <a:r>
              <a:rPr lang="en-AU" b="1" dirty="0" err="1"/>
              <a:t>sağlanması</a:t>
            </a:r>
            <a:r>
              <a:rPr lang="en-AU" b="1" dirty="0"/>
              <a:t> </a:t>
            </a:r>
            <a:r>
              <a:rPr lang="en-AU" b="1" dirty="0" err="1"/>
              <a:t>ve</a:t>
            </a:r>
            <a:r>
              <a:rPr lang="en-AU" b="1" dirty="0"/>
              <a:t> </a:t>
            </a:r>
            <a:r>
              <a:rPr lang="en-AU" b="1" dirty="0" err="1"/>
              <a:t>eğitimi</a:t>
            </a:r>
            <a:endParaRPr lang="en-AU" b="1" dirty="0"/>
          </a:p>
          <a:p>
            <a:r>
              <a:rPr lang="en-AU" b="1" dirty="0" err="1"/>
              <a:t>Belgelerin</a:t>
            </a:r>
            <a:r>
              <a:rPr lang="en-AU" b="1" dirty="0"/>
              <a:t> </a:t>
            </a:r>
            <a:r>
              <a:rPr lang="en-AU" b="1" dirty="0" err="1"/>
              <a:t>oluşturulması</a:t>
            </a:r>
            <a:r>
              <a:rPr lang="en-AU" b="1" dirty="0"/>
              <a:t> </a:t>
            </a:r>
            <a:r>
              <a:rPr lang="en-AU" b="1" dirty="0" err="1"/>
              <a:t>düzenlenmesi</a:t>
            </a:r>
            <a:r>
              <a:rPr lang="en-AU" b="1" dirty="0"/>
              <a:t> </a:t>
            </a:r>
            <a:r>
              <a:rPr lang="en-AU" b="1" dirty="0" err="1"/>
              <a:t>ve</a:t>
            </a:r>
            <a:r>
              <a:rPr lang="en-AU" b="1" dirty="0"/>
              <a:t> </a:t>
            </a:r>
            <a:r>
              <a:rPr lang="en-AU" b="1" dirty="0" err="1"/>
              <a:t>saklanması</a:t>
            </a:r>
            <a:endParaRPr lang="en-AU" b="1" dirty="0"/>
          </a:p>
          <a:p>
            <a:r>
              <a:rPr lang="en-AU" b="1" dirty="0" err="1"/>
              <a:t>Hasta</a:t>
            </a:r>
            <a:r>
              <a:rPr lang="en-AU" b="1" dirty="0"/>
              <a:t> </a:t>
            </a:r>
            <a:r>
              <a:rPr lang="en-AU" b="1" dirty="0" err="1"/>
              <a:t>dosyaları</a:t>
            </a:r>
            <a:r>
              <a:rPr lang="en-AU" b="1" dirty="0"/>
              <a:t> </a:t>
            </a:r>
            <a:r>
              <a:rPr lang="en-AU" b="1" dirty="0" err="1"/>
              <a:t>arşivi</a:t>
            </a:r>
            <a:r>
              <a:rPr lang="en-AU" b="1" dirty="0"/>
              <a:t> </a:t>
            </a:r>
            <a:r>
              <a:rPr lang="en-AU" b="1" dirty="0" err="1"/>
              <a:t>oluşturulması</a:t>
            </a:r>
            <a:endParaRPr lang="en-AU" b="1" dirty="0"/>
          </a:p>
          <a:p>
            <a:r>
              <a:rPr lang="en-AU" b="1" dirty="0" err="1"/>
              <a:t>Dokümantasyon</a:t>
            </a:r>
            <a:r>
              <a:rPr lang="en-AU" b="1" dirty="0"/>
              <a:t> </a:t>
            </a:r>
            <a:r>
              <a:rPr lang="en-AU" b="1" dirty="0" err="1"/>
              <a:t>hizmetlerinden</a:t>
            </a:r>
            <a:r>
              <a:rPr lang="en-AU" b="1" dirty="0"/>
              <a:t> en </a:t>
            </a:r>
            <a:r>
              <a:rPr lang="en-AU" b="1" dirty="0" err="1"/>
              <a:t>iyi</a:t>
            </a:r>
            <a:r>
              <a:rPr lang="en-AU" b="1" dirty="0"/>
              <a:t> </a:t>
            </a:r>
            <a:r>
              <a:rPr lang="en-AU" b="1" dirty="0" err="1"/>
              <a:t>şekilde</a:t>
            </a:r>
            <a:r>
              <a:rPr lang="en-AU" b="1" dirty="0"/>
              <a:t>  </a:t>
            </a:r>
            <a:r>
              <a:rPr lang="en-AU" b="1" dirty="0" err="1"/>
              <a:t>yararlanılmasının</a:t>
            </a:r>
            <a:r>
              <a:rPr lang="en-AU" b="1" dirty="0"/>
              <a:t> </a:t>
            </a:r>
            <a:r>
              <a:rPr lang="en-AU" b="1" dirty="0" err="1"/>
              <a:t>sağlanması</a:t>
            </a:r>
            <a:endParaRPr lang="en-AU" b="1" dirty="0"/>
          </a:p>
          <a:p>
            <a:r>
              <a:rPr lang="en-AU" b="1" dirty="0" err="1"/>
              <a:t>İlgili</a:t>
            </a:r>
            <a:r>
              <a:rPr lang="en-AU" b="1" dirty="0"/>
              <a:t> </a:t>
            </a:r>
            <a:r>
              <a:rPr lang="en-AU" b="1" dirty="0" err="1"/>
              <a:t>komiteler</a:t>
            </a:r>
            <a:r>
              <a:rPr lang="en-AU" b="1" dirty="0"/>
              <a:t> </a:t>
            </a:r>
            <a:r>
              <a:rPr lang="en-AU" b="1" dirty="0" err="1"/>
              <a:t>ile</a:t>
            </a:r>
            <a:r>
              <a:rPr lang="en-AU" b="1" dirty="0"/>
              <a:t> </a:t>
            </a:r>
            <a:r>
              <a:rPr lang="en-AU" b="1" dirty="0" err="1"/>
              <a:t>denetimin</a:t>
            </a:r>
            <a:r>
              <a:rPr lang="en-AU" b="1" dirty="0"/>
              <a:t> </a:t>
            </a:r>
            <a:r>
              <a:rPr lang="en-AU" b="1" dirty="0" err="1" smtClean="0"/>
              <a:t>sağlanması</a:t>
            </a:r>
            <a:endParaRPr lang="tr-TR" b="1" dirty="0" smtClean="0"/>
          </a:p>
          <a:p>
            <a:r>
              <a:rPr lang="tr-TR" b="1" dirty="0" smtClean="0"/>
              <a:t>e-dosya, e-</a:t>
            </a:r>
            <a:r>
              <a:rPr lang="tr-TR" b="1" dirty="0" err="1" smtClean="0"/>
              <a:t>saglik</a:t>
            </a:r>
            <a:r>
              <a:rPr lang="tr-TR" b="1" dirty="0" smtClean="0"/>
              <a:t>  hizmetleri </a:t>
            </a:r>
            <a:endParaRPr lang="en-AU" dirty="0"/>
          </a:p>
          <a:p>
            <a:endParaRPr lang="tr-TR" dirty="0"/>
          </a:p>
        </p:txBody>
      </p:sp>
      <p:sp>
        <p:nvSpPr>
          <p:cNvPr id="4" name="3 Veri Yer Tutucusu"/>
          <p:cNvSpPr>
            <a:spLocks noGrp="1"/>
          </p:cNvSpPr>
          <p:nvPr>
            <p:ph type="dt" sz="half" idx="10"/>
          </p:nvPr>
        </p:nvSpPr>
        <p:spPr/>
        <p:txBody>
          <a:bodyPr/>
          <a:lstStyle/>
          <a:p>
            <a:fld id="{4149B719-BDFE-40AA-9DAC-C7BFC00C7DF5}" type="datetime1">
              <a:rPr lang="tr-TR" smtClean="0"/>
              <a:pPr/>
              <a:t>18.02.2014</a:t>
            </a:fld>
            <a:endParaRPr lang="tr-TR"/>
          </a:p>
        </p:txBody>
      </p:sp>
      <p:sp>
        <p:nvSpPr>
          <p:cNvPr id="6" name="5 Slayt Numarası Yer Tutucusu"/>
          <p:cNvSpPr>
            <a:spLocks noGrp="1"/>
          </p:cNvSpPr>
          <p:nvPr>
            <p:ph type="sldNum" sz="quarter" idx="12"/>
          </p:nvPr>
        </p:nvSpPr>
        <p:spPr/>
        <p:txBody>
          <a:bodyPr/>
          <a:lstStyle/>
          <a:p>
            <a:fld id="{A5A09DE1-47DB-4D2B-8A41-578CCCAA51CE}" type="slidenum">
              <a:rPr lang="tr-TR"/>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453</TotalTime>
  <Words>1465</Words>
  <Application>Microsoft Office PowerPoint</Application>
  <PresentationFormat>Ekran Gösterisi (4:3)</PresentationFormat>
  <Paragraphs>335</Paragraphs>
  <Slides>42</Slides>
  <Notes>1</Notes>
  <HiddenSlides>0</HiddenSlides>
  <MMClips>0</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Akış</vt:lpstr>
      <vt:lpstr>Sağlık Kurumları Yönetiminin Tıbbi Kayıtlardan Sorumluluğu </vt:lpstr>
      <vt:lpstr>İçerik </vt:lpstr>
      <vt:lpstr>Slayt 3</vt:lpstr>
      <vt:lpstr>Tıbbi Kayıtların Kullanımı</vt:lpstr>
      <vt:lpstr>Yönetimin Tıbbi Kayıtlardan  Yararlanması </vt:lpstr>
      <vt:lpstr>KAYIT SİSTEMİ KISIR DÖNGÜSÜ</vt:lpstr>
      <vt:lpstr>Slayt 7</vt:lpstr>
      <vt:lpstr>Tıbbi Kayıtlarda Gerekli Özellikler</vt:lpstr>
      <vt:lpstr>Hastane Yönetiminin Tıbbi Dokümantasyon Sorumluluğu</vt:lpstr>
      <vt:lpstr>S.B. Yataklı Tedavi Kurumları Tıbbi Kayıt ve Arşiv Hizmetleri Yönergesi (2001)</vt:lpstr>
      <vt:lpstr>Slayt 11</vt:lpstr>
      <vt:lpstr>Özel kurumlar </vt:lpstr>
      <vt:lpstr>Özel Kurumlar</vt:lpstr>
      <vt:lpstr>Hasta Hakları Yönetmeliği (1998) </vt:lpstr>
      <vt:lpstr>Hasta Dosyalarının Düzenlenmesi </vt:lpstr>
      <vt:lpstr>Slayt 16</vt:lpstr>
      <vt:lpstr>Slayt 17</vt:lpstr>
      <vt:lpstr>Meslek Örgütü Etik Kuralları (AHIMA) </vt:lpstr>
      <vt:lpstr>Meslek Örgütü Etik Kuralları (AHIMA) </vt:lpstr>
      <vt:lpstr>Hasta Dosyaları Arşivi </vt:lpstr>
      <vt:lpstr>Afetlerde Kayıtların Kurtarılması   </vt:lpstr>
      <vt:lpstr>Slayt 22</vt:lpstr>
      <vt:lpstr>Slayt 23</vt:lpstr>
      <vt:lpstr>Tıbbi Kayıt Komitesinin Görevleri </vt:lpstr>
      <vt:lpstr>Tıbbi Kayıt Komitesinin Görevleri </vt:lpstr>
      <vt:lpstr>Hasta Dosyalarının Gizliliği- Mülkiyeti </vt:lpstr>
      <vt:lpstr>Kanser Kayıt Merkezi Gizlilik Yönergesi, 24.1.2006, sayı:60  </vt:lpstr>
      <vt:lpstr>Tıbbi Kayıtların Saklanması  </vt:lpstr>
      <vt:lpstr>Saklama süresi </vt:lpstr>
      <vt:lpstr>İngiltere -Müşteriyi Koruma Koruma Kanunu  (1987) </vt:lpstr>
      <vt:lpstr>Belgeleri Saklamada Seçenekler </vt:lpstr>
      <vt:lpstr>Tavsiye Edilen Saklama Periyotları </vt:lpstr>
      <vt:lpstr>Tıbbi Film Arşivi </vt:lpstr>
      <vt:lpstr>Slayt 34</vt:lpstr>
      <vt:lpstr>Tıbbi Belgelerin Taşıması Gerekli Özellikler   </vt:lpstr>
      <vt:lpstr>Akreditasyon Standartları Kapsamı  </vt:lpstr>
      <vt:lpstr>Bilgi Yönetimi </vt:lpstr>
      <vt:lpstr>Slayt 38</vt:lpstr>
      <vt:lpstr>Akreditasyonda Tıbbi Kayıt Standartları </vt:lpstr>
      <vt:lpstr>Akreditasyon ile Kayıtlardan  Yararlanma  </vt:lpstr>
      <vt:lpstr>Slayt 41</vt:lpstr>
      <vt:lpstr>Slayt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Kurumları Yönetiminin Tıbbi Kayıtlardan Sorumluluğu</dc:title>
  <dc:creator>Afsun Ezel Esatoglu</dc:creator>
  <cp:lastModifiedBy>ACER</cp:lastModifiedBy>
  <cp:revision>96</cp:revision>
  <dcterms:created xsi:type="dcterms:W3CDTF">2010-05-04T18:42:36Z</dcterms:created>
  <dcterms:modified xsi:type="dcterms:W3CDTF">2014-02-18T08:52:40Z</dcterms:modified>
</cp:coreProperties>
</file>