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179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85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187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19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55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7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76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97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8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2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9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0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7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68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457200"/>
            <a:ext cx="3609975" cy="884238"/>
          </a:xfrm>
        </p:spPr>
        <p:txBody>
          <a:bodyPr/>
          <a:lstStyle/>
          <a:p>
            <a:r>
              <a:rPr lang="tr-TR" altLang="tr-TR" sz="2000" b="1"/>
              <a:t>HATCHING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63750" y="1700214"/>
            <a:ext cx="5183188" cy="45354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/>
              <a:t>Water Temperature 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Flow Rate </a:t>
            </a:r>
          </a:p>
          <a:p>
            <a:pPr lvl="1">
              <a:lnSpc>
                <a:spcPct val="80000"/>
              </a:lnSpc>
            </a:pPr>
            <a:r>
              <a:rPr lang="tr-TR" altLang="tr-TR" sz="1200"/>
              <a:t>(For 1000 larvae, 3-4 L / min, 5-12 ppm O</a:t>
            </a:r>
            <a:r>
              <a:rPr lang="tr-TR" altLang="tr-TR" sz="1200" baseline="-25000"/>
              <a:t>2</a:t>
            </a:r>
            <a:r>
              <a:rPr lang="tr-TR" altLang="tr-TR" sz="1200"/>
              <a:t>)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Light (darkness)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Salinity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Vitellus quantity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Hatching system (trough or vertical incubator)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I. period </a:t>
            </a:r>
          </a:p>
          <a:p>
            <a:pPr lvl="2">
              <a:lnSpc>
                <a:spcPct val="80000"/>
              </a:lnSpc>
            </a:pPr>
            <a:r>
              <a:rPr lang="tr-TR" altLang="tr-TR" sz="1400"/>
              <a:t>(Fertilization-eyed egg, day 13-22)</a:t>
            </a:r>
          </a:p>
          <a:p>
            <a:pPr lvl="1">
              <a:lnSpc>
                <a:spcPct val="80000"/>
              </a:lnSpc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II. period </a:t>
            </a:r>
          </a:p>
          <a:p>
            <a:pPr lvl="2">
              <a:lnSpc>
                <a:spcPct val="80000"/>
              </a:lnSpc>
            </a:pPr>
            <a:r>
              <a:rPr lang="tr-TR" altLang="tr-TR" sz="1400"/>
              <a:t>(eyed egg - larvae, day 7-15)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III. Period </a:t>
            </a:r>
          </a:p>
          <a:p>
            <a:pPr lvl="2">
              <a:lnSpc>
                <a:spcPct val="80000"/>
              </a:lnSpc>
            </a:pPr>
            <a:r>
              <a:rPr lang="tr-TR" altLang="tr-TR" sz="1400"/>
              <a:t>(larvae  – sac fry, day 15-21)</a:t>
            </a: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672264" y="476250"/>
          <a:ext cx="15525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1552792" imgH="1448002" progId="MSPhotoEd.3">
                  <p:embed/>
                </p:oleObj>
              </mc:Choice>
              <mc:Fallback>
                <p:oleObj name="Photo Editor Fotoğrafı" r:id="rId3" imgW="1552792" imgH="144800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4" y="476250"/>
                        <a:ext cx="155257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8401051" y="476251"/>
          <a:ext cx="2087563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5" imgW="2505425" imgH="1714739" progId="MSPhotoEd.3">
                  <p:embed/>
                </p:oleObj>
              </mc:Choice>
              <mc:Fallback>
                <p:oleObj name="Photo Editor Fotoğrafı" r:id="rId5" imgW="2505425" imgH="171473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1051" y="476251"/>
                        <a:ext cx="2087563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8975726" y="3500438"/>
          <a:ext cx="15144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Fotoğrafı" r:id="rId7" imgW="1514686" imgH="1448002" progId="MSPhotoEd.3">
                  <p:embed/>
                </p:oleObj>
              </mc:Choice>
              <mc:Fallback>
                <p:oleObj name="Photo Editor Fotoğrafı" r:id="rId7" imgW="1514686" imgH="144800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5726" y="3500438"/>
                        <a:ext cx="151447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8112125" y="5013325"/>
          <a:ext cx="2376488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Fotoğrafı" r:id="rId9" imgW="2742857" imgH="2057143" progId="MSPhotoEd.3">
                  <p:embed/>
                </p:oleObj>
              </mc:Choice>
              <mc:Fallback>
                <p:oleObj name="Photo Editor Fotoğrafı" r:id="rId9" imgW="2742857" imgH="205714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5" y="5013325"/>
                        <a:ext cx="2376488" cy="162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6672264" y="3529014"/>
          <a:ext cx="2230437" cy="149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Fotoğrafı" r:id="rId11" imgW="6477904" imgH="4571429" progId="MSPhotoEd.3">
                  <p:embed/>
                </p:oleObj>
              </mc:Choice>
              <mc:Fallback>
                <p:oleObj name="Photo Editor Fotoğrafı" r:id="rId11" imgW="6477904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4" y="3529014"/>
                        <a:ext cx="2230437" cy="1493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7608888" y="1989139"/>
          <a:ext cx="2881312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Fotoğrafı" r:id="rId13" imgW="3343742" imgH="1695687" progId="MSPhotoEd.3">
                  <p:embed/>
                </p:oleObj>
              </mc:Choice>
              <mc:Fallback>
                <p:oleObj name="Photo Editor Fotoğrafı" r:id="rId13" imgW="3343742" imgH="169568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8" y="1989139"/>
                        <a:ext cx="2881312" cy="141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811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620714"/>
            <a:ext cx="8748712" cy="576103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12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HATCHING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 b="1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000"/>
          </a:p>
          <a:p>
            <a:pPr>
              <a:lnSpc>
                <a:spcPct val="80000"/>
              </a:lnSpc>
            </a:pPr>
            <a:r>
              <a:rPr lang="tr-TR" altLang="tr-TR" sz="1600"/>
              <a:t>Eggs are incubated undisturbed until the eyed stage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is reached in vertical flow incubators or hatching jars.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Vertical flow incubators:  A single water source flows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(3-4 L/min) up through the eggs, spills over into the tray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below, thus becoming aerated, allowing large numbers of eggs to hatch in a minimal amount of space and water. 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Time taken for hatching varies depending on water temperature, taking 100 days at 3.9°C and 21 days at 14.4°C. 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Hatching jars, available commercially or constructed from a 40 L drum and PVC pipe, introduce water from the bottom and flow from the top. 50 000 eggs can be incubated inexpensively suspended in a water flow that rolls the eggs, provided that the incubator contains two-thirds of the incubator volume in eggs, and the flow rate lifts the eggs 50 percent of their static depth. 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In all the above methods dead eggs are removed regularly to limit fungal infection. Fungal infections can be controlled using formalin (37 percent solution of formaldehyde) in the inflow water at 1:600 dilution for 15 minutes daily, but not within 24 hours of hatching. Upon reaching the eyed stage addling (dropping eggs 40 cm) removes weak and undeveloped eggs. 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7248526" y="0"/>
          <a:ext cx="3419475" cy="263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8526" y="0"/>
                        <a:ext cx="3419475" cy="2636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151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3644900"/>
            <a:ext cx="4176713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9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692150"/>
            <a:ext cx="4176713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0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"/>
            <a:ext cx="3173412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1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4221164"/>
            <a:ext cx="3995737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65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	</a:t>
            </a:r>
            <a:r>
              <a:rPr lang="tr-TR" altLang="tr-TR" sz="2400" b="1"/>
              <a:t>HATCHING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9" y="2060575"/>
            <a:ext cx="6840537" cy="2317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/>
              <a:t>DEGREE DAYS                                Trout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(Water temp x day)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For trout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10</a:t>
            </a:r>
            <a:r>
              <a:rPr lang="tr-TR" altLang="tr-TR" sz="1600" baseline="30000"/>
              <a:t>o</a:t>
            </a:r>
            <a:r>
              <a:rPr lang="tr-TR" altLang="tr-TR" sz="1600"/>
              <a:t>C x 30 days = 300 degree days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	  For carp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20</a:t>
            </a:r>
            <a:r>
              <a:rPr lang="tr-TR" altLang="tr-TR" sz="1600" baseline="30000"/>
              <a:t>o</a:t>
            </a:r>
            <a:r>
              <a:rPr lang="tr-TR" altLang="tr-TR" sz="1600"/>
              <a:t>C x 3 days = 60 degree days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</p:txBody>
      </p:sp>
      <p:graphicFrame>
        <p:nvGraphicFramePr>
          <p:cNvPr id="54324" name="Group 52"/>
          <p:cNvGraphicFramePr>
            <a:graphicFrameLocks noGrp="1"/>
          </p:cNvGraphicFramePr>
          <p:nvPr>
            <p:ph sz="quarter" idx="2"/>
          </p:nvPr>
        </p:nvGraphicFramePr>
        <p:xfrm>
          <a:off x="6164264" y="2438400"/>
          <a:ext cx="4040187" cy="2327276"/>
        </p:xfrm>
        <a:graphic>
          <a:graphicData uri="http://schemas.openxmlformats.org/drawingml/2006/table">
            <a:tbl>
              <a:tblPr/>
              <a:tblGrid>
                <a:gridCol w="1346200"/>
                <a:gridCol w="1347787"/>
                <a:gridCol w="1346200"/>
              </a:tblGrid>
              <a:tr h="825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Temp.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Wild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(day)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Cultured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(day)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4321" name="Group 49"/>
          <p:cNvGraphicFramePr>
            <a:graphicFrameLocks noGrp="1"/>
          </p:cNvGraphicFramePr>
          <p:nvPr>
            <p:ph sz="quarter" idx="3"/>
          </p:nvPr>
        </p:nvGraphicFramePr>
        <p:xfrm>
          <a:off x="6167439" y="4724400"/>
          <a:ext cx="4040187" cy="427038"/>
        </p:xfrm>
        <a:graphic>
          <a:graphicData uri="http://schemas.openxmlformats.org/drawingml/2006/table">
            <a:tbl>
              <a:tblPr/>
              <a:tblGrid>
                <a:gridCol w="1346200"/>
                <a:gridCol w="1347787"/>
                <a:gridCol w="1346200"/>
              </a:tblGrid>
              <a:tr h="427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6" y="476250"/>
            <a:ext cx="4398963" cy="61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6" y="2039939"/>
            <a:ext cx="4392613" cy="308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57348" name="Picture 4" descr="Rainbow trout Production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908050"/>
            <a:ext cx="7920037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155334"/>
      </p:ext>
    </p:extLst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Geniş ekran</PresentationFormat>
  <Paragraphs>64</Paragraphs>
  <Slides>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HATCHING</vt:lpstr>
      <vt:lpstr>PowerPoint Sunusu</vt:lpstr>
      <vt:lpstr>PowerPoint Sunusu</vt:lpstr>
      <vt:lpstr> HATCHING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HATCHING</dc:title>
  <dc:creator>Akcay</dc:creator>
  <cp:lastModifiedBy>Akcay</cp:lastModifiedBy>
  <cp:revision>1</cp:revision>
  <dcterms:created xsi:type="dcterms:W3CDTF">2019-09-05T09:50:42Z</dcterms:created>
  <dcterms:modified xsi:type="dcterms:W3CDTF">2019-09-05T09:50:46Z</dcterms:modified>
</cp:coreProperties>
</file>