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85A6799-2469-45A6-9C5A-A6FD45D3D479}"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AF6BAB-2860-4585-9925-2CF84A1A781C}" type="slidenum">
              <a:rPr lang="tr-TR" smtClean="0"/>
              <a:t>‹#›</a:t>
            </a:fld>
            <a:endParaRPr lang="tr-TR"/>
          </a:p>
        </p:txBody>
      </p:sp>
    </p:spTree>
    <p:extLst>
      <p:ext uri="{BB962C8B-B14F-4D97-AF65-F5344CB8AC3E}">
        <p14:creationId xmlns:p14="http://schemas.microsoft.com/office/powerpoint/2010/main" val="3153693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5A6799-2469-45A6-9C5A-A6FD45D3D479}"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AF6BAB-2860-4585-9925-2CF84A1A781C}" type="slidenum">
              <a:rPr lang="tr-TR" smtClean="0"/>
              <a:t>‹#›</a:t>
            </a:fld>
            <a:endParaRPr lang="tr-TR"/>
          </a:p>
        </p:txBody>
      </p:sp>
    </p:spTree>
    <p:extLst>
      <p:ext uri="{BB962C8B-B14F-4D97-AF65-F5344CB8AC3E}">
        <p14:creationId xmlns:p14="http://schemas.microsoft.com/office/powerpoint/2010/main" val="313754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5A6799-2469-45A6-9C5A-A6FD45D3D479}"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AF6BAB-2860-4585-9925-2CF84A1A781C}" type="slidenum">
              <a:rPr lang="tr-TR" smtClean="0"/>
              <a:t>‹#›</a:t>
            </a:fld>
            <a:endParaRPr lang="tr-TR"/>
          </a:p>
        </p:txBody>
      </p:sp>
    </p:spTree>
    <p:extLst>
      <p:ext uri="{BB962C8B-B14F-4D97-AF65-F5344CB8AC3E}">
        <p14:creationId xmlns:p14="http://schemas.microsoft.com/office/powerpoint/2010/main" val="2756768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5A6799-2469-45A6-9C5A-A6FD45D3D479}"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AF6BAB-2860-4585-9925-2CF84A1A781C}" type="slidenum">
              <a:rPr lang="tr-TR" smtClean="0"/>
              <a:t>‹#›</a:t>
            </a:fld>
            <a:endParaRPr lang="tr-TR"/>
          </a:p>
        </p:txBody>
      </p:sp>
    </p:spTree>
    <p:extLst>
      <p:ext uri="{BB962C8B-B14F-4D97-AF65-F5344CB8AC3E}">
        <p14:creationId xmlns:p14="http://schemas.microsoft.com/office/powerpoint/2010/main" val="3649421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85A6799-2469-45A6-9C5A-A6FD45D3D479}"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AF6BAB-2860-4585-9925-2CF84A1A781C}" type="slidenum">
              <a:rPr lang="tr-TR" smtClean="0"/>
              <a:t>‹#›</a:t>
            </a:fld>
            <a:endParaRPr lang="tr-TR"/>
          </a:p>
        </p:txBody>
      </p:sp>
    </p:spTree>
    <p:extLst>
      <p:ext uri="{BB962C8B-B14F-4D97-AF65-F5344CB8AC3E}">
        <p14:creationId xmlns:p14="http://schemas.microsoft.com/office/powerpoint/2010/main" val="4069876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85A6799-2469-45A6-9C5A-A6FD45D3D479}"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AF6BAB-2860-4585-9925-2CF84A1A781C}" type="slidenum">
              <a:rPr lang="tr-TR" smtClean="0"/>
              <a:t>‹#›</a:t>
            </a:fld>
            <a:endParaRPr lang="tr-TR"/>
          </a:p>
        </p:txBody>
      </p:sp>
    </p:spTree>
    <p:extLst>
      <p:ext uri="{BB962C8B-B14F-4D97-AF65-F5344CB8AC3E}">
        <p14:creationId xmlns:p14="http://schemas.microsoft.com/office/powerpoint/2010/main" val="379927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85A6799-2469-45A6-9C5A-A6FD45D3D479}" type="datetimeFigureOut">
              <a:rPr lang="tr-TR" smtClean="0"/>
              <a:t>10.07.2020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AAF6BAB-2860-4585-9925-2CF84A1A781C}" type="slidenum">
              <a:rPr lang="tr-TR" smtClean="0"/>
              <a:t>‹#›</a:t>
            </a:fld>
            <a:endParaRPr lang="tr-TR"/>
          </a:p>
        </p:txBody>
      </p:sp>
    </p:spTree>
    <p:extLst>
      <p:ext uri="{BB962C8B-B14F-4D97-AF65-F5344CB8AC3E}">
        <p14:creationId xmlns:p14="http://schemas.microsoft.com/office/powerpoint/2010/main" val="1905612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85A6799-2469-45A6-9C5A-A6FD45D3D479}" type="datetimeFigureOut">
              <a:rPr lang="tr-TR" smtClean="0"/>
              <a:t>10.07.2020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AAF6BAB-2860-4585-9925-2CF84A1A781C}" type="slidenum">
              <a:rPr lang="tr-TR" smtClean="0"/>
              <a:t>‹#›</a:t>
            </a:fld>
            <a:endParaRPr lang="tr-TR"/>
          </a:p>
        </p:txBody>
      </p:sp>
    </p:spTree>
    <p:extLst>
      <p:ext uri="{BB962C8B-B14F-4D97-AF65-F5344CB8AC3E}">
        <p14:creationId xmlns:p14="http://schemas.microsoft.com/office/powerpoint/2010/main" val="620947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85A6799-2469-45A6-9C5A-A6FD45D3D479}" type="datetimeFigureOut">
              <a:rPr lang="tr-TR" smtClean="0"/>
              <a:t>10.07.2020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AAF6BAB-2860-4585-9925-2CF84A1A781C}" type="slidenum">
              <a:rPr lang="tr-TR" smtClean="0"/>
              <a:t>‹#›</a:t>
            </a:fld>
            <a:endParaRPr lang="tr-TR"/>
          </a:p>
        </p:txBody>
      </p:sp>
    </p:spTree>
    <p:extLst>
      <p:ext uri="{BB962C8B-B14F-4D97-AF65-F5344CB8AC3E}">
        <p14:creationId xmlns:p14="http://schemas.microsoft.com/office/powerpoint/2010/main" val="3655606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85A6799-2469-45A6-9C5A-A6FD45D3D479}"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AF6BAB-2860-4585-9925-2CF84A1A781C}" type="slidenum">
              <a:rPr lang="tr-TR" smtClean="0"/>
              <a:t>‹#›</a:t>
            </a:fld>
            <a:endParaRPr lang="tr-TR"/>
          </a:p>
        </p:txBody>
      </p:sp>
    </p:spTree>
    <p:extLst>
      <p:ext uri="{BB962C8B-B14F-4D97-AF65-F5344CB8AC3E}">
        <p14:creationId xmlns:p14="http://schemas.microsoft.com/office/powerpoint/2010/main" val="2007793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85A6799-2469-45A6-9C5A-A6FD45D3D479}"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AF6BAB-2860-4585-9925-2CF84A1A781C}" type="slidenum">
              <a:rPr lang="tr-TR" smtClean="0"/>
              <a:t>‹#›</a:t>
            </a:fld>
            <a:endParaRPr lang="tr-TR"/>
          </a:p>
        </p:txBody>
      </p:sp>
    </p:spTree>
    <p:extLst>
      <p:ext uri="{BB962C8B-B14F-4D97-AF65-F5344CB8AC3E}">
        <p14:creationId xmlns:p14="http://schemas.microsoft.com/office/powerpoint/2010/main" val="3879092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5A6799-2469-45A6-9C5A-A6FD45D3D479}" type="datetimeFigureOut">
              <a:rPr lang="tr-TR" smtClean="0"/>
              <a:t>10.07.2020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F6BAB-2860-4585-9925-2CF84A1A781C}" type="slidenum">
              <a:rPr lang="tr-TR" smtClean="0"/>
              <a:t>‹#›</a:t>
            </a:fld>
            <a:endParaRPr lang="tr-TR"/>
          </a:p>
        </p:txBody>
      </p:sp>
    </p:spTree>
    <p:extLst>
      <p:ext uri="{BB962C8B-B14F-4D97-AF65-F5344CB8AC3E}">
        <p14:creationId xmlns:p14="http://schemas.microsoft.com/office/powerpoint/2010/main" val="2632387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38313" y="357188"/>
            <a:ext cx="8229600" cy="1643062"/>
          </a:xfrm>
        </p:spPr>
        <p:txBody>
          <a:bodyPr rtlCol="0">
            <a:normAutofit fontScale="90000"/>
          </a:bodyPr>
          <a:lstStyle/>
          <a:p>
            <a:pPr algn="ctr">
              <a:defRPr/>
            </a:pP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sz="3600" b="1" dirty="0"/>
              <a:t>On üçüncü Bölüm</a:t>
            </a:r>
            <a:br>
              <a:rPr lang="tr-TR" sz="3600" b="1" dirty="0"/>
            </a:br>
            <a:r>
              <a:rPr lang="tr-TR" sz="3600" b="1" dirty="0"/>
              <a:t>Beden ve Ruhu bilme ve farklılıklarını sezme Yolu</a:t>
            </a:r>
            <a:endParaRPr lang="tr-TR" b="1" dirty="0"/>
          </a:p>
        </p:txBody>
      </p:sp>
      <p:sp>
        <p:nvSpPr>
          <p:cNvPr id="29699" name="2 İçerik Yer Tutucusu"/>
          <p:cNvSpPr>
            <a:spLocks noGrp="1"/>
          </p:cNvSpPr>
          <p:nvPr>
            <p:ph idx="1"/>
          </p:nvPr>
        </p:nvSpPr>
        <p:spPr>
          <a:xfrm>
            <a:off x="1981200" y="2071688"/>
            <a:ext cx="8229600" cy="4214812"/>
          </a:xfrm>
        </p:spPr>
        <p:txBody>
          <a:bodyPr/>
          <a:lstStyle/>
          <a:p>
            <a:pPr eaLnBrk="1" hangingPunct="1"/>
            <a:endParaRPr lang="tr-TR" altLang="tr-TR" smtClean="0">
              <a:solidFill>
                <a:srgbClr val="FF0000"/>
              </a:solidFill>
            </a:endParaRPr>
          </a:p>
          <a:p>
            <a:pPr eaLnBrk="1" hangingPunct="1">
              <a:buFont typeface="Wingdings 2" panose="05020102010507070707" pitchFamily="18" charset="2"/>
              <a:buNone/>
            </a:pPr>
            <a:r>
              <a:rPr lang="tr-TR" altLang="tr-TR" smtClean="0">
                <a:solidFill>
                  <a:srgbClr val="FF0000"/>
                </a:solidFill>
              </a:rPr>
              <a:t>	İşlenen Ana Konular</a:t>
            </a:r>
          </a:p>
          <a:p>
            <a:pPr eaLnBrk="1" hangingPunct="1"/>
            <a:endParaRPr lang="tr-TR" altLang="tr-TR" sz="1600">
              <a:solidFill>
                <a:srgbClr val="FF0000"/>
              </a:solidFill>
            </a:endParaRPr>
          </a:p>
          <a:p>
            <a:pPr eaLnBrk="1" hangingPunct="1"/>
            <a:r>
              <a:rPr lang="tr-TR" altLang="tr-TR" smtClean="0"/>
              <a:t>Beden ve ruh</a:t>
            </a:r>
          </a:p>
          <a:p>
            <a:pPr eaLnBrk="1" hangingPunct="1"/>
            <a:r>
              <a:rPr lang="tr-TR" altLang="tr-TR" smtClean="0"/>
              <a:t>Bedeni oluşturan unsurlar</a:t>
            </a:r>
          </a:p>
          <a:p>
            <a:pPr eaLnBrk="1" hangingPunct="1"/>
            <a:r>
              <a:rPr lang="tr-TR" altLang="tr-TR" smtClean="0"/>
              <a:t>Bilgiye sahip kimsenin karakterisitk özellikleri</a:t>
            </a:r>
          </a:p>
          <a:p>
            <a:pPr eaLnBrk="1" hangingPunct="1"/>
            <a:r>
              <a:rPr lang="tr-TR" altLang="tr-TR" smtClean="0"/>
              <a:t>Bilgi ve bilginin kazandırdıkları</a:t>
            </a:r>
          </a:p>
        </p:txBody>
      </p:sp>
    </p:spTree>
    <p:extLst>
      <p:ext uri="{BB962C8B-B14F-4D97-AF65-F5344CB8AC3E}">
        <p14:creationId xmlns:p14="http://schemas.microsoft.com/office/powerpoint/2010/main" val="8436819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Başlık"/>
          <p:cNvSpPr>
            <a:spLocks noGrp="1"/>
          </p:cNvSpPr>
          <p:nvPr>
            <p:ph type="title"/>
          </p:nvPr>
        </p:nvSpPr>
        <p:spPr/>
        <p:txBody>
          <a:bodyPr>
            <a:normAutofit/>
          </a:bodyPr>
          <a:lstStyle/>
          <a:p>
            <a:pPr algn="ctr">
              <a:defRPr/>
            </a:pPr>
            <a:r>
              <a:rPr lang="tr-TR" sz="4000" b="1" dirty="0">
                <a:solidFill>
                  <a:srgbClr val="FF0000"/>
                </a:solidFill>
              </a:rPr>
              <a:t>1. Karma Yoga: (Eylem Yolu)</a:t>
            </a:r>
            <a:r>
              <a:rPr lang="tr-TR" dirty="0" smtClean="0">
                <a:solidFill>
                  <a:schemeClr val="accent6">
                    <a:lumMod val="50000"/>
                  </a:schemeClr>
                </a:solidFill>
              </a:rPr>
              <a:t/>
            </a:r>
            <a:br>
              <a:rPr lang="tr-TR" dirty="0" smtClean="0">
                <a:solidFill>
                  <a:schemeClr val="accent6">
                    <a:lumMod val="50000"/>
                  </a:schemeClr>
                </a:solidFill>
              </a:rPr>
            </a:br>
            <a:endParaRPr lang="tr-TR" dirty="0" smtClean="0">
              <a:solidFill>
                <a:schemeClr val="accent6">
                  <a:lumMod val="50000"/>
                </a:schemeClr>
              </a:solidFill>
            </a:endParaRPr>
          </a:p>
        </p:txBody>
      </p:sp>
      <p:sp>
        <p:nvSpPr>
          <p:cNvPr id="38915" name="2 İçerik Yer Tutucusu"/>
          <p:cNvSpPr>
            <a:spLocks noGrp="1"/>
          </p:cNvSpPr>
          <p:nvPr>
            <p:ph idx="1"/>
          </p:nvPr>
        </p:nvSpPr>
        <p:spPr>
          <a:xfrm>
            <a:off x="1981200" y="1714501"/>
            <a:ext cx="8229600" cy="4714875"/>
          </a:xfrm>
        </p:spPr>
        <p:txBody>
          <a:bodyPr/>
          <a:lstStyle/>
          <a:p>
            <a:pPr algn="just" eaLnBrk="1" hangingPunct="1"/>
            <a:r>
              <a:rPr lang="tr-TR" altLang="tr-TR" sz="2400"/>
              <a:t>Karma yoga Bgita’nın temel konularının başında gelir. Gita, kurtuluşa götürecek yollardan birisi olarak eylem yolunu gösterir.</a:t>
            </a:r>
          </a:p>
          <a:p>
            <a:pPr algn="just" eaLnBrk="1" hangingPunct="1"/>
            <a:endParaRPr lang="tr-TR" altLang="tr-TR" sz="2400"/>
          </a:p>
          <a:p>
            <a:pPr algn="just" eaLnBrk="1" hangingPunct="1"/>
            <a:r>
              <a:rPr lang="tr-TR" altLang="tr-TR" sz="2400"/>
              <a:t> Eylem (karmik birikim) kişinin tekrar ve tekrar doğmasına (samsara) neden olan en büyük unsur iken nasıl olur da kişi eylemleri ile gene doğum çemberinden kurtulup huzura (mokşa) ulaşabilir? Gita bu soruya cevap verirken aynı zamanda kişinin eylemlerini hangi bilinçle gerçekleştirmesi gerektiğini de açıklar. </a:t>
            </a:r>
          </a:p>
          <a:p>
            <a:pPr eaLnBrk="1" hangingPunct="1"/>
            <a:endParaRPr lang="tr-TR" altLang="tr-TR" smtClean="0"/>
          </a:p>
        </p:txBody>
      </p:sp>
    </p:spTree>
    <p:extLst>
      <p:ext uri="{BB962C8B-B14F-4D97-AF65-F5344CB8AC3E}">
        <p14:creationId xmlns:p14="http://schemas.microsoft.com/office/powerpoint/2010/main" val="37670942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Başlık"/>
          <p:cNvSpPr>
            <a:spLocks noGrp="1"/>
          </p:cNvSpPr>
          <p:nvPr>
            <p:ph type="title"/>
          </p:nvPr>
        </p:nvSpPr>
        <p:spPr>
          <a:xfrm>
            <a:off x="1952625" y="285750"/>
            <a:ext cx="8229600" cy="1785938"/>
          </a:xfrm>
        </p:spPr>
        <p:txBody>
          <a:bodyPr/>
          <a:lstStyle/>
          <a:p>
            <a:pPr algn="ctr" eaLnBrk="1" hangingPunct="1"/>
            <a:r>
              <a:rPr lang="tr-TR" altLang="tr-TR" sz="3600" b="1"/>
              <a:t>On dördüncü Bölüm</a:t>
            </a:r>
            <a:br>
              <a:rPr lang="tr-TR" altLang="tr-TR" sz="3600" b="1"/>
            </a:br>
            <a:r>
              <a:rPr lang="tr-TR" altLang="tr-TR" sz="3600" b="1"/>
              <a:t>Üç guna’yı (form) ayırt etme yolu </a:t>
            </a:r>
            <a:br>
              <a:rPr lang="tr-TR" altLang="tr-TR" sz="3600" b="1"/>
            </a:br>
            <a:r>
              <a:rPr lang="tr-TR" altLang="tr-TR" sz="3600" b="1"/>
              <a:t>(Guna Yoga)</a:t>
            </a:r>
          </a:p>
        </p:txBody>
      </p:sp>
      <p:sp>
        <p:nvSpPr>
          <p:cNvPr id="30723" name="2 İçerik Yer Tutucusu"/>
          <p:cNvSpPr>
            <a:spLocks noGrp="1"/>
          </p:cNvSpPr>
          <p:nvPr>
            <p:ph idx="1"/>
          </p:nvPr>
        </p:nvSpPr>
        <p:spPr>
          <a:xfrm>
            <a:off x="2095500" y="2786064"/>
            <a:ext cx="8115300" cy="3571875"/>
          </a:xfrm>
        </p:spPr>
        <p:txBody>
          <a:bodyPr/>
          <a:lstStyle/>
          <a:p>
            <a:pPr eaLnBrk="1" hangingPunct="1">
              <a:buFont typeface="Wingdings 2" panose="05020102010507070707" pitchFamily="18" charset="2"/>
              <a:buNone/>
            </a:pPr>
            <a:r>
              <a:rPr lang="tr-TR" altLang="tr-TR" smtClean="0">
                <a:solidFill>
                  <a:srgbClr val="FF0000"/>
                </a:solidFill>
              </a:rPr>
              <a:t>	İşlenen Ana Konular</a:t>
            </a:r>
          </a:p>
          <a:p>
            <a:pPr eaLnBrk="1" hangingPunct="1"/>
            <a:endParaRPr lang="tr-TR" altLang="tr-TR" sz="1600">
              <a:solidFill>
                <a:srgbClr val="FF0000"/>
              </a:solidFill>
            </a:endParaRPr>
          </a:p>
          <a:p>
            <a:pPr eaLnBrk="1" hangingPunct="1"/>
            <a:r>
              <a:rPr lang="tr-TR" altLang="tr-TR" smtClean="0"/>
              <a:t>Sattva (erdem), Rajas (hırs) ve Tamas’ın (durgunluk) nitelikleri</a:t>
            </a:r>
          </a:p>
          <a:p>
            <a:pPr eaLnBrk="1" hangingPunct="1"/>
            <a:r>
              <a:rPr lang="tr-TR" altLang="tr-TR" smtClean="0"/>
              <a:t>Guna’ların hayata etkileri</a:t>
            </a:r>
          </a:p>
          <a:p>
            <a:pPr eaLnBrk="1" hangingPunct="1"/>
            <a:r>
              <a:rPr lang="tr-TR" altLang="tr-TR" smtClean="0"/>
              <a:t>Guna’ların ötesine geçen bireyin karakteristik yapısı</a:t>
            </a:r>
          </a:p>
        </p:txBody>
      </p:sp>
    </p:spTree>
    <p:extLst>
      <p:ext uri="{BB962C8B-B14F-4D97-AF65-F5344CB8AC3E}">
        <p14:creationId xmlns:p14="http://schemas.microsoft.com/office/powerpoint/2010/main" val="20306549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2 İçerik Yer Tutucusu"/>
          <p:cNvSpPr>
            <a:spLocks noGrp="1"/>
          </p:cNvSpPr>
          <p:nvPr>
            <p:ph idx="1"/>
          </p:nvPr>
        </p:nvSpPr>
        <p:spPr>
          <a:xfrm>
            <a:off x="1981200" y="500064"/>
            <a:ext cx="8229600" cy="6072187"/>
          </a:xfrm>
        </p:spPr>
        <p:txBody>
          <a:bodyPr/>
          <a:lstStyle/>
          <a:p>
            <a:pPr algn="just" eaLnBrk="1" hangingPunct="1"/>
            <a:r>
              <a:rPr lang="tr-TR" altLang="tr-TR" smtClean="0">
                <a:solidFill>
                  <a:srgbClr val="FF0000"/>
                </a:solidFill>
              </a:rPr>
              <a:t>Guna</a:t>
            </a:r>
            <a:r>
              <a:rPr lang="tr-TR" altLang="tr-TR" sz="3600">
                <a:solidFill>
                  <a:srgbClr val="FF0000"/>
                </a:solidFill>
              </a:rPr>
              <a:t>:</a:t>
            </a:r>
            <a:r>
              <a:rPr lang="tr-TR" altLang="tr-TR" sz="2400">
                <a:solidFill>
                  <a:srgbClr val="FF0000"/>
                </a:solidFill>
              </a:rPr>
              <a:t> </a:t>
            </a:r>
            <a:r>
              <a:rPr lang="tr-TR" altLang="tr-TR" sz="2400"/>
              <a:t>Hint felsefi anlayışı içinde, ölümsüz olan ruhun doğum ve ölüm çemberi içinde dolaşmasına yol açan güç veya unsurlardan biri </a:t>
            </a:r>
            <a:r>
              <a:rPr lang="tr-TR" altLang="tr-TR" sz="2400" i="1">
                <a:solidFill>
                  <a:schemeClr val="tx2"/>
                </a:solidFill>
              </a:rPr>
              <a:t>guna</a:t>
            </a:r>
            <a:r>
              <a:rPr lang="tr-TR" altLang="tr-TR" sz="2400"/>
              <a:t> olarak adlandırılır. Gunalar doğanın ilk öğeleri ve bütün maddelerin esası olarak görülür. </a:t>
            </a:r>
          </a:p>
          <a:p>
            <a:pPr algn="just" eaLnBrk="1" hangingPunct="1"/>
            <a:r>
              <a:rPr lang="tr-TR" altLang="tr-TR" sz="2400">
                <a:solidFill>
                  <a:srgbClr val="FF0000"/>
                </a:solidFill>
              </a:rPr>
              <a:t>Üç çeşit Guna: </a:t>
            </a:r>
            <a:r>
              <a:rPr lang="tr-TR" altLang="tr-TR" sz="2400"/>
              <a:t>Gunalar tabiatı saran üç kol gibi görülür. </a:t>
            </a:r>
          </a:p>
          <a:p>
            <a:pPr algn="just" eaLnBrk="1" hangingPunct="1"/>
            <a:r>
              <a:rPr lang="tr-TR" altLang="tr-TR" sz="2400">
                <a:solidFill>
                  <a:srgbClr val="C00000"/>
                </a:solidFill>
              </a:rPr>
              <a:t>Sattva</a:t>
            </a:r>
            <a:r>
              <a:rPr lang="tr-TR" altLang="tr-TR" sz="2400"/>
              <a:t> bilinçlilik halini yansıtır ve bilinç, şuur sattva ile aydınlanır. Bu yüzden onun niteliği parlak ve aydınlık olmasıdır. Ayrıca evrenin dengede kalmasını sağlayan güç olarak görülür.</a:t>
            </a:r>
          </a:p>
          <a:p>
            <a:pPr algn="just" eaLnBrk="1" hangingPunct="1"/>
            <a:r>
              <a:rPr lang="tr-TR" altLang="tr-TR" sz="2400">
                <a:solidFill>
                  <a:srgbClr val="C00000"/>
                </a:solidFill>
              </a:rPr>
              <a:t>Rajas</a:t>
            </a:r>
            <a:r>
              <a:rPr lang="tr-TR" altLang="tr-TR" sz="2400"/>
              <a:t> ise dışa doğru bir hareket özelliğine sahiptir. Evrenin yaratıcı hareketi olarak değerlendirilir. </a:t>
            </a:r>
          </a:p>
          <a:p>
            <a:pPr algn="just" eaLnBrk="1" hangingPunct="1"/>
            <a:r>
              <a:rPr lang="tr-TR" altLang="tr-TR" sz="2400">
                <a:solidFill>
                  <a:srgbClr val="C00000"/>
                </a:solidFill>
              </a:rPr>
              <a:t>Tamas</a:t>
            </a:r>
            <a:r>
              <a:rPr lang="tr-TR" altLang="tr-TR" sz="2400"/>
              <a:t> ise uyuşukluk, tembellik veya hareketsizlik ile karakterize edilir. Ayrıca varlıkların-objelerin çürümesini ve yok olmasını temsil eder. </a:t>
            </a:r>
          </a:p>
          <a:p>
            <a:pPr eaLnBrk="1" hangingPunct="1">
              <a:buFont typeface="Arial" panose="020B0604020202020204" pitchFamily="34" charset="0"/>
              <a:buNone/>
            </a:pPr>
            <a:endParaRPr lang="tr-TR" altLang="tr-TR" smtClean="0"/>
          </a:p>
        </p:txBody>
      </p:sp>
    </p:spTree>
    <p:extLst>
      <p:ext uri="{BB962C8B-B14F-4D97-AF65-F5344CB8AC3E}">
        <p14:creationId xmlns:p14="http://schemas.microsoft.com/office/powerpoint/2010/main" val="1355372050"/>
      </p:ext>
    </p:extLst>
  </p:cSld>
  <p:clrMapOvr>
    <a:masterClrMapping/>
  </p:clrMapOvr>
  <p:transition spd="med">
    <p:newsflash/>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2 İçerik Yer Tutucusu"/>
          <p:cNvSpPr>
            <a:spLocks noGrp="1"/>
          </p:cNvSpPr>
          <p:nvPr>
            <p:ph idx="1"/>
          </p:nvPr>
        </p:nvSpPr>
        <p:spPr>
          <a:xfrm>
            <a:off x="1981200" y="857251"/>
            <a:ext cx="8229600" cy="5268913"/>
          </a:xfrm>
        </p:spPr>
        <p:txBody>
          <a:bodyPr/>
          <a:lstStyle/>
          <a:p>
            <a:pPr algn="just" eaLnBrk="1" hangingPunct="1"/>
            <a:r>
              <a:rPr lang="tr-TR" altLang="tr-TR"/>
              <a:t>Kısaca, sattva tam bir saflığı ve duru olma halini gösterirken, rajas katışık ve karışık olma durumunu ifade eder. Tamas ise karanlığı ve tembelliği simgeler.  </a:t>
            </a:r>
          </a:p>
          <a:p>
            <a:pPr algn="just" eaLnBrk="1" hangingPunct="1"/>
            <a:endParaRPr lang="tr-TR" altLang="tr-TR" smtClean="0"/>
          </a:p>
          <a:p>
            <a:pPr algn="just" eaLnBrk="1" hangingPunct="1"/>
            <a:r>
              <a:rPr lang="tr-TR" altLang="tr-TR" smtClean="0"/>
              <a:t>Gita ise Guna’ları genel olarak ahlaki açıdan ele alır. Buna anlamda </a:t>
            </a:r>
            <a:r>
              <a:rPr lang="tr-TR" altLang="tr-TR" smtClean="0">
                <a:solidFill>
                  <a:srgbClr val="C00000"/>
                </a:solidFill>
              </a:rPr>
              <a:t>sattva</a:t>
            </a:r>
            <a:r>
              <a:rPr lang="tr-TR" altLang="tr-TR" smtClean="0"/>
              <a:t>’yı iyilik, fazilet, erdemlilik vb; </a:t>
            </a:r>
            <a:r>
              <a:rPr lang="tr-TR" altLang="tr-TR" smtClean="0">
                <a:solidFill>
                  <a:srgbClr val="C00000"/>
                </a:solidFill>
              </a:rPr>
              <a:t>rajas</a:t>
            </a:r>
            <a:r>
              <a:rPr lang="tr-TR" altLang="tr-TR" smtClean="0"/>
              <a:t>’ı hırs, şehvet, öfke vb., </a:t>
            </a:r>
            <a:r>
              <a:rPr lang="tr-TR" altLang="tr-TR" smtClean="0">
                <a:solidFill>
                  <a:srgbClr val="C00000"/>
                </a:solidFill>
              </a:rPr>
              <a:t>tamas</a:t>
            </a:r>
            <a:r>
              <a:rPr lang="tr-TR" altLang="tr-TR" smtClean="0"/>
              <a:t>’ı anlayışsızlık, donukluk, uyuşukluk vb. anlamları karşılayacak şekilde kullanır.</a:t>
            </a:r>
          </a:p>
          <a:p>
            <a:pPr eaLnBrk="1" hangingPunct="1"/>
            <a:endParaRPr lang="tr-TR" altLang="tr-TR" smtClean="0"/>
          </a:p>
        </p:txBody>
      </p:sp>
    </p:spTree>
    <p:extLst>
      <p:ext uri="{BB962C8B-B14F-4D97-AF65-F5344CB8AC3E}">
        <p14:creationId xmlns:p14="http://schemas.microsoft.com/office/powerpoint/2010/main" val="37643820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Başlık"/>
          <p:cNvSpPr>
            <a:spLocks noGrp="1"/>
          </p:cNvSpPr>
          <p:nvPr>
            <p:ph type="title"/>
          </p:nvPr>
        </p:nvSpPr>
        <p:spPr/>
        <p:txBody>
          <a:bodyPr/>
          <a:lstStyle/>
          <a:p>
            <a:pPr algn="ctr" eaLnBrk="1" hangingPunct="1"/>
            <a:r>
              <a:rPr lang="tr-TR" altLang="tr-TR" sz="3600" b="1"/>
              <a:t>On beşinci Bölüm</a:t>
            </a:r>
            <a:br>
              <a:rPr lang="tr-TR" altLang="tr-TR" sz="3600" b="1"/>
            </a:br>
            <a:r>
              <a:rPr lang="tr-TR" altLang="tr-TR" sz="3600" b="1"/>
              <a:t>En Yüce Şahıs Yolu</a:t>
            </a:r>
          </a:p>
        </p:txBody>
      </p:sp>
      <p:sp>
        <p:nvSpPr>
          <p:cNvPr id="33795" name="2 İçerik Yer Tutucusu"/>
          <p:cNvSpPr>
            <a:spLocks noGrp="1"/>
          </p:cNvSpPr>
          <p:nvPr>
            <p:ph idx="1"/>
          </p:nvPr>
        </p:nvSpPr>
        <p:spPr>
          <a:xfrm>
            <a:off x="1981200" y="2500313"/>
            <a:ext cx="8229600" cy="3625850"/>
          </a:xfrm>
        </p:spPr>
        <p:txBody>
          <a:bodyPr/>
          <a:lstStyle/>
          <a:p>
            <a:pPr eaLnBrk="1" hangingPunct="1">
              <a:buFont typeface="Wingdings 2" panose="05020102010507070707" pitchFamily="18" charset="2"/>
              <a:buNone/>
            </a:pPr>
            <a:r>
              <a:rPr lang="tr-TR" altLang="tr-TR" smtClean="0">
                <a:solidFill>
                  <a:srgbClr val="FF0000"/>
                </a:solidFill>
              </a:rPr>
              <a:t>	İşlenen Ana Konular</a:t>
            </a:r>
          </a:p>
          <a:p>
            <a:pPr eaLnBrk="1" hangingPunct="1"/>
            <a:endParaRPr lang="tr-TR" altLang="tr-TR" sz="1800">
              <a:solidFill>
                <a:srgbClr val="FF0000"/>
              </a:solidFill>
            </a:endParaRPr>
          </a:p>
          <a:p>
            <a:pPr eaLnBrk="1" hangingPunct="1"/>
            <a:r>
              <a:rPr lang="tr-TR" altLang="tr-TR" smtClean="0"/>
              <a:t>Tanrı ve Onun ihtişamı</a:t>
            </a:r>
          </a:p>
          <a:p>
            <a:pPr eaLnBrk="1" hangingPunct="1"/>
            <a:r>
              <a:rPr lang="tr-TR" altLang="tr-TR" smtClean="0"/>
              <a:t>Ölümlü, Ölümsüz ve En Yüce Şahıs</a:t>
            </a:r>
          </a:p>
          <a:p>
            <a:pPr eaLnBrk="1" hangingPunct="1"/>
            <a:r>
              <a:rPr lang="tr-TR" altLang="tr-TR" smtClean="0"/>
              <a:t>Kozmik Ağaç</a:t>
            </a:r>
          </a:p>
        </p:txBody>
      </p:sp>
    </p:spTree>
    <p:extLst>
      <p:ext uri="{BB962C8B-B14F-4D97-AF65-F5344CB8AC3E}">
        <p14:creationId xmlns:p14="http://schemas.microsoft.com/office/powerpoint/2010/main" val="1985329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Başlık"/>
          <p:cNvSpPr>
            <a:spLocks noGrp="1"/>
          </p:cNvSpPr>
          <p:nvPr>
            <p:ph type="title"/>
          </p:nvPr>
        </p:nvSpPr>
        <p:spPr>
          <a:xfrm>
            <a:off x="1952625" y="428626"/>
            <a:ext cx="8229600" cy="1643063"/>
          </a:xfrm>
        </p:spPr>
        <p:txBody>
          <a:bodyPr/>
          <a:lstStyle/>
          <a:p>
            <a:pPr algn="ctr" eaLnBrk="1" hangingPunct="1"/>
            <a:r>
              <a:rPr lang="tr-TR" altLang="tr-TR" sz="3600" b="1"/>
              <a:t>On altıncı Bölüm</a:t>
            </a:r>
            <a:br>
              <a:rPr lang="tr-TR" altLang="tr-TR" sz="3600" b="1"/>
            </a:br>
            <a:r>
              <a:rPr lang="tr-TR" altLang="tr-TR" sz="3600" b="1"/>
              <a:t>Tanrısal ve Şeytani sıfatlar arasındaki </a:t>
            </a:r>
            <a:br>
              <a:rPr lang="tr-TR" altLang="tr-TR" sz="3600" b="1"/>
            </a:br>
            <a:r>
              <a:rPr lang="tr-TR" altLang="tr-TR" sz="3600" b="1"/>
              <a:t>farkı ayırt etme</a:t>
            </a:r>
          </a:p>
        </p:txBody>
      </p:sp>
      <p:sp>
        <p:nvSpPr>
          <p:cNvPr id="34819" name="2 İçerik Yer Tutucusu"/>
          <p:cNvSpPr>
            <a:spLocks noGrp="1"/>
          </p:cNvSpPr>
          <p:nvPr>
            <p:ph idx="1"/>
          </p:nvPr>
        </p:nvSpPr>
        <p:spPr>
          <a:xfrm>
            <a:off x="1981200" y="2214563"/>
            <a:ext cx="8229600" cy="4000500"/>
          </a:xfrm>
        </p:spPr>
        <p:txBody>
          <a:bodyPr/>
          <a:lstStyle/>
          <a:p>
            <a:pPr eaLnBrk="1" hangingPunct="1"/>
            <a:endParaRPr lang="tr-TR" altLang="tr-TR" smtClean="0">
              <a:solidFill>
                <a:srgbClr val="FF0000"/>
              </a:solidFill>
            </a:endParaRPr>
          </a:p>
          <a:p>
            <a:pPr eaLnBrk="1" hangingPunct="1"/>
            <a:r>
              <a:rPr lang="tr-TR" altLang="tr-TR" smtClean="0">
                <a:solidFill>
                  <a:srgbClr val="FF0000"/>
                </a:solidFill>
              </a:rPr>
              <a:t>İşlenen Ana Konular</a:t>
            </a:r>
          </a:p>
          <a:p>
            <a:pPr eaLnBrk="1" hangingPunct="1">
              <a:buFont typeface="Wingdings 2" panose="05020102010507070707" pitchFamily="18" charset="2"/>
              <a:buNone/>
            </a:pPr>
            <a:endParaRPr lang="tr-TR" altLang="tr-TR" sz="1800">
              <a:solidFill>
                <a:srgbClr val="FF0000"/>
              </a:solidFill>
            </a:endParaRPr>
          </a:p>
          <a:p>
            <a:pPr eaLnBrk="1" hangingPunct="1"/>
            <a:r>
              <a:rPr lang="tr-TR" altLang="tr-TR" smtClean="0"/>
              <a:t>Tanrısal sıfatlar</a:t>
            </a:r>
          </a:p>
          <a:p>
            <a:pPr eaLnBrk="1" hangingPunct="1"/>
            <a:r>
              <a:rPr lang="tr-TR" altLang="tr-TR" smtClean="0"/>
              <a:t>Şeytani sıfatlar </a:t>
            </a:r>
          </a:p>
          <a:p>
            <a:pPr eaLnBrk="1" hangingPunct="1"/>
            <a:r>
              <a:rPr lang="tr-TR" altLang="tr-TR" smtClean="0"/>
              <a:t>Şeytani sıfatlara sahip kimselerin özellikleri</a:t>
            </a:r>
          </a:p>
        </p:txBody>
      </p:sp>
    </p:spTree>
    <p:extLst>
      <p:ext uri="{BB962C8B-B14F-4D97-AF65-F5344CB8AC3E}">
        <p14:creationId xmlns:p14="http://schemas.microsoft.com/office/powerpoint/2010/main" val="1983839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Başlık"/>
          <p:cNvSpPr>
            <a:spLocks noGrp="1"/>
          </p:cNvSpPr>
          <p:nvPr>
            <p:ph type="title"/>
          </p:nvPr>
        </p:nvSpPr>
        <p:spPr/>
        <p:txBody>
          <a:bodyPr/>
          <a:lstStyle/>
          <a:p>
            <a:pPr algn="ctr" eaLnBrk="1" hangingPunct="1"/>
            <a:r>
              <a:rPr lang="tr-TR" altLang="tr-TR" sz="3600" b="1"/>
              <a:t>On yedinci Bölüm</a:t>
            </a:r>
            <a:br>
              <a:rPr lang="tr-TR" altLang="tr-TR" sz="3600" b="1"/>
            </a:br>
            <a:r>
              <a:rPr lang="tr-TR" altLang="tr-TR" sz="3600" b="1"/>
              <a:t>Üçlü İnanç Yolu</a:t>
            </a:r>
          </a:p>
        </p:txBody>
      </p:sp>
      <p:sp>
        <p:nvSpPr>
          <p:cNvPr id="35843" name="2 İçerik Yer Tutucusu"/>
          <p:cNvSpPr>
            <a:spLocks noGrp="1"/>
          </p:cNvSpPr>
          <p:nvPr>
            <p:ph idx="1"/>
          </p:nvPr>
        </p:nvSpPr>
        <p:spPr>
          <a:xfrm>
            <a:off x="1981200" y="2286000"/>
            <a:ext cx="8229600" cy="4000500"/>
          </a:xfrm>
        </p:spPr>
        <p:txBody>
          <a:bodyPr/>
          <a:lstStyle/>
          <a:p>
            <a:pPr eaLnBrk="1" hangingPunct="1">
              <a:buFont typeface="Wingdings 2" panose="05020102010507070707" pitchFamily="18" charset="2"/>
              <a:buNone/>
            </a:pPr>
            <a:r>
              <a:rPr lang="tr-TR" altLang="tr-TR" smtClean="0">
                <a:solidFill>
                  <a:srgbClr val="FF0000"/>
                </a:solidFill>
              </a:rPr>
              <a:t>	İşlenen Ana Konular</a:t>
            </a:r>
          </a:p>
          <a:p>
            <a:pPr eaLnBrk="1" hangingPunct="1"/>
            <a:endParaRPr lang="tr-TR" altLang="tr-TR" sz="2000">
              <a:solidFill>
                <a:srgbClr val="FF0000"/>
              </a:solidFill>
            </a:endParaRPr>
          </a:p>
          <a:p>
            <a:pPr eaLnBrk="1" hangingPunct="1"/>
            <a:r>
              <a:rPr lang="tr-TR" altLang="tr-TR" smtClean="0"/>
              <a:t>İnancın üç türü</a:t>
            </a:r>
          </a:p>
          <a:p>
            <a:pPr eaLnBrk="1" hangingPunct="1"/>
            <a:r>
              <a:rPr lang="tr-TR" altLang="tr-TR" smtClean="0"/>
              <a:t>Gıdanın üç türü</a:t>
            </a:r>
          </a:p>
          <a:p>
            <a:pPr eaLnBrk="1" hangingPunct="1"/>
            <a:r>
              <a:rPr lang="tr-TR" altLang="tr-TR" smtClean="0"/>
              <a:t>Kefaretin üç türü</a:t>
            </a:r>
          </a:p>
          <a:p>
            <a:pPr eaLnBrk="1" hangingPunct="1"/>
            <a:r>
              <a:rPr lang="tr-TR" altLang="tr-TR" smtClean="0"/>
              <a:t>Kurbanın (adak veya sadaka) üç türü</a:t>
            </a:r>
          </a:p>
          <a:p>
            <a:pPr eaLnBrk="1" hangingPunct="1"/>
            <a:r>
              <a:rPr lang="tr-TR" altLang="tr-TR" smtClean="0"/>
              <a:t>Yardımseverliğin üç türü</a:t>
            </a:r>
          </a:p>
          <a:p>
            <a:pPr eaLnBrk="1" hangingPunct="1"/>
            <a:r>
              <a:rPr lang="tr-TR" altLang="tr-TR" smtClean="0"/>
              <a:t>Mistik söz/ses: Aum Tat Sat</a:t>
            </a:r>
          </a:p>
        </p:txBody>
      </p:sp>
    </p:spTree>
    <p:extLst>
      <p:ext uri="{BB962C8B-B14F-4D97-AF65-F5344CB8AC3E}">
        <p14:creationId xmlns:p14="http://schemas.microsoft.com/office/powerpoint/2010/main" val="9077335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Başlık"/>
          <p:cNvSpPr>
            <a:spLocks noGrp="1"/>
          </p:cNvSpPr>
          <p:nvPr>
            <p:ph type="title"/>
          </p:nvPr>
        </p:nvSpPr>
        <p:spPr>
          <a:xfrm>
            <a:off x="1981200" y="357188"/>
            <a:ext cx="8229600" cy="1143000"/>
          </a:xfrm>
        </p:spPr>
        <p:txBody>
          <a:bodyPr/>
          <a:lstStyle/>
          <a:p>
            <a:pPr algn="ctr" eaLnBrk="1" hangingPunct="1"/>
            <a:r>
              <a:rPr lang="tr-TR" altLang="tr-TR" sz="3600" b="1"/>
              <a:t>On sekizinci Bölüm</a:t>
            </a:r>
            <a:r>
              <a:rPr lang="tr-TR" altLang="tr-TR"/>
              <a:t/>
            </a:r>
            <a:br>
              <a:rPr lang="tr-TR" altLang="tr-TR"/>
            </a:br>
            <a:r>
              <a:rPr lang="tr-TR" altLang="tr-TR" sz="3600" b="1"/>
              <a:t>Bilgi ve feragat ile kurtuluş yolu</a:t>
            </a:r>
            <a:endParaRPr lang="tr-TR" altLang="tr-TR" b="1"/>
          </a:p>
        </p:txBody>
      </p:sp>
      <p:sp>
        <p:nvSpPr>
          <p:cNvPr id="36867" name="2 İçerik Yer Tutucusu"/>
          <p:cNvSpPr>
            <a:spLocks noGrp="1"/>
          </p:cNvSpPr>
          <p:nvPr>
            <p:ph idx="1"/>
          </p:nvPr>
        </p:nvSpPr>
        <p:spPr>
          <a:xfrm>
            <a:off x="1981201" y="1928813"/>
            <a:ext cx="8329613" cy="4786312"/>
          </a:xfrm>
        </p:spPr>
        <p:txBody>
          <a:bodyPr/>
          <a:lstStyle/>
          <a:p>
            <a:pPr eaLnBrk="1" hangingPunct="1">
              <a:buFont typeface="Wingdings 2" panose="05020102010507070707" pitchFamily="18" charset="2"/>
              <a:buNone/>
            </a:pPr>
            <a:r>
              <a:rPr lang="tr-TR" altLang="tr-TR" smtClean="0">
                <a:solidFill>
                  <a:srgbClr val="FF0000"/>
                </a:solidFill>
              </a:rPr>
              <a:t>	İşlenen Ana Konular</a:t>
            </a:r>
          </a:p>
          <a:p>
            <a:pPr eaLnBrk="1" hangingPunct="1">
              <a:buFont typeface="Wingdings 2" panose="05020102010507070707" pitchFamily="18" charset="2"/>
              <a:buNone/>
            </a:pPr>
            <a:endParaRPr lang="tr-TR" altLang="tr-TR" sz="1200">
              <a:solidFill>
                <a:srgbClr val="FF0000"/>
              </a:solidFill>
            </a:endParaRPr>
          </a:p>
          <a:p>
            <a:pPr eaLnBrk="1" hangingPunct="1"/>
            <a:r>
              <a:rPr lang="tr-TR" altLang="tr-TR" sz="2400"/>
              <a:t>Feragat etme, çalışmayı bırakmak değil, onun meyvelerinden vazgeçmektir. </a:t>
            </a:r>
          </a:p>
          <a:p>
            <a:pPr eaLnBrk="1" hangingPunct="1"/>
            <a:r>
              <a:rPr lang="tr-TR" altLang="tr-TR" sz="2400"/>
              <a:t>Çalışma ve eylemde bulunma tabiat gereğidir.</a:t>
            </a:r>
          </a:p>
          <a:p>
            <a:pPr eaLnBrk="1" hangingPunct="1"/>
            <a:r>
              <a:rPr lang="tr-TR" altLang="tr-TR" sz="2400"/>
              <a:t>Göreve adanmışlık mükemmelliğe ulaştırır.</a:t>
            </a:r>
          </a:p>
          <a:p>
            <a:pPr eaLnBrk="1" hangingPunct="1"/>
            <a:r>
              <a:rPr lang="tr-TR" altLang="tr-TR" sz="2400"/>
              <a:t>Bilginin ve eylemin üç türü</a:t>
            </a:r>
          </a:p>
          <a:p>
            <a:pPr eaLnBrk="1" hangingPunct="1"/>
            <a:r>
              <a:rPr lang="tr-TR" altLang="tr-TR" sz="2400"/>
              <a:t>Değişmeyen üç şey</a:t>
            </a:r>
          </a:p>
          <a:p>
            <a:pPr eaLnBrk="1" hangingPunct="1"/>
            <a:r>
              <a:rPr lang="tr-TR" altLang="tr-TR" sz="2400"/>
              <a:t>Bir kimsenin karakteristik özelliği ve bulunduğu konum tarafından belirlenen çeşitli görevleri (svadharma)</a:t>
            </a:r>
          </a:p>
          <a:p>
            <a:pPr eaLnBrk="1" hangingPunct="1"/>
            <a:r>
              <a:rPr lang="tr-TR" altLang="tr-TR" sz="2400"/>
              <a:t>Mutluluğun üçlü yapısı</a:t>
            </a:r>
          </a:p>
          <a:p>
            <a:pPr eaLnBrk="1" hangingPunct="1"/>
            <a:endParaRPr lang="tr-TR" altLang="tr-TR" smtClean="0"/>
          </a:p>
        </p:txBody>
      </p:sp>
    </p:spTree>
    <p:extLst>
      <p:ext uri="{BB962C8B-B14F-4D97-AF65-F5344CB8AC3E}">
        <p14:creationId xmlns:p14="http://schemas.microsoft.com/office/powerpoint/2010/main" val="1198051967"/>
      </p:ext>
    </p:extLst>
  </p:cSld>
  <p:clrMapOvr>
    <a:masterClrMapping/>
  </p:clrMapOvr>
  <p:transition spd="med">
    <p:wheel spokes="8"/>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Başlık"/>
          <p:cNvSpPr>
            <a:spLocks noGrp="1"/>
          </p:cNvSpPr>
          <p:nvPr>
            <p:ph type="title"/>
          </p:nvPr>
        </p:nvSpPr>
        <p:spPr>
          <a:xfrm>
            <a:off x="1981200" y="704850"/>
            <a:ext cx="8229600" cy="1009650"/>
          </a:xfrm>
        </p:spPr>
        <p:txBody>
          <a:bodyPr/>
          <a:lstStyle/>
          <a:p>
            <a:pPr algn="ctr" eaLnBrk="1" hangingPunct="1"/>
            <a:r>
              <a:rPr lang="tr-TR" altLang="tr-TR" sz="4800">
                <a:solidFill>
                  <a:srgbClr val="C00000"/>
                </a:solidFill>
              </a:rPr>
              <a:t>C. Bgita’dan seçme dizeler</a:t>
            </a:r>
          </a:p>
        </p:txBody>
      </p:sp>
      <p:sp>
        <p:nvSpPr>
          <p:cNvPr id="37891" name="2 İçerik Yer Tutucusu"/>
          <p:cNvSpPr>
            <a:spLocks noGrp="1"/>
          </p:cNvSpPr>
          <p:nvPr>
            <p:ph idx="1"/>
          </p:nvPr>
        </p:nvSpPr>
        <p:spPr>
          <a:xfrm>
            <a:off x="1981200" y="2428876"/>
            <a:ext cx="8229600" cy="3895725"/>
          </a:xfrm>
        </p:spPr>
        <p:txBody>
          <a:bodyPr/>
          <a:lstStyle/>
          <a:p>
            <a:pPr eaLnBrk="1" hangingPunct="1">
              <a:buFont typeface="Wingdings 2" panose="05020102010507070707" pitchFamily="18" charset="2"/>
              <a:buNone/>
            </a:pPr>
            <a:r>
              <a:rPr lang="tr-TR" altLang="tr-TR" smtClean="0"/>
              <a:t>	Bu başlık altında önemli görülen üç konu “kısaca” ele alınmıştır.</a:t>
            </a:r>
          </a:p>
          <a:p>
            <a:pPr eaLnBrk="1" hangingPunct="1">
              <a:buFont typeface="Wingdings 2" panose="05020102010507070707" pitchFamily="18" charset="2"/>
              <a:buNone/>
            </a:pPr>
            <a:endParaRPr lang="tr-TR" altLang="tr-TR" smtClean="0"/>
          </a:p>
          <a:p>
            <a:pPr eaLnBrk="1" hangingPunct="1"/>
            <a:r>
              <a:rPr lang="tr-TR" altLang="tr-TR" smtClean="0"/>
              <a:t>1) Karma yoga (Eylem Yolu)</a:t>
            </a:r>
          </a:p>
          <a:p>
            <a:pPr eaLnBrk="1" hangingPunct="1"/>
            <a:r>
              <a:rPr lang="tr-TR" altLang="tr-TR" smtClean="0"/>
              <a:t>2) Avatar (Tanrının bedenleşmesi)</a:t>
            </a:r>
          </a:p>
          <a:p>
            <a:pPr eaLnBrk="1" hangingPunct="1"/>
            <a:r>
              <a:rPr lang="tr-TR" altLang="tr-TR" smtClean="0"/>
              <a:t>3) Svadharma (Kastların görevleri)</a:t>
            </a:r>
          </a:p>
        </p:txBody>
      </p:sp>
    </p:spTree>
    <p:extLst>
      <p:ext uri="{BB962C8B-B14F-4D97-AF65-F5344CB8AC3E}">
        <p14:creationId xmlns:p14="http://schemas.microsoft.com/office/powerpoint/2010/main" val="42835733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533</Words>
  <Application>Microsoft Office PowerPoint</Application>
  <PresentationFormat>Geniş ekran</PresentationFormat>
  <Paragraphs>64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Wingdings 2</vt:lpstr>
      <vt:lpstr>Office Teması</vt:lpstr>
      <vt:lpstr>    On üçüncü Bölüm Beden ve Ruhu bilme ve farklılıklarını sezme Yolu</vt:lpstr>
      <vt:lpstr>On dördüncü Bölüm Üç guna’yı (form) ayırt etme yolu  (Guna Yoga)</vt:lpstr>
      <vt:lpstr>PowerPoint Sunusu</vt:lpstr>
      <vt:lpstr>PowerPoint Sunusu</vt:lpstr>
      <vt:lpstr>On beşinci Bölüm En Yüce Şahıs Yolu</vt:lpstr>
      <vt:lpstr>On altıncı Bölüm Tanrısal ve Şeytani sıfatlar arasındaki  farkı ayırt etme</vt:lpstr>
      <vt:lpstr>On yedinci Bölüm Üçlü İnanç Yolu</vt:lpstr>
      <vt:lpstr>On sekizinci Bölüm Bilgi ve feragat ile kurtuluş yolu</vt:lpstr>
      <vt:lpstr>C. Bgita’dan seçme dizeler</vt:lpstr>
      <vt:lpstr>1. Karma Yoga: (Eylem Yolu)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On üçüncü Bölüm Beden ve Ruhu bilme ve farklılıklarını sezme Yolu</dc:title>
  <dc:creator>user</dc:creator>
  <cp:lastModifiedBy>user</cp:lastModifiedBy>
  <cp:revision>1</cp:revision>
  <dcterms:created xsi:type="dcterms:W3CDTF">2020-07-10T14:01:44Z</dcterms:created>
  <dcterms:modified xsi:type="dcterms:W3CDTF">2020-07-10T14:01:48Z</dcterms:modified>
</cp:coreProperties>
</file>