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1" r:id="rId3"/>
    <p:sldId id="310" r:id="rId4"/>
    <p:sldId id="309" r:id="rId5"/>
    <p:sldId id="308" r:id="rId6"/>
    <p:sldId id="307" r:id="rId7"/>
    <p:sldId id="306" r:id="rId8"/>
    <p:sldId id="305" r:id="rId9"/>
    <p:sldId id="304" r:id="rId10"/>
    <p:sldId id="30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7437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54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2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99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42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89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174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31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80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54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01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2564904"/>
            <a:ext cx="6172200" cy="28083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Epik Edebiyat I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005064"/>
            <a:ext cx="6172200" cy="2369858"/>
          </a:xfrm>
        </p:spPr>
        <p:txBody>
          <a:bodyPr>
            <a:normAutofit/>
          </a:bodyPr>
          <a:lstStyle/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i="1" dirty="0" err="1"/>
              <a:t>Mahābhārata</a:t>
            </a:r>
            <a:r>
              <a:rPr lang="tr-TR" i="1" dirty="0"/>
              <a:t> </a:t>
            </a:r>
            <a:r>
              <a:rPr lang="tr-TR" dirty="0"/>
              <a:t>Destanının içerisindeki </a:t>
            </a:r>
            <a:r>
              <a:rPr lang="tr-TR" dirty="0" err="1"/>
              <a:t>Rāmopakhyana</a:t>
            </a:r>
            <a:r>
              <a:rPr lang="tr-TR" dirty="0"/>
              <a:t> adlı bölümde, </a:t>
            </a:r>
            <a:r>
              <a:rPr lang="tr-TR" i="1" dirty="0" err="1"/>
              <a:t>Rāmāyaṇa</a:t>
            </a:r>
            <a:r>
              <a:rPr lang="tr-TR" i="1" dirty="0"/>
              <a:t> </a:t>
            </a:r>
            <a:r>
              <a:rPr lang="tr-TR" dirty="0"/>
              <a:t>Destanının bir özetinin yer alması ise ilgili görüşü kanıtlar niteliktedir.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194391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Maurya</a:t>
            </a:r>
            <a:r>
              <a:rPr lang="tr-TR" dirty="0"/>
              <a:t> İmparatorluğu’nun yıkılması, Hindistan’da özellikle kültür tarihi bağlamında yeni bir fikirsel değişim hareketinin canlandığı bir dönem olmuştur. Öyle ki </a:t>
            </a:r>
            <a:r>
              <a:rPr lang="tr-TR" dirty="0" err="1"/>
              <a:t>Āri</a:t>
            </a:r>
            <a:r>
              <a:rPr lang="tr-TR" dirty="0"/>
              <a:t> göçü sonrası egemen olan </a:t>
            </a:r>
            <a:r>
              <a:rPr lang="tr-TR" dirty="0" err="1"/>
              <a:t>Vedik</a:t>
            </a:r>
            <a:r>
              <a:rPr lang="tr-TR" dirty="0"/>
              <a:t> kültür, MÖ 500’lerde yerini </a:t>
            </a:r>
            <a:r>
              <a:rPr lang="tr-TR" dirty="0" err="1"/>
              <a:t>Buddhizm</a:t>
            </a:r>
            <a:r>
              <a:rPr lang="tr-TR" dirty="0"/>
              <a:t>, </a:t>
            </a:r>
            <a:r>
              <a:rPr lang="tr-TR" dirty="0" err="1"/>
              <a:t>Cainizm</a:t>
            </a:r>
            <a:r>
              <a:rPr lang="tr-TR" dirty="0"/>
              <a:t> ve Materyalizm gibi fikir hareketlerine bırakmıştı.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8812379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Ancak MÖ ikinci ya da üçüncü yüzyıl itibarıyla da </a:t>
            </a:r>
            <a:r>
              <a:rPr lang="tr-TR" dirty="0" err="1"/>
              <a:t>Vedik</a:t>
            </a:r>
            <a:r>
              <a:rPr lang="tr-TR" dirty="0"/>
              <a:t> dinî inanç yerini; Hinduizm adı verilen yeni bir dinî oluşuma bıraktı.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3021819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Kuşkusuz bu yeni dönemin en önemli birikimlerini ise, Hinduizm’in tanrı üçlemesi </a:t>
            </a:r>
            <a:r>
              <a:rPr lang="tr-TR" dirty="0" err="1"/>
              <a:t>Vishṇu</a:t>
            </a:r>
            <a:r>
              <a:rPr lang="tr-TR" dirty="0"/>
              <a:t>-</a:t>
            </a:r>
            <a:r>
              <a:rPr lang="tr-TR" dirty="0" err="1"/>
              <a:t>Şiva</a:t>
            </a:r>
            <a:r>
              <a:rPr lang="tr-TR" dirty="0"/>
              <a:t>-Brahma ve bu inanca bağlı mitolojik kültürün anlatımlarının yapıldığı epik dönem eserleri yani destanlar oluşturmuştur.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531862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Hintlilerin ulusal destanları </a:t>
            </a:r>
            <a:r>
              <a:rPr lang="tr-TR" i="1" dirty="0" err="1"/>
              <a:t>Rāmāyaṇa</a:t>
            </a:r>
            <a:r>
              <a:rPr lang="tr-TR" i="1" dirty="0"/>
              <a:t> </a:t>
            </a:r>
            <a:r>
              <a:rPr lang="tr-TR" dirty="0"/>
              <a:t>ve</a:t>
            </a:r>
            <a:r>
              <a:rPr lang="tr-TR" i="1" dirty="0"/>
              <a:t> </a:t>
            </a:r>
            <a:r>
              <a:rPr lang="tr-TR" i="1" dirty="0" err="1"/>
              <a:t>Mahābhārata</a:t>
            </a:r>
            <a:r>
              <a:rPr lang="tr-TR" i="1" dirty="0"/>
              <a:t>,</a:t>
            </a:r>
            <a:r>
              <a:rPr lang="tr-TR" dirty="0"/>
              <a:t> dönemin sosyal hayatı, özellikle de dinî ve mitolojik özellikleri ile ilgili detayları barındırması açısından oldukça değerlidirler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074557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Louis </a:t>
            </a:r>
            <a:r>
              <a:rPr lang="tr-TR" dirty="0" err="1"/>
              <a:t>Renou’nun</a:t>
            </a:r>
            <a:r>
              <a:rPr lang="tr-TR" dirty="0"/>
              <a:t> değimiyle Hint destanları, tarih bilimi açısından herhangi bir değerleri yoktur. Ancak </a:t>
            </a:r>
            <a:r>
              <a:rPr lang="tr-TR" dirty="0" err="1"/>
              <a:t>Winternitz’in</a:t>
            </a:r>
            <a:r>
              <a:rPr lang="tr-TR" dirty="0"/>
              <a:t> aktarımına göre, günümüzdeki biçimine MÖ 400 ile MS 400 arasında ulaşmışlardır.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7411173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Kökenleri çok daha eskiye uzanır. Örneğin, birtakım </a:t>
            </a:r>
            <a:r>
              <a:rPr lang="tr-TR" dirty="0" err="1"/>
              <a:t>mitsel</a:t>
            </a:r>
            <a:r>
              <a:rPr lang="tr-TR" dirty="0"/>
              <a:t> özellik ve anlatıları Veda çağına, hatta bazılarının </a:t>
            </a:r>
            <a:r>
              <a:rPr lang="tr-TR" dirty="0" err="1"/>
              <a:t>Āri</a:t>
            </a:r>
            <a:r>
              <a:rPr lang="tr-TR" dirty="0"/>
              <a:t> öncesi döneme ait olduğunu söyleyebiliriz.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7238437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Ancak sonraları, farklı birçok versiyonu üretilen destanların çekirdek konularının, edebiyat tarihçileri tarafından belirtilen tarih arasında oluşturulduğunu kabul edersek, </a:t>
            </a:r>
            <a:r>
              <a:rPr lang="tr-TR" dirty="0" err="1"/>
              <a:t>Mauryalılar</a:t>
            </a:r>
            <a:r>
              <a:rPr lang="tr-TR" dirty="0"/>
              <a:t> (MÖ 324-180), </a:t>
            </a:r>
            <a:r>
              <a:rPr lang="tr-TR" dirty="0" err="1"/>
              <a:t>Şungalar</a:t>
            </a:r>
            <a:r>
              <a:rPr lang="tr-TR" dirty="0"/>
              <a:t> (MÖ 187- MS 75) ya da belki de </a:t>
            </a:r>
            <a:r>
              <a:rPr lang="tr-TR" dirty="0" err="1"/>
              <a:t>Kuşanlar</a:t>
            </a:r>
            <a:r>
              <a:rPr lang="tr-TR" dirty="0"/>
              <a:t> olarak anılan hanedanlıklar dönemine ait oldukları düşünülebilir. </a:t>
            </a:r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1592857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MÖ 300-100 tarihleri arasında yazıya geçirildiği düşünülen Hintlilerin ulusal destanlarından </a:t>
            </a:r>
            <a:r>
              <a:rPr lang="tr-TR" i="1" dirty="0" err="1"/>
              <a:t>Rāmāyaṇa</a:t>
            </a:r>
            <a:r>
              <a:rPr lang="tr-TR" dirty="0" err="1"/>
              <a:t>’nın</a:t>
            </a:r>
            <a:r>
              <a:rPr lang="tr-TR" dirty="0"/>
              <a:t>, </a:t>
            </a:r>
            <a:r>
              <a:rPr lang="tr-TR" i="1" dirty="0" err="1"/>
              <a:t>Mahābhārata</a:t>
            </a:r>
            <a:r>
              <a:rPr lang="tr-TR" dirty="0" err="1"/>
              <a:t>’ya</a:t>
            </a:r>
            <a:r>
              <a:rPr lang="tr-TR" dirty="0"/>
              <a:t> göre daha eski olduğu kanısı hâkimdir.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446761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</TotalTime>
  <Words>387</Words>
  <Application>Microsoft Office PowerPoint</Application>
  <PresentationFormat>Ekran Gösterisi (4:3)</PresentationFormat>
  <Paragraphs>37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129  HİNT KÜLTÜRÜNE GİRİŞ  13. hafta  Epik Edebiyat I      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131</cp:revision>
  <dcterms:created xsi:type="dcterms:W3CDTF">2014-11-21T09:52:05Z</dcterms:created>
  <dcterms:modified xsi:type="dcterms:W3CDTF">2020-02-26T19:07:41Z</dcterms:modified>
</cp:coreProperties>
</file>