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5"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1BB0C5C-71D2-445D-8810-039D3675AB77}"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1A3326-CBEE-4B64-AC49-9EAA2C5CCD77}" type="slidenum">
              <a:rPr lang="tr-TR" smtClean="0"/>
              <a:t>‹#›</a:t>
            </a:fld>
            <a:endParaRPr lang="tr-TR"/>
          </a:p>
        </p:txBody>
      </p:sp>
    </p:spTree>
    <p:extLst>
      <p:ext uri="{BB962C8B-B14F-4D97-AF65-F5344CB8AC3E}">
        <p14:creationId xmlns:p14="http://schemas.microsoft.com/office/powerpoint/2010/main" val="4000723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B0C5C-71D2-445D-8810-039D3675AB77}"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1A3326-CBEE-4B64-AC49-9EAA2C5CCD77}" type="slidenum">
              <a:rPr lang="tr-TR" smtClean="0"/>
              <a:t>‹#›</a:t>
            </a:fld>
            <a:endParaRPr lang="tr-TR"/>
          </a:p>
        </p:txBody>
      </p:sp>
    </p:spTree>
    <p:extLst>
      <p:ext uri="{BB962C8B-B14F-4D97-AF65-F5344CB8AC3E}">
        <p14:creationId xmlns:p14="http://schemas.microsoft.com/office/powerpoint/2010/main" val="3808003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B0C5C-71D2-445D-8810-039D3675AB77}"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1A3326-CBEE-4B64-AC49-9EAA2C5CCD77}" type="slidenum">
              <a:rPr lang="tr-TR" smtClean="0"/>
              <a:t>‹#›</a:t>
            </a:fld>
            <a:endParaRPr lang="tr-TR"/>
          </a:p>
        </p:txBody>
      </p:sp>
    </p:spTree>
    <p:extLst>
      <p:ext uri="{BB962C8B-B14F-4D97-AF65-F5344CB8AC3E}">
        <p14:creationId xmlns:p14="http://schemas.microsoft.com/office/powerpoint/2010/main" val="2700059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B0C5C-71D2-445D-8810-039D3675AB77}"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1A3326-CBEE-4B64-AC49-9EAA2C5CCD77}" type="slidenum">
              <a:rPr lang="tr-TR" smtClean="0"/>
              <a:t>‹#›</a:t>
            </a:fld>
            <a:endParaRPr lang="tr-TR"/>
          </a:p>
        </p:txBody>
      </p:sp>
    </p:spTree>
    <p:extLst>
      <p:ext uri="{BB962C8B-B14F-4D97-AF65-F5344CB8AC3E}">
        <p14:creationId xmlns:p14="http://schemas.microsoft.com/office/powerpoint/2010/main" val="3706868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1BB0C5C-71D2-445D-8810-039D3675AB77}"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1A3326-CBEE-4B64-AC49-9EAA2C5CCD77}" type="slidenum">
              <a:rPr lang="tr-TR" smtClean="0"/>
              <a:t>‹#›</a:t>
            </a:fld>
            <a:endParaRPr lang="tr-TR"/>
          </a:p>
        </p:txBody>
      </p:sp>
    </p:spTree>
    <p:extLst>
      <p:ext uri="{BB962C8B-B14F-4D97-AF65-F5344CB8AC3E}">
        <p14:creationId xmlns:p14="http://schemas.microsoft.com/office/powerpoint/2010/main" val="2649634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1BB0C5C-71D2-445D-8810-039D3675AB77}"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A1A3326-CBEE-4B64-AC49-9EAA2C5CCD77}" type="slidenum">
              <a:rPr lang="tr-TR" smtClean="0"/>
              <a:t>‹#›</a:t>
            </a:fld>
            <a:endParaRPr lang="tr-TR"/>
          </a:p>
        </p:txBody>
      </p:sp>
    </p:spTree>
    <p:extLst>
      <p:ext uri="{BB962C8B-B14F-4D97-AF65-F5344CB8AC3E}">
        <p14:creationId xmlns:p14="http://schemas.microsoft.com/office/powerpoint/2010/main" val="4081315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1BB0C5C-71D2-445D-8810-039D3675AB77}" type="datetimeFigureOut">
              <a:rPr lang="tr-TR" smtClean="0"/>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A1A3326-CBEE-4B64-AC49-9EAA2C5CCD77}" type="slidenum">
              <a:rPr lang="tr-TR" smtClean="0"/>
              <a:t>‹#›</a:t>
            </a:fld>
            <a:endParaRPr lang="tr-TR"/>
          </a:p>
        </p:txBody>
      </p:sp>
    </p:spTree>
    <p:extLst>
      <p:ext uri="{BB962C8B-B14F-4D97-AF65-F5344CB8AC3E}">
        <p14:creationId xmlns:p14="http://schemas.microsoft.com/office/powerpoint/2010/main" val="2496099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1BB0C5C-71D2-445D-8810-039D3675AB77}" type="datetimeFigureOut">
              <a:rPr lang="tr-TR" smtClean="0"/>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A1A3326-CBEE-4B64-AC49-9EAA2C5CCD77}" type="slidenum">
              <a:rPr lang="tr-TR" smtClean="0"/>
              <a:t>‹#›</a:t>
            </a:fld>
            <a:endParaRPr lang="tr-TR"/>
          </a:p>
        </p:txBody>
      </p:sp>
    </p:spTree>
    <p:extLst>
      <p:ext uri="{BB962C8B-B14F-4D97-AF65-F5344CB8AC3E}">
        <p14:creationId xmlns:p14="http://schemas.microsoft.com/office/powerpoint/2010/main" val="3166944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1BB0C5C-71D2-445D-8810-039D3675AB77}" type="datetimeFigureOut">
              <a:rPr lang="tr-TR" smtClean="0"/>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A1A3326-CBEE-4B64-AC49-9EAA2C5CCD77}" type="slidenum">
              <a:rPr lang="tr-TR" smtClean="0"/>
              <a:t>‹#›</a:t>
            </a:fld>
            <a:endParaRPr lang="tr-TR"/>
          </a:p>
        </p:txBody>
      </p:sp>
    </p:spTree>
    <p:extLst>
      <p:ext uri="{BB962C8B-B14F-4D97-AF65-F5344CB8AC3E}">
        <p14:creationId xmlns:p14="http://schemas.microsoft.com/office/powerpoint/2010/main" val="3758582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BB0C5C-71D2-445D-8810-039D3675AB77}"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A1A3326-CBEE-4B64-AC49-9EAA2C5CCD77}" type="slidenum">
              <a:rPr lang="tr-TR" smtClean="0"/>
              <a:t>‹#›</a:t>
            </a:fld>
            <a:endParaRPr lang="tr-TR"/>
          </a:p>
        </p:txBody>
      </p:sp>
    </p:spTree>
    <p:extLst>
      <p:ext uri="{BB962C8B-B14F-4D97-AF65-F5344CB8AC3E}">
        <p14:creationId xmlns:p14="http://schemas.microsoft.com/office/powerpoint/2010/main" val="802720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BB0C5C-71D2-445D-8810-039D3675AB77}"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A1A3326-CBEE-4B64-AC49-9EAA2C5CCD77}" type="slidenum">
              <a:rPr lang="tr-TR" smtClean="0"/>
              <a:t>‹#›</a:t>
            </a:fld>
            <a:endParaRPr lang="tr-TR"/>
          </a:p>
        </p:txBody>
      </p:sp>
    </p:spTree>
    <p:extLst>
      <p:ext uri="{BB962C8B-B14F-4D97-AF65-F5344CB8AC3E}">
        <p14:creationId xmlns:p14="http://schemas.microsoft.com/office/powerpoint/2010/main" val="3178093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BB0C5C-71D2-445D-8810-039D3675AB77}" type="datetimeFigureOut">
              <a:rPr lang="tr-TR" smtClean="0"/>
              <a:t>24.04.2020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1A3326-CBEE-4B64-AC49-9EAA2C5CCD77}" type="slidenum">
              <a:rPr lang="tr-TR" smtClean="0"/>
              <a:t>‹#›</a:t>
            </a:fld>
            <a:endParaRPr lang="tr-TR"/>
          </a:p>
        </p:txBody>
      </p:sp>
    </p:spTree>
    <p:extLst>
      <p:ext uri="{BB962C8B-B14F-4D97-AF65-F5344CB8AC3E}">
        <p14:creationId xmlns:p14="http://schemas.microsoft.com/office/powerpoint/2010/main" val="20003879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ve Çevre</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334075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lvl="0" algn="just">
              <a:lnSpc>
                <a:spcPct val="105000"/>
              </a:lnSpc>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Tarihsel, doğal ve kültürel varlıkları turizme kazandırmak. Turizm gelişimi otantik olmalıdır. Taşıma kapasitesini aşmayan bir turizm gelişimi olmalıdır. Çevreye duyarlı turizm türleri desteklenmeli, çevreye duyarlı turistik tüketim oluşturulmalıdır.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Turizmi çeşitlendirmek ve mevsimlere yaymak. Fiziksel çevrenin güzelliği, manzarası, yaban hayatı, turizm mahallinin tarihi, mimarisi, kültürel ve arkeolojik diğerleri gibi çekiciliklere veya faaliyetlere dayalı turizm türleri geliştirilmelidir.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 gelirlerini arttırmak. </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Ulaşım olanaklarını kolaylaştırmak.</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Altyapı ve hizmet sorunlarını çözmek.</a:t>
            </a:r>
            <a:endParaRPr lang="tr-TR" dirty="0" smtClean="0"/>
          </a:p>
          <a:p>
            <a:endParaRPr lang="tr-TR" dirty="0"/>
          </a:p>
        </p:txBody>
      </p:sp>
    </p:spTree>
    <p:extLst>
      <p:ext uri="{BB962C8B-B14F-4D97-AF65-F5344CB8AC3E}">
        <p14:creationId xmlns:p14="http://schemas.microsoft.com/office/powerpoint/2010/main" val="3981973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algn="just">
              <a:lnSpc>
                <a:spcPct val="105000"/>
              </a:lnSpc>
              <a:spcAft>
                <a:spcPts val="800"/>
              </a:spcAft>
            </a:pPr>
            <a:r>
              <a:rPr lang="tr-TR" b="1" dirty="0" smtClean="0">
                <a:latin typeface="Times New Roman" panose="02020603050405020304" pitchFamily="18" charset="0"/>
                <a:ea typeface="Times New Roman" panose="02020603050405020304" pitchFamily="18" charset="0"/>
                <a:cs typeface="Times New Roman" panose="02020603050405020304" pitchFamily="18" charset="0"/>
              </a:rPr>
              <a:t>REKABET GÜCÜ OLUŞTURMA AÇISINDAN SÜRDÜRÜLEBİLİR TURİZM </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Çevre duyarlılığı ve tüketici bilincinin pazarlama aracı olarak değerlendirilmesine karşıt ileri sürülen görüş, pazar ilgisinin doğayı koruma amacıyla kullanılması yönündeki görüştür. Turizmin doğal kaynakları koruyucu bir güç olarak kullanılabileceği bilinmektedir. Ancak, bugüne kadar çabaların büyük çoğunluğu korumacılık hedeflerine değil, turizmin ekonomik hedeflerinin gerçekleştirilmesine yönelik olmuştur. “Yeşilin, pazarlama konusunda işe yaradığı, fakat bunun ancak ürün etiketinin hem tüketici beklentilerine, hem de endüstri standartlarına uygun olduğu zaman mümkün olduğu bilinen bir gerçektir.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216816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smtClean="0">
                <a:latin typeface="Times New Roman" panose="02020603050405020304" pitchFamily="18" charset="0"/>
                <a:ea typeface="Times New Roman" panose="02020603050405020304" pitchFamily="18" charset="0"/>
              </a:rPr>
              <a:t>Kitle turizmi ve alternatif turizm modellerinin çevre ile ilişkilerini ortaya koyan özelliklerin belirlenmesinde fayda vardır</a:t>
            </a:r>
            <a:endParaRPr lang="tr-TR" dirty="0" smtClean="0"/>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Kitle turizminin, doğal çevreyi etkileyen başlıca özellikleri şunlardır: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-Taşıma kapasitesini zorlayan çok sayıda katılım</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-Mekan ve zamanda yoğunlaşma</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-Hızlı ve denetimsiz gelişim</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-Büyük ölçekli, uluslararası standartlara uygun konaklama düzeni</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-Genellikle kıyılara ve özgün doğa parçalarına yöneliş</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-Yerel mimariyi dışlayan, anonim turizm mimarisi</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-Yerel halk ve turist arasındaki ilişkinin kopuk olduğu, kapalı turist bölgeleri </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-Çok uluslu tur operatörlerine bağımlılık</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-Yerel turistik ürünlerin özelliklerini yitirerek standartlaşması </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-Ölçek ekonomilerine dayalı bir gelişme ve yatırım.</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504722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algn="just">
              <a:lnSpc>
                <a:spcPct val="105000"/>
              </a:lnSpc>
              <a:spcAft>
                <a:spcPts val="800"/>
              </a:spcAft>
            </a:pPr>
            <a:r>
              <a:rPr lang="tr-TR" b="1" dirty="0" smtClean="0">
                <a:latin typeface="Times New Roman" panose="02020603050405020304" pitchFamily="18" charset="0"/>
                <a:ea typeface="Times New Roman" panose="02020603050405020304" pitchFamily="18" charset="0"/>
                <a:cs typeface="Times New Roman" panose="02020603050405020304" pitchFamily="18" charset="0"/>
              </a:rPr>
              <a:t>TAŞIMA KAPASİTESİ KAVRAMI</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Turistik bir alanın keşfinin hemen ardından sayısı sürekli artan bir turistik akım başlamakta ve doyuma ulaştığı aşamayı, kabul edilebilirlik sınırının zorlanmaya başladığı diğer bir aşama izlemektedir. Olgunlaşma aşaması olarak ifade edilen bu aşamada, turist artışında bir yavaşlama gözlemlenmekte ve turizmin, yörenin ekolojik yapısına, sosyoloji-kültürel yapısına ve yapay Çevreye etkisi ortaya çıkmaktadır. Turist sayısı taşıma kapasitesinin en üst düzeyine ulaştığında doyum olgusu başlayarak doğal, yapay ve </a:t>
            </a: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sosyo</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kültürel çevre üzerindeki baskıların artmaya başladığı gözlenmektedir. Bu doyum noktasında bozulma belirtileri arttıkça yöre turistik kimliğini hızla yitirmeye başlar.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26305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b="1" dirty="0" smtClean="0">
                <a:latin typeface="Times New Roman" panose="02020603050405020304" pitchFamily="18" charset="0"/>
                <a:ea typeface="Times New Roman" panose="02020603050405020304" pitchFamily="18" charset="0"/>
                <a:cs typeface="Times New Roman" panose="02020603050405020304" pitchFamily="18" charset="0"/>
              </a:rPr>
              <a:t>Taşıma kapasitesi</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doğal sistemlerin gelecek sağlıklarının uyumunu bozmadan tabiatın destekleyebileceği belirli bir yaşam standardındaki popülasyon miktarıdır. Diğer bir tanıma göre taşıma kapasitesi; bir çevrenin gelecekteki uygunluğunu azaltmadan sürdürülebilirliğin sağlanabildiği maksimum kişi sayısıdır. Taşıma kapasitesi; bir yeri kullanan insanların, çevrenin fiziksel kalitesinde ve ziyaretçilerin fiziksel çevredeki tecrübelerinin kalitesinde kabul edilemeyecek seviyede değişikliğe sebep olmayacak en üst düzeyde kişi sayısıdır. </a:t>
            </a:r>
            <a:endParaRPr lang="tr-TR" dirty="0"/>
          </a:p>
        </p:txBody>
      </p:sp>
    </p:spTree>
    <p:extLst>
      <p:ext uri="{BB962C8B-B14F-4D97-AF65-F5344CB8AC3E}">
        <p14:creationId xmlns:p14="http://schemas.microsoft.com/office/powerpoint/2010/main" val="4053861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Taşıma kapasitesi; turistik gelişmelerin ve ziyaretçi kullanım sayısının en uygun olan üst sınırını belirten bir kavramdır. Yani bir turistik istasyonun taşıma kapasitesi; turistlerin, turistik çekim merkezlerine yaptıkları ziyaretler sırasında Çevreye zarar vermediği ve en yüksek tatmin derecesinin sağlanacağı tesis ve ziyaretçi yoğunluğunun en üst sınırıdır</a:t>
            </a:r>
            <a:endParaRPr lang="tr-TR" dirty="0" smtClean="0"/>
          </a:p>
          <a:p>
            <a:endParaRPr lang="tr-TR" dirty="0" smtClean="0"/>
          </a:p>
          <a:p>
            <a:endParaRPr lang="tr-TR" dirty="0"/>
          </a:p>
        </p:txBody>
      </p:sp>
    </p:spTree>
    <p:extLst>
      <p:ext uri="{BB962C8B-B14F-4D97-AF65-F5344CB8AC3E}">
        <p14:creationId xmlns:p14="http://schemas.microsoft.com/office/powerpoint/2010/main" val="2072377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cs typeface="Times New Roman" panose="02020603050405020304" pitchFamily="18" charset="0"/>
              </a:rPr>
              <a:t>Taşıma kapasitesi; büyümenin yönetimi, planlanması ve kaynak tahsisini gerektiren önemli bir meseledir. Böylece turizmin, tatil yerinin doğal, ekonomik ve sosyal sağlığına olan olumsuz etkileri en düşük düzeye getirebilmektir.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630236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74320" indent="-182880" algn="just">
              <a:spcBef>
                <a:spcPts val="100"/>
              </a:spcBef>
              <a:spcAft>
                <a:spcPts val="100"/>
              </a:spcAft>
            </a:pP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Nüzhet</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a:p>
            <a:endParaRPr lang="tr-TR" dirty="0"/>
          </a:p>
        </p:txBody>
      </p:sp>
    </p:spTree>
    <p:extLst>
      <p:ext uri="{BB962C8B-B14F-4D97-AF65-F5344CB8AC3E}">
        <p14:creationId xmlns:p14="http://schemas.microsoft.com/office/powerpoint/2010/main" val="373336646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543</Words>
  <Application>Microsoft Office PowerPoint</Application>
  <PresentationFormat>Ekran Gösterisi (4:3)</PresentationFormat>
  <Paragraphs>29</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Turizm ve Çevre</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EDA</dc:creator>
  <cp:lastModifiedBy>EDA</cp:lastModifiedBy>
  <cp:revision>3</cp:revision>
  <dcterms:created xsi:type="dcterms:W3CDTF">2020-04-24T13:54:19Z</dcterms:created>
  <dcterms:modified xsi:type="dcterms:W3CDTF">2020-04-24T13:57:50Z</dcterms:modified>
</cp:coreProperties>
</file>