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5" r:id="rId9"/>
    <p:sldId id="264"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E1BB0C5C-71D2-445D-8810-039D3675AB77}" type="datetimeFigureOut">
              <a:rPr lang="tr-TR" smtClean="0"/>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A1A3326-CBEE-4B64-AC49-9EAA2C5CCD77}" type="slidenum">
              <a:rPr lang="tr-TR" smtClean="0"/>
              <a:t>‹#›</a:t>
            </a:fld>
            <a:endParaRPr lang="tr-TR"/>
          </a:p>
        </p:txBody>
      </p:sp>
    </p:spTree>
    <p:extLst>
      <p:ext uri="{BB962C8B-B14F-4D97-AF65-F5344CB8AC3E}">
        <p14:creationId xmlns:p14="http://schemas.microsoft.com/office/powerpoint/2010/main" val="40007237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1BB0C5C-71D2-445D-8810-039D3675AB77}" type="datetimeFigureOut">
              <a:rPr lang="tr-TR" smtClean="0"/>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A1A3326-CBEE-4B64-AC49-9EAA2C5CCD77}" type="slidenum">
              <a:rPr lang="tr-TR" smtClean="0"/>
              <a:t>‹#›</a:t>
            </a:fld>
            <a:endParaRPr lang="tr-TR"/>
          </a:p>
        </p:txBody>
      </p:sp>
    </p:spTree>
    <p:extLst>
      <p:ext uri="{BB962C8B-B14F-4D97-AF65-F5344CB8AC3E}">
        <p14:creationId xmlns:p14="http://schemas.microsoft.com/office/powerpoint/2010/main" val="38080038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1BB0C5C-71D2-445D-8810-039D3675AB77}" type="datetimeFigureOut">
              <a:rPr lang="tr-TR" smtClean="0"/>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A1A3326-CBEE-4B64-AC49-9EAA2C5CCD77}" type="slidenum">
              <a:rPr lang="tr-TR" smtClean="0"/>
              <a:t>‹#›</a:t>
            </a:fld>
            <a:endParaRPr lang="tr-TR"/>
          </a:p>
        </p:txBody>
      </p:sp>
    </p:spTree>
    <p:extLst>
      <p:ext uri="{BB962C8B-B14F-4D97-AF65-F5344CB8AC3E}">
        <p14:creationId xmlns:p14="http://schemas.microsoft.com/office/powerpoint/2010/main" val="27000594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1BB0C5C-71D2-445D-8810-039D3675AB77}" type="datetimeFigureOut">
              <a:rPr lang="tr-TR" smtClean="0"/>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A1A3326-CBEE-4B64-AC49-9EAA2C5CCD77}" type="slidenum">
              <a:rPr lang="tr-TR" smtClean="0"/>
              <a:t>‹#›</a:t>
            </a:fld>
            <a:endParaRPr lang="tr-TR"/>
          </a:p>
        </p:txBody>
      </p:sp>
    </p:spTree>
    <p:extLst>
      <p:ext uri="{BB962C8B-B14F-4D97-AF65-F5344CB8AC3E}">
        <p14:creationId xmlns:p14="http://schemas.microsoft.com/office/powerpoint/2010/main" val="37068683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E1BB0C5C-71D2-445D-8810-039D3675AB77}" type="datetimeFigureOut">
              <a:rPr lang="tr-TR" smtClean="0"/>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A1A3326-CBEE-4B64-AC49-9EAA2C5CCD77}" type="slidenum">
              <a:rPr lang="tr-TR" smtClean="0"/>
              <a:t>‹#›</a:t>
            </a:fld>
            <a:endParaRPr lang="tr-TR"/>
          </a:p>
        </p:txBody>
      </p:sp>
    </p:spTree>
    <p:extLst>
      <p:ext uri="{BB962C8B-B14F-4D97-AF65-F5344CB8AC3E}">
        <p14:creationId xmlns:p14="http://schemas.microsoft.com/office/powerpoint/2010/main" val="26496348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E1BB0C5C-71D2-445D-8810-039D3675AB77}" type="datetimeFigureOut">
              <a:rPr lang="tr-TR" smtClean="0"/>
              <a:t>24.04.2020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A1A3326-CBEE-4B64-AC49-9EAA2C5CCD77}" type="slidenum">
              <a:rPr lang="tr-TR" smtClean="0"/>
              <a:t>‹#›</a:t>
            </a:fld>
            <a:endParaRPr lang="tr-TR"/>
          </a:p>
        </p:txBody>
      </p:sp>
    </p:spTree>
    <p:extLst>
      <p:ext uri="{BB962C8B-B14F-4D97-AF65-F5344CB8AC3E}">
        <p14:creationId xmlns:p14="http://schemas.microsoft.com/office/powerpoint/2010/main" val="40813153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E1BB0C5C-71D2-445D-8810-039D3675AB77}" type="datetimeFigureOut">
              <a:rPr lang="tr-TR" smtClean="0"/>
              <a:t>24.04.2020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1A1A3326-CBEE-4B64-AC49-9EAA2C5CCD77}" type="slidenum">
              <a:rPr lang="tr-TR" smtClean="0"/>
              <a:t>‹#›</a:t>
            </a:fld>
            <a:endParaRPr lang="tr-TR"/>
          </a:p>
        </p:txBody>
      </p:sp>
    </p:spTree>
    <p:extLst>
      <p:ext uri="{BB962C8B-B14F-4D97-AF65-F5344CB8AC3E}">
        <p14:creationId xmlns:p14="http://schemas.microsoft.com/office/powerpoint/2010/main" val="24960991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E1BB0C5C-71D2-445D-8810-039D3675AB77}" type="datetimeFigureOut">
              <a:rPr lang="tr-TR" smtClean="0"/>
              <a:t>24.04.2020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A1A3326-CBEE-4B64-AC49-9EAA2C5CCD77}" type="slidenum">
              <a:rPr lang="tr-TR" smtClean="0"/>
              <a:t>‹#›</a:t>
            </a:fld>
            <a:endParaRPr lang="tr-TR"/>
          </a:p>
        </p:txBody>
      </p:sp>
    </p:spTree>
    <p:extLst>
      <p:ext uri="{BB962C8B-B14F-4D97-AF65-F5344CB8AC3E}">
        <p14:creationId xmlns:p14="http://schemas.microsoft.com/office/powerpoint/2010/main" val="31669440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1BB0C5C-71D2-445D-8810-039D3675AB77}" type="datetimeFigureOut">
              <a:rPr lang="tr-TR" smtClean="0"/>
              <a:t>24.04.2020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1A1A3326-CBEE-4B64-AC49-9EAA2C5CCD77}" type="slidenum">
              <a:rPr lang="tr-TR" smtClean="0"/>
              <a:t>‹#›</a:t>
            </a:fld>
            <a:endParaRPr lang="tr-TR"/>
          </a:p>
        </p:txBody>
      </p:sp>
    </p:spTree>
    <p:extLst>
      <p:ext uri="{BB962C8B-B14F-4D97-AF65-F5344CB8AC3E}">
        <p14:creationId xmlns:p14="http://schemas.microsoft.com/office/powerpoint/2010/main" val="37585826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1BB0C5C-71D2-445D-8810-039D3675AB77}" type="datetimeFigureOut">
              <a:rPr lang="tr-TR" smtClean="0"/>
              <a:t>24.04.2020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A1A3326-CBEE-4B64-AC49-9EAA2C5CCD77}" type="slidenum">
              <a:rPr lang="tr-TR" smtClean="0"/>
              <a:t>‹#›</a:t>
            </a:fld>
            <a:endParaRPr lang="tr-TR"/>
          </a:p>
        </p:txBody>
      </p:sp>
    </p:spTree>
    <p:extLst>
      <p:ext uri="{BB962C8B-B14F-4D97-AF65-F5344CB8AC3E}">
        <p14:creationId xmlns:p14="http://schemas.microsoft.com/office/powerpoint/2010/main" val="8027201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1BB0C5C-71D2-445D-8810-039D3675AB77}" type="datetimeFigureOut">
              <a:rPr lang="tr-TR" smtClean="0"/>
              <a:t>24.04.2020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A1A3326-CBEE-4B64-AC49-9EAA2C5CCD77}" type="slidenum">
              <a:rPr lang="tr-TR" smtClean="0"/>
              <a:t>‹#›</a:t>
            </a:fld>
            <a:endParaRPr lang="tr-TR"/>
          </a:p>
        </p:txBody>
      </p:sp>
    </p:spTree>
    <p:extLst>
      <p:ext uri="{BB962C8B-B14F-4D97-AF65-F5344CB8AC3E}">
        <p14:creationId xmlns:p14="http://schemas.microsoft.com/office/powerpoint/2010/main" val="31780934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BB0C5C-71D2-445D-8810-039D3675AB77}" type="datetimeFigureOut">
              <a:rPr lang="tr-TR" smtClean="0"/>
              <a:t>24.04.2020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1A3326-CBEE-4B64-AC49-9EAA2C5CCD77}" type="slidenum">
              <a:rPr lang="tr-TR" smtClean="0"/>
              <a:t>‹#›</a:t>
            </a:fld>
            <a:endParaRPr lang="tr-TR"/>
          </a:p>
        </p:txBody>
      </p:sp>
    </p:spTree>
    <p:extLst>
      <p:ext uri="{BB962C8B-B14F-4D97-AF65-F5344CB8AC3E}">
        <p14:creationId xmlns:p14="http://schemas.microsoft.com/office/powerpoint/2010/main" val="20003879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Turizm ve Çevre</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23340759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pPr lvl="0" algn="just">
              <a:lnSpc>
                <a:spcPct val="105000"/>
              </a:lnSpc>
            </a:pP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Tarihsel, doğal ve kültürel varlıkları turizme kazandırmak. Turizm gelişimi otantik olmalıdır. Taşıma kapasitesini aşmayan bir turizm gelişimi olmalıdır. Çevreye duyarlı turizm türleri desteklenmeli, çevreye duyarlı turistik tüketim oluşturulmalıdır.</a:t>
            </a:r>
            <a:endParaRPr lang="tr-TR" sz="2800" dirty="0" smtClean="0">
              <a:latin typeface="Calibri" panose="020F0502020204030204" pitchFamily="34" charset="0"/>
              <a:ea typeface="Calibri" panose="020F0502020204030204" pitchFamily="34" charset="0"/>
              <a:cs typeface="Times New Roman" panose="02020603050405020304" pitchFamily="18" charset="0"/>
            </a:endParaRPr>
          </a:p>
          <a:p>
            <a:pPr lvl="0" algn="just">
              <a:lnSpc>
                <a:spcPct val="105000"/>
              </a:lnSpc>
            </a:pP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Turizmi çeşitlendirmek ve mevsimlere yaymak. Fiziksel çevrenin güzelliği, manzarası, yaban hayatı, turizm mahallinin tarihi, mimarisi, kültürel ve arkeolojik diğerleri gibi çekiciliklere veya faaliyetlere dayalı turizm türleri geliştirilmelidir.</a:t>
            </a:r>
            <a:endParaRPr lang="tr-TR" sz="2800" dirty="0" smtClean="0">
              <a:latin typeface="Calibri" panose="020F0502020204030204" pitchFamily="34" charset="0"/>
              <a:ea typeface="Calibri" panose="020F0502020204030204" pitchFamily="34" charset="0"/>
              <a:cs typeface="Times New Roman" panose="02020603050405020304" pitchFamily="18" charset="0"/>
            </a:endParaRPr>
          </a:p>
          <a:p>
            <a:pPr lvl="0" algn="just">
              <a:lnSpc>
                <a:spcPct val="105000"/>
              </a:lnSpc>
            </a:pP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Turizm gelirlerini arttırmak. </a:t>
            </a:r>
            <a:endParaRPr lang="tr-TR" sz="2800" dirty="0" smtClean="0">
              <a:latin typeface="Calibri" panose="020F0502020204030204" pitchFamily="34" charset="0"/>
              <a:ea typeface="Calibri" panose="020F0502020204030204" pitchFamily="34" charset="0"/>
              <a:cs typeface="Times New Roman" panose="02020603050405020304" pitchFamily="18" charset="0"/>
            </a:endParaRPr>
          </a:p>
          <a:p>
            <a:pPr lvl="0" algn="just">
              <a:lnSpc>
                <a:spcPct val="105000"/>
              </a:lnSpc>
            </a:pP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Ulaşım olanaklarını kolaylaştırmak.</a:t>
            </a:r>
            <a:endParaRPr lang="tr-TR" sz="2800" dirty="0" smtClean="0">
              <a:latin typeface="Calibri" panose="020F0502020204030204" pitchFamily="34" charset="0"/>
              <a:ea typeface="Calibri" panose="020F0502020204030204" pitchFamily="34" charset="0"/>
              <a:cs typeface="Times New Roman" panose="02020603050405020304" pitchFamily="18" charset="0"/>
            </a:endParaRPr>
          </a:p>
          <a:p>
            <a:pPr lvl="0" algn="just">
              <a:lnSpc>
                <a:spcPct val="105000"/>
              </a:lnSpc>
              <a:spcAft>
                <a:spcPts val="800"/>
              </a:spcAft>
            </a:pP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Altyapı ve hizmet sorunlarını çözmek.</a:t>
            </a:r>
            <a:endParaRPr lang="tr-TR" dirty="0" smtClean="0"/>
          </a:p>
          <a:p>
            <a:endParaRPr lang="tr-TR" dirty="0"/>
          </a:p>
        </p:txBody>
      </p:sp>
    </p:spTree>
    <p:extLst>
      <p:ext uri="{BB962C8B-B14F-4D97-AF65-F5344CB8AC3E}">
        <p14:creationId xmlns:p14="http://schemas.microsoft.com/office/powerpoint/2010/main" val="39819736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pPr algn="just">
              <a:lnSpc>
                <a:spcPct val="105000"/>
              </a:lnSpc>
              <a:spcAft>
                <a:spcPts val="800"/>
              </a:spcAft>
            </a:pPr>
            <a:r>
              <a:rPr lang="tr-TR" b="1" dirty="0" smtClean="0">
                <a:latin typeface="Times New Roman" panose="02020603050405020304" pitchFamily="18" charset="0"/>
                <a:ea typeface="Times New Roman" panose="02020603050405020304" pitchFamily="18" charset="0"/>
                <a:cs typeface="Times New Roman" panose="02020603050405020304" pitchFamily="18" charset="0"/>
              </a:rPr>
              <a:t>REKABET GÜCÜ OLUŞTURMA AÇISINDAN SÜRDÜRÜLEBİLİR TURİZM </a:t>
            </a:r>
            <a:endParaRPr lang="tr-TR" sz="2800" dirty="0" smtClean="0">
              <a:latin typeface="Calibri" panose="020F0502020204030204" pitchFamily="34" charset="0"/>
              <a:ea typeface="Calibri" panose="020F0502020204030204" pitchFamily="34" charset="0"/>
              <a:cs typeface="Times New Roman" panose="02020603050405020304" pitchFamily="18" charset="0"/>
            </a:endParaRPr>
          </a:p>
          <a:p>
            <a:pPr algn="just">
              <a:lnSpc>
                <a:spcPct val="105000"/>
              </a:lnSpc>
              <a:spcAft>
                <a:spcPts val="800"/>
              </a:spcAft>
            </a:pP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Çevre duyarlılığı ve tüketici bilincinin pazarlama aracı olarak değerlendirilmesine karşıt ileri sürülen görüş, pazar ilgisinin doğayı koruma amacıyla kullanılması yönündeki görüştür. Turizmin doğal kaynakları koruyucu bir güç olarak kullanılabileceği bilinmektedir. Ancak, bugüne kadar çabaların büyük çoğunluğu korumacılık hedeflerine değil, turizmin ekonomik hedeflerinin gerçekleştirilmesine yönelik olmuştur. “Yeşilin, pazarlama konusunda işe yaradığı, fakat bunun ancak ürün etiketinin hem tüketici beklentilerine, hem de endüstri standartlarına uygun olduğu zaman mümkün olduğu bilinen bir gerçektir.</a:t>
            </a:r>
            <a:endParaRPr lang="tr-TR" sz="2800" dirty="0" smtClean="0">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Tree>
    <p:extLst>
      <p:ext uri="{BB962C8B-B14F-4D97-AF65-F5344CB8AC3E}">
        <p14:creationId xmlns:p14="http://schemas.microsoft.com/office/powerpoint/2010/main" val="22168169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47500" lnSpcReduction="20000"/>
          </a:bodyPr>
          <a:lstStyle/>
          <a:p>
            <a:r>
              <a:rPr lang="tr-TR" dirty="0" smtClean="0">
                <a:latin typeface="Times New Roman" panose="02020603050405020304" pitchFamily="18" charset="0"/>
                <a:ea typeface="Times New Roman" panose="02020603050405020304" pitchFamily="18" charset="0"/>
              </a:rPr>
              <a:t>Kitle turizmi ve alternatif turizm modellerinin çevre ile ilişkilerini ortaya koyan özelliklerin belirlenmesinde fayda vardır</a:t>
            </a:r>
            <a:endParaRPr lang="tr-TR" dirty="0" smtClean="0"/>
          </a:p>
          <a:p>
            <a:pPr algn="just">
              <a:lnSpc>
                <a:spcPct val="105000"/>
              </a:lnSpc>
              <a:spcAft>
                <a:spcPts val="800"/>
              </a:spcAft>
            </a:pP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Kitle turizminin, doğal çevreyi etkileyen başlıca özellikleri şunlardır:</a:t>
            </a:r>
            <a:endParaRPr lang="tr-TR" sz="2800" dirty="0" smtClean="0">
              <a:latin typeface="Calibri" panose="020F0502020204030204" pitchFamily="34" charset="0"/>
              <a:ea typeface="Calibri" panose="020F0502020204030204" pitchFamily="34" charset="0"/>
              <a:cs typeface="Times New Roman" panose="02020603050405020304" pitchFamily="18" charset="0"/>
            </a:endParaRPr>
          </a:p>
          <a:p>
            <a:pPr algn="just">
              <a:lnSpc>
                <a:spcPct val="105000"/>
              </a:lnSpc>
              <a:spcAft>
                <a:spcPts val="800"/>
              </a:spcAft>
            </a:pP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-Taşıma kapasitesini zorlayan çok sayıda katılım</a:t>
            </a:r>
            <a:endParaRPr lang="tr-TR" sz="2800" dirty="0" smtClean="0">
              <a:latin typeface="Calibri" panose="020F0502020204030204" pitchFamily="34" charset="0"/>
              <a:ea typeface="Calibri" panose="020F0502020204030204" pitchFamily="34" charset="0"/>
              <a:cs typeface="Times New Roman" panose="02020603050405020304" pitchFamily="18" charset="0"/>
            </a:endParaRPr>
          </a:p>
          <a:p>
            <a:pPr algn="just">
              <a:lnSpc>
                <a:spcPct val="105000"/>
              </a:lnSpc>
              <a:spcAft>
                <a:spcPts val="800"/>
              </a:spcAft>
            </a:pP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-Mekan ve zamanda yoğunlaşma</a:t>
            </a:r>
            <a:endParaRPr lang="tr-TR" sz="2800" dirty="0" smtClean="0">
              <a:latin typeface="Calibri" panose="020F0502020204030204" pitchFamily="34" charset="0"/>
              <a:ea typeface="Calibri" panose="020F0502020204030204" pitchFamily="34" charset="0"/>
              <a:cs typeface="Times New Roman" panose="02020603050405020304" pitchFamily="18" charset="0"/>
            </a:endParaRPr>
          </a:p>
          <a:p>
            <a:pPr algn="just">
              <a:lnSpc>
                <a:spcPct val="105000"/>
              </a:lnSpc>
              <a:spcAft>
                <a:spcPts val="800"/>
              </a:spcAft>
            </a:pP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-Hızlı ve denetimsiz gelişim</a:t>
            </a:r>
            <a:endParaRPr lang="tr-TR" sz="2800" dirty="0" smtClean="0">
              <a:latin typeface="Calibri" panose="020F0502020204030204" pitchFamily="34" charset="0"/>
              <a:ea typeface="Calibri" panose="020F0502020204030204" pitchFamily="34" charset="0"/>
              <a:cs typeface="Times New Roman" panose="02020603050405020304" pitchFamily="18" charset="0"/>
            </a:endParaRPr>
          </a:p>
          <a:p>
            <a:pPr algn="just">
              <a:lnSpc>
                <a:spcPct val="105000"/>
              </a:lnSpc>
              <a:spcAft>
                <a:spcPts val="800"/>
              </a:spcAft>
            </a:pP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-Büyük ölçekli, uluslararası standartlara uygun konaklama düzeni</a:t>
            </a:r>
            <a:endParaRPr lang="tr-TR" sz="2800" dirty="0" smtClean="0">
              <a:latin typeface="Calibri" panose="020F0502020204030204" pitchFamily="34" charset="0"/>
              <a:ea typeface="Calibri" panose="020F0502020204030204" pitchFamily="34" charset="0"/>
              <a:cs typeface="Times New Roman" panose="02020603050405020304" pitchFamily="18" charset="0"/>
            </a:endParaRPr>
          </a:p>
          <a:p>
            <a:pPr algn="just">
              <a:lnSpc>
                <a:spcPct val="105000"/>
              </a:lnSpc>
              <a:spcAft>
                <a:spcPts val="800"/>
              </a:spcAft>
            </a:pP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-Genellikle kıyılara ve özgün doğa parçalarına yöneliş</a:t>
            </a:r>
            <a:endParaRPr lang="tr-TR" sz="2800" dirty="0" smtClean="0">
              <a:latin typeface="Calibri" panose="020F0502020204030204" pitchFamily="34" charset="0"/>
              <a:ea typeface="Calibri" panose="020F0502020204030204" pitchFamily="34" charset="0"/>
              <a:cs typeface="Times New Roman" panose="02020603050405020304" pitchFamily="18" charset="0"/>
            </a:endParaRPr>
          </a:p>
          <a:p>
            <a:pPr algn="just">
              <a:lnSpc>
                <a:spcPct val="105000"/>
              </a:lnSpc>
              <a:spcAft>
                <a:spcPts val="800"/>
              </a:spcAft>
            </a:pP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-Yerel mimariyi dışlayan, anonim turizm mimarisi</a:t>
            </a:r>
            <a:endParaRPr lang="tr-TR" sz="2800" dirty="0" smtClean="0">
              <a:latin typeface="Calibri" panose="020F0502020204030204" pitchFamily="34" charset="0"/>
              <a:ea typeface="Calibri" panose="020F0502020204030204" pitchFamily="34" charset="0"/>
              <a:cs typeface="Times New Roman" panose="02020603050405020304" pitchFamily="18" charset="0"/>
            </a:endParaRPr>
          </a:p>
          <a:p>
            <a:pPr algn="just">
              <a:lnSpc>
                <a:spcPct val="105000"/>
              </a:lnSpc>
              <a:spcAft>
                <a:spcPts val="800"/>
              </a:spcAft>
            </a:pP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-Yerel halk ve turist arasındaki ilişkinin kopuk olduğu, kapalı turist bölgeleri </a:t>
            </a:r>
            <a:endParaRPr lang="tr-TR" sz="2800" dirty="0" smtClean="0">
              <a:latin typeface="Calibri" panose="020F0502020204030204" pitchFamily="34" charset="0"/>
              <a:ea typeface="Calibri" panose="020F0502020204030204" pitchFamily="34" charset="0"/>
              <a:cs typeface="Times New Roman" panose="02020603050405020304" pitchFamily="18" charset="0"/>
            </a:endParaRPr>
          </a:p>
          <a:p>
            <a:pPr algn="just">
              <a:lnSpc>
                <a:spcPct val="105000"/>
              </a:lnSpc>
              <a:spcAft>
                <a:spcPts val="800"/>
              </a:spcAft>
            </a:pP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-Çok uluslu tur operatörlerine bağımlılık</a:t>
            </a:r>
            <a:endParaRPr lang="tr-TR" sz="2800" dirty="0" smtClean="0">
              <a:latin typeface="Calibri" panose="020F0502020204030204" pitchFamily="34" charset="0"/>
              <a:ea typeface="Calibri" panose="020F0502020204030204" pitchFamily="34" charset="0"/>
              <a:cs typeface="Times New Roman" panose="02020603050405020304" pitchFamily="18" charset="0"/>
            </a:endParaRPr>
          </a:p>
          <a:p>
            <a:pPr algn="just">
              <a:lnSpc>
                <a:spcPct val="105000"/>
              </a:lnSpc>
              <a:spcAft>
                <a:spcPts val="800"/>
              </a:spcAft>
            </a:pP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-Yerel turistik ürünlerin özelliklerini yitirerek standartlaşması </a:t>
            </a:r>
            <a:endParaRPr lang="tr-TR" sz="2800" dirty="0" smtClean="0">
              <a:latin typeface="Calibri" panose="020F0502020204030204" pitchFamily="34" charset="0"/>
              <a:ea typeface="Calibri" panose="020F0502020204030204" pitchFamily="34" charset="0"/>
              <a:cs typeface="Times New Roman" panose="02020603050405020304" pitchFamily="18" charset="0"/>
            </a:endParaRPr>
          </a:p>
          <a:p>
            <a:pPr algn="just">
              <a:lnSpc>
                <a:spcPct val="105000"/>
              </a:lnSpc>
              <a:spcAft>
                <a:spcPts val="800"/>
              </a:spcAft>
            </a:pP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-Ölçek ekonomilerine dayalı bir gelişme ve yatırım.</a:t>
            </a:r>
            <a:endParaRPr lang="tr-TR" sz="2800"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Tree>
    <p:extLst>
      <p:ext uri="{BB962C8B-B14F-4D97-AF65-F5344CB8AC3E}">
        <p14:creationId xmlns:p14="http://schemas.microsoft.com/office/powerpoint/2010/main" val="5047229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pPr algn="just">
              <a:lnSpc>
                <a:spcPct val="105000"/>
              </a:lnSpc>
              <a:spcAft>
                <a:spcPts val="800"/>
              </a:spcAft>
            </a:pPr>
            <a:r>
              <a:rPr lang="tr-TR" b="1" dirty="0" smtClean="0">
                <a:latin typeface="Times New Roman" panose="02020603050405020304" pitchFamily="18" charset="0"/>
                <a:ea typeface="Times New Roman" panose="02020603050405020304" pitchFamily="18" charset="0"/>
                <a:cs typeface="Times New Roman" panose="02020603050405020304" pitchFamily="18" charset="0"/>
              </a:rPr>
              <a:t>TAŞIMA KAPASİTESİ KAVRAMI</a:t>
            </a:r>
            <a:endParaRPr lang="tr-TR" sz="2800" dirty="0" smtClean="0">
              <a:latin typeface="Calibri" panose="020F0502020204030204" pitchFamily="34" charset="0"/>
              <a:ea typeface="Calibri" panose="020F0502020204030204" pitchFamily="34" charset="0"/>
              <a:cs typeface="Times New Roman" panose="02020603050405020304" pitchFamily="18" charset="0"/>
            </a:endParaRPr>
          </a:p>
          <a:p>
            <a:pPr algn="just">
              <a:lnSpc>
                <a:spcPct val="105000"/>
              </a:lnSpc>
              <a:spcAft>
                <a:spcPts val="800"/>
              </a:spcAft>
            </a:pP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Turistik bir alanın keşfinin hemen ardından sayısı sürekli artan bir turistik akım başlamakta ve doyuma ulaştığı aşamayı, kabul edilebilirlik sınırının zorlanmaya başladığı diğer bir aşama izlemektedir. Olgunlaşma aşaması olarak ifade edilen bu aşamada, turist artışında bir yavaşlama gözlemlenmekte ve turizmin, yörenin ekolojik yapısına, sosyoloji-kültürel yapısına ve yapay Çevreye etkisi ortaya çıkmaktadır. Turist sayısı taşıma kapasitesinin en üst düzeyine ulaştığında doyum olgusu başlayarak doğal, yapay ve </a:t>
            </a:r>
            <a:r>
              <a:rPr lang="tr-TR" dirty="0" err="1" smtClean="0">
                <a:latin typeface="Times New Roman" panose="02020603050405020304" pitchFamily="18" charset="0"/>
                <a:ea typeface="Times New Roman" panose="02020603050405020304" pitchFamily="18" charset="0"/>
                <a:cs typeface="Times New Roman" panose="02020603050405020304" pitchFamily="18" charset="0"/>
              </a:rPr>
              <a:t>sosyo</a:t>
            </a: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 kültürel çevre üzerindeki baskıların artmaya başladığı gözlenmektedir. Bu doyum noktasında bozulma belirtileri arttıkça yöre turistik kimliğini hızla yitirmeye başlar.</a:t>
            </a:r>
            <a:endParaRPr lang="tr-TR" sz="2800"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Tree>
    <p:extLst>
      <p:ext uri="{BB962C8B-B14F-4D97-AF65-F5344CB8AC3E}">
        <p14:creationId xmlns:p14="http://schemas.microsoft.com/office/powerpoint/2010/main" val="1263050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10000"/>
          </a:bodyPr>
          <a:lstStyle/>
          <a:p>
            <a:r>
              <a:rPr lang="tr-TR" b="1" dirty="0" smtClean="0">
                <a:latin typeface="Times New Roman" panose="02020603050405020304" pitchFamily="18" charset="0"/>
                <a:ea typeface="Times New Roman" panose="02020603050405020304" pitchFamily="18" charset="0"/>
                <a:cs typeface="Times New Roman" panose="02020603050405020304" pitchFamily="18" charset="0"/>
              </a:rPr>
              <a:t>Taşıma kapasitesi</a:t>
            </a: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 doğal sistemlerin gelecek sağlıklarının uyumunu bozmadan tabiatın destekleyebileceği belirli bir yaşam standardındaki popülasyon miktarıdır. Diğer bir tanıma göre taşıma kapasitesi; bir çevrenin gelecekteki uygunluğunu azaltmadan sürdürülebilirliğin sağlanabildiği maksimum kişi sayısıdır. Taşıma kapasitesi; bir yeri kullanan insanların, çevrenin fiziksel kalitesinde ve ziyaretçilerin fiziksel çevredeki tecrübelerinin kalitesinde kabul edilemeyecek seviyede değişikliğe sebep olmayacak en üst düzeyde kişi sayısıdır. </a:t>
            </a:r>
            <a:endParaRPr lang="tr-TR" dirty="0"/>
          </a:p>
        </p:txBody>
      </p:sp>
    </p:spTree>
    <p:extLst>
      <p:ext uri="{BB962C8B-B14F-4D97-AF65-F5344CB8AC3E}">
        <p14:creationId xmlns:p14="http://schemas.microsoft.com/office/powerpoint/2010/main" val="40538612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latin typeface="Times New Roman" panose="02020603050405020304" pitchFamily="18" charset="0"/>
                <a:ea typeface="Times New Roman" panose="02020603050405020304" pitchFamily="18" charset="0"/>
                <a:cs typeface="Times New Roman" panose="02020603050405020304" pitchFamily="18" charset="0"/>
              </a:rPr>
              <a:t>Taşıma kapasitesi; turistik gelişmelerin ve ziyaretçi kullanım sayısının en uygun olan üst sınırını belirten bir kavramdır. Yani bir turistik istasyonun taşıma kapasitesi; turistlerin, turistik çekim merkezlerine yaptıkları ziyaretler sırasında Çevreye zarar vermediği ve en yüksek tatmin derecesinin sağlanacağı tesis ve ziyaretçi yoğunluğunun en üst sınırıdır</a:t>
            </a:r>
            <a:endParaRPr lang="tr-TR" dirty="0" smtClean="0"/>
          </a:p>
          <a:p>
            <a:endParaRPr lang="tr-TR" dirty="0" smtClean="0"/>
          </a:p>
          <a:p>
            <a:endParaRPr lang="tr-TR" dirty="0"/>
          </a:p>
        </p:txBody>
      </p:sp>
    </p:spTree>
    <p:extLst>
      <p:ext uri="{BB962C8B-B14F-4D97-AF65-F5344CB8AC3E}">
        <p14:creationId xmlns:p14="http://schemas.microsoft.com/office/powerpoint/2010/main" val="20723776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latin typeface="Times New Roman" panose="02020603050405020304" pitchFamily="18" charset="0"/>
                <a:ea typeface="Times New Roman" panose="02020603050405020304" pitchFamily="18" charset="0"/>
                <a:cs typeface="Times New Roman" panose="02020603050405020304" pitchFamily="18" charset="0"/>
              </a:rPr>
              <a:t>Taşıma kapasitesi; büyümenin yönetimi, planlanması ve kaynak tahsisini gerektiren önemli bir meseledir. Böylece turizmin, tatil yerinin doğal, ekonomik ve sosyal sağlığına olan olumsuz etkileri en düşük düzeye getirebilmektir.</a:t>
            </a:r>
            <a:endParaRPr lang="tr-TR" sz="2800"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Tree>
    <p:extLst>
      <p:ext uri="{BB962C8B-B14F-4D97-AF65-F5344CB8AC3E}">
        <p14:creationId xmlns:p14="http://schemas.microsoft.com/office/powerpoint/2010/main" val="16302361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274320" indent="-182880" algn="just">
              <a:spcBef>
                <a:spcPts val="100"/>
              </a:spcBef>
              <a:spcAft>
                <a:spcPts val="100"/>
              </a:spcAft>
            </a:pPr>
            <a:r>
              <a:rPr lang="tr-TR" dirty="0" err="1" smtClean="0">
                <a:latin typeface="Times New Roman" panose="02020603050405020304" pitchFamily="18" charset="0"/>
                <a:ea typeface="Times New Roman" panose="02020603050405020304" pitchFamily="18" charset="0"/>
                <a:cs typeface="Times New Roman" panose="02020603050405020304" pitchFamily="18" charset="0"/>
              </a:rPr>
              <a:t>Nüzhet</a:t>
            </a: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 Kahraman-Oğuz Türkay- Turizm Ve Çevre</a:t>
            </a:r>
          </a:p>
          <a:p>
            <a:pPr marL="274320" indent="-182880" algn="just">
              <a:spcBef>
                <a:spcPts val="100"/>
              </a:spcBef>
              <a:spcAft>
                <a:spcPts val="100"/>
              </a:spcAft>
            </a:pP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Cengiz Demir-Aydın Çevirgen-Turizm ve Çevre Yönetimi</a:t>
            </a:r>
          </a:p>
          <a:p>
            <a:pPr marL="274320" indent="-182880" algn="just">
              <a:spcBef>
                <a:spcPts val="100"/>
              </a:spcBef>
              <a:spcAft>
                <a:spcPts val="100"/>
              </a:spcAft>
            </a:pP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Cengiz Demir-Aydın Çevirgen-Eko Turizm Yönetimi</a:t>
            </a:r>
          </a:p>
          <a:p>
            <a:pPr marL="274320" indent="-182880" algn="just">
              <a:spcBef>
                <a:spcPts val="100"/>
              </a:spcBef>
              <a:spcAft>
                <a:spcPts val="100"/>
              </a:spcAft>
            </a:pP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Muammer Tuna- Turizm, Çevre ve Toplum</a:t>
            </a:r>
          </a:p>
          <a:p>
            <a:endParaRPr lang="tr-TR" dirty="0"/>
          </a:p>
        </p:txBody>
      </p:sp>
    </p:spTree>
    <p:extLst>
      <p:ext uri="{BB962C8B-B14F-4D97-AF65-F5344CB8AC3E}">
        <p14:creationId xmlns:p14="http://schemas.microsoft.com/office/powerpoint/2010/main" val="3733366461"/>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543</Words>
  <Application>Microsoft Office PowerPoint</Application>
  <PresentationFormat>Ekran Gösterisi (4:3)</PresentationFormat>
  <Paragraphs>29</Paragraphs>
  <Slides>9</Slides>
  <Notes>0</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Ofis Teması</vt:lpstr>
      <vt:lpstr>Turizm ve Çevre</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EDA</dc:creator>
  <cp:lastModifiedBy>EDA</cp:lastModifiedBy>
  <cp:revision>3</cp:revision>
  <dcterms:created xsi:type="dcterms:W3CDTF">2020-04-24T13:54:19Z</dcterms:created>
  <dcterms:modified xsi:type="dcterms:W3CDTF">2020-04-24T13:57:50Z</dcterms:modified>
</cp:coreProperties>
</file>