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73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36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349E3-9EC4-4509-8034-E49D70A9DD85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F1DC6-C219-4A29-AB9A-E9D1C14F3E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65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FA74AB-A885-4849-83FF-50C6A5BC30B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5361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449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450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8B6A0E-39C1-4316-8DA3-3E3902BCEBF1}" type="slidenum">
              <a:rPr lang="en-US" smtClean="0"/>
              <a:pPr/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283362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726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726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322E36-8946-48D0-A6CA-C53076EB55F6}" type="slidenum">
              <a:rPr lang="en-US" smtClean="0"/>
              <a:pPr/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92310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630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2630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D56204-1DFF-4508-94D5-43A7EF4CD74E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523635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7331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2733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1EBF6F-DF26-4E0E-B9A1-660606747E9A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468208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8355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2835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4B0D99-0D31-443C-B886-4732B95B7FF3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66910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937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2938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6F32F2-601E-4C50-9E64-C82C195AE92E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951867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0403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040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F992E0-1F1A-47F3-911C-03A055E5147A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693072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142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142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62C528-4FD3-42B4-B236-74356ACCC7F2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862932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2451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245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95F9B0-852F-4BCD-A4AB-FFE4B2C0C073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008766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3475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347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7B6559-B346-4831-8EF1-8738E8F71F67}" type="slidenum">
              <a:rPr lang="en-US" smtClean="0"/>
              <a:pPr/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90770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185EA-9438-4490-B284-5E1748F33385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B42C5-CF81-4A39-9E32-72818504D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Başlık ve Metin Üzerind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7313612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370013" y="3960813"/>
            <a:ext cx="7313612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46C5C-B6B3-4D98-9B51-3AB79D234922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DC643-9165-4F5E-935D-E5534DD4E7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5102225" y="1827213"/>
            <a:ext cx="35814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5102225" y="3960813"/>
            <a:ext cx="35814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79344-3B4C-4562-8122-18110A0F8516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F4A14-D09C-400F-8C8E-386D51620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b="1" dirty="0" smtClean="0">
                <a:solidFill>
                  <a:srgbClr val="C00000"/>
                </a:solidFill>
              </a:rPr>
              <a:t>BSÖ 201      (2 2) 3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i="1" dirty="0" smtClean="0">
                <a:solidFill>
                  <a:srgbClr val="002060"/>
                </a:solidFill>
                <a:latin typeface="Arial Rounded MT Bold" pitchFamily="34" charset="0"/>
              </a:rPr>
              <a:t>EGZERSİZ FİZYOLOJİSİ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3075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4071958"/>
          </a:xfrm>
        </p:spPr>
        <p:txBody>
          <a:bodyPr>
            <a:normAutofit/>
          </a:bodyPr>
          <a:lstStyle/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  <a:p>
            <a:pPr eaLnBrk="1" hangingPunct="1"/>
            <a:endParaRPr lang="tr-TR" sz="2800" dirty="0" smtClean="0"/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Ankara Üniversitesi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Spor Bilimleri Fakültesi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Beden Eğitimi ve Spor 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Öğretmenliği Bölümü</a:t>
            </a:r>
          </a:p>
          <a:p>
            <a:pPr eaLnBrk="1" hangingPunct="1"/>
            <a:endParaRPr lang="tr-TR" sz="2800" dirty="0" smtClean="0"/>
          </a:p>
        </p:txBody>
      </p:sp>
      <p:pic>
        <p:nvPicPr>
          <p:cNvPr id="3076" name="Picture 4" descr="Ace_24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4" descr="Ace_246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47" descr="02-06-007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143116"/>
            <a:ext cx="257175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6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E2F5ED8-0D93-4633-8F46-0EBC80947D08}" type="datetime1">
              <a:rPr lang="tr-TR" smtClean="0"/>
              <a:pPr/>
              <a:t>14.8.2017</a:t>
            </a:fld>
            <a:endParaRPr lang="en-US" smtClean="0"/>
          </a:p>
        </p:txBody>
      </p:sp>
      <p:sp>
        <p:nvSpPr>
          <p:cNvPr id="3080" name="7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33E776-EC7B-4B54-A980-7D797993962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81" name="8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FBC279-ED66-4438-A66C-F04F21349758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N</a:t>
            </a:r>
            <a:r>
              <a:rPr lang="tr-TR" b="1" dirty="0" smtClean="0">
                <a:solidFill>
                  <a:schemeClr val="accent2"/>
                </a:solidFill>
              </a:rPr>
              <a:t>ö</a:t>
            </a:r>
            <a:r>
              <a:rPr lang="en-US" b="1" dirty="0" err="1" smtClean="0">
                <a:solidFill>
                  <a:schemeClr val="accent2"/>
                </a:solidFill>
              </a:rPr>
              <a:t>romus</a:t>
            </a:r>
            <a:r>
              <a:rPr lang="tr-TR" b="1" dirty="0" err="1" smtClean="0">
                <a:solidFill>
                  <a:schemeClr val="accent2"/>
                </a:solidFill>
              </a:rPr>
              <a:t>kü</a:t>
            </a:r>
            <a:r>
              <a:rPr lang="en-US" b="1" dirty="0" smtClean="0">
                <a:solidFill>
                  <a:schemeClr val="accent2"/>
                </a:solidFill>
              </a:rPr>
              <a:t>l</a:t>
            </a:r>
            <a:r>
              <a:rPr lang="tr-TR" b="1" dirty="0" smtClean="0">
                <a:solidFill>
                  <a:schemeClr val="accent2"/>
                </a:solidFill>
              </a:rPr>
              <a:t>e</a:t>
            </a:r>
            <a:r>
              <a:rPr lang="en-US" b="1" dirty="0" smtClean="0">
                <a:solidFill>
                  <a:schemeClr val="accent2"/>
                </a:solidFill>
              </a:rPr>
              <a:t>r </a:t>
            </a:r>
            <a:r>
              <a:rPr lang="tr-TR" b="1" dirty="0" smtClean="0">
                <a:solidFill>
                  <a:schemeClr val="accent2"/>
                </a:solidFill>
              </a:rPr>
              <a:t>f</a:t>
            </a:r>
            <a:r>
              <a:rPr lang="en-US" b="1" dirty="0" err="1" smtClean="0">
                <a:solidFill>
                  <a:schemeClr val="accent2"/>
                </a:solidFill>
              </a:rPr>
              <a:t>i</a:t>
            </a:r>
            <a:r>
              <a:rPr lang="tr-TR" b="1" dirty="0" err="1" smtClean="0">
                <a:solidFill>
                  <a:schemeClr val="accent2"/>
                </a:solidFill>
              </a:rPr>
              <a:t>zy</a:t>
            </a:r>
            <a:r>
              <a:rPr lang="en-US" b="1" dirty="0" err="1" smtClean="0">
                <a:solidFill>
                  <a:schemeClr val="accent2"/>
                </a:solidFill>
              </a:rPr>
              <a:t>olo</a:t>
            </a:r>
            <a:r>
              <a:rPr lang="tr-TR" b="1" dirty="0" err="1" smtClean="0">
                <a:solidFill>
                  <a:schemeClr val="accent2"/>
                </a:solidFill>
              </a:rPr>
              <a:t>ji</a:t>
            </a:r>
            <a:endParaRPr lang="en-US" dirty="0" smtClean="0"/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524000"/>
            <a:ext cx="5867400" cy="4876800"/>
          </a:xfrm>
        </p:spPr>
        <p:txBody>
          <a:bodyPr/>
          <a:lstStyle/>
          <a:p>
            <a:pPr eaLnBrk="1" hangingPunct="1"/>
            <a:r>
              <a:rPr lang="tr-TR" sz="2000" b="1" dirty="0" smtClean="0">
                <a:solidFill>
                  <a:schemeClr val="accent4"/>
                </a:solidFill>
              </a:rPr>
              <a:t>Hep-hiç (</a:t>
            </a:r>
            <a:r>
              <a:rPr lang="en-US" sz="2000" b="1" i="1" dirty="0" smtClean="0">
                <a:solidFill>
                  <a:schemeClr val="accent4"/>
                </a:solidFill>
              </a:rPr>
              <a:t>All-or-none</a:t>
            </a:r>
            <a:r>
              <a:rPr lang="tr-TR" sz="2000" b="1" i="1" dirty="0" smtClean="0">
                <a:solidFill>
                  <a:schemeClr val="accent4"/>
                </a:solidFill>
              </a:rPr>
              <a:t>)</a:t>
            </a:r>
            <a:r>
              <a:rPr lang="en-US" sz="2000" b="1" i="1" dirty="0" smtClean="0">
                <a:solidFill>
                  <a:schemeClr val="accent4"/>
                </a:solidFill>
              </a:rPr>
              <a:t> </a:t>
            </a:r>
            <a:r>
              <a:rPr lang="tr-TR" sz="2000" b="1" dirty="0" smtClean="0">
                <a:solidFill>
                  <a:schemeClr val="accent4"/>
                </a:solidFill>
              </a:rPr>
              <a:t>kanunu</a:t>
            </a:r>
          </a:p>
          <a:p>
            <a:pPr eaLnBrk="1" hangingPunct="1">
              <a:buNone/>
            </a:pPr>
            <a:endParaRPr lang="en-US" sz="2000" b="1" i="1" dirty="0" smtClean="0">
              <a:solidFill>
                <a:schemeClr val="accent4"/>
              </a:solidFill>
            </a:endParaRPr>
          </a:p>
          <a:p>
            <a:pPr lvl="1" eaLnBrk="1" hangingPunct="1"/>
            <a:r>
              <a:rPr lang="tr-TR" sz="1500" b="1" dirty="0" smtClean="0">
                <a:solidFill>
                  <a:srgbClr val="00B0F0"/>
                </a:solidFill>
              </a:rPr>
              <a:t>TEK BİR KAS LİFİ KASILDIĞINDA (VEYA KISALDIĞINDA), MÜMKÜN OLAN MAKSİMUM GÜCÜNÜ ORTAYA KOYAR;  </a:t>
            </a:r>
            <a:endParaRPr lang="en-US" sz="1500" b="1" dirty="0" smtClean="0">
              <a:solidFill>
                <a:srgbClr val="00B0F0"/>
              </a:solidFill>
            </a:endParaRPr>
          </a:p>
          <a:p>
            <a:pPr lvl="1" eaLnBrk="1" hangingPunct="1"/>
            <a:r>
              <a:rPr lang="tr-TR" sz="1500" b="1" dirty="0" smtClean="0">
                <a:solidFill>
                  <a:srgbClr val="00B0F0"/>
                </a:solidFill>
              </a:rPr>
              <a:t>BİR MOTOR ÜNİTE UYARILDIĞINDA, ONUN BAĞLI OLDUĞU TÜM KAS LİFLERİ MAKSİMUM KUVVET  İLE KASILIRLAR; </a:t>
            </a:r>
            <a:endParaRPr lang="en-US" sz="1500" b="1" dirty="0" smtClean="0">
              <a:solidFill>
                <a:srgbClr val="00B0F0"/>
              </a:solidFill>
            </a:endParaRPr>
          </a:p>
          <a:p>
            <a:pPr lvl="1" eaLnBrk="1" hangingPunct="1"/>
            <a:r>
              <a:rPr lang="tr-TR" sz="1500" b="1" dirty="0" smtClean="0">
                <a:solidFill>
                  <a:srgbClr val="00B0F0"/>
                </a:solidFill>
              </a:rPr>
              <a:t>BİR KAS GURUBUNUN KASILMASI SIRASINDA ORTAYA KOYULAN KUVVET, ŞUNLAR BAĞLIDIR :</a:t>
            </a:r>
            <a:endParaRPr lang="en-US" sz="1500" b="1" dirty="0" smtClean="0">
              <a:solidFill>
                <a:srgbClr val="00B0F0"/>
              </a:solidFill>
            </a:endParaRPr>
          </a:p>
          <a:p>
            <a:pPr lvl="2" eaLnBrk="1" hangingPunct="1"/>
            <a:r>
              <a:rPr lang="tr-TR" sz="1300" b="1" dirty="0" smtClean="0">
                <a:solidFill>
                  <a:srgbClr val="00B0F0"/>
                </a:solidFill>
              </a:rPr>
              <a:t>KAS LİFİNİN ÖLÇÜSÜ (BÜYÜKLÜĞÜ) (LİF NE KADAR BÜYÜK İSE KASILMA SIRASINDAKİ KUVVET TE O KADAR BÜYÜKTÜR); </a:t>
            </a:r>
            <a:endParaRPr lang="en-US" sz="1300" b="1" dirty="0" smtClean="0">
              <a:solidFill>
                <a:srgbClr val="00B0F0"/>
              </a:solidFill>
            </a:endParaRPr>
          </a:p>
          <a:p>
            <a:pPr lvl="2" eaLnBrk="1" hangingPunct="1"/>
            <a:r>
              <a:rPr lang="tr-TR" sz="1300" b="1" dirty="0" smtClean="0">
                <a:solidFill>
                  <a:srgbClr val="00B0F0"/>
                </a:solidFill>
              </a:rPr>
              <a:t>İŞE KATILAN KAS LİFLERİNİN SAYISI (DAHA FAZLA LİF , DAHA FAZLA KUVVET ANLAMINA GELİR); </a:t>
            </a:r>
            <a:endParaRPr lang="en-US" sz="1300" b="1" dirty="0" smtClean="0">
              <a:solidFill>
                <a:srgbClr val="00B0F0"/>
              </a:solidFill>
            </a:endParaRPr>
          </a:p>
          <a:p>
            <a:pPr lvl="2" eaLnBrk="1" hangingPunct="1"/>
            <a:r>
              <a:rPr lang="tr-TR" sz="1300" b="1" dirty="0" smtClean="0">
                <a:solidFill>
                  <a:srgbClr val="00B0F0"/>
                </a:solidFill>
              </a:rPr>
              <a:t>KASILMA ÖNCESİNDEKİ KAS LİFİNİN UZUNLUĞU (KAS, DİNLENME SIRASINDAKİ BOYUNUN 1.2 MİSLİ OLAN UZUNLUĞUNDA KASILMAYA BAŞLADIĞINDA MAKSİMAL  KUVVETİ OLUŞTURUR); </a:t>
            </a:r>
            <a:endParaRPr lang="en-US" sz="1300" b="1" dirty="0" smtClean="0">
              <a:solidFill>
                <a:srgbClr val="00B0F0"/>
              </a:solidFill>
            </a:endParaRPr>
          </a:p>
          <a:p>
            <a:pPr lvl="2" eaLnBrk="1" hangingPunct="1"/>
            <a:r>
              <a:rPr lang="tr-TR" sz="1300" b="1" dirty="0" smtClean="0">
                <a:solidFill>
                  <a:srgbClr val="00B0F0"/>
                </a:solidFill>
              </a:rPr>
              <a:t>KASILMANIN HIZI (HAREKET NE KADAR YAVAŞ İSE O KADAR FAZLA KUVVET ORTAYA KOYULUR); </a:t>
            </a:r>
            <a:endParaRPr lang="en-US" sz="1200" b="1" dirty="0" smtClean="0">
              <a:solidFill>
                <a:srgbClr val="00B0F0"/>
              </a:solidFill>
            </a:endParaRPr>
          </a:p>
        </p:txBody>
      </p:sp>
      <p:pic>
        <p:nvPicPr>
          <p:cNvPr id="11270" name="Picture 5" descr="02-02-009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7086600" y="1828800"/>
            <a:ext cx="1781175" cy="266700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7971372-8ED0-44A8-9C91-F3166578A773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210146"/>
          </a:xfrm>
        </p:spPr>
        <p:txBody>
          <a:bodyPr>
            <a:noAutofit/>
          </a:bodyPr>
          <a:lstStyle/>
          <a:p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Kaynaklar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b="1" dirty="0" smtClean="0"/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tr-TR" dirty="0" err="1" smtClean="0"/>
              <a:t>Scott</a:t>
            </a:r>
            <a:r>
              <a:rPr lang="tr-TR" dirty="0" smtClean="0"/>
              <a:t> </a:t>
            </a:r>
            <a:r>
              <a:rPr lang="tr-TR" dirty="0"/>
              <a:t>K. Powers </a:t>
            </a:r>
            <a:r>
              <a:rPr lang="tr-TR" dirty="0" err="1"/>
              <a:t>and</a:t>
            </a:r>
            <a:r>
              <a:rPr lang="tr-TR" dirty="0"/>
              <a:t> Edward T. </a:t>
            </a:r>
            <a:r>
              <a:rPr lang="tr-TR" dirty="0" err="1"/>
              <a:t>Howley</a:t>
            </a:r>
            <a:r>
              <a:rPr lang="tr-TR" dirty="0"/>
              <a:t> (1990).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</a:t>
            </a:r>
            <a:r>
              <a:rPr lang="tr-TR" dirty="0"/>
              <a:t> – </a:t>
            </a:r>
            <a:r>
              <a:rPr lang="tr-TR" dirty="0" err="1"/>
              <a:t>Theory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Application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Wm</a:t>
            </a:r>
            <a:r>
              <a:rPr lang="tr-TR" dirty="0"/>
              <a:t>. C. Brown </a:t>
            </a:r>
            <a:r>
              <a:rPr lang="tr-TR" dirty="0" err="1"/>
              <a:t>Publishers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Edward L. </a:t>
            </a:r>
            <a:r>
              <a:rPr lang="tr-TR" dirty="0" err="1"/>
              <a:t>Fox</a:t>
            </a:r>
            <a:r>
              <a:rPr lang="tr-TR" dirty="0"/>
              <a:t>, Richard W. </a:t>
            </a:r>
            <a:r>
              <a:rPr lang="tr-TR" dirty="0" err="1"/>
              <a:t>Bowers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Merle</a:t>
            </a:r>
            <a:r>
              <a:rPr lang="tr-TR" dirty="0"/>
              <a:t> L. </a:t>
            </a:r>
            <a:r>
              <a:rPr lang="tr-TR" dirty="0" err="1"/>
              <a:t>Foss</a:t>
            </a:r>
            <a:r>
              <a:rPr lang="tr-TR" dirty="0"/>
              <a:t> (1989).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Physiological</a:t>
            </a:r>
            <a:r>
              <a:rPr lang="tr-TR" dirty="0"/>
              <a:t> </a:t>
            </a:r>
            <a:r>
              <a:rPr lang="tr-TR" dirty="0" err="1"/>
              <a:t>Basis</a:t>
            </a:r>
            <a:r>
              <a:rPr lang="tr-TR" dirty="0"/>
              <a:t> of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Athletics</a:t>
            </a:r>
            <a:r>
              <a:rPr lang="tr-TR" dirty="0"/>
              <a:t>. Em. C. Brown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Dubuque</a:t>
            </a:r>
            <a:r>
              <a:rPr lang="tr-TR" dirty="0"/>
              <a:t>, Iowa.</a:t>
            </a:r>
          </a:p>
          <a:p>
            <a:pPr lvl="0"/>
            <a:r>
              <a:rPr lang="tr-TR" dirty="0"/>
              <a:t>Michael L. </a:t>
            </a:r>
            <a:r>
              <a:rPr lang="tr-TR" dirty="0" err="1"/>
              <a:t>Pollock</a:t>
            </a:r>
            <a:r>
              <a:rPr lang="tr-TR" dirty="0"/>
              <a:t>, </a:t>
            </a:r>
            <a:r>
              <a:rPr lang="tr-TR" dirty="0" err="1"/>
              <a:t>Jack</a:t>
            </a:r>
            <a:r>
              <a:rPr lang="tr-TR" dirty="0"/>
              <a:t> H. </a:t>
            </a:r>
            <a:r>
              <a:rPr lang="tr-TR" dirty="0" err="1"/>
              <a:t>Wilmore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Samuel</a:t>
            </a:r>
            <a:r>
              <a:rPr lang="tr-TR" dirty="0"/>
              <a:t> M. </a:t>
            </a:r>
            <a:r>
              <a:rPr lang="tr-TR" dirty="0" err="1"/>
              <a:t>Fox</a:t>
            </a:r>
            <a:r>
              <a:rPr lang="tr-TR" dirty="0"/>
              <a:t> III (1978). </a:t>
            </a:r>
            <a:r>
              <a:rPr lang="tr-TR" dirty="0" err="1"/>
              <a:t>Health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Through </a:t>
            </a:r>
            <a:r>
              <a:rPr lang="tr-TR" dirty="0" err="1"/>
              <a:t>Physical</a:t>
            </a:r>
            <a:r>
              <a:rPr lang="tr-TR" dirty="0"/>
              <a:t> Activity. John </a:t>
            </a:r>
            <a:r>
              <a:rPr lang="tr-TR" dirty="0" err="1"/>
              <a:t>Wiley</a:t>
            </a:r>
            <a:r>
              <a:rPr lang="tr-TR" dirty="0"/>
              <a:t> &amp; </a:t>
            </a:r>
            <a:r>
              <a:rPr lang="tr-TR" dirty="0" err="1"/>
              <a:t>Sons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William D. </a:t>
            </a:r>
            <a:r>
              <a:rPr lang="tr-TR" dirty="0" err="1"/>
              <a:t>McArdle</a:t>
            </a:r>
            <a:r>
              <a:rPr lang="tr-TR" dirty="0"/>
              <a:t>, Frank I. </a:t>
            </a:r>
            <a:r>
              <a:rPr lang="tr-TR" dirty="0" err="1"/>
              <a:t>Katch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Victor L. </a:t>
            </a:r>
            <a:r>
              <a:rPr lang="tr-TR" dirty="0" err="1"/>
              <a:t>Katch</a:t>
            </a:r>
            <a:r>
              <a:rPr lang="tr-TR" dirty="0"/>
              <a:t> (1981).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Physiology-Energy</a:t>
            </a:r>
            <a:r>
              <a:rPr lang="tr-TR" dirty="0"/>
              <a:t>, </a:t>
            </a:r>
            <a:r>
              <a:rPr lang="tr-TR" dirty="0" err="1"/>
              <a:t>Nutrition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Human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Lea</a:t>
            </a:r>
            <a:r>
              <a:rPr lang="tr-TR" dirty="0"/>
              <a:t> &amp; </a:t>
            </a:r>
            <a:r>
              <a:rPr lang="tr-TR" dirty="0" err="1"/>
              <a:t>Febiger</a:t>
            </a:r>
            <a:r>
              <a:rPr lang="tr-TR" dirty="0"/>
              <a:t>, </a:t>
            </a:r>
            <a:r>
              <a:rPr lang="tr-TR" dirty="0" err="1"/>
              <a:t>Philadelphia</a:t>
            </a:r>
            <a:r>
              <a:rPr lang="tr-TR" dirty="0"/>
              <a:t>.</a:t>
            </a:r>
          </a:p>
          <a:p>
            <a:pPr lvl="0"/>
            <a:r>
              <a:rPr lang="tr-TR" dirty="0" err="1"/>
              <a:t>Brian</a:t>
            </a:r>
            <a:r>
              <a:rPr lang="tr-TR" dirty="0"/>
              <a:t> J. </a:t>
            </a:r>
            <a:r>
              <a:rPr lang="tr-TR" dirty="0" err="1"/>
              <a:t>Sharkey</a:t>
            </a:r>
            <a:r>
              <a:rPr lang="tr-TR" dirty="0"/>
              <a:t> (1990). </a:t>
            </a:r>
            <a:r>
              <a:rPr lang="tr-TR" dirty="0" err="1"/>
              <a:t>Physiology</a:t>
            </a:r>
            <a:r>
              <a:rPr lang="tr-TR" dirty="0"/>
              <a:t> of </a:t>
            </a:r>
            <a:r>
              <a:rPr lang="tr-TR" dirty="0" err="1"/>
              <a:t>Fitness</a:t>
            </a:r>
            <a:r>
              <a:rPr lang="tr-TR" dirty="0"/>
              <a:t>. Human </a:t>
            </a:r>
            <a:r>
              <a:rPr lang="tr-TR" dirty="0" err="1"/>
              <a:t>Kinetics</a:t>
            </a:r>
            <a:r>
              <a:rPr lang="tr-TR" dirty="0"/>
              <a:t>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Inc</a:t>
            </a:r>
            <a:r>
              <a:rPr lang="tr-TR" dirty="0"/>
              <a:t>. </a:t>
            </a:r>
          </a:p>
          <a:p>
            <a:pPr algn="ctr">
              <a:buFontTx/>
              <a:buNone/>
            </a:pPr>
            <a:endParaRPr lang="tr-TR" dirty="0" smtClean="0"/>
          </a:p>
        </p:txBody>
      </p:sp>
      <p:sp>
        <p:nvSpPr>
          <p:cNvPr id="12292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72AD668-A978-45EE-8C3E-3109D6214362}" type="datetime1">
              <a:rPr lang="tr-TR" smtClean="0"/>
              <a:pPr/>
              <a:t>14.8.2017</a:t>
            </a:fld>
            <a:endParaRPr lang="en-US" smtClean="0"/>
          </a:p>
        </p:txBody>
      </p:sp>
      <p:sp>
        <p:nvSpPr>
          <p:cNvPr id="12293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1229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4CED23-30DB-4A93-B33C-37A2C97F6A0A}" type="slidenum">
              <a:rPr lang="en-US" smtClean="0"/>
              <a:pPr/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509693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E6113A-B1C0-48E0-83B7-2D26ACCBAB4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N</a:t>
            </a:r>
            <a:r>
              <a:rPr lang="tr-TR" b="1" dirty="0" smtClean="0">
                <a:solidFill>
                  <a:srgbClr val="FF0000"/>
                </a:solidFill>
              </a:rPr>
              <a:t>ö</a:t>
            </a:r>
            <a:r>
              <a:rPr lang="en-US" b="1" dirty="0" err="1" smtClean="0">
                <a:solidFill>
                  <a:srgbClr val="FF0000"/>
                </a:solidFill>
              </a:rPr>
              <a:t>romus</a:t>
            </a:r>
            <a:r>
              <a:rPr lang="tr-TR" b="1" dirty="0" err="1" smtClean="0">
                <a:solidFill>
                  <a:srgbClr val="FF0000"/>
                </a:solidFill>
              </a:rPr>
              <a:t>kü</a:t>
            </a:r>
            <a:r>
              <a:rPr lang="en-US" b="1" dirty="0" smtClean="0">
                <a:solidFill>
                  <a:srgbClr val="FF0000"/>
                </a:solidFill>
              </a:rPr>
              <a:t>l</a:t>
            </a:r>
            <a:r>
              <a:rPr lang="tr-TR" b="1" dirty="0" smtClean="0">
                <a:solidFill>
                  <a:srgbClr val="FF0000"/>
                </a:solidFill>
              </a:rPr>
              <a:t>e</a:t>
            </a:r>
            <a:r>
              <a:rPr lang="en-US" b="1" dirty="0" smtClean="0">
                <a:solidFill>
                  <a:srgbClr val="FF0000"/>
                </a:solidFill>
              </a:rPr>
              <a:t>r </a:t>
            </a:r>
            <a:r>
              <a:rPr lang="tr-TR" b="1" dirty="0" err="1" smtClean="0">
                <a:solidFill>
                  <a:srgbClr val="FF0000"/>
                </a:solidFill>
              </a:rPr>
              <a:t>A</a:t>
            </a:r>
            <a:r>
              <a:rPr lang="en-US" b="1" dirty="0" err="1" smtClean="0">
                <a:solidFill>
                  <a:srgbClr val="FF0000"/>
                </a:solidFill>
              </a:rPr>
              <a:t>natom</a:t>
            </a:r>
            <a:r>
              <a:rPr lang="tr-TR" b="1" dirty="0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600200"/>
            <a:ext cx="4572000" cy="46482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en-US" sz="1700" b="1" i="1" dirty="0" smtClean="0">
                <a:solidFill>
                  <a:srgbClr val="002060"/>
                </a:solidFill>
              </a:rPr>
              <a:t>MOTOR </a:t>
            </a:r>
            <a:r>
              <a:rPr lang="tr-TR" sz="1700" b="1" i="1" dirty="0" smtClean="0">
                <a:solidFill>
                  <a:srgbClr val="002060"/>
                </a:solidFill>
              </a:rPr>
              <a:t>SİNİR</a:t>
            </a:r>
            <a:r>
              <a:rPr lang="en-US" sz="1700" b="1" i="1" dirty="0" smtClean="0">
                <a:solidFill>
                  <a:srgbClr val="002060"/>
                </a:solidFill>
              </a:rPr>
              <a:t> (N</a:t>
            </a:r>
            <a:r>
              <a:rPr lang="tr-TR" sz="1700" b="1" i="1" dirty="0" smtClean="0">
                <a:solidFill>
                  <a:srgbClr val="002060"/>
                </a:solidFill>
              </a:rPr>
              <a:t>Ö</a:t>
            </a:r>
            <a:r>
              <a:rPr lang="en-US" sz="1700" b="1" i="1" dirty="0" smtClean="0">
                <a:solidFill>
                  <a:srgbClr val="002060"/>
                </a:solidFill>
              </a:rPr>
              <a:t>RON)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tr-TR" sz="1500" b="1" dirty="0" smtClean="0">
                <a:solidFill>
                  <a:srgbClr val="002060"/>
                </a:solidFill>
              </a:rPr>
              <a:t>KASLARIN KASILMALARI YA DA GEVŞEMELERİ İÇİN MERKEZİ SİNİR SİSTEMİNDEN (MSS) PERİFERE UYARANLARI TAŞIYARAK KASLARA SİNYAL VERİR</a:t>
            </a:r>
            <a:endParaRPr lang="en-US" sz="1500" b="1" dirty="0" smtClean="0">
              <a:solidFill>
                <a:srgbClr val="002060"/>
              </a:solidFill>
            </a:endParaRPr>
          </a:p>
          <a:p>
            <a:pPr algn="just" eaLnBrk="1" hangingPunct="1">
              <a:lnSpc>
                <a:spcPct val="80000"/>
              </a:lnSpc>
            </a:pPr>
            <a:endParaRPr lang="tr-TR" sz="1700" i="1" dirty="0" smtClean="0"/>
          </a:p>
          <a:p>
            <a:pPr algn="just" eaLnBrk="1" hangingPunct="1">
              <a:lnSpc>
                <a:spcPct val="80000"/>
              </a:lnSpc>
            </a:pPr>
            <a:r>
              <a:rPr lang="en-US" sz="1700" b="1" i="1" dirty="0" smtClean="0">
                <a:solidFill>
                  <a:srgbClr val="002060"/>
                </a:solidFill>
              </a:rPr>
              <a:t>MOTOR UNİT</a:t>
            </a:r>
            <a:r>
              <a:rPr lang="tr-TR" sz="1700" b="1" i="1" dirty="0" smtClean="0">
                <a:solidFill>
                  <a:srgbClr val="002060"/>
                </a:solidFill>
              </a:rPr>
              <a:t>E</a:t>
            </a:r>
            <a:endParaRPr lang="en-US" sz="1700" b="1" i="1" dirty="0" smtClean="0">
              <a:solidFill>
                <a:srgbClr val="00206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tr-TR" sz="1500" b="1" dirty="0" smtClean="0">
                <a:solidFill>
                  <a:srgbClr val="002060"/>
                </a:solidFill>
              </a:rPr>
              <a:t>BİR </a:t>
            </a:r>
            <a:r>
              <a:rPr lang="en-US" sz="1500" b="1" dirty="0" smtClean="0">
                <a:solidFill>
                  <a:srgbClr val="002060"/>
                </a:solidFill>
              </a:rPr>
              <a:t> MOTOR </a:t>
            </a:r>
            <a:r>
              <a:rPr lang="tr-TR" sz="1500" b="1" dirty="0" smtClean="0">
                <a:solidFill>
                  <a:srgbClr val="002060"/>
                </a:solidFill>
              </a:rPr>
              <a:t>SİNİR VE ONUN BAĞLI OLDUĞU KAS LİFLERİ</a:t>
            </a:r>
            <a:endParaRPr lang="en-US" sz="1300" b="1" dirty="0" smtClean="0">
              <a:solidFill>
                <a:srgbClr val="00206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tr-TR" sz="1500" b="1" dirty="0" smtClean="0">
                <a:solidFill>
                  <a:srgbClr val="002060"/>
                </a:solidFill>
              </a:rPr>
              <a:t>MOTOR ÜNİTEYİ OLUŞTURAN TÜM LİFLER HOMOJENDİRLER (YA HEPSİ FAST-TWİTCH YA DA HEPSİ SLOW-TWİTCH’TİRLER). </a:t>
            </a:r>
          </a:p>
          <a:p>
            <a:pPr lvl="1" algn="just" eaLnBrk="1" hangingPunct="1">
              <a:lnSpc>
                <a:spcPct val="80000"/>
              </a:lnSpc>
              <a:buNone/>
            </a:pPr>
            <a:endParaRPr lang="en-US" sz="1500" b="1" dirty="0" smtClean="0">
              <a:solidFill>
                <a:srgbClr val="00206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en-US" sz="1500" b="1" dirty="0" smtClean="0">
                <a:solidFill>
                  <a:srgbClr val="002060"/>
                </a:solidFill>
              </a:rPr>
              <a:t>MOTOR UNİT</a:t>
            </a:r>
            <a:r>
              <a:rPr lang="tr-TR" sz="1500" b="1" dirty="0" smtClean="0">
                <a:solidFill>
                  <a:srgbClr val="002060"/>
                </a:solidFill>
              </a:rPr>
              <a:t>ELER,</a:t>
            </a:r>
            <a:r>
              <a:rPr lang="en-US" sz="1500" b="1" dirty="0" smtClean="0">
                <a:solidFill>
                  <a:srgbClr val="002060"/>
                </a:solidFill>
              </a:rPr>
              <a:t> </a:t>
            </a:r>
            <a:r>
              <a:rPr lang="tr-TR" sz="1500" b="1" dirty="0" smtClean="0">
                <a:solidFill>
                  <a:srgbClr val="002060"/>
                </a:solidFill>
              </a:rPr>
              <a:t>ÖRNEĞİN GÖZ KIRPMAK GİBİ, HASSAS VE NARİN HAREKETLERDEN SORUMLU </a:t>
            </a:r>
            <a:r>
              <a:rPr lang="en-US" sz="1500" b="1" dirty="0" smtClean="0">
                <a:solidFill>
                  <a:srgbClr val="002060"/>
                </a:solidFill>
              </a:rPr>
              <a:t>5–10</a:t>
            </a:r>
            <a:r>
              <a:rPr lang="tr-TR" sz="1500" b="1" dirty="0" smtClean="0">
                <a:solidFill>
                  <a:srgbClr val="002060"/>
                </a:solidFill>
              </a:rPr>
              <a:t> LİFTEN OLUŞURLAR.</a:t>
            </a:r>
            <a:r>
              <a:rPr lang="en-US" sz="1500" b="1" dirty="0" smtClean="0">
                <a:solidFill>
                  <a:srgbClr val="002060"/>
                </a:solidFill>
              </a:rPr>
              <a:t> </a:t>
            </a:r>
            <a:endParaRPr lang="tr-TR" sz="1500" b="1" dirty="0" smtClean="0">
              <a:solidFill>
                <a:srgbClr val="002060"/>
              </a:solidFill>
            </a:endParaRPr>
          </a:p>
          <a:p>
            <a:pPr lvl="1" algn="just" eaLnBrk="1" hangingPunct="1">
              <a:lnSpc>
                <a:spcPct val="80000"/>
              </a:lnSpc>
              <a:buNone/>
            </a:pPr>
            <a:endParaRPr lang="en-US" sz="1500" b="1" dirty="0" smtClean="0">
              <a:solidFill>
                <a:srgbClr val="00206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en-US" sz="1500" b="1" dirty="0" smtClean="0">
                <a:solidFill>
                  <a:srgbClr val="002060"/>
                </a:solidFill>
              </a:rPr>
              <a:t>MOTOR UNİT</a:t>
            </a:r>
            <a:r>
              <a:rPr lang="tr-TR" sz="1500" b="1" dirty="0" smtClean="0">
                <a:solidFill>
                  <a:srgbClr val="002060"/>
                </a:solidFill>
              </a:rPr>
              <a:t>ELER, SIÇRAMA GİBİ KUVVETLİ HAREKETLERDEN SORUMLU OLAN BİNLERCE LİFTEN OLUŞURLAR. </a:t>
            </a:r>
            <a:r>
              <a:rPr lang="en-US" sz="1500" b="1" dirty="0" smtClean="0">
                <a:solidFill>
                  <a:srgbClr val="002060"/>
                </a:solidFill>
              </a:rPr>
              <a:t> </a:t>
            </a:r>
          </a:p>
        </p:txBody>
      </p:sp>
      <p:pic>
        <p:nvPicPr>
          <p:cNvPr id="3078" name="Picture 5" descr="05-024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753100" y="2214554"/>
            <a:ext cx="3390900" cy="258445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FA3288-584D-43DD-ACF0-A0EA197DCE20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3CCB91-E97D-47C0-9362-CC20EE5F73B1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Kas-İskelet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A</a:t>
            </a:r>
            <a:r>
              <a:rPr lang="en-US" b="1" dirty="0" err="1" smtClean="0">
                <a:solidFill>
                  <a:srgbClr val="FF0000"/>
                </a:solidFill>
              </a:rPr>
              <a:t>natom</a:t>
            </a:r>
            <a:r>
              <a:rPr lang="tr-TR" b="1" dirty="0" smtClean="0">
                <a:solidFill>
                  <a:srgbClr val="FF0000"/>
                </a:solidFill>
              </a:rPr>
              <a:t>isi</a:t>
            </a:r>
            <a:endParaRPr lang="en-US" dirty="0" smtClean="0"/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600200"/>
            <a:ext cx="5029200" cy="4724400"/>
          </a:xfrm>
        </p:spPr>
        <p:txBody>
          <a:bodyPr/>
          <a:lstStyle/>
          <a:p>
            <a:pPr eaLnBrk="1" hangingPunct="1"/>
            <a:r>
              <a:rPr lang="tr-TR" sz="1900" b="1" i="1" dirty="0" smtClean="0">
                <a:solidFill>
                  <a:srgbClr val="00B050"/>
                </a:solidFill>
              </a:rPr>
              <a:t>KAS LİFİ</a:t>
            </a:r>
            <a:endParaRPr lang="en-US" sz="1900" b="1" i="1" dirty="0" smtClean="0">
              <a:solidFill>
                <a:srgbClr val="00B050"/>
              </a:solidFill>
            </a:endParaRPr>
          </a:p>
          <a:p>
            <a:pPr lvl="1" eaLnBrk="1" hangingPunct="1"/>
            <a:r>
              <a:rPr lang="tr-TR" sz="1500" b="1" dirty="0" smtClean="0">
                <a:solidFill>
                  <a:srgbClr val="00B050"/>
                </a:solidFill>
              </a:rPr>
              <a:t>KAS HÜCRESİ</a:t>
            </a:r>
          </a:p>
          <a:p>
            <a:pPr lvl="1" eaLnBrk="1" hangingPunct="1">
              <a:buNone/>
            </a:pPr>
            <a:endParaRPr lang="en-US" sz="1500" b="1" dirty="0" smtClean="0">
              <a:solidFill>
                <a:srgbClr val="00B050"/>
              </a:solidFill>
            </a:endParaRPr>
          </a:p>
          <a:p>
            <a:pPr eaLnBrk="1" hangingPunct="1"/>
            <a:r>
              <a:rPr lang="en-US" sz="1900" b="1" i="1" dirty="0" smtClean="0">
                <a:solidFill>
                  <a:srgbClr val="00B050"/>
                </a:solidFill>
              </a:rPr>
              <a:t>M</a:t>
            </a:r>
            <a:r>
              <a:rPr lang="tr-TR" sz="1900" b="1" i="1" dirty="0" smtClean="0">
                <a:solidFill>
                  <a:srgbClr val="00B050"/>
                </a:solidFill>
              </a:rPr>
              <a:t>İYOFİBRİL</a:t>
            </a:r>
            <a:endParaRPr lang="en-US" sz="1900" b="1" i="1" dirty="0" smtClean="0">
              <a:solidFill>
                <a:srgbClr val="00B050"/>
              </a:solidFill>
            </a:endParaRPr>
          </a:p>
          <a:p>
            <a:pPr lvl="1" eaLnBrk="1" hangingPunct="1"/>
            <a:r>
              <a:rPr lang="tr-TR" sz="1500" b="1" dirty="0" smtClean="0">
                <a:solidFill>
                  <a:srgbClr val="00B050"/>
                </a:solidFill>
              </a:rPr>
              <a:t>BİR KAS LİFİNDEKİ KASILABİLİR PROTEİN; TEK BİR KAS LİFİNDE PEKÇOK SIRALANMIŞ MİYOFİBRİLLER VARDIR</a:t>
            </a:r>
          </a:p>
          <a:p>
            <a:pPr lvl="1" eaLnBrk="1" hangingPunct="1">
              <a:buNone/>
            </a:pPr>
            <a:endParaRPr lang="en-US" sz="1500" b="1" dirty="0" smtClean="0">
              <a:solidFill>
                <a:srgbClr val="00B050"/>
              </a:solidFill>
            </a:endParaRPr>
          </a:p>
          <a:p>
            <a:pPr eaLnBrk="1" hangingPunct="1"/>
            <a:r>
              <a:rPr lang="en-US" sz="1900" b="1" i="1" dirty="0" smtClean="0">
                <a:solidFill>
                  <a:srgbClr val="00B050"/>
                </a:solidFill>
              </a:rPr>
              <a:t>S</a:t>
            </a:r>
            <a:r>
              <a:rPr lang="tr-TR" sz="1900" b="1" i="1" dirty="0" smtClean="0">
                <a:solidFill>
                  <a:srgbClr val="00B050"/>
                </a:solidFill>
              </a:rPr>
              <a:t>ARKOMER </a:t>
            </a:r>
            <a:endParaRPr lang="en-US" sz="1900" b="1" i="1" dirty="0" smtClean="0">
              <a:solidFill>
                <a:srgbClr val="00B050"/>
              </a:solidFill>
            </a:endParaRPr>
          </a:p>
          <a:p>
            <a:pPr lvl="1" eaLnBrk="1" hangingPunct="1"/>
            <a:r>
              <a:rPr lang="tr-TR" sz="1500" b="1" dirty="0" smtClean="0">
                <a:solidFill>
                  <a:srgbClr val="00B050"/>
                </a:solidFill>
              </a:rPr>
              <a:t>KAS HÜCRESİNİN FONKSİYONEL KASILAN ÜNİTESİ </a:t>
            </a:r>
            <a:endParaRPr lang="en-US" sz="1500" b="1" dirty="0" smtClean="0">
              <a:solidFill>
                <a:srgbClr val="00B050"/>
              </a:solidFill>
            </a:endParaRPr>
          </a:p>
          <a:p>
            <a:pPr lvl="1" eaLnBrk="1" hangingPunct="1"/>
            <a:r>
              <a:rPr lang="en-US" sz="1500" b="1" dirty="0" smtClean="0">
                <a:solidFill>
                  <a:srgbClr val="00B050"/>
                </a:solidFill>
              </a:rPr>
              <a:t>M</a:t>
            </a:r>
            <a:r>
              <a:rPr lang="tr-TR" sz="1500" b="1" dirty="0" smtClean="0">
                <a:solidFill>
                  <a:srgbClr val="00B050"/>
                </a:solidFill>
              </a:rPr>
              <a:t>İ</a:t>
            </a:r>
            <a:r>
              <a:rPr lang="en-US" sz="1500" b="1" dirty="0" smtClean="0">
                <a:solidFill>
                  <a:srgbClr val="00B050"/>
                </a:solidFill>
              </a:rPr>
              <a:t>YOFİBRİL</a:t>
            </a:r>
            <a:r>
              <a:rPr lang="tr-TR" sz="1500" b="1" dirty="0" smtClean="0">
                <a:solidFill>
                  <a:srgbClr val="00B050"/>
                </a:solidFill>
              </a:rPr>
              <a:t>LER KAS HÜCRESİ BOYUNCA PEŞPEŞE SIRALANMIŞ PEKÇOK SARKOMERLERDEN OLUŞURLAR.</a:t>
            </a:r>
            <a:r>
              <a:rPr lang="en-US" sz="1500" b="1" dirty="0" smtClean="0">
                <a:solidFill>
                  <a:srgbClr val="00B050"/>
                </a:solidFill>
              </a:rPr>
              <a:t> </a:t>
            </a:r>
          </a:p>
          <a:p>
            <a:pPr lvl="1" eaLnBrk="1" hangingPunct="1"/>
            <a:r>
              <a:rPr lang="tr-TR" sz="1500" b="1" dirty="0" smtClean="0">
                <a:solidFill>
                  <a:srgbClr val="00B050"/>
                </a:solidFill>
              </a:rPr>
              <a:t>MİYOFİBRİL İÇİNDE Z-ÇİZGİLERİ ARASINDAKİ ALAN</a:t>
            </a:r>
            <a:endParaRPr lang="en-US" sz="1500" b="1" dirty="0" smtClean="0">
              <a:solidFill>
                <a:srgbClr val="00B050"/>
              </a:solidFill>
            </a:endParaRPr>
          </a:p>
        </p:txBody>
      </p:sp>
      <p:pic>
        <p:nvPicPr>
          <p:cNvPr id="4102" name="Picture 5" descr="05-023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172200" y="2362200"/>
            <a:ext cx="2647950" cy="2206625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FA2AB26-A94B-49F5-9673-CB33063888F8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1C4178-6F3E-4DFD-906A-BDC02F6E5902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Kas-İskelet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A</a:t>
            </a:r>
            <a:r>
              <a:rPr lang="en-US" b="1" dirty="0" err="1" smtClean="0">
                <a:solidFill>
                  <a:srgbClr val="FF0000"/>
                </a:solidFill>
              </a:rPr>
              <a:t>natom</a:t>
            </a:r>
            <a:r>
              <a:rPr lang="tr-TR" b="1" dirty="0" smtClean="0">
                <a:solidFill>
                  <a:srgbClr val="FF0000"/>
                </a:solidFill>
              </a:rPr>
              <a:t>isi</a:t>
            </a:r>
            <a:endParaRPr lang="en-US" dirty="0" smtClean="0"/>
          </a:p>
        </p:txBody>
      </p:sp>
      <p:sp>
        <p:nvSpPr>
          <p:cNvPr id="5125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1143000" y="1600200"/>
            <a:ext cx="7540625" cy="1981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30000"/>
              </a:lnSpc>
            </a:pPr>
            <a:r>
              <a:rPr lang="en-US" sz="2500" b="1" i="1" dirty="0" smtClean="0"/>
              <a:t>ACTİN</a:t>
            </a:r>
            <a:r>
              <a:rPr lang="en-US" sz="2500" b="1" dirty="0" smtClean="0"/>
              <a:t> </a:t>
            </a:r>
            <a:r>
              <a:rPr lang="tr-TR" sz="2500" b="1" dirty="0" smtClean="0"/>
              <a:t>VE</a:t>
            </a:r>
            <a:r>
              <a:rPr lang="en-US" sz="2500" b="1" dirty="0" smtClean="0"/>
              <a:t> </a:t>
            </a:r>
            <a:r>
              <a:rPr lang="en-US" sz="2500" b="1" i="1" dirty="0" smtClean="0"/>
              <a:t>M</a:t>
            </a:r>
            <a:r>
              <a:rPr lang="tr-TR" sz="2500" b="1" i="1" dirty="0" smtClean="0"/>
              <a:t>İ</a:t>
            </a:r>
            <a:r>
              <a:rPr lang="en-US" sz="2500" b="1" i="1" dirty="0" smtClean="0"/>
              <a:t>YO</a:t>
            </a:r>
            <a:r>
              <a:rPr lang="tr-TR" sz="2500" b="1" i="1" dirty="0" smtClean="0"/>
              <a:t>Z</a:t>
            </a:r>
            <a:r>
              <a:rPr lang="en-US" sz="2500" b="1" i="1" dirty="0" smtClean="0"/>
              <a:t>İN</a:t>
            </a:r>
          </a:p>
          <a:p>
            <a:pPr lvl="1" eaLnBrk="1" hangingPunct="1">
              <a:lnSpc>
                <a:spcPct val="130000"/>
              </a:lnSpc>
            </a:pPr>
            <a:r>
              <a:rPr lang="tr-TR" sz="1900" b="1" dirty="0" smtClean="0"/>
              <a:t>MİYOFİBRİL İÇİNDE, BİRBİRLERİ ÜZERİNDE KAYARAK  KAS  KASILMASINI OLUŞTURAN PROTEİN FİLAMENTLERİ</a:t>
            </a:r>
            <a:endParaRPr lang="en-US" sz="1900" b="1" dirty="0" smtClean="0"/>
          </a:p>
        </p:txBody>
      </p:sp>
      <p:pic>
        <p:nvPicPr>
          <p:cNvPr id="5126" name="Picture 10" descr="05-0240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048000" y="3352800"/>
            <a:ext cx="5181600" cy="2962275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47718A3-B82C-434A-A346-E77ABE04CEA4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5F1896-EA6F-4D7C-9820-6F2F4E40EBCC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Kas-İskelet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A</a:t>
            </a:r>
            <a:r>
              <a:rPr lang="en-US" b="1" dirty="0" err="1" smtClean="0">
                <a:solidFill>
                  <a:srgbClr val="FF0000"/>
                </a:solidFill>
              </a:rPr>
              <a:t>natom</a:t>
            </a:r>
            <a:r>
              <a:rPr lang="tr-TR" b="1" dirty="0" smtClean="0">
                <a:solidFill>
                  <a:srgbClr val="FF0000"/>
                </a:solidFill>
              </a:rPr>
              <a:t>isi</a:t>
            </a:r>
            <a:endParaRPr lang="en-US" dirty="0" smtClean="0"/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600200"/>
            <a:ext cx="57150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100" b="1" i="1" dirty="0" smtClean="0">
                <a:solidFill>
                  <a:srgbClr val="C00000"/>
                </a:solidFill>
              </a:rPr>
              <a:t>K</a:t>
            </a:r>
            <a:r>
              <a:rPr lang="en-US" sz="2100" b="1" i="1" dirty="0" smtClean="0">
                <a:solidFill>
                  <a:srgbClr val="C00000"/>
                </a:solidFill>
              </a:rPr>
              <a:t>ONNE</a:t>
            </a:r>
            <a:r>
              <a:rPr lang="tr-TR" sz="2100" b="1" i="1" dirty="0" smtClean="0">
                <a:solidFill>
                  <a:srgbClr val="C00000"/>
                </a:solidFill>
              </a:rPr>
              <a:t>K</a:t>
            </a:r>
            <a:r>
              <a:rPr lang="en-US" sz="2100" b="1" i="1" dirty="0" smtClean="0">
                <a:solidFill>
                  <a:srgbClr val="C00000"/>
                </a:solidFill>
              </a:rPr>
              <a:t>Tİ</a:t>
            </a:r>
            <a:r>
              <a:rPr lang="tr-TR" sz="2100" b="1" i="1" dirty="0" smtClean="0">
                <a:solidFill>
                  <a:srgbClr val="C00000"/>
                </a:solidFill>
              </a:rPr>
              <a:t>F</a:t>
            </a:r>
            <a:r>
              <a:rPr lang="en-US" sz="2100" b="1" i="1" dirty="0" smtClean="0">
                <a:solidFill>
                  <a:srgbClr val="C00000"/>
                </a:solidFill>
              </a:rPr>
              <a:t> </a:t>
            </a:r>
            <a:r>
              <a:rPr lang="tr-TR" sz="2100" b="1" i="1" dirty="0" smtClean="0">
                <a:solidFill>
                  <a:srgbClr val="C00000"/>
                </a:solidFill>
              </a:rPr>
              <a:t> DOKU</a:t>
            </a:r>
            <a:r>
              <a:rPr lang="en-US" sz="2100" b="1" dirty="0" smtClean="0">
                <a:solidFill>
                  <a:srgbClr val="C00000"/>
                </a:solidFill>
              </a:rPr>
              <a:t>—</a:t>
            </a:r>
            <a:r>
              <a:rPr lang="tr-TR" sz="2100" b="1" dirty="0" smtClean="0">
                <a:solidFill>
                  <a:srgbClr val="C00000"/>
                </a:solidFill>
              </a:rPr>
              <a:t>FARKLI VÜCUT PARÇALARINI BİRLEŞTİRİR VE DESTEKLER</a:t>
            </a:r>
            <a:endParaRPr lang="en-US" sz="2100" b="1" dirty="0" smtClean="0">
              <a:solidFill>
                <a:srgbClr val="C0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1700" b="1" i="1" dirty="0" smtClean="0">
                <a:solidFill>
                  <a:srgbClr val="7030A0"/>
                </a:solidFill>
              </a:rPr>
              <a:t>FASİA</a:t>
            </a:r>
            <a:r>
              <a:rPr lang="en-US" sz="1700" b="1" dirty="0" smtClean="0">
                <a:solidFill>
                  <a:srgbClr val="7030A0"/>
                </a:solidFill>
              </a:rPr>
              <a:t>—</a:t>
            </a:r>
            <a:r>
              <a:rPr lang="tr-TR" sz="1700" b="1" dirty="0" smtClean="0">
                <a:solidFill>
                  <a:srgbClr val="7030A0"/>
                </a:solidFill>
              </a:rPr>
              <a:t>CİLDİN DERİNLİKLERİNDE YA DA KASLAR VE ORGANLAR  İÇİN TUTUNMA OLUŞTURAN YAYVAN VEYA YUVARLAK FİBROS DOKU </a:t>
            </a:r>
          </a:p>
          <a:p>
            <a:pPr lvl="1" eaLnBrk="1" hangingPunct="1">
              <a:lnSpc>
                <a:spcPct val="80000"/>
              </a:lnSpc>
              <a:buNone/>
            </a:pPr>
            <a:endParaRPr lang="en-US" sz="1700" b="1" dirty="0" smtClean="0">
              <a:solidFill>
                <a:srgbClr val="7030A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1700" b="1" i="1" dirty="0" smtClean="0">
                <a:solidFill>
                  <a:srgbClr val="7030A0"/>
                </a:solidFill>
              </a:rPr>
              <a:t>TENDON</a:t>
            </a:r>
            <a:r>
              <a:rPr lang="en-US" sz="1700" b="1" dirty="0" smtClean="0">
                <a:solidFill>
                  <a:srgbClr val="7030A0"/>
                </a:solidFill>
              </a:rPr>
              <a:t>—</a:t>
            </a:r>
            <a:r>
              <a:rPr lang="tr-TR" sz="1700" b="1" dirty="0" smtClean="0">
                <a:solidFill>
                  <a:srgbClr val="7030A0"/>
                </a:solidFill>
              </a:rPr>
              <a:t>BİR KAS HAREKET OLUŞTURMAK İÇİN KASILDIĞINDA, KAS VE KEMİKLERİ BİRLEŞTİREN TENDONLARI ÇEKER</a:t>
            </a:r>
          </a:p>
          <a:p>
            <a:pPr lvl="1" eaLnBrk="1" hangingPunct="1">
              <a:lnSpc>
                <a:spcPct val="80000"/>
              </a:lnSpc>
              <a:buNone/>
            </a:pPr>
            <a:endParaRPr lang="en-US" sz="1700" b="1" dirty="0" smtClean="0">
              <a:solidFill>
                <a:srgbClr val="7030A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1700" b="1" i="1" dirty="0" smtClean="0">
                <a:solidFill>
                  <a:srgbClr val="7030A0"/>
                </a:solidFill>
              </a:rPr>
              <a:t>LİGAMENT</a:t>
            </a:r>
            <a:r>
              <a:rPr lang="tr-TR" sz="1700" b="1" i="1" dirty="0" smtClean="0">
                <a:solidFill>
                  <a:srgbClr val="7030A0"/>
                </a:solidFill>
              </a:rPr>
              <a:t>LER (BAĞLAR)</a:t>
            </a:r>
            <a:r>
              <a:rPr lang="en-US" sz="1700" b="1" dirty="0" smtClean="0">
                <a:solidFill>
                  <a:srgbClr val="7030A0"/>
                </a:solidFill>
              </a:rPr>
              <a:t>—</a:t>
            </a:r>
            <a:r>
              <a:rPr lang="tr-TR" sz="1700" b="1" dirty="0" smtClean="0">
                <a:solidFill>
                  <a:srgbClr val="7030A0"/>
                </a:solidFill>
              </a:rPr>
              <a:t>EKLEMLERDE BULUNAN VE KEMİKLERİ KEMİKLERE BAĞLAYAN DESTEKLEYİCİ YAPILAR</a:t>
            </a:r>
          </a:p>
          <a:p>
            <a:pPr lvl="1" eaLnBrk="1" hangingPunct="1">
              <a:lnSpc>
                <a:spcPct val="80000"/>
              </a:lnSpc>
              <a:buNone/>
            </a:pPr>
            <a:endParaRPr lang="en-US" sz="1700" b="1" dirty="0" smtClean="0">
              <a:solidFill>
                <a:srgbClr val="7030A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700" b="1" i="1" dirty="0" smtClean="0">
                <a:solidFill>
                  <a:srgbClr val="7030A0"/>
                </a:solidFill>
              </a:rPr>
              <a:t>K</a:t>
            </a:r>
            <a:r>
              <a:rPr lang="en-US" sz="1700" b="1" i="1" dirty="0" smtClean="0">
                <a:solidFill>
                  <a:srgbClr val="7030A0"/>
                </a:solidFill>
              </a:rPr>
              <a:t>ARTİLA</a:t>
            </a:r>
            <a:r>
              <a:rPr lang="tr-TR" sz="1700" b="1" i="1" dirty="0" smtClean="0">
                <a:solidFill>
                  <a:srgbClr val="7030A0"/>
                </a:solidFill>
              </a:rPr>
              <a:t>J</a:t>
            </a:r>
            <a:r>
              <a:rPr lang="en-US" sz="1700" b="1" dirty="0" smtClean="0">
                <a:solidFill>
                  <a:srgbClr val="7030A0"/>
                </a:solidFill>
              </a:rPr>
              <a:t>—</a:t>
            </a:r>
            <a:r>
              <a:rPr lang="tr-TR" sz="1700" b="1" dirty="0" smtClean="0">
                <a:solidFill>
                  <a:srgbClr val="7030A0"/>
                </a:solidFill>
              </a:rPr>
              <a:t>BİR EKLEMİ OLUŞTURAN KEMİKLER ARASINDA YASTIK  GÖREVİ GÖRÜR VE EKLEM HAREKETLERİNİN RAHAT VE KAYAN  BİR BİÇİMDE DÜZGÜN OLARAK YAPILMASI ŞEKLİNDE  FONKSİYON GÖSTERİR</a:t>
            </a:r>
            <a:endParaRPr lang="en-US" sz="1700" b="1" dirty="0" smtClean="0">
              <a:solidFill>
                <a:srgbClr val="7030A0"/>
              </a:solidFill>
            </a:endParaRPr>
          </a:p>
        </p:txBody>
      </p:sp>
      <p:pic>
        <p:nvPicPr>
          <p:cNvPr id="6150" name="Picture 5" descr="05-0049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934200" y="2209800"/>
            <a:ext cx="2000250" cy="266700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7D8A82D-0929-439A-96F1-D3D5CF3FD9CC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DD42D-4080-429E-8D9B-93D229447CDF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Kas Fizyolojisi</a:t>
            </a:r>
            <a:endParaRPr lang="en-US" dirty="0" smtClean="0"/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676400"/>
            <a:ext cx="4572000" cy="426561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2500" b="1" dirty="0" smtClean="0">
                <a:solidFill>
                  <a:srgbClr val="C00000"/>
                </a:solidFill>
              </a:rPr>
              <a:t>Kas kasılması</a:t>
            </a:r>
          </a:p>
          <a:p>
            <a:pPr eaLnBrk="1" hangingPunct="1">
              <a:lnSpc>
                <a:spcPct val="80000"/>
              </a:lnSpc>
              <a:buNone/>
            </a:pPr>
            <a:endParaRPr lang="en-US" sz="2500" dirty="0" smtClean="0"/>
          </a:p>
          <a:p>
            <a:pPr lvl="1" eaLnBrk="1" hangingPunct="1">
              <a:lnSpc>
                <a:spcPct val="80000"/>
              </a:lnSpc>
            </a:pPr>
            <a:r>
              <a:rPr lang="tr-TR" sz="2400" b="1" dirty="0" smtClean="0">
                <a:solidFill>
                  <a:schemeClr val="accent2"/>
                </a:solidFill>
              </a:rPr>
              <a:t>KASILMA, BEYİNDEN KASA BİR ELEKTRİKSEL UYARAN GÖNDERİLDİĞİNDE OLUŞUR. </a:t>
            </a:r>
          </a:p>
          <a:p>
            <a:pPr lvl="1" eaLnBrk="1" hangingPunct="1">
              <a:lnSpc>
                <a:spcPct val="80000"/>
              </a:lnSpc>
              <a:buNone/>
            </a:pPr>
            <a:endParaRPr lang="en-US" sz="1900" dirty="0" smtClean="0"/>
          </a:p>
          <a:p>
            <a:pPr lvl="1" algn="just" eaLnBrk="1" hangingPunct="1">
              <a:lnSpc>
                <a:spcPct val="80000"/>
              </a:lnSpc>
            </a:pPr>
            <a:r>
              <a:rPr lang="tr-TR" sz="1900" b="1" dirty="0" smtClean="0">
                <a:solidFill>
                  <a:schemeClr val="accent2"/>
                </a:solidFill>
              </a:rPr>
              <a:t>KAS KASILMASI, AKTİN VE MİYOZİN FİLAMENTLERİNİN ETKİLEŞİMLERİNİN SONUCUDUR; SARKOMERLERİN TEK TEK KISALMALARI VE BUNLARIN BAĞLI OLDUKLARI KAS LİFLERİNİN KISALMALARI SONUCU OLUŞUR. </a:t>
            </a:r>
            <a:endParaRPr lang="en-US" sz="1900" b="1" dirty="0" smtClean="0">
              <a:solidFill>
                <a:schemeClr val="accent2"/>
              </a:solidFill>
            </a:endParaRPr>
          </a:p>
        </p:txBody>
      </p:sp>
      <p:pic>
        <p:nvPicPr>
          <p:cNvPr id="7174" name="Picture 5" descr="02-02-0048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172200" y="2743200"/>
            <a:ext cx="2571750" cy="1876425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6B65FF5-AF23-4891-A455-B48B9306A718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A17D6D-FEF1-4F2E-920B-FA733F7E59C8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Kas Fizyolojisi</a:t>
            </a:r>
            <a:endParaRPr lang="en-US" dirty="0" smtClean="0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600200"/>
            <a:ext cx="5029200" cy="47244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tr-TR" sz="2000" b="1" i="1" dirty="0" smtClean="0">
                <a:solidFill>
                  <a:schemeClr val="accent2"/>
                </a:solidFill>
              </a:rPr>
              <a:t>Kayan </a:t>
            </a:r>
            <a:r>
              <a:rPr lang="tr-TR" sz="2000" b="1" i="1" dirty="0" err="1" smtClean="0">
                <a:solidFill>
                  <a:schemeClr val="accent2"/>
                </a:solidFill>
              </a:rPr>
              <a:t>filamentler</a:t>
            </a:r>
            <a:r>
              <a:rPr lang="tr-TR" sz="2000" b="1" i="1" dirty="0" smtClean="0">
                <a:solidFill>
                  <a:schemeClr val="accent2"/>
                </a:solidFill>
              </a:rPr>
              <a:t> teorisi</a:t>
            </a:r>
            <a:endParaRPr lang="en-US" sz="2000" b="1" i="1" dirty="0" smtClean="0">
              <a:solidFill>
                <a:schemeClr val="accent2"/>
              </a:solidFill>
            </a:endParaRPr>
          </a:p>
          <a:p>
            <a:pPr lvl="1" eaLnBrk="1" hangingPunct="1">
              <a:lnSpc>
                <a:spcPct val="130000"/>
              </a:lnSpc>
            </a:pPr>
            <a:r>
              <a:rPr lang="tr-TR" sz="1600" b="1" dirty="0" smtClean="0">
                <a:solidFill>
                  <a:srgbClr val="002060"/>
                </a:solidFill>
              </a:rPr>
              <a:t>KAS KASILMASININ OLUŞMASI İÇİN EN AZ İKİ FAKTÖR BULUNMALIDIR :</a:t>
            </a:r>
            <a:endParaRPr lang="en-US" sz="1600" b="1" dirty="0" smtClean="0">
              <a:solidFill>
                <a:srgbClr val="002060"/>
              </a:solidFill>
            </a:endParaRPr>
          </a:p>
          <a:p>
            <a:pPr lvl="2" eaLnBrk="1" hangingPunct="1">
              <a:lnSpc>
                <a:spcPct val="130000"/>
              </a:lnSpc>
            </a:pPr>
            <a:r>
              <a:rPr lang="tr-TR" sz="1300" b="1" dirty="0" smtClean="0">
                <a:solidFill>
                  <a:srgbClr val="002060"/>
                </a:solidFill>
              </a:rPr>
              <a:t>YETERLİ</a:t>
            </a:r>
            <a:r>
              <a:rPr lang="en-US" sz="1300" b="1" dirty="0" smtClean="0">
                <a:solidFill>
                  <a:srgbClr val="002060"/>
                </a:solidFill>
              </a:rPr>
              <a:t> ATP</a:t>
            </a:r>
          </a:p>
          <a:p>
            <a:pPr lvl="2" eaLnBrk="1" hangingPunct="1">
              <a:lnSpc>
                <a:spcPct val="130000"/>
              </a:lnSpc>
            </a:pPr>
            <a:r>
              <a:rPr lang="tr-TR" sz="1300" b="1" dirty="0" smtClean="0">
                <a:solidFill>
                  <a:srgbClr val="002060"/>
                </a:solidFill>
              </a:rPr>
              <a:t>MSS DEN BİR SİNİR UYARANI</a:t>
            </a:r>
            <a:endParaRPr lang="en-US" sz="1300" b="1" dirty="0" smtClean="0">
              <a:solidFill>
                <a:srgbClr val="002060"/>
              </a:solidFill>
            </a:endParaRPr>
          </a:p>
          <a:p>
            <a:pPr lvl="1" eaLnBrk="1" hangingPunct="1">
              <a:lnSpc>
                <a:spcPct val="130000"/>
              </a:lnSpc>
            </a:pPr>
            <a:r>
              <a:rPr lang="tr-TR" sz="1600" b="1" dirty="0" smtClean="0">
                <a:solidFill>
                  <a:srgbClr val="002060"/>
                </a:solidFill>
              </a:rPr>
              <a:t>BU İKİ FAKTÖR BULUNDUĞUNDA, MİYOZİN FİLAMENTLERİNDEN MİNİK UZANTILAR AKTİN FİLAMENTLERİİNE YAPIŞIRLAR VE </a:t>
            </a:r>
            <a:r>
              <a:rPr lang="tr-TR" sz="1600" b="1" i="1" dirty="0" smtClean="0">
                <a:solidFill>
                  <a:srgbClr val="002060"/>
                </a:solidFill>
              </a:rPr>
              <a:t>ÇAPRAZ KÖPRÜ</a:t>
            </a:r>
            <a:r>
              <a:rPr lang="tr-TR" sz="1600" b="1" dirty="0" smtClean="0">
                <a:solidFill>
                  <a:srgbClr val="002060"/>
                </a:solidFill>
              </a:rPr>
              <a:t> OLUŞTURURLAR.</a:t>
            </a:r>
            <a:endParaRPr lang="en-US" sz="1600" b="1" dirty="0" smtClean="0">
              <a:solidFill>
                <a:srgbClr val="002060"/>
              </a:solidFill>
            </a:endParaRPr>
          </a:p>
          <a:p>
            <a:pPr lvl="1" eaLnBrk="1" hangingPunct="1">
              <a:lnSpc>
                <a:spcPct val="130000"/>
              </a:lnSpc>
            </a:pPr>
            <a:r>
              <a:rPr lang="tr-TR" sz="1500" b="1" dirty="0" smtClean="0">
                <a:solidFill>
                  <a:srgbClr val="002060"/>
                </a:solidFill>
              </a:rPr>
              <a:t>MİY</a:t>
            </a:r>
            <a:r>
              <a:rPr lang="en-US" sz="1500" b="1" dirty="0" smtClean="0">
                <a:solidFill>
                  <a:srgbClr val="002060"/>
                </a:solidFill>
              </a:rPr>
              <a:t>O</a:t>
            </a:r>
            <a:r>
              <a:rPr lang="tr-TR" sz="1500" b="1" dirty="0" smtClean="0">
                <a:solidFill>
                  <a:srgbClr val="002060"/>
                </a:solidFill>
              </a:rPr>
              <a:t>Z</a:t>
            </a:r>
            <a:r>
              <a:rPr lang="en-US" sz="1500" b="1" dirty="0" smtClean="0">
                <a:solidFill>
                  <a:srgbClr val="002060"/>
                </a:solidFill>
              </a:rPr>
              <a:t>İN </a:t>
            </a:r>
            <a:r>
              <a:rPr lang="tr-TR" sz="1500" b="1" dirty="0" smtClean="0">
                <a:solidFill>
                  <a:srgbClr val="002060"/>
                </a:solidFill>
              </a:rPr>
              <a:t>AKTİNİ SARKOMERİN ORTASINA DOĞRU ÇEKER O KAS LİFİ KISALIR. </a:t>
            </a:r>
            <a:endParaRPr lang="en-US" sz="1500" b="1" dirty="0" smtClean="0">
              <a:solidFill>
                <a:srgbClr val="002060"/>
              </a:solidFill>
            </a:endParaRPr>
          </a:p>
        </p:txBody>
      </p:sp>
      <p:pic>
        <p:nvPicPr>
          <p:cNvPr id="8198" name="Picture 8" descr="Sliding filament theory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 l="25302" t="1117" r="9639"/>
          <a:stretch>
            <a:fillRect/>
          </a:stretch>
        </p:blipFill>
        <p:spPr>
          <a:xfrm>
            <a:off x="5943600" y="1714488"/>
            <a:ext cx="3200400" cy="3170238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BC10CF9-DCBD-4D78-84DF-91E309DEFFE3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641830-3091-400E-AF0A-3B065DA7330D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Kas Fizyolojisi</a:t>
            </a:r>
            <a:endParaRPr lang="en-US" dirty="0" smtClean="0"/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19200" y="1600200"/>
            <a:ext cx="5562600" cy="4341813"/>
          </a:xfrm>
        </p:spPr>
        <p:txBody>
          <a:bodyPr/>
          <a:lstStyle/>
          <a:p>
            <a:pPr eaLnBrk="1" hangingPunct="1"/>
            <a:r>
              <a:rPr lang="tr-TR" sz="2500" b="1" dirty="0" smtClean="0">
                <a:solidFill>
                  <a:schemeClr val="accent2"/>
                </a:solidFill>
              </a:rPr>
              <a:t>Kas kasılmasının devam etmeyişi şu durumlarda ortaya çıkar :</a:t>
            </a:r>
          </a:p>
          <a:p>
            <a:pPr eaLnBrk="1" hangingPunct="1">
              <a:buNone/>
            </a:pPr>
            <a:endParaRPr lang="en-US" sz="2500" b="1" dirty="0" smtClean="0">
              <a:solidFill>
                <a:schemeClr val="accent2"/>
              </a:solidFill>
            </a:endParaRPr>
          </a:p>
          <a:p>
            <a:pPr lvl="1" eaLnBrk="1" hangingPunct="1"/>
            <a:r>
              <a:rPr lang="tr-TR" sz="2100" b="1" dirty="0" smtClean="0">
                <a:solidFill>
                  <a:srgbClr val="002060"/>
                </a:solidFill>
              </a:rPr>
              <a:t>SİNİR UYARANLAR DURUR;</a:t>
            </a:r>
            <a:endParaRPr lang="en-US" sz="2100" b="1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tr-TR" sz="2100" b="1" dirty="0" smtClean="0">
                <a:solidFill>
                  <a:srgbClr val="002060"/>
                </a:solidFill>
              </a:rPr>
              <a:t>KAS LİFİNDE ATP </a:t>
            </a:r>
            <a:r>
              <a:rPr lang="en-US" sz="2100" b="1" dirty="0" smtClean="0">
                <a:solidFill>
                  <a:srgbClr val="002060"/>
                </a:solidFill>
              </a:rPr>
              <a:t> “</a:t>
            </a:r>
            <a:r>
              <a:rPr lang="tr-TR" sz="2100" b="1" dirty="0" smtClean="0">
                <a:solidFill>
                  <a:srgbClr val="002060"/>
                </a:solidFill>
              </a:rPr>
              <a:t>BİTER</a:t>
            </a:r>
            <a:r>
              <a:rPr lang="en-US" sz="2100" b="1" dirty="0" smtClean="0">
                <a:solidFill>
                  <a:srgbClr val="002060"/>
                </a:solidFill>
              </a:rPr>
              <a:t>”</a:t>
            </a:r>
            <a:r>
              <a:rPr lang="tr-TR" sz="2100" b="1" dirty="0" smtClean="0">
                <a:solidFill>
                  <a:srgbClr val="002060"/>
                </a:solidFill>
              </a:rPr>
              <a:t>;</a:t>
            </a:r>
            <a:r>
              <a:rPr lang="en-US" sz="2100" b="1" dirty="0" smtClean="0">
                <a:solidFill>
                  <a:srgbClr val="002060"/>
                </a:solidFill>
              </a:rPr>
              <a:t> </a:t>
            </a:r>
          </a:p>
          <a:p>
            <a:pPr lvl="1" eaLnBrk="1" hangingPunct="1"/>
            <a:r>
              <a:rPr lang="tr-TR" sz="2100" b="1" dirty="0" smtClean="0">
                <a:solidFill>
                  <a:srgbClr val="002060"/>
                </a:solidFill>
              </a:rPr>
              <a:t>LAKTİK ASİT GİBİ METABOLİK BİR YAN ÜRÜNÜN  BİRİKMESİ SÖZKONUSUDUR; </a:t>
            </a:r>
            <a:endParaRPr lang="en-US" sz="2100" b="1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en-US" sz="2100" b="1" dirty="0" smtClean="0">
                <a:solidFill>
                  <a:srgbClr val="002060"/>
                </a:solidFill>
              </a:rPr>
              <a:t>M</a:t>
            </a:r>
            <a:r>
              <a:rPr lang="tr-TR" sz="2100" b="1" dirty="0" smtClean="0">
                <a:solidFill>
                  <a:srgbClr val="002060"/>
                </a:solidFill>
              </a:rPr>
              <a:t>İ</a:t>
            </a:r>
            <a:r>
              <a:rPr lang="en-US" sz="2100" b="1" dirty="0" smtClean="0">
                <a:solidFill>
                  <a:srgbClr val="002060"/>
                </a:solidFill>
              </a:rPr>
              <a:t>YO</a:t>
            </a:r>
            <a:r>
              <a:rPr lang="tr-TR" sz="2100" b="1" dirty="0" smtClean="0">
                <a:solidFill>
                  <a:srgbClr val="002060"/>
                </a:solidFill>
              </a:rPr>
              <a:t>Z</a:t>
            </a:r>
            <a:r>
              <a:rPr lang="en-US" sz="2100" b="1" dirty="0" smtClean="0">
                <a:solidFill>
                  <a:srgbClr val="002060"/>
                </a:solidFill>
              </a:rPr>
              <a:t>İN </a:t>
            </a:r>
            <a:r>
              <a:rPr lang="tr-TR" sz="2100" b="1" dirty="0" smtClean="0">
                <a:solidFill>
                  <a:srgbClr val="002060"/>
                </a:solidFill>
              </a:rPr>
              <a:t>VE</a:t>
            </a:r>
            <a:r>
              <a:rPr lang="en-US" sz="2100" b="1" dirty="0" smtClean="0">
                <a:solidFill>
                  <a:srgbClr val="002060"/>
                </a:solidFill>
              </a:rPr>
              <a:t> A</a:t>
            </a:r>
            <a:r>
              <a:rPr lang="tr-TR" sz="2100" b="1" dirty="0" smtClean="0">
                <a:solidFill>
                  <a:srgbClr val="002060"/>
                </a:solidFill>
              </a:rPr>
              <a:t>K</a:t>
            </a:r>
            <a:r>
              <a:rPr lang="en-US" sz="2100" b="1" dirty="0" smtClean="0">
                <a:solidFill>
                  <a:srgbClr val="002060"/>
                </a:solidFill>
              </a:rPr>
              <a:t>TİN FİLAMENT</a:t>
            </a:r>
            <a:r>
              <a:rPr lang="tr-TR" sz="2100" b="1" dirty="0" smtClean="0">
                <a:solidFill>
                  <a:srgbClr val="002060"/>
                </a:solidFill>
              </a:rPr>
              <a:t>LERİ Z ÇİZGİLERİNE YASLANIRLAR VE DAHA İLERİ KASILAMAZLAR;</a:t>
            </a:r>
            <a:endParaRPr lang="en-US" sz="2100" b="1" dirty="0" smtClean="0">
              <a:solidFill>
                <a:srgbClr val="002060"/>
              </a:solidFill>
            </a:endParaRPr>
          </a:p>
        </p:txBody>
      </p:sp>
      <p:pic>
        <p:nvPicPr>
          <p:cNvPr id="9222" name="Picture 5" descr="02-02-0088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934200" y="2209800"/>
            <a:ext cx="1781175" cy="266700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B573453-074B-49DA-8F46-2F9D9AE20D8E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7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9C7AE-4CC8-48A3-B957-CCE1EBF5AB62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831139" y="332656"/>
            <a:ext cx="7921625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accent2"/>
                </a:solidFill>
              </a:rPr>
              <a:t>N</a:t>
            </a:r>
            <a:r>
              <a:rPr lang="tr-TR" b="1" dirty="0" smtClean="0">
                <a:solidFill>
                  <a:schemeClr val="accent2"/>
                </a:solidFill>
              </a:rPr>
              <a:t>ö</a:t>
            </a:r>
            <a:r>
              <a:rPr lang="en-US" b="1" dirty="0" err="1" smtClean="0">
                <a:solidFill>
                  <a:schemeClr val="accent2"/>
                </a:solidFill>
              </a:rPr>
              <a:t>romus</a:t>
            </a:r>
            <a:r>
              <a:rPr lang="tr-TR" b="1" dirty="0" err="1" smtClean="0">
                <a:solidFill>
                  <a:schemeClr val="accent2"/>
                </a:solidFill>
              </a:rPr>
              <a:t>kü</a:t>
            </a:r>
            <a:r>
              <a:rPr lang="en-US" b="1" dirty="0" smtClean="0">
                <a:solidFill>
                  <a:schemeClr val="accent2"/>
                </a:solidFill>
              </a:rPr>
              <a:t>l</a:t>
            </a:r>
            <a:r>
              <a:rPr lang="tr-TR" b="1" dirty="0" smtClean="0">
                <a:solidFill>
                  <a:schemeClr val="accent2"/>
                </a:solidFill>
              </a:rPr>
              <a:t>e</a:t>
            </a:r>
            <a:r>
              <a:rPr lang="en-US" b="1" dirty="0" smtClean="0">
                <a:solidFill>
                  <a:schemeClr val="accent2"/>
                </a:solidFill>
              </a:rPr>
              <a:t>r </a:t>
            </a:r>
            <a:r>
              <a:rPr lang="tr-TR" b="1" dirty="0" smtClean="0">
                <a:solidFill>
                  <a:schemeClr val="accent2"/>
                </a:solidFill>
              </a:rPr>
              <a:t>f</a:t>
            </a:r>
            <a:r>
              <a:rPr lang="en-US" b="1" dirty="0" err="1" smtClean="0">
                <a:solidFill>
                  <a:schemeClr val="accent2"/>
                </a:solidFill>
              </a:rPr>
              <a:t>i</a:t>
            </a:r>
            <a:r>
              <a:rPr lang="tr-TR" b="1" dirty="0" err="1" smtClean="0">
                <a:solidFill>
                  <a:schemeClr val="accent2"/>
                </a:solidFill>
              </a:rPr>
              <a:t>zy</a:t>
            </a:r>
            <a:r>
              <a:rPr lang="en-US" b="1" dirty="0" err="1" smtClean="0">
                <a:solidFill>
                  <a:schemeClr val="accent2"/>
                </a:solidFill>
              </a:rPr>
              <a:t>olo</a:t>
            </a:r>
            <a:r>
              <a:rPr lang="tr-TR" b="1" dirty="0" err="1" smtClean="0">
                <a:solidFill>
                  <a:schemeClr val="accent2"/>
                </a:solidFill>
              </a:rPr>
              <a:t>ji</a:t>
            </a:r>
            <a:endParaRPr lang="en-US" b="1" dirty="0" smtClean="0">
              <a:solidFill>
                <a:schemeClr val="accent2"/>
              </a:solidFill>
            </a:endParaRP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600200"/>
            <a:ext cx="4724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100" b="1" i="1" dirty="0" smtClean="0">
                <a:solidFill>
                  <a:srgbClr val="002060"/>
                </a:solidFill>
              </a:rPr>
              <a:t>Kas</a:t>
            </a:r>
            <a:r>
              <a:rPr lang="en-US" sz="2100" b="1" i="1" dirty="0" smtClean="0">
                <a:solidFill>
                  <a:srgbClr val="002060"/>
                </a:solidFill>
              </a:rPr>
              <a:t> </a:t>
            </a:r>
            <a:r>
              <a:rPr lang="en-US" sz="2100" b="1" i="1" dirty="0" err="1" smtClean="0">
                <a:solidFill>
                  <a:srgbClr val="002060"/>
                </a:solidFill>
              </a:rPr>
              <a:t>spind</a:t>
            </a:r>
            <a:r>
              <a:rPr lang="tr-TR" sz="2100" b="1" i="1" dirty="0" smtClean="0">
                <a:solidFill>
                  <a:srgbClr val="002060"/>
                </a:solidFill>
              </a:rPr>
              <a:t>illeri</a:t>
            </a:r>
            <a:endParaRPr lang="en-US" sz="2100" b="1" i="1" dirty="0" smtClean="0">
              <a:solidFill>
                <a:srgbClr val="00206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tr-TR" sz="1700" b="1" dirty="0" smtClean="0">
                <a:solidFill>
                  <a:srgbClr val="FF0000"/>
                </a:solidFill>
              </a:rPr>
              <a:t>KAS LİFLERİNE PARALEL UZANAN DUYSAL RESEPTÖRLER; </a:t>
            </a:r>
            <a:endParaRPr lang="en-US" sz="1700" b="1" dirty="0" smtClean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tr-TR" sz="1700" b="1" dirty="0" smtClean="0">
                <a:solidFill>
                  <a:srgbClr val="FF0000"/>
                </a:solidFill>
              </a:rPr>
              <a:t>AŞIRI GERİLEN (</a:t>
            </a:r>
            <a:r>
              <a:rPr lang="en-US" sz="1700" b="1" dirty="0" smtClean="0">
                <a:solidFill>
                  <a:srgbClr val="FF0000"/>
                </a:solidFill>
              </a:rPr>
              <a:t>OVER-STRETCHED</a:t>
            </a:r>
            <a:r>
              <a:rPr lang="tr-TR" sz="1700" b="1" dirty="0" smtClean="0">
                <a:solidFill>
                  <a:srgbClr val="FF0000"/>
                </a:solidFill>
              </a:rPr>
              <a:t>)</a:t>
            </a:r>
            <a:r>
              <a:rPr lang="en-US" sz="1700" b="1" dirty="0" smtClean="0">
                <a:solidFill>
                  <a:srgbClr val="FF0000"/>
                </a:solidFill>
              </a:rPr>
              <a:t> </a:t>
            </a:r>
            <a:r>
              <a:rPr lang="tr-TR" sz="1700" b="1" dirty="0" smtClean="0">
                <a:solidFill>
                  <a:srgbClr val="FF0000"/>
                </a:solidFill>
              </a:rPr>
              <a:t>KAS LİFLERİNE KAS KASILMASI İLE CEVAP VERİRLER; </a:t>
            </a:r>
            <a:endParaRPr lang="en-US" sz="1700" b="1" u="sng" dirty="0" smtClean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tr-TR" sz="1700" b="1" dirty="0" smtClean="0">
                <a:solidFill>
                  <a:srgbClr val="FF0000"/>
                </a:solidFill>
              </a:rPr>
              <a:t>GERME REFLEKSİ (</a:t>
            </a:r>
            <a:r>
              <a:rPr lang="en-US" sz="1700" b="1" i="1" dirty="0" smtClean="0">
                <a:solidFill>
                  <a:srgbClr val="FF0000"/>
                </a:solidFill>
              </a:rPr>
              <a:t>STRETCH REFLEX</a:t>
            </a:r>
            <a:r>
              <a:rPr lang="tr-TR" sz="1700" b="1" i="1" dirty="0" smtClean="0">
                <a:solidFill>
                  <a:srgbClr val="FF0000"/>
                </a:solidFill>
              </a:rPr>
              <a:t>) </a:t>
            </a:r>
            <a:r>
              <a:rPr lang="tr-TR" sz="1700" b="1" dirty="0" smtClean="0">
                <a:solidFill>
                  <a:srgbClr val="FF0000"/>
                </a:solidFill>
              </a:rPr>
              <a:t>UNSURUDURLAR;</a:t>
            </a:r>
            <a:endParaRPr lang="en-US" sz="1700" b="1" i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100" b="1" i="1" dirty="0" smtClean="0">
                <a:solidFill>
                  <a:schemeClr val="accent4"/>
                </a:solidFill>
              </a:rPr>
              <a:t>Golgi tendon organ</a:t>
            </a:r>
            <a:r>
              <a:rPr lang="tr-TR" sz="2100" b="1" i="1" dirty="0" err="1" smtClean="0">
                <a:solidFill>
                  <a:schemeClr val="accent4"/>
                </a:solidFill>
              </a:rPr>
              <a:t>ları</a:t>
            </a:r>
            <a:r>
              <a:rPr lang="tr-TR" sz="2100" b="1" i="1" dirty="0" smtClean="0">
                <a:solidFill>
                  <a:schemeClr val="accent4"/>
                </a:solidFill>
              </a:rPr>
              <a:t> </a:t>
            </a:r>
            <a:endParaRPr lang="en-US" sz="2100" b="1" i="1" dirty="0" smtClean="0">
              <a:solidFill>
                <a:schemeClr val="accent4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tr-TR" sz="1700" b="1" dirty="0" smtClean="0">
                <a:solidFill>
                  <a:srgbClr val="00B050"/>
                </a:solidFill>
              </a:rPr>
              <a:t>KAS-TENDON BİRLEŞME NOKTALARINDA YER ALAN DUYSAL RESEPTÖRLER; </a:t>
            </a:r>
            <a:endParaRPr lang="en-US" sz="1700" b="1" dirty="0" smtClean="0">
              <a:solidFill>
                <a:srgbClr val="00B05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tr-TR" sz="1700" b="1" dirty="0" smtClean="0">
                <a:solidFill>
                  <a:srgbClr val="00B050"/>
                </a:solidFill>
              </a:rPr>
              <a:t>ARTAN KAS GERİLİMİNE KASIN KASILMASI İLE CEVAP VERİLMESİ;  </a:t>
            </a:r>
            <a:r>
              <a:rPr lang="en-US" sz="1700" b="1" dirty="0" smtClean="0">
                <a:solidFill>
                  <a:srgbClr val="00B050"/>
                </a:solidFill>
              </a:rPr>
              <a:t>RESPOND TO İNCREASED MUSCLE TENSİON BY CAUSİNG THE MUSCLE TO RELAX</a:t>
            </a:r>
          </a:p>
          <a:p>
            <a:pPr lvl="1">
              <a:lnSpc>
                <a:spcPct val="90000"/>
              </a:lnSpc>
            </a:pPr>
            <a:r>
              <a:rPr lang="tr-TR" sz="1700" b="1" dirty="0" smtClean="0">
                <a:solidFill>
                  <a:srgbClr val="00B050"/>
                </a:solidFill>
              </a:rPr>
              <a:t>BASTIRMA</a:t>
            </a:r>
            <a:r>
              <a:rPr lang="en-US" sz="1700" b="1" dirty="0" smtClean="0">
                <a:solidFill>
                  <a:srgbClr val="00B050"/>
                </a:solidFill>
              </a:rPr>
              <a:t> </a:t>
            </a:r>
            <a:r>
              <a:rPr lang="tr-TR" sz="1700" b="1" dirty="0" smtClean="0">
                <a:solidFill>
                  <a:srgbClr val="00B050"/>
                </a:solidFill>
              </a:rPr>
              <a:t>(</a:t>
            </a:r>
            <a:r>
              <a:rPr lang="en-US" sz="1700" b="1" i="1" dirty="0" smtClean="0">
                <a:solidFill>
                  <a:srgbClr val="00B050"/>
                </a:solidFill>
              </a:rPr>
              <a:t>İNHİBİTİON</a:t>
            </a:r>
            <a:r>
              <a:rPr lang="tr-TR" sz="1700" b="1" i="1" dirty="0" smtClean="0">
                <a:solidFill>
                  <a:srgbClr val="00B050"/>
                </a:solidFill>
              </a:rPr>
              <a:t>) </a:t>
            </a:r>
            <a:r>
              <a:rPr lang="tr-TR" sz="1700" b="1" dirty="0" smtClean="0">
                <a:solidFill>
                  <a:srgbClr val="00B050"/>
                </a:solidFill>
              </a:rPr>
              <a:t>UNSURUDURLAR;</a:t>
            </a:r>
            <a:endParaRPr lang="en-US" sz="1700" b="1" i="1" dirty="0" smtClean="0">
              <a:solidFill>
                <a:srgbClr val="00B050"/>
              </a:solidFill>
            </a:endParaRPr>
          </a:p>
        </p:txBody>
      </p:sp>
      <p:pic>
        <p:nvPicPr>
          <p:cNvPr id="10246" name="Picture 7" descr="05-024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 l="6999" t="7056" r="56000" b="2464"/>
          <a:stretch>
            <a:fillRect/>
          </a:stretch>
        </p:blipFill>
        <p:spPr>
          <a:xfrm>
            <a:off x="6172200" y="1728788"/>
            <a:ext cx="2971800" cy="2044700"/>
          </a:xfrm>
          <a:noFill/>
        </p:spPr>
      </p:pic>
      <p:pic>
        <p:nvPicPr>
          <p:cNvPr id="10247" name="Picture 9" descr="05-0241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 l="45544" t="6985" r="16832"/>
          <a:stretch>
            <a:fillRect/>
          </a:stretch>
        </p:blipFill>
        <p:spPr>
          <a:xfrm>
            <a:off x="6019800" y="4029075"/>
            <a:ext cx="3124200" cy="2195513"/>
          </a:xfrm>
          <a:noFill/>
        </p:spPr>
      </p:pic>
      <p:sp>
        <p:nvSpPr>
          <p:cNvPr id="8" name="7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C3F0071-A794-4762-B189-F6FACA418474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863</Words>
  <Application>Microsoft Office PowerPoint</Application>
  <PresentationFormat>Ekran Gösterisi (4:3)</PresentationFormat>
  <Paragraphs>131</Paragraphs>
  <Slides>11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Arial Rounded MT Bold</vt:lpstr>
      <vt:lpstr>Calibri</vt:lpstr>
      <vt:lpstr>Ofis Teması</vt:lpstr>
      <vt:lpstr>  BSÖ 201      (2 2) 3 EGZERSİZ FİZYOLOJİSİ </vt:lpstr>
      <vt:lpstr>Nöromusküler Anatomi </vt:lpstr>
      <vt:lpstr>Kas-İskelet Anatomisi</vt:lpstr>
      <vt:lpstr>Kas-İskelet Anatomisi</vt:lpstr>
      <vt:lpstr>Kas-İskelet Anatomisi</vt:lpstr>
      <vt:lpstr>Kas Fizyolojisi</vt:lpstr>
      <vt:lpstr>Kas Fizyolojisi</vt:lpstr>
      <vt:lpstr>Kas Fizyolojisi</vt:lpstr>
      <vt:lpstr>Nöromusküler fizyoloji</vt:lpstr>
      <vt:lpstr>Nöromusküler fizyoloji</vt:lpstr>
      <vt:lpstr> Kaynaklar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BSÖ 201      (2 2) 3 EGZERSİZ FİZYOLOJİSİ </dc:title>
  <dc:creator>Adsız</dc:creator>
  <cp:lastModifiedBy>TUNCEL</cp:lastModifiedBy>
  <cp:revision>81</cp:revision>
  <dcterms:created xsi:type="dcterms:W3CDTF">2013-08-23T13:39:04Z</dcterms:created>
  <dcterms:modified xsi:type="dcterms:W3CDTF">2017-08-14T12:26:23Z</dcterms:modified>
</cp:coreProperties>
</file>