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0" r:id="rId3"/>
    <p:sldId id="258" r:id="rId4"/>
    <p:sldId id="261" r:id="rId5"/>
    <p:sldId id="259"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20" d="100"/>
          <a:sy n="20" d="100"/>
        </p:scale>
        <p:origin x="-1176"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943E1DFD-5D33-0C45-8173-403ADF14B99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3866998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43E1DFD-5D33-0C45-8173-403ADF14B99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404504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43E1DFD-5D33-0C45-8173-403ADF14B99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3035666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43E1DFD-5D33-0C45-8173-403ADF14B99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1225376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943E1DFD-5D33-0C45-8173-403ADF14B995}" type="datetimeFigureOut">
              <a:rPr lang="en-US" smtClean="0"/>
              <a:t>16/11/17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2975370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943E1DFD-5D33-0C45-8173-403ADF14B995}"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684394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943E1DFD-5D33-0C45-8173-403ADF14B995}" type="datetimeFigureOut">
              <a:rPr lang="en-US" smtClean="0"/>
              <a:t>16/11/17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921832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43E1DFD-5D33-0C45-8173-403ADF14B995}" type="datetimeFigureOut">
              <a:rPr lang="en-US" smtClean="0"/>
              <a:t>16/11/17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1798007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E1DFD-5D33-0C45-8173-403ADF14B995}" type="datetimeFigureOut">
              <a:rPr lang="en-US" smtClean="0"/>
              <a:t>16/11/17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572702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43E1DFD-5D33-0C45-8173-403ADF14B995}"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262064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43E1DFD-5D33-0C45-8173-403ADF14B995}" type="datetimeFigureOut">
              <a:rPr lang="en-US" smtClean="0"/>
              <a:t>16/11/17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87ABEB-42A4-8B42-84E2-A72693DB7F3B}" type="slidenum">
              <a:rPr lang="en-US" smtClean="0"/>
              <a:t>‹#›</a:t>
            </a:fld>
            <a:endParaRPr lang="en-US"/>
          </a:p>
        </p:txBody>
      </p:sp>
    </p:spTree>
    <p:extLst>
      <p:ext uri="{BB962C8B-B14F-4D97-AF65-F5344CB8AC3E}">
        <p14:creationId xmlns:p14="http://schemas.microsoft.com/office/powerpoint/2010/main" val="40895064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E1DFD-5D33-0C45-8173-403ADF14B995}" type="datetimeFigureOut">
              <a:rPr lang="en-US" smtClean="0"/>
              <a:t>16/11/17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87ABEB-42A4-8B42-84E2-A72693DB7F3B}" type="slidenum">
              <a:rPr lang="en-US" smtClean="0"/>
              <a:t>‹#›</a:t>
            </a:fld>
            <a:endParaRPr lang="en-US"/>
          </a:p>
        </p:txBody>
      </p:sp>
    </p:spTree>
    <p:extLst>
      <p:ext uri="{BB962C8B-B14F-4D97-AF65-F5344CB8AC3E}">
        <p14:creationId xmlns:p14="http://schemas.microsoft.com/office/powerpoint/2010/main" val="403738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188" y="476250"/>
            <a:ext cx="8137525" cy="5654675"/>
          </a:xfrm>
        </p:spPr>
        <p:txBody>
          <a:bodyPr/>
          <a:lstStyle/>
          <a:p>
            <a:pPr>
              <a:defRPr/>
            </a:pPr>
            <a:r>
              <a:rPr lang="tr-TR" sz="1600" b="1" dirty="0">
                <a:effectLst/>
                <a:latin typeface="Tahoma" charset="0"/>
                <a:cs typeface="+mn-cs"/>
              </a:rPr>
              <a:t>Madde 11</a:t>
            </a:r>
            <a:r>
              <a:rPr lang="tr-TR" sz="1600" dirty="0">
                <a:effectLst/>
                <a:latin typeface="Tahoma" charset="0"/>
                <a:cs typeface="+mn-cs"/>
              </a:rPr>
              <a:t>  1. Kendisine bir suç yüklenen herkes, savunması için gerekli olan tüm güvencelerin tanındığı açık bir yargılama sonunda, yasaya göre suçlu olduğu saptanmadıkça, suçsuz sayılır. </a:t>
            </a:r>
          </a:p>
          <a:p>
            <a:pPr>
              <a:defRPr/>
            </a:pPr>
            <a:r>
              <a:rPr lang="tr-TR" sz="1600" dirty="0">
                <a:effectLst/>
                <a:latin typeface="Tahoma" charset="0"/>
                <a:cs typeface="+mn-cs"/>
              </a:rPr>
              <a:t>2. Hiç kimse işlendiği sırada ulusal yada uluslararası hukuka göre bir suç oluşturmayan herhangi bir eylem veya ihmalden dolayı suçlu sayılamaz. Kimseye suçun işlendiği sırada uygulanabilecek olan cezadan daha ağır bir ceza verilemez. </a:t>
            </a:r>
          </a:p>
          <a:p>
            <a:pPr>
              <a:defRPr/>
            </a:pPr>
            <a:r>
              <a:rPr lang="tr-TR" sz="1600" b="1" dirty="0">
                <a:effectLst/>
                <a:latin typeface="Tahoma" charset="0"/>
                <a:cs typeface="+mn-cs"/>
              </a:rPr>
              <a:t>Madde 12-</a:t>
            </a:r>
            <a:r>
              <a:rPr lang="tr-TR" sz="1600" dirty="0">
                <a:effectLst/>
                <a:latin typeface="Tahoma" charset="0"/>
                <a:cs typeface="+mn-cs"/>
              </a:rPr>
              <a:t> Kimsenin özel yaşamına, ailesine konutuna ya da haberleşmesine keyfi olarak karışılamaz, şeref ve adına saldırılamaz. </a:t>
            </a:r>
          </a:p>
          <a:p>
            <a:pPr>
              <a:defRPr/>
            </a:pPr>
            <a:r>
              <a:rPr lang="tr-TR" sz="1600" dirty="0">
                <a:effectLst/>
                <a:latin typeface="Tahoma" charset="0"/>
                <a:cs typeface="+mn-cs"/>
              </a:rPr>
              <a:t>Herkesin bu gibi karışma ve saldırılara karşı yasa tarafından korunmaya hakkı vardır. </a:t>
            </a:r>
          </a:p>
          <a:p>
            <a:pPr>
              <a:defRPr/>
            </a:pPr>
            <a:endParaRPr lang="tr-TR" sz="1200" dirty="0">
              <a:latin typeface="Tahoma" charset="0"/>
              <a:cs typeface="+mn-cs"/>
            </a:endParaRPr>
          </a:p>
        </p:txBody>
      </p:sp>
    </p:spTree>
    <p:extLst>
      <p:ext uri="{BB962C8B-B14F-4D97-AF65-F5344CB8AC3E}">
        <p14:creationId xmlns:p14="http://schemas.microsoft.com/office/powerpoint/2010/main" val="997393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a:defRPr/>
            </a:pPr>
            <a:r>
              <a:rPr lang="tr-TR" b="1" dirty="0">
                <a:latin typeface="Tahoma" charset="0"/>
              </a:rPr>
              <a:t>Madde 13</a:t>
            </a:r>
            <a:r>
              <a:rPr lang="tr-TR" dirty="0">
                <a:latin typeface="Tahoma" charset="0"/>
              </a:rPr>
              <a:t>  1. Herkesin bir devletin toprakları üzerinde serbestçe dolaşma ve oturma hakkı vardır. </a:t>
            </a:r>
          </a:p>
          <a:p>
            <a:pPr>
              <a:defRPr/>
            </a:pPr>
            <a:r>
              <a:rPr lang="tr-TR" dirty="0">
                <a:latin typeface="Tahoma" charset="0"/>
              </a:rPr>
              <a:t>2. Herkes , kendi ülkesi de dahil olmak üzere, herhangi bir ülkeden ayrılmak ve ülkesine yeniden dönmek hakkına sahiptir. </a:t>
            </a:r>
          </a:p>
          <a:p>
            <a:pPr>
              <a:defRPr/>
            </a:pPr>
            <a:r>
              <a:rPr lang="tr-TR" b="1" dirty="0">
                <a:latin typeface="Tahoma" charset="0"/>
              </a:rPr>
              <a:t>Madde 14</a:t>
            </a:r>
            <a:r>
              <a:rPr lang="tr-TR" dirty="0">
                <a:latin typeface="Tahoma" charset="0"/>
              </a:rPr>
              <a:t>  1. Herkesin zulüm altında başka ülkelere sığınma ve sığınma olanaklarından yararlanma hakkı vardır. </a:t>
            </a:r>
          </a:p>
          <a:p>
            <a:pPr>
              <a:defRPr/>
            </a:pPr>
            <a:r>
              <a:rPr lang="tr-TR" dirty="0">
                <a:latin typeface="Tahoma" charset="0"/>
              </a:rPr>
              <a:t>2. Gerçekten siyasal nitelik taşımayan suçlardan veya Birleşmiş Milletlerin amaç ve ülkelerine aykırı eylemlerden doğan kovuşturma durumunda bu haktan yararlanılamaz. </a:t>
            </a:r>
          </a:p>
          <a:p>
            <a:pPr>
              <a:defRPr/>
            </a:pPr>
            <a:r>
              <a:rPr lang="tr-TR" b="1" dirty="0">
                <a:latin typeface="Tahoma" charset="0"/>
              </a:rPr>
              <a:t>Madde 15</a:t>
            </a:r>
            <a:r>
              <a:rPr lang="tr-TR" dirty="0">
                <a:latin typeface="Tahoma" charset="0"/>
              </a:rPr>
              <a:t>  1. Herkesin bir yurttaşlığa hakkı vardır. </a:t>
            </a:r>
          </a:p>
          <a:p>
            <a:pPr>
              <a:defRPr/>
            </a:pPr>
            <a:r>
              <a:rPr lang="tr-TR" dirty="0">
                <a:latin typeface="Tahoma" charset="0"/>
              </a:rPr>
              <a:t>2. Hiç kimse keyfi olarak yurttaşlığından veya yurttaşlığını değiştirme hakkından yoksun bırakılamaz. </a:t>
            </a:r>
          </a:p>
          <a:p>
            <a:endParaRPr lang="en-US" dirty="0"/>
          </a:p>
        </p:txBody>
      </p:sp>
    </p:spTree>
    <p:extLst>
      <p:ext uri="{BB962C8B-B14F-4D97-AF65-F5344CB8AC3E}">
        <p14:creationId xmlns:p14="http://schemas.microsoft.com/office/powerpoint/2010/main" val="1756270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r>
              <a:rPr lang="tr-TR" sz="1600" b="1" dirty="0">
                <a:effectLst/>
                <a:latin typeface="Tahoma" charset="0"/>
              </a:rPr>
              <a:t>Madde 16</a:t>
            </a:r>
            <a:r>
              <a:rPr lang="tr-TR" sz="1600" dirty="0">
                <a:effectLst/>
                <a:latin typeface="Tahoma" charset="0"/>
              </a:rPr>
              <a:t>  1. Yetişkin her erkeğin ve kadının, ırk, yurttaşlık veya din bakımlarından herhangi bir kısıtlamaya uğramaksızın evlenme ve aile kurmaya hakkı vardır. </a:t>
            </a:r>
          </a:p>
          <a:p>
            <a:pPr>
              <a:defRPr/>
            </a:pPr>
            <a:r>
              <a:rPr lang="tr-TR" sz="1600" dirty="0">
                <a:effectLst/>
                <a:latin typeface="Tahoma" charset="0"/>
              </a:rPr>
              <a:t>2. Evlenme sözleşmesi, ancak evleneceklerin özgür ve tam iradeleriyle yapılır. </a:t>
            </a:r>
          </a:p>
          <a:p>
            <a:pPr>
              <a:defRPr/>
            </a:pPr>
            <a:r>
              <a:rPr lang="tr-TR" sz="1600" dirty="0">
                <a:effectLst/>
                <a:latin typeface="Tahoma" charset="0"/>
              </a:rPr>
              <a:t>3. Aile, toplumun, doğal ve temel unsurudur, toplum ve devlet tarafından korunur. </a:t>
            </a:r>
          </a:p>
          <a:p>
            <a:pPr>
              <a:defRPr/>
            </a:pPr>
            <a:r>
              <a:rPr lang="tr-TR" sz="1600" b="1" dirty="0">
                <a:effectLst/>
                <a:latin typeface="Tahoma" charset="0"/>
              </a:rPr>
              <a:t>Madde 17</a:t>
            </a:r>
            <a:r>
              <a:rPr lang="tr-TR" sz="1600" dirty="0">
                <a:effectLst/>
                <a:latin typeface="Tahoma" charset="0"/>
              </a:rPr>
              <a:t>  1. Herkesin tek başına veya başkalarıyla ortaklaşa mülkiyet hakkı vardır. </a:t>
            </a:r>
          </a:p>
          <a:p>
            <a:pPr>
              <a:defRPr/>
            </a:pPr>
            <a:r>
              <a:rPr lang="tr-TR" sz="1600" dirty="0">
                <a:effectLst/>
                <a:latin typeface="Tahoma" charset="0"/>
              </a:rPr>
              <a:t>2. Hiç kimse keyfi olarak mülkiyetinden yoksun bırakılamaz. </a:t>
            </a:r>
          </a:p>
          <a:p>
            <a:pPr>
              <a:defRPr/>
            </a:pPr>
            <a:r>
              <a:rPr lang="tr-TR" sz="1600" b="1" dirty="0">
                <a:effectLst/>
                <a:latin typeface="Tahoma" charset="0"/>
              </a:rPr>
              <a:t>Madde 18-</a:t>
            </a:r>
            <a:r>
              <a:rPr lang="tr-TR" sz="1600" dirty="0">
                <a:effectLst/>
                <a:latin typeface="Tahoma" charset="0"/>
              </a:rPr>
              <a:t> Herkesin düşünce, vicdan ve din özgürlüğüne hakkı vardır. </a:t>
            </a:r>
          </a:p>
          <a:p>
            <a:pPr>
              <a:defRPr/>
            </a:pPr>
            <a:r>
              <a:rPr lang="tr-TR" sz="1600" dirty="0">
                <a:effectLst/>
                <a:latin typeface="Tahoma" charset="0"/>
              </a:rPr>
              <a:t>Bu hak, din veya topluca, açık olarak ya da özel biçimde öğrenim, uygulama, ibadet ve dinsel törenlerle açığa vurma özgürlüğünü içerir. </a:t>
            </a:r>
          </a:p>
          <a:p>
            <a:pPr>
              <a:defRPr/>
            </a:pPr>
            <a:endParaRPr lang="en-US" sz="1600" dirty="0"/>
          </a:p>
        </p:txBody>
      </p:sp>
    </p:spTree>
    <p:extLst>
      <p:ext uri="{BB962C8B-B14F-4D97-AF65-F5344CB8AC3E}">
        <p14:creationId xmlns:p14="http://schemas.microsoft.com/office/powerpoint/2010/main" val="2254365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defRPr/>
            </a:pPr>
            <a:r>
              <a:rPr lang="tr-TR" b="1" dirty="0">
                <a:latin typeface="Tahoma" charset="0"/>
              </a:rPr>
              <a:t>Madde 19-</a:t>
            </a:r>
            <a:r>
              <a:rPr lang="tr-TR" dirty="0">
                <a:latin typeface="Tahoma" charset="0"/>
              </a:rPr>
              <a:t> Herkesin düşünce ve anlatım özgürlüğüne hakkı vardır. Bu hak düşüncelerinden dolayı rahatsız edilmemek, ülke sınırları söz konusu olmaksızın, bilgi ve düşünceleri her yoldan araştırmak, elde etmek ve yaymak hakkını gerekli kılar. </a:t>
            </a:r>
          </a:p>
          <a:p>
            <a:pPr>
              <a:defRPr/>
            </a:pPr>
            <a:r>
              <a:rPr lang="tr-TR" b="1" dirty="0">
                <a:latin typeface="Tahoma" charset="0"/>
              </a:rPr>
              <a:t>Madde 20</a:t>
            </a:r>
            <a:r>
              <a:rPr lang="tr-TR" dirty="0">
                <a:latin typeface="Tahoma" charset="0"/>
              </a:rPr>
              <a:t>  1. Herkesin silahsız ve saldırısız toplanma, dernek kurma ve derneğe katılma özgürlüğü vardır. </a:t>
            </a:r>
          </a:p>
          <a:p>
            <a:pPr>
              <a:defRPr/>
            </a:pPr>
            <a:r>
              <a:rPr lang="tr-TR" dirty="0">
                <a:latin typeface="Tahoma" charset="0"/>
              </a:rPr>
              <a:t>2. Hiç kimse bir derneğe girmeye zorlanamaz. </a:t>
            </a:r>
          </a:p>
          <a:p>
            <a:endParaRPr lang="en-US" dirty="0"/>
          </a:p>
        </p:txBody>
      </p:sp>
    </p:spTree>
    <p:extLst>
      <p:ext uri="{BB962C8B-B14F-4D97-AF65-F5344CB8AC3E}">
        <p14:creationId xmlns:p14="http://schemas.microsoft.com/office/powerpoint/2010/main" val="75738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513" y="260350"/>
            <a:ext cx="8444899" cy="6597650"/>
          </a:xfrm>
        </p:spPr>
        <p:txBody>
          <a:bodyPr/>
          <a:lstStyle/>
          <a:p>
            <a:pPr>
              <a:defRPr/>
            </a:pPr>
            <a:r>
              <a:rPr lang="tr-TR" sz="1400" b="1" dirty="0">
                <a:effectLst/>
                <a:latin typeface="Tahoma" charset="0"/>
                <a:cs typeface="+mn-cs"/>
              </a:rPr>
              <a:t>Madde 21</a:t>
            </a:r>
            <a:r>
              <a:rPr lang="tr-TR" sz="1400" dirty="0">
                <a:effectLst/>
                <a:latin typeface="Tahoma" charset="0"/>
                <a:cs typeface="+mn-cs"/>
              </a:rPr>
              <a:t> 1. Herkes, doğrudan veya serbestçe seçilmiş temsilciler aracılığı ile ülkesinin yönetimine katılma hakkına sahiptir. </a:t>
            </a:r>
          </a:p>
          <a:p>
            <a:pPr>
              <a:defRPr/>
            </a:pPr>
            <a:r>
              <a:rPr lang="tr-TR" sz="1400" dirty="0">
                <a:effectLst/>
                <a:latin typeface="Tahoma" charset="0"/>
                <a:cs typeface="+mn-cs"/>
              </a:rPr>
              <a:t>2. Herkesin ülkesinin kamu hizmetlerinden eşit olarak yararlanma hakkı vardır. </a:t>
            </a:r>
          </a:p>
          <a:p>
            <a:pPr>
              <a:defRPr/>
            </a:pPr>
            <a:r>
              <a:rPr lang="tr-TR" sz="1400" dirty="0">
                <a:effectLst/>
                <a:latin typeface="Tahoma" charset="0"/>
                <a:cs typeface="+mn-cs"/>
              </a:rPr>
              <a:t>3. Halkın iradesi hükümet otoritesinin temelidir. Bu irade, gizli veya serbestliği sağlayacak benzeri bir yöntemle genel ve eşit oy verme yoluyla yapılacak ve belirli aralıklarla tekrarlanacak dürüst seçimlerle belirlenir. </a:t>
            </a:r>
          </a:p>
          <a:p>
            <a:pPr>
              <a:defRPr/>
            </a:pPr>
            <a:r>
              <a:rPr lang="tr-TR" sz="1400" b="1" dirty="0">
                <a:effectLst/>
                <a:latin typeface="Tahoma" charset="0"/>
                <a:cs typeface="+mn-cs"/>
              </a:rPr>
              <a:t>Madde 22-</a:t>
            </a:r>
            <a:r>
              <a:rPr lang="tr-TR" sz="1400" dirty="0">
                <a:effectLst/>
                <a:latin typeface="Tahoma" charset="0"/>
                <a:cs typeface="+mn-cs"/>
              </a:rPr>
              <a:t> Herkesin, toplumun bir üyesi olarak, sosyal güvenliğe hakkı vardır. Ulusal çabalarla ve uluslararası işbirliği yoluyla ve her devletin örgütlenmesine ve kaynaklarına göre, herkes onur ve kişiliğinin serbestçe gelişim için gerekli olan ekonomik, sosyal ve kültürel haklarının gerçekleştirilmesi hakkına sahiptir. </a:t>
            </a:r>
          </a:p>
          <a:p>
            <a:pPr>
              <a:defRPr/>
            </a:pPr>
            <a:endParaRPr lang="tr-TR" sz="1000" dirty="0">
              <a:latin typeface="Tahoma" charset="0"/>
              <a:cs typeface="+mn-cs"/>
            </a:endParaRPr>
          </a:p>
        </p:txBody>
      </p:sp>
    </p:spTree>
    <p:extLst>
      <p:ext uri="{BB962C8B-B14F-4D97-AF65-F5344CB8AC3E}">
        <p14:creationId xmlns:p14="http://schemas.microsoft.com/office/powerpoint/2010/main" val="58874137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5062812"/>
          </a:xfrm>
        </p:spPr>
        <p:txBody>
          <a:bodyPr>
            <a:normAutofit fontScale="55000" lnSpcReduction="20000"/>
          </a:bodyPr>
          <a:lstStyle/>
          <a:p>
            <a:pPr>
              <a:defRPr/>
            </a:pPr>
            <a:r>
              <a:rPr lang="tr-TR" b="1" dirty="0">
                <a:latin typeface="Tahoma" charset="0"/>
              </a:rPr>
              <a:t>Madde 23</a:t>
            </a:r>
            <a:r>
              <a:rPr lang="tr-TR" dirty="0">
                <a:latin typeface="Tahoma" charset="0"/>
              </a:rPr>
              <a:t> 1. Herkesin çalışma, işini serbestçe seçme, adaletli ve elverişli koşullarda çalışma ve işsizliğe karşı korunma hakkı vardır. </a:t>
            </a:r>
          </a:p>
          <a:p>
            <a:pPr>
              <a:defRPr/>
            </a:pPr>
            <a:r>
              <a:rPr lang="tr-TR" dirty="0">
                <a:latin typeface="Tahoma" charset="0"/>
              </a:rPr>
              <a:t>2. Herkesin, herhangi bir ayrım gözetmeksizin, eşit iş için eşit ücrete hakkı vardır.+ </a:t>
            </a:r>
          </a:p>
          <a:p>
            <a:pPr>
              <a:defRPr/>
            </a:pPr>
            <a:r>
              <a:rPr lang="tr-TR" dirty="0">
                <a:latin typeface="Tahoma" charset="0"/>
              </a:rPr>
              <a:t>3. Herkesin kendisi ve ailesi için insan onuruna yaraşır ve gerekirse her türlü sosyal koruma önlemleriyle desteklenmiş bir yaşam sağlayacak adil ve elverişli bir ücrete hakkı vardır. </a:t>
            </a:r>
          </a:p>
          <a:p>
            <a:pPr>
              <a:defRPr/>
            </a:pPr>
            <a:r>
              <a:rPr lang="tr-TR" dirty="0">
                <a:latin typeface="Tahoma" charset="0"/>
              </a:rPr>
              <a:t>4. Herkesin çıkarını korumak için sendika kurma veya sendikaya üye olma hakkı vardır. </a:t>
            </a:r>
          </a:p>
          <a:p>
            <a:pPr>
              <a:defRPr/>
            </a:pPr>
            <a:r>
              <a:rPr lang="tr-TR" b="1" dirty="0">
                <a:solidFill>
                  <a:srgbClr val="FF0000"/>
                </a:solidFill>
                <a:latin typeface="Tahoma" charset="0"/>
              </a:rPr>
              <a:t>Madde 24-</a:t>
            </a:r>
            <a:r>
              <a:rPr lang="tr-TR" dirty="0">
                <a:solidFill>
                  <a:srgbClr val="FF0000"/>
                </a:solidFill>
                <a:latin typeface="Tahoma" charset="0"/>
              </a:rPr>
              <a:t> Herkesin dinlenmeye, eğlenmeye, özellikle çalışma süresinin makul ölçüde sınırlandırılmasına ve belirli dönemlerde ücretli izne çıkmaya hakkı vardır. </a:t>
            </a:r>
          </a:p>
          <a:p>
            <a:pPr>
              <a:defRPr/>
            </a:pPr>
            <a:r>
              <a:rPr lang="tr-TR" b="1" dirty="0">
                <a:latin typeface="Tahoma" charset="0"/>
              </a:rPr>
              <a:t>Madde 25</a:t>
            </a:r>
            <a:r>
              <a:rPr lang="tr-TR" dirty="0">
                <a:latin typeface="Tahoma" charset="0"/>
              </a:rPr>
              <a:t> 1. Herkesin kendisinin ve ailesinin sağlık ve refahı için beslenme, giyim, konut ve tıbbi bakım hakkı vardır. Herkes, işsizlik, hastalık, sakatlık, dulluk, yaşlılık ve kendi iradesi dışındaki koşullardan doğan geçim sıkıntısı durumunda güvenlik hakkına sahiptir. </a:t>
            </a:r>
          </a:p>
          <a:p>
            <a:pPr>
              <a:defRPr/>
            </a:pPr>
            <a:r>
              <a:rPr lang="tr-TR" dirty="0">
                <a:latin typeface="Tahoma" charset="0"/>
              </a:rPr>
              <a:t>2. Anaların ve çocukların özel bakım ve yardım görme hakları vardır. </a:t>
            </a:r>
            <a:br>
              <a:rPr lang="tr-TR" dirty="0">
                <a:latin typeface="Tahoma" charset="0"/>
              </a:rPr>
            </a:br>
            <a:r>
              <a:rPr lang="tr-TR" dirty="0">
                <a:latin typeface="Tahoma" charset="0"/>
              </a:rPr>
              <a:t>Bütün çocuklar, evlilik içi veya evlilik dışı doğmuş olsunlar, aynı sosyal güvenceden yararlanırlar. </a:t>
            </a:r>
          </a:p>
          <a:p>
            <a:endParaRPr lang="en-US" dirty="0"/>
          </a:p>
        </p:txBody>
      </p:sp>
    </p:spTree>
    <p:extLst>
      <p:ext uri="{BB962C8B-B14F-4D97-AF65-F5344CB8AC3E}">
        <p14:creationId xmlns:p14="http://schemas.microsoft.com/office/powerpoint/2010/main" val="3244162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Kaynak</a:t>
            </a:r>
            <a:endParaRPr lang="en-US" dirty="0"/>
          </a:p>
        </p:txBody>
      </p:sp>
      <p:sp>
        <p:nvSpPr>
          <p:cNvPr id="3" name="Content Placeholder 2"/>
          <p:cNvSpPr>
            <a:spLocks noGrp="1"/>
          </p:cNvSpPr>
          <p:nvPr>
            <p:ph idx="1"/>
          </p:nvPr>
        </p:nvSpPr>
        <p:spPr/>
        <p:txBody>
          <a:bodyPr/>
          <a:lstStyle/>
          <a:p>
            <a:r>
              <a:rPr lang="en-US" dirty="0" err="1" smtClean="0"/>
              <a:t>Meryem</a:t>
            </a:r>
            <a:r>
              <a:rPr lang="en-US" dirty="0" smtClean="0"/>
              <a:t> </a:t>
            </a:r>
            <a:r>
              <a:rPr lang="en-US" dirty="0" err="1" smtClean="0"/>
              <a:t>Kozak</a:t>
            </a:r>
            <a:r>
              <a:rPr lang="en-US" dirty="0" smtClean="0"/>
              <a:t>- </a:t>
            </a:r>
            <a:r>
              <a:rPr lang="en-US" dirty="0" err="1" smtClean="0"/>
              <a:t>Hatice</a:t>
            </a:r>
            <a:r>
              <a:rPr lang="en-US" dirty="0" smtClean="0"/>
              <a:t> </a:t>
            </a:r>
            <a:r>
              <a:rPr lang="en-US" dirty="0" err="1" smtClean="0"/>
              <a:t>Nergis</a:t>
            </a:r>
            <a:r>
              <a:rPr lang="en-US" dirty="0" smtClean="0"/>
              <a:t>- </a:t>
            </a:r>
            <a:r>
              <a:rPr lang="en-US" dirty="0" err="1" smtClean="0"/>
              <a:t>Turizmde</a:t>
            </a:r>
            <a:r>
              <a:rPr lang="en-US" dirty="0" smtClean="0"/>
              <a:t> </a:t>
            </a:r>
            <a:r>
              <a:rPr lang="en-US" dirty="0" err="1" smtClean="0"/>
              <a:t>Etik</a:t>
            </a:r>
            <a:r>
              <a:rPr lang="en-US" dirty="0" smtClean="0"/>
              <a:t>- </a:t>
            </a:r>
            <a:r>
              <a:rPr lang="en-US" dirty="0" err="1" smtClean="0"/>
              <a:t>Detay</a:t>
            </a:r>
            <a:r>
              <a:rPr lang="en-US" dirty="0" smtClean="0"/>
              <a:t> </a:t>
            </a:r>
            <a:r>
              <a:rPr lang="en-US" dirty="0" err="1" smtClean="0"/>
              <a:t>Yayıncılık</a:t>
            </a:r>
            <a:endParaRPr lang="en-US" dirty="0" smtClean="0"/>
          </a:p>
          <a:p>
            <a:r>
              <a:rPr lang="en-US" dirty="0" err="1" smtClean="0"/>
              <a:t>Çeşitli</a:t>
            </a:r>
            <a:r>
              <a:rPr lang="en-US" dirty="0" smtClean="0"/>
              <a:t> </a:t>
            </a:r>
            <a:r>
              <a:rPr lang="en-US" dirty="0" err="1" smtClean="0"/>
              <a:t>makaleler</a:t>
            </a:r>
            <a:endParaRPr lang="en-US" dirty="0"/>
          </a:p>
        </p:txBody>
      </p:sp>
    </p:spTree>
    <p:extLst>
      <p:ext uri="{BB962C8B-B14F-4D97-AF65-F5344CB8AC3E}">
        <p14:creationId xmlns:p14="http://schemas.microsoft.com/office/powerpoint/2010/main" val="3971086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682</Words>
  <Application>Microsoft Macintosh PowerPoint</Application>
  <PresentationFormat>On-screen Show (4:3)</PresentationFormat>
  <Paragraphs>34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Kaynak</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2017-11-16T12:46:30Z</dcterms:created>
  <dcterms:modified xsi:type="dcterms:W3CDTF">2017-11-16T13:35:56Z</dcterms:modified>
</cp:coreProperties>
</file>