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8"/>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6" r:id="rId14"/>
    <p:sldId id="347" r:id="rId15"/>
    <p:sldId id="348" r:id="rId16"/>
    <p:sldId id="349" r:id="rId17"/>
    <p:sldId id="350" r:id="rId18"/>
    <p:sldId id="351" r:id="rId19"/>
    <p:sldId id="354" r:id="rId20"/>
    <p:sldId id="355" r:id="rId21"/>
    <p:sldId id="357" r:id="rId22"/>
    <p:sldId id="352" r:id="rId23"/>
    <p:sldId id="356" r:id="rId24"/>
    <p:sldId id="353" r:id="rId25"/>
    <p:sldId id="345" r:id="rId26"/>
    <p:sldId id="333" r:id="rId27"/>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27.11.2017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27.11.2017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27.11.2017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27.11.2017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27.11.2017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27.11.2017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27.11.2017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27.11.2017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27.11.2017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27.11.2017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27.11.2017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a:t> </a:t>
            </a:r>
            <a:r>
              <a:rPr lang="tr-TR" altLang="tr-TR" dirty="0" err="1" smtClean="0"/>
              <a:t>Arayüz</a:t>
            </a:r>
            <a:r>
              <a:rPr lang="tr-TR" altLang="tr-TR" dirty="0" smtClean="0"/>
              <a:t> Tasarımında Genel İlkeler</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UYUMLULUK</a:t>
            </a:r>
            <a:endParaRPr lang="tr-TR" dirty="0"/>
          </a:p>
        </p:txBody>
      </p:sp>
      <p:sp>
        <p:nvSpPr>
          <p:cNvPr id="3" name="İçerik Yer Tutucusu 2"/>
          <p:cNvSpPr>
            <a:spLocks noGrp="1"/>
          </p:cNvSpPr>
          <p:nvPr>
            <p:ph idx="1"/>
          </p:nvPr>
        </p:nvSpPr>
        <p:spPr/>
        <p:txBody>
          <a:bodyPr/>
          <a:lstStyle/>
          <a:p>
            <a:pPr eaLnBrk="1" hangingPunct="1"/>
            <a:r>
              <a:rPr lang="tr-TR" altLang="tr-TR" dirty="0"/>
              <a:t>Bileşenler uyumlu olduğunda kullanıcılara kullanım kolaylığı sağlanmış olur.</a:t>
            </a:r>
          </a:p>
          <a:p>
            <a:pPr eaLnBrk="1" hangingPunct="1"/>
            <a:endParaRPr lang="tr-TR" altLang="tr-TR" dirty="0"/>
          </a:p>
          <a:p>
            <a:pPr eaLnBrk="1" hangingPunct="1"/>
            <a:r>
              <a:rPr lang="tr-TR" altLang="tr-TR" dirty="0"/>
              <a:t>Uygulama Grupları</a:t>
            </a:r>
          </a:p>
          <a:p>
            <a:pPr lvl="1" eaLnBrk="1" hangingPunct="1"/>
            <a:r>
              <a:rPr lang="tr-TR" altLang="tr-TR" dirty="0"/>
              <a:t>Uygulama içi uyumluluk</a:t>
            </a:r>
          </a:p>
          <a:p>
            <a:pPr lvl="1" eaLnBrk="1" hangingPunct="1"/>
            <a:r>
              <a:rPr lang="tr-TR" altLang="tr-TR" dirty="0"/>
              <a:t>Uygulamalar arası uyumluluk</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339226310"/>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İÇİ UYUMLULUK</a:t>
            </a:r>
            <a:endParaRPr lang="tr-TR" dirty="0"/>
          </a:p>
        </p:txBody>
      </p:sp>
      <p:sp>
        <p:nvSpPr>
          <p:cNvPr id="3" name="İçerik Yer Tutucusu 2"/>
          <p:cNvSpPr>
            <a:spLocks noGrp="1"/>
          </p:cNvSpPr>
          <p:nvPr>
            <p:ph idx="1"/>
          </p:nvPr>
        </p:nvSpPr>
        <p:spPr/>
        <p:txBody>
          <a:bodyPr/>
          <a:lstStyle/>
          <a:p>
            <a:pPr eaLnBrk="1" hangingPunct="1">
              <a:lnSpc>
                <a:spcPct val="80000"/>
              </a:lnSpc>
              <a:defRPr/>
            </a:pPr>
            <a:r>
              <a:rPr lang="tr-TR" dirty="0"/>
              <a:t>Uygulama içi uyumluluk belirli bir uygulama içindeki tüm pencerelerde bulunan bileşenlerin birbiriyle aynı biçimde olması anlamında kullanılır. </a:t>
            </a:r>
          </a:p>
          <a:p>
            <a:pPr marL="0" indent="0" eaLnBrk="1" hangingPunct="1">
              <a:lnSpc>
                <a:spcPct val="80000"/>
              </a:lnSpc>
              <a:buFont typeface="Wingdings" panose="05000000000000000000" pitchFamily="2" charset="2"/>
              <a:buNone/>
              <a:defRPr/>
            </a:pPr>
            <a:endParaRPr lang="tr-TR" dirty="0"/>
          </a:p>
          <a:p>
            <a:pPr eaLnBrk="1" hangingPunct="1">
              <a:lnSpc>
                <a:spcPct val="80000"/>
              </a:lnSpc>
              <a:defRPr/>
            </a:pPr>
            <a:r>
              <a:rPr lang="tr-TR" dirty="0"/>
              <a:t>Bunun sağlanması için tasarım ekibi, projenin yazılmaya başlanmasından önce </a:t>
            </a:r>
            <a:r>
              <a:rPr lang="tr-TR" dirty="0" err="1"/>
              <a:t>arayüz</a:t>
            </a:r>
            <a:r>
              <a:rPr lang="tr-TR" dirty="0"/>
              <a:t> standartlarını belirlemelidir. Aksi takdirde takımdaki herkes kendi </a:t>
            </a:r>
            <a:r>
              <a:rPr lang="tr-TR" dirty="0" err="1"/>
              <a:t>arayüz</a:t>
            </a:r>
            <a:r>
              <a:rPr lang="tr-TR" dirty="0"/>
              <a:t> standardını (kendi zihnindeki modele göre) geliştireceği için uygulama içi uyum söz konusu olamaz. </a:t>
            </a:r>
          </a:p>
          <a:p>
            <a:pPr marL="0" indent="0" eaLnBrk="1" hangingPunct="1">
              <a:lnSpc>
                <a:spcPct val="80000"/>
              </a:lnSpc>
              <a:buFont typeface="Wingdings" panose="05000000000000000000" pitchFamily="2" charset="2"/>
              <a:buNone/>
              <a:defRPr/>
            </a:pPr>
            <a:endParaRPr lang="tr-TR" dirty="0"/>
          </a:p>
          <a:p>
            <a:pPr eaLnBrk="1" hangingPunct="1">
              <a:lnSpc>
                <a:spcPct val="80000"/>
              </a:lnSpc>
              <a:defRPr/>
            </a:pPr>
            <a:r>
              <a:rPr lang="tr-TR" dirty="0"/>
              <a:t>Uygulama içi uyum, yalnızca görsellikte değil, işlevsellikte de aranmalıdır. "Kaydet" düğmesi, belirli bir veri tipi için farklı, diğer bir veri tipi için farklı süreçlere girmemelidir. Aynı biçimde davranmalıdır.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4128799601"/>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UYGULAMALARARASI UYUMLULUK</a:t>
            </a:r>
            <a:endParaRPr lang="tr-TR" dirty="0"/>
          </a:p>
        </p:txBody>
      </p:sp>
      <p:sp>
        <p:nvSpPr>
          <p:cNvPr id="3" name="İçerik Yer Tutucusu 2"/>
          <p:cNvSpPr>
            <a:spLocks noGrp="1"/>
          </p:cNvSpPr>
          <p:nvPr>
            <p:ph idx="1"/>
          </p:nvPr>
        </p:nvSpPr>
        <p:spPr/>
        <p:txBody>
          <a:bodyPr/>
          <a:lstStyle/>
          <a:p>
            <a:pPr eaLnBrk="1" hangingPunct="1">
              <a:lnSpc>
                <a:spcPct val="80000"/>
              </a:lnSpc>
              <a:defRPr/>
            </a:pPr>
            <a:r>
              <a:rPr lang="tr-TR" dirty="0"/>
              <a:t>Uygulamalar arası uyumluluk bir uygulamadaki </a:t>
            </a:r>
            <a:r>
              <a:rPr lang="tr-TR" dirty="0" err="1"/>
              <a:t>arayüzün</a:t>
            </a:r>
            <a:r>
              <a:rPr lang="tr-TR" dirty="0"/>
              <a:t> genel görünüşünün ve kullanımının kullanıcının daha önce kullanmış olduğu ya da kullanacağı uygulamalarla aynı şekilde tasarlanması ile gerçekleşir. </a:t>
            </a:r>
          </a:p>
          <a:p>
            <a:pPr marL="0" indent="0" eaLnBrk="1" hangingPunct="1">
              <a:lnSpc>
                <a:spcPct val="80000"/>
              </a:lnSpc>
              <a:buFont typeface="Wingdings" panose="05000000000000000000" pitchFamily="2" charset="2"/>
              <a:buNone/>
              <a:defRPr/>
            </a:pPr>
            <a:endParaRPr lang="tr-TR" dirty="0"/>
          </a:p>
          <a:p>
            <a:pPr eaLnBrk="1" hangingPunct="1">
              <a:lnSpc>
                <a:spcPct val="80000"/>
              </a:lnSpc>
              <a:defRPr/>
            </a:pPr>
            <a:r>
              <a:rPr lang="tr-TR" dirty="0"/>
              <a:t>Bunun sonucunda uygulama pencerelerinin ve pencere içindeki bileşenlerin tasarımı, (boy, renk, yer, vb.) doğru bir biçimde yapılabilir. </a:t>
            </a:r>
          </a:p>
          <a:p>
            <a:pPr marL="0" indent="0" eaLnBrk="1" hangingPunct="1">
              <a:lnSpc>
                <a:spcPct val="80000"/>
              </a:lnSpc>
              <a:buFont typeface="Wingdings" panose="05000000000000000000" pitchFamily="2" charset="2"/>
              <a:buNone/>
              <a:defRPr/>
            </a:pPr>
            <a:endParaRPr lang="tr-TR" dirty="0"/>
          </a:p>
          <a:p>
            <a:pPr eaLnBrk="1" hangingPunct="1">
              <a:lnSpc>
                <a:spcPct val="80000"/>
              </a:lnSpc>
              <a:defRPr/>
            </a:pPr>
            <a:r>
              <a:rPr lang="tr-TR" dirty="0"/>
              <a:t>Bu uyumluluk bileşenlerin tasarımı ile kalmaz, işlevsellikte de etkisini sürdürür. Örneğin "kaydet" düğmesi pek çok uygulamada aynı yerdedir ve tıklandığında aynı şeylerin gerçekleşmesine yol açar.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spTree>
    <p:extLst>
      <p:ext uri="{BB962C8B-B14F-4D97-AF65-F5344CB8AC3E}">
        <p14:creationId xmlns:p14="http://schemas.microsoft.com/office/powerpoint/2010/main" val="324486614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UYGULAMALARARASI UYUMLULUK</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6" name="Picture 4" descr="word.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35960" y="1643063"/>
            <a:ext cx="3303587"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p.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35330" y="4076851"/>
            <a:ext cx="3768725"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excel.bmp"/>
          <p:cNvPicPr>
            <a:picLocks noGrp="1" noChangeAspect="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1487488" y="1641500"/>
            <a:ext cx="3240918" cy="2291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2851404"/>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ÜSTÜN BİR ARAYÜZ</a:t>
            </a:r>
            <a:endParaRPr lang="tr-TR" dirty="0"/>
          </a:p>
        </p:txBody>
      </p:sp>
      <p:sp>
        <p:nvSpPr>
          <p:cNvPr id="3" name="İçerik Yer Tutucusu 2"/>
          <p:cNvSpPr>
            <a:spLocks noGrp="1"/>
          </p:cNvSpPr>
          <p:nvPr>
            <p:ph idx="1"/>
          </p:nvPr>
        </p:nvSpPr>
        <p:spPr/>
        <p:txBody>
          <a:bodyPr/>
          <a:lstStyle/>
          <a:p>
            <a:pPr eaLnBrk="1" hangingPunct="1"/>
            <a:r>
              <a:rPr lang="tr-TR" altLang="tr-TR" dirty="0"/>
              <a:t>Üstün bir </a:t>
            </a:r>
            <a:r>
              <a:rPr lang="tr-TR" altLang="tr-TR" dirty="0" err="1"/>
              <a:t>arayüz</a:t>
            </a:r>
            <a:r>
              <a:rPr lang="tr-TR" altLang="tr-TR" dirty="0"/>
              <a:t> farklı seviyedeki kullanıcılara hitap edebilmelidir. </a:t>
            </a:r>
          </a:p>
          <a:p>
            <a:pPr eaLnBrk="1" hangingPunct="1"/>
            <a:r>
              <a:rPr lang="tr-TR" altLang="tr-TR" dirty="0"/>
              <a:t>Yapısal olarak genel tasarımında farklı seviyedeki kullanıcılara hitap edebilmenin yanında, gerektiğinde özelleştirilebilmesi büyük önem taşır.</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665814283"/>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İÇERİĞİ</a:t>
            </a:r>
            <a:endParaRPr lang="tr-TR" dirty="0"/>
          </a:p>
        </p:txBody>
      </p:sp>
      <p:sp>
        <p:nvSpPr>
          <p:cNvPr id="3" name="İçerik Yer Tutucusu 2"/>
          <p:cNvSpPr>
            <a:spLocks noGrp="1"/>
          </p:cNvSpPr>
          <p:nvPr>
            <p:ph idx="1"/>
          </p:nvPr>
        </p:nvSpPr>
        <p:spPr/>
        <p:txBody>
          <a:bodyPr/>
          <a:lstStyle/>
          <a:p>
            <a:pPr eaLnBrk="1" hangingPunct="1"/>
            <a:r>
              <a:rPr lang="tr-TR" altLang="tr-TR" dirty="0" err="1"/>
              <a:t>Arayüz</a:t>
            </a:r>
            <a:r>
              <a:rPr lang="tr-TR" altLang="tr-TR" dirty="0"/>
              <a:t>, farklı seviyedeki kullanıcılara hitap edebilmek amacıyla aynı işlevin farklı biçimlerde yapılmasını sağlayan araçlar içermelidir.</a:t>
            </a:r>
          </a:p>
          <a:p>
            <a:pPr eaLnBrk="1" hangingPunct="1"/>
            <a:r>
              <a:rPr lang="tr-TR" altLang="tr-TR" dirty="0"/>
              <a:t>Bir belgeyi yazdırmanın farklı yolları:</a:t>
            </a:r>
          </a:p>
          <a:p>
            <a:pPr lvl="1" eaLnBrk="1" hangingPunct="1"/>
            <a:r>
              <a:rPr lang="tr-TR" altLang="tr-TR" dirty="0"/>
              <a:t>Menüden “Yazdır” seçeneği seçilerek</a:t>
            </a:r>
          </a:p>
          <a:p>
            <a:pPr lvl="1" eaLnBrk="1" hangingPunct="1"/>
            <a:r>
              <a:rPr lang="tr-TR" altLang="tr-TR" dirty="0"/>
              <a:t>Araç çubuğundan “Yazıcı” ikonu tıklanarak</a:t>
            </a:r>
          </a:p>
          <a:p>
            <a:pPr lvl="1" eaLnBrk="1" hangingPunct="1"/>
            <a:r>
              <a:rPr lang="tr-TR" altLang="tr-TR" dirty="0"/>
              <a:t>Klavyeden </a:t>
            </a:r>
            <a:r>
              <a:rPr lang="tr-TR" altLang="tr-TR" dirty="0" err="1"/>
              <a:t>Ctrl</a:t>
            </a:r>
            <a:r>
              <a:rPr lang="tr-TR" altLang="tr-TR" dirty="0"/>
              <a:t> + P tuşlarına basılarak</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1210949349"/>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İÇERİĞİ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Picture 4" descr="ar1.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98562" y="1420876"/>
            <a:ext cx="3562350"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r2.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28463" y="1386339"/>
            <a:ext cx="3724275"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ar3.bmp"/>
          <p:cNvPicPr>
            <a:picLocks noGrp="1" noChangeAspect="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5447928" y="4646194"/>
            <a:ext cx="2169799" cy="1596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541184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ARAYÜZÜN ÖZELLEŞTİRİLEBİLMESİ</a:t>
            </a:r>
            <a:endParaRPr lang="tr-TR" dirty="0"/>
          </a:p>
        </p:txBody>
      </p:sp>
      <p:sp>
        <p:nvSpPr>
          <p:cNvPr id="3" name="İçerik Yer Tutucusu 2"/>
          <p:cNvSpPr>
            <a:spLocks noGrp="1"/>
          </p:cNvSpPr>
          <p:nvPr>
            <p:ph idx="1"/>
          </p:nvPr>
        </p:nvSpPr>
        <p:spPr/>
        <p:txBody>
          <a:bodyPr/>
          <a:lstStyle/>
          <a:p>
            <a:pPr>
              <a:defRPr/>
            </a:pPr>
            <a:r>
              <a:rPr lang="tr-TR" dirty="0"/>
              <a:t>Pek çok yazılım, </a:t>
            </a:r>
            <a:r>
              <a:rPr lang="tr-TR" dirty="0" err="1"/>
              <a:t>arayüz</a:t>
            </a:r>
            <a:r>
              <a:rPr lang="tr-TR" dirty="0"/>
              <a:t> özelliklerinin kullanıcının istekleri doğrultusunda özelleştirilebilmesini sağlar. </a:t>
            </a:r>
            <a:r>
              <a:rPr lang="tr-TR" dirty="0" err="1"/>
              <a:t>Arayüz</a:t>
            </a:r>
            <a:r>
              <a:rPr lang="tr-TR" dirty="0"/>
              <a:t> bir yandan kullanıcının herhangi bir değişiklik yapmadan doğrudan kullanabileceği seçenekleri sunmalı, öte yandan işlevselliği bozmadan, bazı değişikliklerin de yapılabilmesine izin vermelidir. </a:t>
            </a:r>
            <a:endParaRPr lang="tr-TR" dirty="0">
              <a:latin typeface="Arial" charset="0"/>
            </a:endParaRPr>
          </a:p>
          <a:p>
            <a:pPr>
              <a:defRPr/>
            </a:pPr>
            <a:r>
              <a:rPr lang="tr-TR" dirty="0" err="1"/>
              <a:t>Örn</a:t>
            </a:r>
            <a:r>
              <a:rPr lang="tr-TR" dirty="0"/>
              <a:t>, Microsoft Windows uygulamasında masaüstü, ilk oluşturulduğunda belirli bir biçimde hazırlanmasına karşın (Bilgisayarım sol üstte), daha sonra kullanıcı tarafından bunların yerleri ya da ikonları değiştirilebilmektedir.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3160319618"/>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ARAYÜZÜN ÖZELLEŞTİRİLEBİLMESİ</a:t>
            </a:r>
            <a:endParaRPr lang="tr-TR" dirty="0"/>
          </a:p>
        </p:txBody>
      </p:sp>
      <p:sp>
        <p:nvSpPr>
          <p:cNvPr id="3" name="İçerik Yer Tutucusu 2"/>
          <p:cNvSpPr>
            <a:spLocks noGrp="1"/>
          </p:cNvSpPr>
          <p:nvPr>
            <p:ph idx="1"/>
          </p:nvPr>
        </p:nvSpPr>
        <p:spPr>
          <a:xfrm>
            <a:off x="1096963" y="1556793"/>
            <a:ext cx="10058400" cy="576064"/>
          </a:xfrm>
        </p:spPr>
        <p:txBody>
          <a:bodyPr/>
          <a:lstStyle/>
          <a:p>
            <a:r>
              <a:rPr lang="tr-TR" altLang="tr-TR" dirty="0"/>
              <a:t>Farklı masaüstü görünümleri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pic>
        <p:nvPicPr>
          <p:cNvPr id="5" name="Picture 4" descr="mu1.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19536" y="2060848"/>
            <a:ext cx="5562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068481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ARAYÜZÜN ÖZELLEŞTİRİLEBİLMESİ</a:t>
            </a:r>
            <a:endParaRPr lang="tr-TR" dirty="0"/>
          </a:p>
        </p:txBody>
      </p:sp>
      <p:sp>
        <p:nvSpPr>
          <p:cNvPr id="3" name="İçerik Yer Tutucusu 2"/>
          <p:cNvSpPr>
            <a:spLocks noGrp="1"/>
          </p:cNvSpPr>
          <p:nvPr>
            <p:ph idx="1"/>
          </p:nvPr>
        </p:nvSpPr>
        <p:spPr>
          <a:xfrm>
            <a:off x="1096963" y="1556793"/>
            <a:ext cx="10058400" cy="576064"/>
          </a:xfrm>
        </p:spPr>
        <p:txBody>
          <a:bodyPr/>
          <a:lstStyle/>
          <a:p>
            <a:r>
              <a:rPr lang="tr-TR" altLang="tr-TR" dirty="0"/>
              <a:t>Farklı masaüstü görünümleri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pic>
        <p:nvPicPr>
          <p:cNvPr id="6" name="Picture 5" descr="mu2.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47528" y="2158225"/>
            <a:ext cx="5572125"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1718722"/>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 TASARIMINDA GENEL İLKELER</a:t>
            </a:r>
            <a:endParaRPr lang="tr-TR" dirty="0"/>
          </a:p>
        </p:txBody>
      </p:sp>
      <p:sp>
        <p:nvSpPr>
          <p:cNvPr id="3" name="İçerik Yer Tutucusu 2"/>
          <p:cNvSpPr>
            <a:spLocks noGrp="1"/>
          </p:cNvSpPr>
          <p:nvPr>
            <p:ph idx="1"/>
          </p:nvPr>
        </p:nvSpPr>
        <p:spPr/>
        <p:txBody>
          <a:bodyPr/>
          <a:lstStyle/>
          <a:p>
            <a:pPr>
              <a:defRPr/>
            </a:pPr>
            <a:r>
              <a:rPr lang="tr-TR" dirty="0"/>
              <a:t>Grafik </a:t>
            </a:r>
            <a:r>
              <a:rPr lang="tr-TR" dirty="0" err="1"/>
              <a:t>arayüzlerinin</a:t>
            </a:r>
            <a:r>
              <a:rPr lang="tr-TR" dirty="0"/>
              <a:t> ve pencerelerin hazırlanması amacıyla çeşitli kılavuzlar hazırlamış bulunmaktadır. Bu kılavuzlar, etkin kullanıcı </a:t>
            </a:r>
            <a:r>
              <a:rPr lang="tr-TR" dirty="0" err="1"/>
              <a:t>arayüzlerinde</a:t>
            </a:r>
            <a:r>
              <a:rPr lang="tr-TR" dirty="0"/>
              <a:t> gözlenmiş olan ortak özelliklere dayanılarak hazırlanmıştır.</a:t>
            </a:r>
          </a:p>
          <a:p>
            <a:pPr>
              <a:defRPr/>
            </a:pPr>
            <a:r>
              <a:rPr lang="tr-TR" dirty="0" err="1"/>
              <a:t>Arayüz</a:t>
            </a:r>
            <a:r>
              <a:rPr lang="tr-TR" dirty="0"/>
              <a:t> tasarımı sürecinde uzun deneyimler sonucunda ortaya konmuş olan bu ilke ve kılavuzların dikkate alınması büyük önem taşır. Bunların yeni geliştirilen bir yazılıma uyarlanmaları da aynı derecede önemlidir.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3909330759"/>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ARAYÜZÜN ÖZELLEŞTİRİLEBİLMESİ</a:t>
            </a:r>
            <a:endParaRPr lang="tr-TR" dirty="0"/>
          </a:p>
        </p:txBody>
      </p:sp>
      <p:sp>
        <p:nvSpPr>
          <p:cNvPr id="3" name="İçerik Yer Tutucusu 2"/>
          <p:cNvSpPr>
            <a:spLocks noGrp="1"/>
          </p:cNvSpPr>
          <p:nvPr>
            <p:ph idx="1"/>
          </p:nvPr>
        </p:nvSpPr>
        <p:spPr>
          <a:xfrm>
            <a:off x="1096963" y="1556793"/>
            <a:ext cx="10058400" cy="576064"/>
          </a:xfrm>
        </p:spPr>
        <p:txBody>
          <a:bodyPr/>
          <a:lstStyle/>
          <a:p>
            <a:r>
              <a:rPr lang="tr-TR" altLang="tr-TR" dirty="0"/>
              <a:t>Farklı masaüstü görünümleri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pic>
        <p:nvPicPr>
          <p:cNvPr id="7" name="Picture 5" descr="mu3.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5520" y="2132857"/>
            <a:ext cx="55626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789174"/>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ARAYÜZÜN ÖZELLEŞTİRİLEBİLMESİ</a:t>
            </a:r>
            <a:endParaRPr lang="tr-TR" dirty="0"/>
          </a:p>
        </p:txBody>
      </p:sp>
      <p:sp>
        <p:nvSpPr>
          <p:cNvPr id="3" name="İçerik Yer Tutucusu 2"/>
          <p:cNvSpPr>
            <a:spLocks noGrp="1"/>
          </p:cNvSpPr>
          <p:nvPr>
            <p:ph idx="1"/>
          </p:nvPr>
        </p:nvSpPr>
        <p:spPr>
          <a:xfrm>
            <a:off x="1096963" y="1556793"/>
            <a:ext cx="10058400" cy="576064"/>
          </a:xfrm>
        </p:spPr>
        <p:txBody>
          <a:bodyPr/>
          <a:lstStyle/>
          <a:p>
            <a:r>
              <a:rPr lang="tr-TR" altLang="tr-TR" dirty="0"/>
              <a:t>Farklı masaüstü görünümleri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pic>
        <p:nvPicPr>
          <p:cNvPr id="6" name="Picture 4" descr="mu4.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5520" y="2132857"/>
            <a:ext cx="5572125" cy="398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7183"/>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GERİBESLEME VE MESAJ VERME</a:t>
            </a:r>
            <a:endParaRPr lang="tr-TR" dirty="0"/>
          </a:p>
        </p:txBody>
      </p:sp>
      <p:sp>
        <p:nvSpPr>
          <p:cNvPr id="3" name="İçerik Yer Tutucusu 2"/>
          <p:cNvSpPr>
            <a:spLocks noGrp="1"/>
          </p:cNvSpPr>
          <p:nvPr>
            <p:ph idx="1"/>
          </p:nvPr>
        </p:nvSpPr>
        <p:spPr/>
        <p:txBody>
          <a:bodyPr/>
          <a:lstStyle/>
          <a:p>
            <a:r>
              <a:rPr lang="tr-TR" altLang="tr-TR" dirty="0"/>
              <a:t>Yeterince </a:t>
            </a:r>
            <a:r>
              <a:rPr lang="tr-TR" altLang="tr-TR" dirty="0" err="1"/>
              <a:t>geribesleme</a:t>
            </a:r>
            <a:r>
              <a:rPr lang="tr-TR" altLang="tr-TR" dirty="0"/>
              <a:t> (</a:t>
            </a:r>
            <a:r>
              <a:rPr lang="tr-TR" altLang="tr-TR" dirty="0" err="1"/>
              <a:t>feedback</a:t>
            </a:r>
            <a:r>
              <a:rPr lang="tr-TR" altLang="tr-TR" dirty="0"/>
              <a:t>) ve mesaj verme özelliğine sahip olan </a:t>
            </a:r>
            <a:r>
              <a:rPr lang="tr-TR" altLang="tr-TR" dirty="0" err="1"/>
              <a:t>arayüzler</a:t>
            </a:r>
            <a:r>
              <a:rPr lang="tr-TR" altLang="tr-TR" dirty="0"/>
              <a:t> diğerlerine oranla daha üstün olarak değerlendirilmektedir.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pic>
        <p:nvPicPr>
          <p:cNvPr id="5" name="3 Resim" descr="images1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40016" y="2959533"/>
            <a:ext cx="1381125"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496426"/>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POZİTİF GERİBESLEME</a:t>
            </a:r>
            <a:endParaRPr lang="tr-TR" dirty="0"/>
          </a:p>
        </p:txBody>
      </p:sp>
      <p:sp>
        <p:nvSpPr>
          <p:cNvPr id="3" name="İçerik Yer Tutucusu 2"/>
          <p:cNvSpPr>
            <a:spLocks noGrp="1"/>
          </p:cNvSpPr>
          <p:nvPr>
            <p:ph idx="1"/>
          </p:nvPr>
        </p:nvSpPr>
        <p:spPr/>
        <p:txBody>
          <a:bodyPr/>
          <a:lstStyle/>
          <a:p>
            <a:r>
              <a:rPr lang="tr-TR" altLang="tr-TR" dirty="0"/>
              <a:t>Bilgisayarın yaptığı işlemler sonuçlandıkça pozitif mesajlar verilmelidir. </a:t>
            </a:r>
            <a:r>
              <a:rPr lang="tr-TR" altLang="tr-TR" dirty="0" err="1"/>
              <a:t>Örn</a:t>
            </a:r>
            <a:r>
              <a:rPr lang="tr-TR" altLang="tr-TR" dirty="0"/>
              <a:t>: iyi bir </a:t>
            </a:r>
            <a:r>
              <a:rPr lang="tr-TR" altLang="tr-TR" dirty="0" err="1"/>
              <a:t>arayüz</a:t>
            </a:r>
            <a:r>
              <a:rPr lang="tr-TR" altLang="tr-TR" dirty="0"/>
              <a:t>, kaydetme işleminin yapılmakta olduğunu bildirmek amacıyla mesaj bölümüne bir mesaj yazabilir ve ok şeklindeki imleci saat resmi ile değiştirebilir.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spTree>
    <p:extLst>
      <p:ext uri="{BB962C8B-B14F-4D97-AF65-F5344CB8AC3E}">
        <p14:creationId xmlns:p14="http://schemas.microsoft.com/office/powerpoint/2010/main" val="1868571356"/>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HATA MESAJLARI</a:t>
            </a:r>
            <a:endParaRPr lang="tr-TR" dirty="0"/>
          </a:p>
        </p:txBody>
      </p:sp>
      <p:sp>
        <p:nvSpPr>
          <p:cNvPr id="3" name="İçerik Yer Tutucusu 2"/>
          <p:cNvSpPr>
            <a:spLocks noGrp="1"/>
          </p:cNvSpPr>
          <p:nvPr>
            <p:ph idx="1"/>
          </p:nvPr>
        </p:nvSpPr>
        <p:spPr/>
        <p:txBody>
          <a:bodyPr/>
          <a:lstStyle/>
          <a:p>
            <a:r>
              <a:rPr lang="tr-TR" altLang="tr-TR" dirty="0"/>
              <a:t>Hata mesajlarının hataların çözülebilmesi amacıyla yardım mesajları ve yardıma erişim yöntemleri ile desteklenmesi gereklidir. Aksi takdirde kullanıcı hata mesajı ile karşı karşıya gelir ve daha ileriye gidemediği için morali bozulur. Yeniden dener, yeniden hata alır. Yardım ile desteklenen hata mesajları, kullanıcının hatasını düzeltmesini sağlayabilir.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spTree>
    <p:extLst>
      <p:ext uri="{BB962C8B-B14F-4D97-AF65-F5344CB8AC3E}">
        <p14:creationId xmlns:p14="http://schemas.microsoft.com/office/powerpoint/2010/main" val="478275544"/>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HATA MESAJLARI</a:t>
            </a:r>
            <a:endParaRPr lang="tr-TR" dirty="0"/>
          </a:p>
        </p:txBody>
      </p:sp>
      <p:sp>
        <p:nvSpPr>
          <p:cNvPr id="3" name="İçerik Yer Tutucusu 2"/>
          <p:cNvSpPr>
            <a:spLocks noGrp="1"/>
          </p:cNvSpPr>
          <p:nvPr>
            <p:ph idx="1"/>
          </p:nvPr>
        </p:nvSpPr>
        <p:spPr/>
        <p:txBody>
          <a:bodyPr/>
          <a:lstStyle/>
          <a:p>
            <a:r>
              <a:rPr lang="tr-TR" altLang="tr-TR" dirty="0"/>
              <a:t>Hata mesajlarının hataların çözülebilmesi amacıyla yardım mesajları ve yardıma erişim yöntemleri ile desteklenmesi gereklidir. Aksi takdirde kullanıcı hata mesajı ile karşı karşıya gelir ve daha ileriye gidemediği için morali bozulur. Yeniden dener, yeniden hata alır. Yardım ile desteklenen hata mesajları, kullanıcının hatasını düzeltmesini sağlayabilir.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spTree>
    <p:extLst>
      <p:ext uri="{BB962C8B-B14F-4D97-AF65-F5344CB8AC3E}">
        <p14:creationId xmlns:p14="http://schemas.microsoft.com/office/powerpoint/2010/main" val="1735439677"/>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26</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ÜSTÜN BİR ARAYÜZÜN ÖZELLİKLERİ</a:t>
            </a:r>
            <a:endParaRPr lang="tr-TR" dirty="0"/>
          </a:p>
        </p:txBody>
      </p:sp>
      <p:sp>
        <p:nvSpPr>
          <p:cNvPr id="3" name="İçerik Yer Tutucusu 2"/>
          <p:cNvSpPr>
            <a:spLocks noGrp="1"/>
          </p:cNvSpPr>
          <p:nvPr>
            <p:ph idx="1"/>
          </p:nvPr>
        </p:nvSpPr>
        <p:spPr/>
        <p:txBody>
          <a:bodyPr/>
          <a:lstStyle/>
          <a:p>
            <a:pPr eaLnBrk="1" hangingPunct="1">
              <a:lnSpc>
                <a:spcPct val="80000"/>
              </a:lnSpc>
            </a:pPr>
            <a:r>
              <a:rPr lang="tr-TR" altLang="tr-TR" dirty="0"/>
              <a:t>Kullanıcının zihinsel modelini aynen yansıtır</a:t>
            </a:r>
          </a:p>
          <a:p>
            <a:pPr eaLnBrk="1" hangingPunct="1">
              <a:lnSpc>
                <a:spcPct val="80000"/>
              </a:lnSpc>
            </a:pPr>
            <a:r>
              <a:rPr lang="tr-TR" altLang="tr-TR" dirty="0"/>
              <a:t>Tüm bileşenleri uyum içinde olacak şekilde tasarlanmıştır</a:t>
            </a:r>
          </a:p>
          <a:p>
            <a:pPr eaLnBrk="1" hangingPunct="1">
              <a:lnSpc>
                <a:spcPct val="80000"/>
              </a:lnSpc>
            </a:pPr>
            <a:r>
              <a:rPr lang="tr-TR" altLang="tr-TR" dirty="0"/>
              <a:t>Farklı seviyedeki kullanıcılara göre adapte edilebilir. Bu adaptasyon yapısal yada kullanıcı tarafından özelleştirilebilme ile sağlanır</a:t>
            </a:r>
          </a:p>
          <a:p>
            <a:pPr eaLnBrk="1" hangingPunct="1">
              <a:lnSpc>
                <a:spcPct val="80000"/>
              </a:lnSpc>
            </a:pPr>
            <a:r>
              <a:rPr lang="tr-TR" altLang="tr-TR" dirty="0"/>
              <a:t>Yeterince geri besleme ve mesaj verme özelliğine sahiptir</a:t>
            </a:r>
          </a:p>
          <a:p>
            <a:pPr eaLnBrk="1" hangingPunct="1">
              <a:lnSpc>
                <a:spcPct val="80000"/>
              </a:lnSpc>
            </a:pPr>
            <a:r>
              <a:rPr lang="tr-TR" altLang="tr-TR" dirty="0"/>
              <a:t>Görevlerin verimli olarak tamamlanmasını sağlar</a:t>
            </a:r>
          </a:p>
          <a:p>
            <a:pPr eaLnBrk="1" hangingPunct="1">
              <a:lnSpc>
                <a:spcPct val="80000"/>
              </a:lnSpc>
            </a:pPr>
            <a:r>
              <a:rPr lang="tr-TR" altLang="tr-TR" dirty="0"/>
              <a:t>Kısa vadeli hafıza kullanımını en aza indirger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192751067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KULLANICININ ZİHİNSEL MODELİNE UYGUNLUĞU</a:t>
            </a:r>
            <a:endParaRPr lang="tr-TR" dirty="0"/>
          </a:p>
        </p:txBody>
      </p:sp>
      <p:sp>
        <p:nvSpPr>
          <p:cNvPr id="3" name="İçerik Yer Tutucusu 2"/>
          <p:cNvSpPr>
            <a:spLocks noGrp="1"/>
          </p:cNvSpPr>
          <p:nvPr>
            <p:ph idx="1"/>
          </p:nvPr>
        </p:nvSpPr>
        <p:spPr>
          <a:xfrm>
            <a:off x="1415480" y="1556792"/>
            <a:ext cx="6336704" cy="4670797"/>
          </a:xfrm>
        </p:spPr>
        <p:txBody>
          <a:bodyPr/>
          <a:lstStyle/>
          <a:p>
            <a:pPr eaLnBrk="1" hangingPunct="1">
              <a:buFont typeface="Wingdings" panose="05000000000000000000" pitchFamily="2" charset="2"/>
              <a:buChar char="Ø"/>
            </a:pPr>
            <a:r>
              <a:rPr lang="tr-TR" altLang="tr-TR" dirty="0"/>
              <a:t>Metafor</a:t>
            </a:r>
          </a:p>
          <a:p>
            <a:pPr eaLnBrk="1" hangingPunct="1">
              <a:buFont typeface="Wingdings" panose="05000000000000000000" pitchFamily="2" charset="2"/>
              <a:buChar char="Ø"/>
            </a:pPr>
            <a:r>
              <a:rPr lang="tr-TR" altLang="tr-TR" dirty="0"/>
              <a:t>İşlevsellik</a:t>
            </a:r>
          </a:p>
          <a:p>
            <a:pPr eaLnBrk="1" hangingPunct="1">
              <a:buFont typeface="Wingdings" panose="05000000000000000000" pitchFamily="2" charset="2"/>
              <a:buChar char="Ø"/>
            </a:pPr>
            <a:r>
              <a:rPr lang="tr-TR" altLang="tr-TR" dirty="0"/>
              <a:t>Kontrol</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pic>
        <p:nvPicPr>
          <p:cNvPr id="5" name="3 Resim" descr="comput.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23276" y="1831132"/>
            <a:ext cx="2092325"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03055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METAFOR</a:t>
            </a:r>
            <a:endParaRPr lang="tr-TR" dirty="0"/>
          </a:p>
        </p:txBody>
      </p:sp>
      <p:sp>
        <p:nvSpPr>
          <p:cNvPr id="3" name="İçerik Yer Tutucusu 2"/>
          <p:cNvSpPr>
            <a:spLocks noGrp="1"/>
          </p:cNvSpPr>
          <p:nvPr>
            <p:ph idx="1"/>
          </p:nvPr>
        </p:nvSpPr>
        <p:spPr/>
        <p:txBody>
          <a:bodyPr/>
          <a:lstStyle/>
          <a:p>
            <a:pPr eaLnBrk="1" hangingPunct="1">
              <a:lnSpc>
                <a:spcPct val="80000"/>
              </a:lnSpc>
            </a:pPr>
            <a:r>
              <a:rPr lang="tr-TR" altLang="tr-TR" dirty="0" err="1"/>
              <a:t>Arayüzde</a:t>
            </a:r>
            <a:r>
              <a:rPr lang="tr-TR" altLang="tr-TR" dirty="0"/>
              <a:t> gerçek yaşamsal metaforlar kullanılmalı ve kolay kavranabilen bir tasarım oluşturulmalıdır. </a:t>
            </a:r>
          </a:p>
          <a:p>
            <a:pPr eaLnBrk="1" hangingPunct="1">
              <a:lnSpc>
                <a:spcPct val="80000"/>
              </a:lnSpc>
            </a:pPr>
            <a:r>
              <a:rPr lang="tr-TR" altLang="tr-TR" dirty="0"/>
              <a:t>Gerçek hayat metaforları (örneğin çöp sepeti, dosya resmi, trafik ışığı ikonları) </a:t>
            </a:r>
            <a:r>
              <a:rPr lang="tr-TR" altLang="tr-TR" dirty="0" err="1"/>
              <a:t>arayüzün</a:t>
            </a:r>
            <a:r>
              <a:rPr lang="tr-TR" altLang="tr-TR" dirty="0"/>
              <a:t> tahmin edilebilme yoluyla kullanılabilmesini sağlar. </a:t>
            </a:r>
          </a:p>
          <a:p>
            <a:pPr eaLnBrk="1" hangingPunct="1">
              <a:lnSpc>
                <a:spcPct val="80000"/>
              </a:lnSpc>
            </a:pPr>
            <a:r>
              <a:rPr lang="tr-TR" altLang="tr-TR" dirty="0"/>
              <a:t>Özellikle bu metaforlar kullanıcının daha önceki bilgilerine dayandırılmaları nedeniyle başlangıç safhalarında kullanıcıya çok yardımcıdırlar.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312732982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METAFOR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7" name="Picture 4" descr="iyi metafor.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28048" y="3717032"/>
            <a:ext cx="4932363"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kotu metafor.bmp"/>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7408" y="1916501"/>
            <a:ext cx="4975990" cy="213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904240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İŞLEVSELLİK</a:t>
            </a:r>
            <a:endParaRPr lang="tr-TR" dirty="0"/>
          </a:p>
        </p:txBody>
      </p:sp>
      <p:sp>
        <p:nvSpPr>
          <p:cNvPr id="3" name="İçerik Yer Tutucusu 2"/>
          <p:cNvSpPr>
            <a:spLocks noGrp="1"/>
          </p:cNvSpPr>
          <p:nvPr>
            <p:ph idx="1"/>
          </p:nvPr>
        </p:nvSpPr>
        <p:spPr/>
        <p:txBody>
          <a:bodyPr/>
          <a:lstStyle/>
          <a:p>
            <a:r>
              <a:rPr lang="tr-TR" altLang="tr-TR" dirty="0" err="1"/>
              <a:t>Arayüzün</a:t>
            </a:r>
            <a:r>
              <a:rPr lang="tr-TR" altLang="tr-TR" dirty="0"/>
              <a:t> şekli ve işlevselliği kullanıcıya doğal gelecek biçimde tasarlanmalıdır. Örneğin: bir veri giriş formu, kağıt esaslı forma benzetilerek tasarlanmalıdır. </a:t>
            </a:r>
          </a:p>
          <a:p>
            <a:r>
              <a:rPr lang="tr-TR" altLang="tr-TR" dirty="0"/>
              <a:t>Böylece kullan</a:t>
            </a:r>
            <a:r>
              <a:rPr lang="tr-TR" altLang="tr-TR" dirty="0">
                <a:latin typeface="Arial" panose="020B0604020202020204" pitchFamily="34" charset="0"/>
              </a:rPr>
              <a:t>ı</a:t>
            </a:r>
            <a:r>
              <a:rPr lang="tr-TR" altLang="tr-TR" dirty="0"/>
              <a:t>cı daha önceden kağıt ile yaptığı işlemleri bilgisayar ortamında da kolaylıkla yapabilecektir. </a:t>
            </a:r>
            <a:endParaRPr lang="tr-TR" altLang="tr-TR" dirty="0">
              <a:latin typeface="Arial" panose="020B0604020202020204" pitchFamily="34" charset="0"/>
            </a:endParaRPr>
          </a:p>
          <a:p>
            <a:r>
              <a:rPr lang="tr-TR" altLang="tr-TR" dirty="0"/>
              <a:t>İşlevsellik zihninde oluşan, işin nasıl yapıldığı, süreçlerin nasıl gerçekleştiği hakkındaki düşünceleri esas almalıdır. Böylelikle uygulama, kullanıcıların zihin modeline uygun bir yapıda tasarlanmış olur ve kullanıcılar uygulamanın (sistemin) nasıl çalıştığını kolaylıkla kavrayabilirler.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4152001464"/>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İŞLEVSELLİK</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6" name="Picture 4" descr="comp.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6163" y="1554671"/>
            <a:ext cx="3714750" cy="367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kagit.bmp"/>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19014" y="1700808"/>
            <a:ext cx="4581288" cy="3384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667258"/>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KONTROLÜN ELDE OLMASI</a:t>
            </a:r>
            <a:endParaRPr lang="tr-TR" dirty="0"/>
          </a:p>
        </p:txBody>
      </p:sp>
      <p:sp>
        <p:nvSpPr>
          <p:cNvPr id="3" name="İçerik Yer Tutucusu 2"/>
          <p:cNvSpPr>
            <a:spLocks noGrp="1"/>
          </p:cNvSpPr>
          <p:nvPr>
            <p:ph idx="1"/>
          </p:nvPr>
        </p:nvSpPr>
        <p:spPr/>
        <p:txBody>
          <a:bodyPr/>
          <a:lstStyle/>
          <a:p>
            <a:pPr eaLnBrk="1" hangingPunct="1">
              <a:lnSpc>
                <a:spcPct val="80000"/>
              </a:lnSpc>
            </a:pPr>
            <a:r>
              <a:rPr lang="tr-TR" altLang="tr-TR" dirty="0"/>
              <a:t>Kullanıcılar </a:t>
            </a:r>
            <a:r>
              <a:rPr lang="tr-TR" altLang="tr-TR" dirty="0" err="1"/>
              <a:t>arayüzü</a:t>
            </a:r>
            <a:r>
              <a:rPr lang="tr-TR" altLang="tr-TR" dirty="0"/>
              <a:t> kullanım sırasında kontrolün elde olduğunu hissetmelidirler. </a:t>
            </a:r>
          </a:p>
          <a:p>
            <a:pPr eaLnBrk="1" hangingPunct="1">
              <a:lnSpc>
                <a:spcPct val="80000"/>
              </a:lnSpc>
            </a:pPr>
            <a:r>
              <a:rPr lang="tr-TR" altLang="tr-TR" dirty="0"/>
              <a:t>Kontrolün elde olması deyimi, etkileşimin kimin tarafından başlatıldığını belirleyen bir deyimdir. </a:t>
            </a:r>
          </a:p>
          <a:p>
            <a:pPr eaLnBrk="1" hangingPunct="1">
              <a:lnSpc>
                <a:spcPct val="80000"/>
              </a:lnSpc>
            </a:pPr>
            <a:r>
              <a:rPr lang="tr-TR" altLang="tr-TR" dirty="0"/>
              <a:t>Kullanıcılar etkileşimi kendilerinin yönlendirdiğini hissetmelidir. (Sorgulandıkları, sürekli yanıt verdikleri gibi bir his duymamalıdırlar).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pic>
        <p:nvPicPr>
          <p:cNvPr id="5" name="3 Resim" descr="images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32104" y="3789040"/>
            <a:ext cx="1785937"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2396051"/>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824</TotalTime>
  <Words>1023</Words>
  <Application>Microsoft Office PowerPoint</Application>
  <PresentationFormat>Geniş ekran</PresentationFormat>
  <Paragraphs>112</Paragraphs>
  <Slides>26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26</vt:i4>
      </vt:variant>
    </vt:vector>
  </HeadingPairs>
  <TitlesOfParts>
    <vt:vector size="33" baseType="lpstr">
      <vt:lpstr>Arial</vt:lpstr>
      <vt:lpstr>Calibri</vt:lpstr>
      <vt:lpstr>Franklin Gothic Book</vt:lpstr>
      <vt:lpstr>Times New Roman</vt:lpstr>
      <vt:lpstr>Verdana</vt:lpstr>
      <vt:lpstr>Wingdings</vt:lpstr>
      <vt:lpstr>AnkaraÜniversitesiDersNotları</vt:lpstr>
      <vt:lpstr> Arayüz Tasarımında Genel İlkeler</vt:lpstr>
      <vt:lpstr>ARAYÜZ TASARIMINDA GENEL İLKELER</vt:lpstr>
      <vt:lpstr>ÜSTÜN BİR ARAYÜZÜN ÖZELLİKLERİ</vt:lpstr>
      <vt:lpstr>KULLANICININ ZİHİNSEL MODELİNE UYGUNLUĞU</vt:lpstr>
      <vt:lpstr>METAFOR</vt:lpstr>
      <vt:lpstr>METAFOR</vt:lpstr>
      <vt:lpstr>İŞLEVSELLİK</vt:lpstr>
      <vt:lpstr>İŞLEVSELLİK</vt:lpstr>
      <vt:lpstr>KONTROLÜN ELDE OLMASI</vt:lpstr>
      <vt:lpstr>UYUMLULUK</vt:lpstr>
      <vt:lpstr>UYGULAMA İÇİ UYUMLULUK</vt:lpstr>
      <vt:lpstr>UYGULAMALARARASI UYUMLULUK</vt:lpstr>
      <vt:lpstr>UYGULAMALARARASI UYUMLULUK</vt:lpstr>
      <vt:lpstr>ÜSTÜN BİR ARAYÜZ</vt:lpstr>
      <vt:lpstr>ARAYÜZ İÇERİĞİ</vt:lpstr>
      <vt:lpstr>ARAYÜZ İÇERİĞİ</vt:lpstr>
      <vt:lpstr>ARAYÜZÜN ÖZELLEŞTİRİLEBİLMESİ</vt:lpstr>
      <vt:lpstr>ARAYÜZÜN ÖZELLEŞTİRİLEBİLMESİ</vt:lpstr>
      <vt:lpstr>ARAYÜZÜN ÖZELLEŞTİRİLEBİLMESİ</vt:lpstr>
      <vt:lpstr>ARAYÜZÜN ÖZELLEŞTİRİLEBİLMESİ</vt:lpstr>
      <vt:lpstr>ARAYÜZÜN ÖZELLEŞTİRİLEBİLMESİ</vt:lpstr>
      <vt:lpstr>GERİBESLEME VE MESAJ VERME</vt:lpstr>
      <vt:lpstr>POZİTİF GERİBESLEME</vt:lpstr>
      <vt:lpstr>HATA MESAJLARI</vt:lpstr>
      <vt:lpstr>HATA MESAJLARI</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153</cp:revision>
  <dcterms:created xsi:type="dcterms:W3CDTF">2010-03-18T21:19:52Z</dcterms:created>
  <dcterms:modified xsi:type="dcterms:W3CDTF">2017-11-27T13:17:33Z</dcterms:modified>
</cp:coreProperties>
</file>