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32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097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18733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1508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82726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528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3468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721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21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0016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5460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4938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47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90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657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0494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2F75D-1B64-44D5-B5C5-514AD77FF241}" type="datetimeFigureOut">
              <a:rPr lang="tr-TR" smtClean="0"/>
              <a:t>13.10.2017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BAD118-1364-4B0D-9F1F-1F615819F1C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723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dirty="0" smtClean="0"/>
              <a:t>Sınıfta Davranış Kontrolü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59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Süre Kaydı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Sürekliliği olan davranışlar için kullanılır.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Süreyle birlikte sıkılığın değerlendirilmesine de olanak verir.</a:t>
            </a:r>
            <a:endParaRPr lang="tr-TR" dirty="0">
              <a:solidFill>
                <a:schemeClr val="tx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734364"/>
              </p:ext>
            </p:extLst>
          </p:nvPr>
        </p:nvGraphicFramePr>
        <p:xfrm>
          <a:off x="911668" y="3706151"/>
          <a:ext cx="8127999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02340844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6578455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5256309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Gözlemler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Davranışın sıklığı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Süresi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638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21 Ekim 2017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10.00-10.03</a:t>
                      </a:r>
                    </a:p>
                    <a:p>
                      <a:r>
                        <a:rPr lang="tr-TR" dirty="0" smtClean="0"/>
                        <a:t>10.20- 10.25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dakika</a:t>
                      </a:r>
                    </a:p>
                    <a:p>
                      <a:r>
                        <a:rPr lang="tr-TR" dirty="0" smtClean="0"/>
                        <a:t>5 </a:t>
                      </a:r>
                      <a:r>
                        <a:rPr lang="tr-TR" dirty="0" smtClean="0"/>
                        <a:t>dakika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946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21 Ekim 2017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11.15- 11.17</a:t>
                      </a:r>
                    </a:p>
                    <a:p>
                      <a:r>
                        <a:rPr lang="tr-TR" dirty="0" smtClean="0"/>
                        <a:t>11.20- 11.21</a:t>
                      </a:r>
                    </a:p>
                    <a:p>
                      <a:r>
                        <a:rPr lang="tr-TR" dirty="0" smtClean="0"/>
                        <a:t>11.30- 11.33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 dk.</a:t>
                      </a:r>
                    </a:p>
                    <a:p>
                      <a:r>
                        <a:rPr lang="tr-TR" dirty="0" smtClean="0"/>
                        <a:t>1 dk.</a:t>
                      </a:r>
                    </a:p>
                    <a:p>
                      <a:r>
                        <a:rPr lang="tr-TR" dirty="0" smtClean="0"/>
                        <a:t>3 dk.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516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21 Ekim 2017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13.10- 13.13</a:t>
                      </a:r>
                    </a:p>
                    <a:p>
                      <a:r>
                        <a:rPr lang="tr-TR" dirty="0" smtClean="0"/>
                        <a:t>13.20- 13.24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 dk.</a:t>
                      </a:r>
                    </a:p>
                    <a:p>
                      <a:r>
                        <a:rPr lang="tr-TR" dirty="0" smtClean="0"/>
                        <a:t>4 dk.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366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81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Bekleme Süresi Kaydı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Bir öğrencinin bir davranışı yapması istendikten ne kadar sonra o davranışı yapmaya başladığının ölçülmesidir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Sıkılık, süre ve bekleme süresi kaydı kesin kayıt teknikleridir.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Aralık Kaydı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Problem davranışın gözleneceği zaman aralığı belirlenip gözlem süresi eşit aralıklara bölünür.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Eşit aralıklara bölünen süre 30 </a:t>
            </a:r>
            <a:r>
              <a:rPr lang="tr-TR" dirty="0" err="1" smtClean="0">
                <a:solidFill>
                  <a:schemeClr val="tx1"/>
                </a:solidFill>
              </a:rPr>
              <a:t>sn</a:t>
            </a:r>
            <a:r>
              <a:rPr lang="tr-TR" dirty="0" smtClean="0">
                <a:solidFill>
                  <a:schemeClr val="tx1"/>
                </a:solidFill>
              </a:rPr>
              <a:t>.’</a:t>
            </a:r>
            <a:r>
              <a:rPr lang="tr-TR" dirty="0" err="1" smtClean="0">
                <a:solidFill>
                  <a:schemeClr val="tx1"/>
                </a:solidFill>
              </a:rPr>
              <a:t>yi</a:t>
            </a:r>
            <a:r>
              <a:rPr lang="tr-TR" dirty="0" smtClean="0">
                <a:solidFill>
                  <a:schemeClr val="tx1"/>
                </a:solidFill>
              </a:rPr>
              <a:t> geçmemelidir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92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7116" y="3796145"/>
            <a:ext cx="8596668" cy="1870364"/>
          </a:xfrm>
        </p:spPr>
        <p:txBody>
          <a:bodyPr>
            <a:normAutofit/>
          </a:bodyPr>
          <a:lstStyle/>
          <a:p>
            <a:r>
              <a:rPr lang="tr-TR" sz="1800" dirty="0" smtClean="0"/>
              <a:t>Ödev üzerinde çalışılan aralık sayısı: </a:t>
            </a:r>
            <a:r>
              <a:rPr lang="tr-TR" sz="1800" dirty="0" smtClean="0">
                <a:solidFill>
                  <a:schemeClr val="tx1"/>
                </a:solidFill>
              </a:rPr>
              <a:t>28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 smtClean="0"/>
              <a:t>Ödev dışı işle uğraşılan aralık sayısı: </a:t>
            </a:r>
            <a:r>
              <a:rPr lang="tr-TR" sz="1800" dirty="0" smtClean="0">
                <a:solidFill>
                  <a:schemeClr val="tx1"/>
                </a:solidFill>
              </a:rPr>
              <a:t>32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 smtClean="0"/>
              <a:t>Toplam aralık sayısı: </a:t>
            </a:r>
            <a:r>
              <a:rPr lang="tr-TR" sz="1800" dirty="0" smtClean="0">
                <a:solidFill>
                  <a:schemeClr val="tx1"/>
                </a:solidFill>
              </a:rPr>
              <a:t>60</a:t>
            </a:r>
            <a:r>
              <a:rPr lang="tr-TR" sz="1800" dirty="0" smtClean="0"/>
              <a:t/>
            </a:r>
            <a:br>
              <a:rPr lang="tr-TR" sz="1800" dirty="0" smtClean="0"/>
            </a:br>
            <a:r>
              <a:rPr lang="tr-TR" sz="1800" dirty="0" smtClean="0"/>
              <a:t>Yüzde: </a:t>
            </a:r>
            <a:r>
              <a:rPr lang="tr-TR" sz="1800" dirty="0" smtClean="0">
                <a:solidFill>
                  <a:schemeClr val="tx1"/>
                </a:solidFill>
              </a:rPr>
              <a:t>%40.6</a:t>
            </a:r>
            <a:br>
              <a:rPr lang="tr-TR" sz="1800" dirty="0" smtClean="0">
                <a:solidFill>
                  <a:schemeClr val="tx1"/>
                </a:solidFill>
              </a:rPr>
            </a:br>
            <a:r>
              <a:rPr lang="tr-TR" sz="1800" dirty="0" smtClean="0"/>
              <a:t>Sonuç: </a:t>
            </a:r>
            <a:r>
              <a:rPr lang="tr-TR" sz="1800" dirty="0" smtClean="0">
                <a:solidFill>
                  <a:schemeClr val="tx1"/>
                </a:solidFill>
              </a:rPr>
              <a:t>10 dakikalık gözlem süresinin %40’ı ödevle, %60’ı ödev dışı işlerle geçiriyor</a:t>
            </a:r>
            <a:endParaRPr lang="tr-TR" sz="1800" dirty="0">
              <a:solidFill>
                <a:schemeClr val="tx1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3607813"/>
              </p:ext>
            </p:extLst>
          </p:nvPr>
        </p:nvGraphicFramePr>
        <p:xfrm>
          <a:off x="469874" y="775133"/>
          <a:ext cx="859631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631">
                  <a:extLst>
                    <a:ext uri="{9D8B030D-6E8A-4147-A177-3AD203B41FA5}">
                      <a16:colId xmlns:a16="http://schemas.microsoft.com/office/drawing/2014/main" val="2581973553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2868857323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3230232462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1319191161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307594400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2347067464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1258604354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2952693042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1172682559"/>
                    </a:ext>
                  </a:extLst>
                </a:gridCol>
                <a:gridCol w="859631">
                  <a:extLst>
                    <a:ext uri="{9D8B030D-6E8A-4147-A177-3AD203B41FA5}">
                      <a16:colId xmlns:a16="http://schemas.microsoft.com/office/drawing/2014/main" val="41872656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2698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31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20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826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318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86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76327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081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Zaman Örneklemesi: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Sık çıkan ve uzun süren davranışlar için kullanılır.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Gözlem süresi önceden belirlenmiş eşit aralıklara bölünür.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Aralık kaydından farkı, aralıklar saniye ile değil dakika ile belirlenir. Ayrıca davranışın belirlenen aralığın son anında görünmesi davranışın ortaya çıktığını gösterir.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Her aralığın sadece sonunda kayıt yapılması</a:t>
            </a:r>
          </a:p>
          <a:p>
            <a:pPr lvl="2"/>
            <a:r>
              <a:rPr lang="tr-TR" dirty="0" smtClean="0">
                <a:solidFill>
                  <a:schemeClr val="tx1"/>
                </a:solidFill>
              </a:rPr>
              <a:t>Aralık içinde ortaya çıkan ancak aralık sonunda gözlenmeyen davranışların gözden kaçırılması nedeniyle daha az veri toplanmasına neden olabilmektedir. </a:t>
            </a:r>
          </a:p>
          <a:p>
            <a:r>
              <a:rPr lang="tr-TR" dirty="0" smtClean="0">
                <a:solidFill>
                  <a:srgbClr val="0070C0"/>
                </a:solidFill>
              </a:rPr>
              <a:t>Aralık kaydı ve zaman örneklemesi yaklaşık kayıt tekniklerindendir.</a:t>
            </a:r>
            <a:endParaRPr lang="tr-T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81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Anektod</a:t>
            </a:r>
            <a:r>
              <a:rPr lang="tr-TR" dirty="0" smtClean="0">
                <a:solidFill>
                  <a:srgbClr val="FF0000"/>
                </a:solidFill>
              </a:rPr>
              <a:t> Kaydı:</a:t>
            </a:r>
          </a:p>
          <a:p>
            <a:pPr lvl="1"/>
            <a:r>
              <a:rPr lang="tr-TR" dirty="0" smtClean="0"/>
              <a:t>Önceden belirlenen gözlem süresinde, ortamda geçen her türlü olayın kayıt edilmesi </a:t>
            </a:r>
          </a:p>
          <a:p>
            <a:pPr lvl="1"/>
            <a:r>
              <a:rPr lang="tr-TR" dirty="0" smtClean="0"/>
              <a:t>Amaç öğretim sırasında ortamda sergilenen problem davranışın tanımı ve özelliklerinin ayrıntılı olarak açıklanmasıdır.</a:t>
            </a:r>
          </a:p>
          <a:p>
            <a:pPr lvl="1"/>
            <a:r>
              <a:rPr lang="tr-TR" dirty="0" smtClean="0"/>
              <a:t>Problem davranışın sebebinin belirlenmesinde kullanılır.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002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İşlevsel Analiz (Ortam, Davranış, Sonuç Analizi)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Davranışın ortam/davranış/sonuç ilişkisi ile incelenmesini sağlar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Öğretmen, davranışı tanımlar ve davranışın öncesinde ve sonrasında ortaya çıkan çevresel değişkenleri belirler.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Çocuğun problem davranış davranışları ile çevresel değişkenlerin ilişkisi hakkında bilgi verir.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05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1682"/>
              </p:ext>
            </p:extLst>
          </p:nvPr>
        </p:nvGraphicFramePr>
        <p:xfrm>
          <a:off x="428482" y="428770"/>
          <a:ext cx="8596311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2695112964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994767697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42425005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Ortam </a:t>
                      </a:r>
                    </a:p>
                    <a:p>
                      <a:r>
                        <a:rPr lang="tr-TR" dirty="0" smtClean="0"/>
                        <a:t>Davranış</a:t>
                      </a:r>
                      <a:r>
                        <a:rPr lang="tr-TR" baseline="0" dirty="0" smtClean="0"/>
                        <a:t> Öncesi</a:t>
                      </a:r>
                    </a:p>
                    <a:p>
                      <a:r>
                        <a:rPr lang="tr-TR" baseline="0" dirty="0" smtClean="0"/>
                        <a:t>(ne zaman?)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 (ne yaptı?)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Sonuç</a:t>
                      </a:r>
                    </a:p>
                    <a:p>
                      <a:r>
                        <a:rPr lang="tr-TR" dirty="0" smtClean="0"/>
                        <a:t>Davranış</a:t>
                      </a:r>
                      <a:r>
                        <a:rPr lang="tr-TR" baseline="0" dirty="0" smtClean="0"/>
                        <a:t> Sonrası</a:t>
                      </a:r>
                    </a:p>
                    <a:p>
                      <a:r>
                        <a:rPr lang="tr-TR" baseline="0" dirty="0" smtClean="0"/>
                        <a:t>(Ne yaptım/ne oldu?)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058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Beden eğitimi dersi</a:t>
                      </a:r>
                      <a:r>
                        <a:rPr lang="tr-TR" sz="1600" baseline="0" dirty="0" smtClean="0"/>
                        <a:t> (öğretmen sırada beklemesini söyledi)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Oya’nın saçını çekti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Oya ağladı, arkadaşları</a:t>
                      </a:r>
                      <a:r>
                        <a:rPr lang="tr-TR" sz="1600" baseline="0" dirty="0" smtClean="0"/>
                        <a:t> öğretmene şikayet etti, öğretmen baktı (herkesin dikkatini çekti)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231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Türkçe dersi (</a:t>
                      </a:r>
                      <a:r>
                        <a:rPr lang="tr-TR" sz="1600" baseline="0" dirty="0" smtClean="0"/>
                        <a:t> öğretmen tahtaya yazı yazarken diğerlerinin de yazmasını istedi)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Yanında oturan Ahmet’in saçını çekti.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Ahmet «Yapma!» dedi ve öğretmene şikayet etti. Öğretmen kızdı defterini aldı «herkes yazarken sen bekle» dedi.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340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İngilizce dersinde (öğretmen çalışma kağıtlarının doldurulmasını istedi)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Ahmet’in saçını çekti.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Öğrtemen</a:t>
                      </a:r>
                      <a:r>
                        <a:rPr lang="tr-TR" sz="1600" dirty="0" smtClean="0"/>
                        <a:t> «Berrak</a:t>
                      </a:r>
                      <a:r>
                        <a:rPr lang="tr-TR" sz="1600" baseline="0" dirty="0" smtClean="0"/>
                        <a:t> yeter!» dedi ve Ahmet’i başka sıraya oturttu.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951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Matematik</a:t>
                      </a:r>
                      <a:r>
                        <a:rPr lang="tr-TR" sz="1600" baseline="0" dirty="0" smtClean="0"/>
                        <a:t> dersi (Çocuklar o akşamın ödevlerini deftere yazıyorlardı.)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Arkasına döndü ve arkadaşının saçını çekti.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Arkadaşı</a:t>
                      </a:r>
                      <a:r>
                        <a:rPr lang="tr-TR" sz="1600" baseline="0" dirty="0" smtClean="0"/>
                        <a:t> ağlamaya başladı, Berrak’a vurdu. Öğretmen koşarak geldi ve Berrak’a kızdı ve artık onu sevmeyeceğini söyledi.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941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767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Problem davranışların profilini belirlemek için, davranışın çevresel nedenler, öğretmen tepkileri, dersin konusu ile ilişkisini ortaya çıkarmak için sorular; </a:t>
            </a:r>
            <a:endParaRPr lang="tr-TR" sz="2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75738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Problem davranış hangi derslerde daha az çıkıyor?</a:t>
            </a:r>
          </a:p>
          <a:p>
            <a:r>
              <a:rPr lang="tr-TR" dirty="0" smtClean="0"/>
              <a:t>Problem davranış günün hangi saatlerinde daha fazla ortaya çıkıyor?</a:t>
            </a:r>
          </a:p>
          <a:p>
            <a:r>
              <a:rPr lang="tr-TR" dirty="0" smtClean="0"/>
              <a:t>Problem davranış ortaya çıkmadan önce sınıf ortamı nasıl oluyor?</a:t>
            </a:r>
          </a:p>
          <a:p>
            <a:r>
              <a:rPr lang="tr-TR" dirty="0" smtClean="0"/>
              <a:t>Problem davranış öncesinde sınıfın düzeni nasıl oluyor</a:t>
            </a:r>
          </a:p>
          <a:p>
            <a:r>
              <a:rPr lang="tr-TR" dirty="0" smtClean="0"/>
              <a:t>Davranış ortaya çıktığı sırada ben ne yapıyordum?</a:t>
            </a:r>
          </a:p>
          <a:p>
            <a:r>
              <a:rPr lang="tr-TR" dirty="0" smtClean="0"/>
              <a:t>O sırada çocuk ne yapıyordu?</a:t>
            </a:r>
          </a:p>
          <a:p>
            <a:r>
              <a:rPr lang="tr-TR" dirty="0" smtClean="0"/>
              <a:t>Çocuğun problem davranışına hemen nasıl tepki veriyorum?</a:t>
            </a:r>
          </a:p>
          <a:p>
            <a:r>
              <a:rPr lang="tr-TR" dirty="0" smtClean="0"/>
              <a:t>Çocuk benim tepkime karşılık olarak nasıl tepki veriyor?</a:t>
            </a:r>
          </a:p>
          <a:p>
            <a:r>
              <a:rPr lang="tr-TR" dirty="0" smtClean="0"/>
              <a:t>Davranış ortaya çıktığında diğer çocuklar nasıl tepki veriyor.</a:t>
            </a:r>
          </a:p>
          <a:p>
            <a:r>
              <a:rPr lang="tr-TR" dirty="0" smtClean="0"/>
              <a:t>Bu davranışı daha önce kontrol ettim mi? Nasıl kontrol ettim?</a:t>
            </a:r>
          </a:p>
          <a:p>
            <a:r>
              <a:rPr lang="tr-TR" dirty="0" smtClean="0"/>
              <a:t>Problem davranışa her zaman tutarlı tepki veriyor muyum?</a:t>
            </a:r>
          </a:p>
          <a:p>
            <a:r>
              <a:rPr lang="tr-TR" dirty="0" smtClean="0"/>
              <a:t>Çocuğun doğru davranışlarını fark edip onu ödüllendiriyor muyum?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572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accent4"/>
                </a:solidFill>
              </a:rPr>
              <a:t>Problem Davranışların Kontrol Edilmesi</a:t>
            </a:r>
            <a:br>
              <a:rPr lang="tr-TR" dirty="0">
                <a:solidFill>
                  <a:schemeClr val="accent4"/>
                </a:solidFill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tr-TR" sz="2400" dirty="0" smtClean="0">
                <a:solidFill>
                  <a:schemeClr val="accent4"/>
                </a:solidFill>
              </a:rPr>
              <a:t>Problem davranışların önlenmesi</a:t>
            </a:r>
          </a:p>
          <a:p>
            <a:pPr lvl="2"/>
            <a:r>
              <a:rPr lang="tr-TR" sz="2200" dirty="0" smtClean="0">
                <a:solidFill>
                  <a:schemeClr val="accent5"/>
                </a:solidFill>
              </a:rPr>
              <a:t>Sınıf kurallarının Belirlenmesi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Kuralların tanımı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Model olma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Prova etme fırsatının verilmesi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Olumlu ve olumsuz örneklerin sunulması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Rol oynama</a:t>
            </a:r>
          </a:p>
          <a:p>
            <a:pPr lvl="3"/>
            <a:r>
              <a:rPr lang="tr-TR" sz="2000" dirty="0" smtClean="0">
                <a:solidFill>
                  <a:schemeClr val="tx1"/>
                </a:solidFill>
              </a:rPr>
              <a:t>Hangi ortamlarda hangi kuralların önemli olduğunun açıklanması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18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tr-TR" dirty="0" smtClean="0"/>
              <a:t>2. </a:t>
            </a:r>
            <a:r>
              <a:rPr lang="tr-TR" sz="2200" dirty="0" smtClean="0">
                <a:solidFill>
                  <a:schemeClr val="accent5"/>
                </a:solidFill>
              </a:rPr>
              <a:t>Sınıf işleyişinin düzenlenmesi ve sınıfa açıklanması</a:t>
            </a:r>
            <a:r>
              <a:rPr lang="tr-TR" sz="2200" dirty="0" smtClean="0"/>
              <a:t> </a:t>
            </a:r>
          </a:p>
          <a:p>
            <a:pPr lvl="2"/>
            <a:r>
              <a:rPr lang="tr-TR" sz="2000" dirty="0" smtClean="0"/>
              <a:t>Öğretmen masasından izinsiz bir şey almayın</a:t>
            </a:r>
          </a:p>
          <a:p>
            <a:pPr lvl="2"/>
            <a:r>
              <a:rPr lang="tr-TR" sz="2000" dirty="0" smtClean="0"/>
              <a:t>Evde unuttuğunuz eşyaları sınıf dolabından alabilirsiniz</a:t>
            </a:r>
          </a:p>
          <a:p>
            <a:pPr lvl="2"/>
            <a:r>
              <a:rPr lang="tr-TR" sz="2000" dirty="0" smtClean="0"/>
              <a:t>Ödevlerinizi yapamadığınızda ders öncesinde bana söyleyin</a:t>
            </a:r>
          </a:p>
          <a:p>
            <a:pPr lvl="2"/>
            <a:r>
              <a:rPr lang="tr-TR" sz="2000" dirty="0" smtClean="0"/>
              <a:t>Kalem açmak için en fazla iki kişi aynı anda gidebilir</a:t>
            </a:r>
          </a:p>
          <a:p>
            <a:pPr lvl="2"/>
            <a:r>
              <a:rPr lang="tr-TR" sz="2000" dirty="0" smtClean="0"/>
              <a:t>Ders sırasında yapamadığınız bir şey olursa parmak kaldırarak yardım isteyin vb.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8641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Problem Davranış</a:t>
            </a:r>
            <a:endParaRPr lang="tr-TR" dirty="0"/>
          </a:p>
        </p:txBody>
      </p:sp>
      <p:sp>
        <p:nvSpPr>
          <p:cNvPr id="4" name="Oval 3"/>
          <p:cNvSpPr/>
          <p:nvPr/>
        </p:nvSpPr>
        <p:spPr>
          <a:xfrm>
            <a:off x="1371600" y="2410691"/>
            <a:ext cx="3228109" cy="13854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Yeni beceriler öğrenmeyi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4975668" y="2410692"/>
            <a:ext cx="3325091" cy="13854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tr-TR" dirty="0" smtClean="0"/>
              <a:t>Var olan becerileri kullanmayı engelleyen</a:t>
            </a:r>
            <a:endParaRPr lang="tr-TR" dirty="0"/>
          </a:p>
        </p:txBody>
      </p:sp>
      <p:sp>
        <p:nvSpPr>
          <p:cNvPr id="6" name="Oval 5"/>
          <p:cNvSpPr/>
          <p:nvPr/>
        </p:nvSpPr>
        <p:spPr>
          <a:xfrm>
            <a:off x="1371600" y="4100945"/>
            <a:ext cx="3228109" cy="13854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Sosyal etkileşimi olumsuz etkileyen</a:t>
            </a:r>
            <a:endParaRPr lang="tr-TR" dirty="0"/>
          </a:p>
        </p:txBody>
      </p:sp>
      <p:sp>
        <p:nvSpPr>
          <p:cNvPr id="7" name="Oval 6"/>
          <p:cNvSpPr/>
          <p:nvPr/>
        </p:nvSpPr>
        <p:spPr>
          <a:xfrm>
            <a:off x="4975668" y="4100945"/>
            <a:ext cx="3228109" cy="1385454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Kendisine ve çevresine zarar verebilen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963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61884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tr-TR" sz="2200" dirty="0" smtClean="0"/>
              <a:t>3. </a:t>
            </a:r>
            <a:r>
              <a:rPr lang="tr-TR" sz="2200" dirty="0" smtClean="0">
                <a:solidFill>
                  <a:schemeClr val="accent5"/>
                </a:solidFill>
              </a:rPr>
              <a:t>Sınıfın Düzenlenmesi/Fiziksel Yapısı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Kaynaştırma öğrencisi kolay ulaşabileceğiniz bir yerde oturmalıdır.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Kaynaştırma öğrencisinin dikkatini dağıtacak uyaranlar uzak olmalıdır (pencere yanı vb.)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Sınıf trafiğinin sorunsuz gerçekleşebilmesi için sıra düzeni ayarlanmalıdır.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Öğretim materyalleri için ayrı bir dolap ve dolapta yeteri kadar materyal bulundurulmalıdır.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Fiziksel engelli öğrencilerin rahat hareket edebilecekleri alanın sağlanması gerekmektedir.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İşitme engelli öğrenciler için öğrencinin sizin dudak hareketlerinizi takip edebileceği şekilde ders sunumu yapılması gerekmektedir. ayrıca sözlü yapılan uyarı, ödev, sorumluluk görevlerinin yazılı olarak verilmesi gerekmektedir.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6755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tr-TR" sz="2200" dirty="0" smtClean="0">
                <a:solidFill>
                  <a:schemeClr val="accent4"/>
                </a:solidFill>
              </a:rPr>
              <a:t>4. Olumlu davranışların ödüllendirilmesi: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Dikkatimizi olumsuz davranışlara çekme eğilimi</a:t>
            </a:r>
          </a:p>
          <a:p>
            <a:pPr lvl="2"/>
            <a:r>
              <a:rPr lang="tr-TR" sz="2000" dirty="0" smtClean="0">
                <a:solidFill>
                  <a:schemeClr val="tx1"/>
                </a:solidFill>
              </a:rPr>
              <a:t>Bunun yerine olumsuz davranışlar ortaya çıkmadan önce gerçekleştirilen olumlu davranışları ödüllendirmek </a:t>
            </a:r>
            <a:r>
              <a:rPr lang="tr-TR" sz="2000" dirty="0" err="1" smtClean="0">
                <a:solidFill>
                  <a:schemeClr val="tx1"/>
                </a:solidFill>
              </a:rPr>
              <a:t>prob</a:t>
            </a:r>
            <a:r>
              <a:rPr lang="tr-TR" sz="2000" dirty="0" smtClean="0">
                <a:solidFill>
                  <a:schemeClr val="tx1"/>
                </a:solidFill>
              </a:rPr>
              <a:t>. davranışların ortaya çıkmasını önleyecektir.</a:t>
            </a:r>
            <a:endParaRPr lang="tr-T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5565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accent4"/>
                </a:solidFill>
              </a:rPr>
              <a:t>2. Bazı Davranışların Hoş Görülmesi</a:t>
            </a:r>
          </a:p>
          <a:p>
            <a:pPr lvl="1"/>
            <a:r>
              <a:rPr lang="tr-TR" sz="2200" dirty="0" smtClean="0">
                <a:solidFill>
                  <a:schemeClr val="accent5"/>
                </a:solidFill>
              </a:rPr>
              <a:t>Birinci durum</a:t>
            </a:r>
            <a:r>
              <a:rPr lang="tr-TR" sz="2200" dirty="0" smtClean="0"/>
              <a:t>: okula yeni başlayan öğrencilerin hata yapması son derece normaldir. Bu yüzden yaptıkları hatalar hoş görülüp doğrusunu yapması konusunda desteklenmelidir.</a:t>
            </a:r>
          </a:p>
          <a:p>
            <a:pPr lvl="1"/>
            <a:r>
              <a:rPr lang="tr-TR" sz="2200" dirty="0" smtClean="0">
                <a:solidFill>
                  <a:schemeClr val="accent5"/>
                </a:solidFill>
              </a:rPr>
              <a:t>İkinci durum: </a:t>
            </a:r>
            <a:r>
              <a:rPr lang="tr-TR" sz="2200" dirty="0" smtClean="0"/>
              <a:t>Çocuğun engelinden kaynaklı ortaya çıkan davranışların yanlış yorumlanması. </a:t>
            </a:r>
            <a:endParaRPr lang="tr-TR" sz="2200" dirty="0" smtClean="0"/>
          </a:p>
          <a:p>
            <a:pPr lvl="2"/>
            <a:r>
              <a:rPr lang="tr-TR" sz="2000" dirty="0" smtClean="0">
                <a:solidFill>
                  <a:srgbClr val="FF0000"/>
                </a:solidFill>
              </a:rPr>
              <a:t>Örnek: </a:t>
            </a:r>
            <a:r>
              <a:rPr lang="tr-TR" sz="2000" dirty="0" smtClean="0"/>
              <a:t>Öğrenme </a:t>
            </a:r>
            <a:r>
              <a:rPr lang="tr-TR" sz="2000" dirty="0" smtClean="0"/>
              <a:t>güçlüğü öğrencisinin atak davranışları</a:t>
            </a:r>
          </a:p>
          <a:p>
            <a:pPr marL="457200" lvl="1" indent="0">
              <a:buNone/>
            </a:pPr>
            <a:endParaRPr lang="tr-TR" sz="2200" dirty="0" smtClean="0"/>
          </a:p>
          <a:p>
            <a:pPr lvl="1"/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620167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000" dirty="0" smtClean="0">
                <a:solidFill>
                  <a:schemeClr val="accent5"/>
                </a:solidFill>
              </a:rPr>
              <a:t>Üçüncü durum: </a:t>
            </a:r>
            <a:r>
              <a:rPr lang="tr-TR" sz="2000" dirty="0" smtClean="0"/>
              <a:t>gelişim dönemindeki yeri temel alınmalıdır. Gelişim dönemlerinin ihtiyaçlarını bilmek önemli.</a:t>
            </a:r>
          </a:p>
          <a:p>
            <a:pPr lvl="2"/>
            <a:r>
              <a:rPr lang="tr-TR" sz="1800" dirty="0" smtClean="0"/>
              <a:t>Bazı yüzeysel davranışlar hoş görülebilir.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Görmezlikten gelme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İşaret etme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Çocuğa yaklaşma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Günlük rutini takip etme/geçişleri planlama</a:t>
            </a:r>
          </a:p>
          <a:p>
            <a:pPr lvl="3"/>
            <a:r>
              <a:rPr lang="tr-TR" sz="1600" dirty="0" smtClean="0">
                <a:solidFill>
                  <a:schemeClr val="accent5"/>
                </a:solidFill>
              </a:rPr>
              <a:t>Dikkat dağıtan nesneleri ortadan kaldırma</a:t>
            </a:r>
            <a:endParaRPr lang="tr-TR" sz="16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6174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accent4"/>
                </a:solidFill>
              </a:rPr>
              <a:t>3. Problem Davranışları Azaltma Yöntemleri</a:t>
            </a:r>
          </a:p>
          <a:p>
            <a:pPr lvl="1"/>
            <a:r>
              <a:rPr lang="tr-TR" sz="2400" dirty="0" smtClean="0">
                <a:solidFill>
                  <a:srgbClr val="00B0F0"/>
                </a:solidFill>
              </a:rPr>
              <a:t>Problem davranışın ödüllendirme yolu ile azaltılması</a:t>
            </a:r>
          </a:p>
          <a:p>
            <a:pPr marL="1428750" lvl="2" indent="-514350">
              <a:buFont typeface="+mj-lt"/>
              <a:buAutoNum type="arabicPeriod"/>
            </a:pPr>
            <a:r>
              <a:rPr lang="tr-TR" sz="2400" dirty="0" smtClean="0"/>
              <a:t>Azalan davranışın ödüllendirilmesi</a:t>
            </a:r>
          </a:p>
          <a:p>
            <a:pPr marL="1428750" lvl="2" indent="-514350">
              <a:buFont typeface="+mj-lt"/>
              <a:buAutoNum type="arabicPeriod"/>
            </a:pPr>
            <a:r>
              <a:rPr lang="tr-TR" sz="2400" dirty="0" smtClean="0"/>
              <a:t>Alternatif/uyuşmayan davranışın ödüllendirilmesi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38849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0327943"/>
              </p:ext>
            </p:extLst>
          </p:nvPr>
        </p:nvGraphicFramePr>
        <p:xfrm>
          <a:off x="677863" y="1930400"/>
          <a:ext cx="8596311" cy="445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3083012363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390547312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4118097589"/>
                    </a:ext>
                  </a:extLst>
                </a:gridCol>
              </a:tblGrid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Problem</a:t>
                      </a:r>
                      <a:r>
                        <a:rPr lang="tr-TR" baseline="0" dirty="0" smtClean="0"/>
                        <a:t> davranış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Alternatif Davranış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Uyuşmayan davranış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609698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Yönergeye uymama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Yönergeye uymak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914322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Yerinden kalkmak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İzin istemek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Yerinde oturmak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860132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Ödev dışı meşguliyet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Ödevine bakmak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Ödevini yapmak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402972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Vurmak, itmek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Konuşmak/iş birliği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Ellerini kucağında tutmak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722445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İzinsiz konuşmak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Parmak kaldırmak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Sessiz olmak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490867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Koşmak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Yürümek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Hareketsiz</a:t>
                      </a:r>
                      <a:r>
                        <a:rPr lang="tr-TR" baseline="0" dirty="0" smtClean="0"/>
                        <a:t> durmak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05719"/>
                  </a:ext>
                </a:extLst>
              </a:tr>
              <a:tr h="557068">
                <a:tc>
                  <a:txBody>
                    <a:bodyPr/>
                    <a:lstStyle/>
                    <a:p>
                      <a:r>
                        <a:rPr lang="tr-TR" dirty="0" smtClean="0"/>
                        <a:t>Yanlış konuşmak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Uygun konuşmak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konuşmamak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4469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5491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Problem davranışı görmezlikten gelme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Sembol ödüllerin kullanılması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Kontrat yapma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Çocuğun kendi davranışlarını kontrol etmesi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Bedel ödeme</a:t>
            </a:r>
          </a:p>
          <a:p>
            <a:pPr lvl="1"/>
            <a:r>
              <a:rPr lang="tr-TR" sz="2800" dirty="0" smtClean="0">
                <a:solidFill>
                  <a:srgbClr val="00B0F0"/>
                </a:solidFill>
              </a:rPr>
              <a:t>Mola/ortam dışı bırakma</a:t>
            </a:r>
            <a:endParaRPr lang="tr-TR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8926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4"/>
                </a:solidFill>
              </a:rPr>
              <a:t>Uygulanan programın izlenmesi</a:t>
            </a:r>
            <a:endParaRPr lang="tr-TR" dirty="0">
              <a:solidFill>
                <a:schemeClr val="accent4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 smtClean="0"/>
              <a:t>Belirlenen yöntem sürekli ve tutarlı şekilde uygulanmalı</a:t>
            </a:r>
          </a:p>
          <a:p>
            <a:r>
              <a:rPr lang="tr-TR" sz="2200" dirty="0" smtClean="0"/>
              <a:t>Davranış çıktıları sürekli olarak kayıt edilmeli ve davranışın görülme sıkılığı/süresi/şiddeti vb. ile ilgili değişiklikler gözlenmeli</a:t>
            </a:r>
          </a:p>
          <a:p>
            <a:r>
              <a:rPr lang="tr-TR" sz="2200" dirty="0" smtClean="0"/>
              <a:t>Tek bir yöntem her zaman yeterli olmayabilir.</a:t>
            </a:r>
          </a:p>
          <a:p>
            <a:r>
              <a:rPr lang="tr-TR" sz="2200" dirty="0" smtClean="0"/>
              <a:t>Her yöntem her davranış için uygun olmayabilir.</a:t>
            </a:r>
          </a:p>
          <a:p>
            <a:r>
              <a:rPr lang="tr-TR" sz="2200" dirty="0" smtClean="0"/>
              <a:t>Her çocuk için aynı davranış olsa da farklı bir yöntem gerekebilir.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3644928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2" name="İçerik Yer Tutucusu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833241"/>
              </p:ext>
            </p:extLst>
          </p:nvPr>
        </p:nvGraphicFramePr>
        <p:xfrm>
          <a:off x="677861" y="2171700"/>
          <a:ext cx="8729374" cy="3868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64687">
                  <a:extLst>
                    <a:ext uri="{9D8B030D-6E8A-4147-A177-3AD203B41FA5}">
                      <a16:colId xmlns:a16="http://schemas.microsoft.com/office/drawing/2014/main" val="858185943"/>
                    </a:ext>
                  </a:extLst>
                </a:gridCol>
                <a:gridCol w="4364687">
                  <a:extLst>
                    <a:ext uri="{9D8B030D-6E8A-4147-A177-3AD203B41FA5}">
                      <a16:colId xmlns:a16="http://schemas.microsoft.com/office/drawing/2014/main" val="208858352"/>
                    </a:ext>
                  </a:extLst>
                </a:gridCol>
              </a:tblGrid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1. UYGUN</a:t>
                      </a:r>
                      <a:r>
                        <a:rPr lang="tr-TR" baseline="0" dirty="0" smtClean="0"/>
                        <a:t> OLMAYAN SINIF DAVRANIŞLARI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2. ZAYIF</a:t>
                      </a:r>
                      <a:r>
                        <a:rPr lang="tr-TR" baseline="0" dirty="0" smtClean="0"/>
                        <a:t> YA DA YETERSİZ ÇALIŞMA BEC.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4636937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Kavga etmek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Ödevleri tamamlamama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348540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Bağırmak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Yönergelere</a:t>
                      </a:r>
                      <a:r>
                        <a:rPr lang="tr-TR" baseline="0" dirty="0" smtClean="0"/>
                        <a:t> uymama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554584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Sınıfta</a:t>
                      </a:r>
                      <a:r>
                        <a:rPr lang="tr-TR" baseline="0" dirty="0" smtClean="0"/>
                        <a:t> dolaşmak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Dersi dinlememe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51981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Küfür etmek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Dikkat süresinin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azlığı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43857"/>
                  </a:ext>
                </a:extLst>
              </a:tr>
              <a:tr h="644814">
                <a:tc>
                  <a:txBody>
                    <a:bodyPr/>
                    <a:lstStyle/>
                    <a:p>
                      <a:r>
                        <a:rPr lang="tr-TR" dirty="0" smtClean="0"/>
                        <a:t>Utangaç davranışlar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Ders hazırlığı yapamama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03077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913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Sınıf ortamının düzenlenişi</a:t>
            </a:r>
          </a:p>
          <a:p>
            <a:r>
              <a:rPr lang="tr-TR" dirty="0" smtClean="0"/>
              <a:t>Çocukların oturma düzeni</a:t>
            </a:r>
          </a:p>
          <a:p>
            <a:r>
              <a:rPr lang="tr-TR" dirty="0" smtClean="0"/>
              <a:t>Sınıfın kalabalık olması</a:t>
            </a:r>
          </a:p>
          <a:p>
            <a:r>
              <a:rPr lang="tr-TR" dirty="0" smtClean="0"/>
              <a:t>Öğretim hızı</a:t>
            </a:r>
          </a:p>
          <a:p>
            <a:r>
              <a:rPr lang="tr-TR" dirty="0" smtClean="0"/>
              <a:t>Kullanılan ders araçlarının özellikleri</a:t>
            </a:r>
          </a:p>
          <a:p>
            <a:r>
              <a:rPr lang="tr-TR" dirty="0" smtClean="0"/>
              <a:t>Ders programı</a:t>
            </a:r>
          </a:p>
          <a:p>
            <a:r>
              <a:rPr lang="tr-TR" dirty="0" smtClean="0"/>
              <a:t>Dersin içeriği (zor/kolay olması)</a:t>
            </a:r>
          </a:p>
          <a:p>
            <a:r>
              <a:rPr lang="tr-TR" dirty="0" smtClean="0"/>
              <a:t>Personelin davranışları, beklentisi ve yaklaşımları</a:t>
            </a:r>
            <a:endParaRPr lang="tr-TR" dirty="0"/>
          </a:p>
        </p:txBody>
      </p:sp>
      <p:sp>
        <p:nvSpPr>
          <p:cNvPr id="4" name="Patlama 1 3"/>
          <p:cNvSpPr/>
          <p:nvPr/>
        </p:nvSpPr>
        <p:spPr>
          <a:xfrm>
            <a:off x="540329" y="8877"/>
            <a:ext cx="8617526" cy="203661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Problem davranışlar;</a:t>
            </a:r>
          </a:p>
          <a:p>
            <a:pPr algn="ctr"/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öğrenciye özgü değildir!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131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Problem davranışları </a:t>
            </a:r>
            <a:r>
              <a:rPr lang="tr-TR" dirty="0" smtClean="0"/>
              <a:t>azaltmak </a:t>
            </a:r>
            <a:r>
              <a:rPr lang="tr-TR" dirty="0"/>
              <a:t>planlı çalışma gerekmektedir.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r>
              <a:rPr lang="tr-TR" sz="2000" dirty="0" smtClean="0"/>
              <a:t>. </a:t>
            </a:r>
            <a:r>
              <a:rPr lang="tr-TR" sz="2000" b="1" dirty="0" smtClean="0"/>
              <a:t>Problem davranışların tanımlanması</a:t>
            </a:r>
          </a:p>
          <a:p>
            <a:r>
              <a:rPr lang="tr-TR" sz="2000" b="1" dirty="0" smtClean="0"/>
              <a:t>2. Davranışların gözlemlenerek kayıt edilmesi</a:t>
            </a:r>
          </a:p>
          <a:p>
            <a:r>
              <a:rPr lang="tr-TR" sz="2000" b="1" dirty="0" smtClean="0"/>
              <a:t>3. Problem davranışların kontrol edilmesi</a:t>
            </a:r>
          </a:p>
          <a:p>
            <a:pPr lvl="1"/>
            <a:r>
              <a:rPr lang="tr-TR" sz="2000" i="1" dirty="0" smtClean="0"/>
              <a:t>Problem davranışların önlenmesi</a:t>
            </a:r>
          </a:p>
          <a:p>
            <a:pPr lvl="1"/>
            <a:r>
              <a:rPr lang="tr-TR" sz="2000" i="1" dirty="0" smtClean="0"/>
              <a:t>Bazı problem davranışların hoş görülmesi</a:t>
            </a:r>
          </a:p>
          <a:p>
            <a:pPr lvl="1"/>
            <a:r>
              <a:rPr lang="tr-TR" sz="2000" i="1" dirty="0" smtClean="0"/>
              <a:t>Azalmayan ve ortadan kalkmayan davranışlar için müdahale yönteminin belirlenmesi</a:t>
            </a:r>
          </a:p>
          <a:p>
            <a:r>
              <a:rPr lang="tr-TR" sz="2000" dirty="0" smtClean="0"/>
              <a:t>4. </a:t>
            </a:r>
            <a:r>
              <a:rPr lang="tr-TR" sz="2000" b="1" dirty="0" smtClean="0"/>
              <a:t>Seçilen yöntemin belirlenmesi ve sonucunun değerlendirilmesi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332761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03447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chemeClr val="accent4"/>
                </a:solidFill>
              </a:rPr>
              <a:t>Problem davranışların tanımlanması:	</a:t>
            </a:r>
          </a:p>
          <a:p>
            <a:pPr lvl="1"/>
            <a:r>
              <a:rPr lang="tr-TR" sz="2600" dirty="0" smtClean="0">
                <a:solidFill>
                  <a:schemeClr val="tx1"/>
                </a:solidFill>
              </a:rPr>
              <a:t>Hangi davranışı gözleyeceğini, yoruma ya da yanlış anlaşılmaya gerek kalmayacak şekilde tanımlamış olacak</a:t>
            </a:r>
          </a:p>
          <a:p>
            <a:pPr lvl="1"/>
            <a:r>
              <a:rPr lang="tr-TR" sz="2600" dirty="0" smtClean="0">
                <a:solidFill>
                  <a:schemeClr val="tx1"/>
                </a:solidFill>
              </a:rPr>
              <a:t>Davranış için hazırladığı program sonucunda programın etkili olup olmadığını değerlendirmek amacıyla </a:t>
            </a:r>
            <a:r>
              <a:rPr lang="tr-TR" sz="2600" dirty="0" smtClean="0">
                <a:solidFill>
                  <a:srgbClr val="FF0000"/>
                </a:solidFill>
              </a:rPr>
              <a:t>ölçütleri</a:t>
            </a:r>
            <a:r>
              <a:rPr lang="tr-TR" sz="2600" dirty="0" smtClean="0">
                <a:solidFill>
                  <a:schemeClr val="tx1"/>
                </a:solidFill>
              </a:rPr>
              <a:t> sağlayacak</a:t>
            </a:r>
          </a:p>
          <a:p>
            <a:pPr lvl="1"/>
            <a:r>
              <a:rPr lang="tr-TR" sz="2600" dirty="0" smtClean="0">
                <a:solidFill>
                  <a:schemeClr val="tx1"/>
                </a:solidFill>
              </a:rPr>
              <a:t>Rehber öğretmen, idareci, anne-baba, stajyer vb. ile aynı davranışı </a:t>
            </a:r>
            <a:r>
              <a:rPr lang="tr-TR" sz="2600" dirty="0" smtClean="0">
                <a:solidFill>
                  <a:srgbClr val="FF0000"/>
                </a:solidFill>
              </a:rPr>
              <a:t>tutarlı</a:t>
            </a:r>
            <a:r>
              <a:rPr lang="tr-TR" sz="2600" dirty="0" smtClean="0">
                <a:solidFill>
                  <a:schemeClr val="tx1"/>
                </a:solidFill>
              </a:rPr>
              <a:t> olarak gözleyecektir.</a:t>
            </a:r>
          </a:p>
          <a:p>
            <a:pPr lvl="1"/>
            <a:endParaRPr lang="tr-TR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0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3000" dirty="0" smtClean="0">
                <a:solidFill>
                  <a:schemeClr val="accent4"/>
                </a:solidFill>
              </a:rPr>
              <a:t>Problem davranışların gözlenmesi ve gözlem kayıt teknikleri</a:t>
            </a:r>
          </a:p>
          <a:p>
            <a:pPr lvl="2"/>
            <a:r>
              <a:rPr lang="tr-TR" sz="2800" dirty="0" smtClean="0">
                <a:solidFill>
                  <a:schemeClr val="tx1"/>
                </a:solidFill>
              </a:rPr>
              <a:t>Problem davranışlara en etkili müdahalenin yapılabilmesi, müdahalenin etkisinin belirlenmesi için davranış hakkında bilgi toplamak gerekir</a:t>
            </a:r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68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5855" y="2160589"/>
            <a:ext cx="7647709" cy="3880773"/>
          </a:xfrm>
        </p:spPr>
        <p:txBody>
          <a:bodyPr/>
          <a:lstStyle/>
          <a:p>
            <a:pPr algn="just"/>
            <a:r>
              <a:rPr lang="tr-TR" sz="2800" dirty="0" smtClean="0"/>
              <a:t>Davranışlar hangi boyutlarıyla değerlendirilir</a:t>
            </a:r>
            <a:r>
              <a:rPr lang="tr-TR" sz="3600" dirty="0" smtClean="0"/>
              <a:t>?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Sıklık     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Süre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Bekleme süresi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Şiddeti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Şekli</a:t>
            </a:r>
          </a:p>
          <a:p>
            <a:pPr algn="just"/>
            <a:r>
              <a:rPr lang="tr-TR" dirty="0" smtClean="0">
                <a:solidFill>
                  <a:srgbClr val="FF0000"/>
                </a:solidFill>
              </a:rPr>
              <a:t>Yeri         </a:t>
            </a:r>
            <a:endParaRPr lang="tr-TR" dirty="0">
              <a:solidFill>
                <a:srgbClr val="FF0000"/>
              </a:solidFill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655" y="3541135"/>
            <a:ext cx="3117272" cy="197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758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Gözlem Kayıt Teknikleri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Sıklık/Olay Kaydı: 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Ölçülebilir gözlenebilir davranışlar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Davranış kaç kez ortaya çıktı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Çok sık çıkan davranışları kayıt etmek güç olabilir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Davranışın süresi farklılaşıyorsa süre de ölçülebilir</a:t>
            </a:r>
            <a:endParaRPr lang="tr-TR" dirty="0">
              <a:solidFill>
                <a:schemeClr val="tx1"/>
              </a:solidFill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05728"/>
              </p:ext>
            </p:extLst>
          </p:nvPr>
        </p:nvGraphicFramePr>
        <p:xfrm>
          <a:off x="1020618" y="4045557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39227451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7798531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4221361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296958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Gözlem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Gözlem süresi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 sıklığı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Sonuç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965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Birinci gözlem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 dakika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8988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İkinci</a:t>
                      </a:r>
                      <a:r>
                        <a:rPr lang="tr-TR" baseline="0" dirty="0" smtClean="0"/>
                        <a:t> gözlem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 dakika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0342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Üçüncü gözlem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40 dakika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237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967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57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1234</TotalTime>
  <Words>1278</Words>
  <Application>Microsoft Office PowerPoint</Application>
  <PresentationFormat>Geniş ekran</PresentationFormat>
  <Paragraphs>296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1" baseType="lpstr">
      <vt:lpstr>Arial</vt:lpstr>
      <vt:lpstr>Trebuchet MS</vt:lpstr>
      <vt:lpstr>Wingdings 3</vt:lpstr>
      <vt:lpstr>Yüzeyler</vt:lpstr>
      <vt:lpstr>Sınıfta Davranış Kontrolü</vt:lpstr>
      <vt:lpstr>Problem Davranış</vt:lpstr>
      <vt:lpstr>PowerPoint Sunusu</vt:lpstr>
      <vt:lpstr>PowerPoint Sunusu</vt:lpstr>
      <vt:lpstr>Problem davranışları azaltmak planlı çalışma gerekmektedir.</vt:lpstr>
      <vt:lpstr>PowerPoint Sunusu</vt:lpstr>
      <vt:lpstr>PowerPoint Sunusu</vt:lpstr>
      <vt:lpstr>PowerPoint Sunusu</vt:lpstr>
      <vt:lpstr>Gözlem Kayıt Teknikleri</vt:lpstr>
      <vt:lpstr>PowerPoint Sunusu</vt:lpstr>
      <vt:lpstr>PowerPoint Sunusu</vt:lpstr>
      <vt:lpstr>Ödev üzerinde çalışılan aralık sayısı: 28 Ödev dışı işle uğraşılan aralık sayısı: 32 Toplam aralık sayısı: 60 Yüzde: %40.6 Sonuç: 10 dakikalık gözlem süresinin %40’ı ödevle, %60’ı ödev dışı işlerle geçiriyor</vt:lpstr>
      <vt:lpstr>PowerPoint Sunusu</vt:lpstr>
      <vt:lpstr>PowerPoint Sunusu</vt:lpstr>
      <vt:lpstr>PowerPoint Sunusu</vt:lpstr>
      <vt:lpstr>PowerPoint Sunusu</vt:lpstr>
      <vt:lpstr>Problem davranışların profilini belirlemek için, davranışın çevresel nedenler, öğretmen tepkileri, dersin konusu ile ilişkisini ortaya çıkarmak için sorular; </vt:lpstr>
      <vt:lpstr>Problem Davranışların Kontrol Edilmesi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Uygulanan programın izlenmesi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Sınıfta Davranış Kontrolü</dc:title>
  <dc:creator>resat alatli</dc:creator>
  <cp:lastModifiedBy>REŞAT_ALATLI</cp:lastModifiedBy>
  <cp:revision>36</cp:revision>
  <dcterms:created xsi:type="dcterms:W3CDTF">2017-03-09T11:22:59Z</dcterms:created>
  <dcterms:modified xsi:type="dcterms:W3CDTF">2017-10-13T06:09:46Z</dcterms:modified>
</cp:coreProperties>
</file>