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4" r:id="rId4"/>
    <p:sldId id="283" r:id="rId5"/>
    <p:sldId id="275" r:id="rId6"/>
    <p:sldId id="277" r:id="rId7"/>
    <p:sldId id="278" r:id="rId8"/>
    <p:sldId id="276" r:id="rId9"/>
    <p:sldId id="28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DFAFDD"/>
    <a:srgbClr val="AA3AA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2555776" y="188640"/>
            <a:ext cx="6275040" cy="780696"/>
          </a:xfrm>
        </p:spPr>
        <p:txBody>
          <a:bodyPr>
            <a:normAutofit/>
          </a:bodyPr>
          <a:lstStyle>
            <a:lvl1pPr algn="ctr">
              <a:defRPr sz="3600" baseline="0"/>
            </a:lvl1pPr>
          </a:lstStyle>
          <a:p>
            <a:r>
              <a:rPr kumimoji="0" lang="tr-TR" dirty="0" smtClean="0"/>
              <a:t>Kamu Yönetimi ve Sosyal Hizmet</a:t>
            </a:r>
            <a:endParaRPr kumimoji="0" lang="en-US" dirty="0"/>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pic>
        <p:nvPicPr>
          <p:cNvPr id="33798" name="Picture 6" descr="Related image"/>
          <p:cNvPicPr>
            <a:picLocks noChangeAspect="1" noChangeArrowheads="1"/>
          </p:cNvPicPr>
          <p:nvPr userDrawn="1"/>
        </p:nvPicPr>
        <p:blipFill>
          <a:blip r:embed="rId2" cstate="print"/>
          <a:srcRect/>
          <a:stretch>
            <a:fillRect/>
          </a:stretch>
        </p:blipFill>
        <p:spPr bwMode="auto">
          <a:xfrm>
            <a:off x="251520" y="188640"/>
            <a:ext cx="1919490" cy="10801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490480"/>
            <a:ext cx="7772400" cy="1362456"/>
          </a:xfrm>
          <a:noFill/>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0" cap="none" baseline="0" dirty="0">
                <a:ln w="635">
                  <a:noFill/>
                </a:ln>
                <a:solidFill>
                  <a:srgbClr val="002060"/>
                </a:solidFill>
                <a:effectLst>
                  <a:outerShdw blurRad="38100" dist="25400" dir="5400000" algn="tl" rotWithShape="0">
                    <a:srgbClr val="000000">
                      <a:alpha val="43000"/>
                    </a:srgbClr>
                  </a:outerShdw>
                </a:effectLst>
                <a:latin typeface="+mj-lt"/>
                <a:ea typeface="+mj-ea"/>
                <a:cs typeface="+mj-cs"/>
              </a:defRPr>
            </a:lvl1pPr>
          </a:lstStyle>
          <a:p>
            <a:r>
              <a:rPr kumimoji="0" lang="tr-TR" dirty="0" smtClean="0"/>
              <a:t>Kamu Yönetimi ve Sosyal Hizmet</a:t>
            </a:r>
            <a:endParaRPr kumimoji="0" lang="en-US" dirty="0"/>
          </a:p>
        </p:txBody>
      </p:sp>
      <p:sp>
        <p:nvSpPr>
          <p:cNvPr id="3" name="2 Metin Yer Tutucusu"/>
          <p:cNvSpPr>
            <a:spLocks noGrp="1"/>
          </p:cNvSpPr>
          <p:nvPr>
            <p:ph type="body" idx="1" hasCustomPrompt="1"/>
          </p:nvPr>
        </p:nvSpPr>
        <p:spPr>
          <a:xfrm>
            <a:off x="530352" y="3719488"/>
            <a:ext cx="7772400" cy="1509712"/>
          </a:xfrm>
        </p:spPr>
        <p:txBody>
          <a:bodyPr lIns="45720" rIns="45720" anchor="t"/>
          <a:lstStyle>
            <a:lvl1pPr marL="0" indent="0" algn="ctr">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dirty="0" smtClean="0"/>
              <a:t>Dr. Özkan LEBLEBİCİ</a:t>
            </a:r>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
        <p:nvSpPr>
          <p:cNvPr id="5" name="4 Başlık"/>
          <p:cNvSpPr>
            <a:spLocks noGrp="1"/>
          </p:cNvSpPr>
          <p:nvPr>
            <p:ph type="title" hasCustomPrompt="1"/>
          </p:nvPr>
        </p:nvSpPr>
        <p:spPr>
          <a:xfrm>
            <a:off x="1979712" y="476672"/>
            <a:ext cx="6537920" cy="648072"/>
          </a:xfrm>
        </p:spPr>
        <p:txBody>
          <a:bodyPr>
            <a:normAutofit/>
          </a:bodyPr>
          <a:lstStyle>
            <a:lvl1pPr algn="ctr">
              <a:defRPr sz="3200" b="1">
                <a:solidFill>
                  <a:srgbClr val="002060"/>
                </a:solidFill>
              </a:defRPr>
            </a:lvl1pPr>
          </a:lstStyle>
          <a:p>
            <a:r>
              <a:rPr lang="tr-TR" dirty="0" smtClean="0"/>
              <a:t>Sivil Toplum Örgütleri</a:t>
            </a:r>
            <a:endParaRPr lang="tr-TR" dirty="0"/>
          </a:p>
        </p:txBody>
      </p:sp>
      <p:pic>
        <p:nvPicPr>
          <p:cNvPr id="6" name="Picture 2" descr="Image result for ankara üniversitesi logo"/>
          <p:cNvPicPr>
            <a:picLocks noChangeAspect="1" noChangeArrowheads="1"/>
          </p:cNvPicPr>
          <p:nvPr userDrawn="1"/>
        </p:nvPicPr>
        <p:blipFill>
          <a:blip r:embed="rId2" cstate="print"/>
          <a:srcRect/>
          <a:stretch>
            <a:fillRect/>
          </a:stretch>
        </p:blipFill>
        <p:spPr bwMode="auto">
          <a:xfrm>
            <a:off x="179512" y="188640"/>
            <a:ext cx="1440159" cy="107873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BE6839-661B-41A6-84D6-1AD33D3876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EBCCC1-49AE-4BD0-A4E2-F066203A4D98}" type="datetimeFigureOut">
              <a:rPr lang="tr-TR" smtClean="0"/>
              <a:pPr/>
              <a:t>28.4.2020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BE6839-661B-41A6-84D6-1AD33D3876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71600" y="2060848"/>
            <a:ext cx="7056784" cy="965969"/>
          </a:xfrm>
          <a:noFill/>
        </p:spPr>
        <p:txBody>
          <a:bodyPr>
            <a:noAutofit/>
          </a:bodyPr>
          <a:lstStyle/>
          <a:p>
            <a:pPr algn="ctr"/>
            <a:r>
              <a:rPr lang="tr-TR" sz="4400" b="1" dirty="0" smtClean="0">
                <a:solidFill>
                  <a:srgbClr val="00B050"/>
                </a:solidFill>
                <a:latin typeface="Arial Black" pitchFamily="34" charset="0"/>
              </a:rPr>
              <a:t>Sivil </a:t>
            </a:r>
            <a:r>
              <a:rPr lang="tr-TR" sz="4400" dirty="0" smtClean="0">
                <a:solidFill>
                  <a:srgbClr val="00B050"/>
                </a:solidFill>
                <a:latin typeface="Arial Black" pitchFamily="34" charset="0"/>
              </a:rPr>
              <a:t>Toplum Örgütleri</a:t>
            </a:r>
            <a:br>
              <a:rPr lang="tr-TR" sz="4400" dirty="0" smtClean="0">
                <a:solidFill>
                  <a:srgbClr val="00B050"/>
                </a:solidFill>
                <a:latin typeface="Arial Black" pitchFamily="34" charset="0"/>
              </a:rPr>
            </a:br>
            <a:r>
              <a:rPr lang="tr-TR" sz="4400" dirty="0" smtClean="0">
                <a:solidFill>
                  <a:srgbClr val="00B050"/>
                </a:solidFill>
                <a:latin typeface="Arial Black" pitchFamily="34" charset="0"/>
              </a:rPr>
              <a:t>4. </a:t>
            </a:r>
            <a:r>
              <a:rPr lang="tr-TR" sz="4400" dirty="0" smtClean="0">
                <a:solidFill>
                  <a:srgbClr val="00B050"/>
                </a:solidFill>
                <a:latin typeface="Arial Black" pitchFamily="34" charset="0"/>
              </a:rPr>
              <a:t>Hafta</a:t>
            </a:r>
            <a:endParaRPr lang="tr-TR" sz="4400" b="1" dirty="0">
              <a:solidFill>
                <a:srgbClr val="00B050"/>
              </a:solidFill>
              <a:latin typeface="Arial Black" pitchFamily="34" charset="0"/>
            </a:endParaRPr>
          </a:p>
        </p:txBody>
      </p:sp>
      <p:sp>
        <p:nvSpPr>
          <p:cNvPr id="3" name="2 Alt Başlık"/>
          <p:cNvSpPr>
            <a:spLocks noGrp="1"/>
          </p:cNvSpPr>
          <p:nvPr>
            <p:ph type="subTitle" idx="1"/>
          </p:nvPr>
        </p:nvSpPr>
        <p:spPr>
          <a:xfrm>
            <a:off x="1483568" y="2852936"/>
            <a:ext cx="6400800" cy="1752600"/>
          </a:xfrm>
        </p:spPr>
        <p:txBody>
          <a:bodyPr>
            <a:normAutofit/>
          </a:bodyPr>
          <a:lstStyle/>
          <a:p>
            <a:endParaRPr lang="tr-TR" b="1" i="1" dirty="0" smtClean="0">
              <a:solidFill>
                <a:schemeClr val="bg1"/>
              </a:solidFill>
            </a:endParaRPr>
          </a:p>
          <a:p>
            <a:endParaRPr lang="tr-TR" b="1" i="1" dirty="0" smtClean="0">
              <a:solidFill>
                <a:schemeClr val="bg1"/>
              </a:solidFill>
            </a:endParaRPr>
          </a:p>
          <a:p>
            <a:pPr algn="ctr"/>
            <a:r>
              <a:rPr lang="tr-TR" b="1" dirty="0" smtClean="0">
                <a:solidFill>
                  <a:srgbClr val="002060"/>
                </a:solidFill>
              </a:rPr>
              <a:t>Dr. Özkan LEBLEBİCİ</a:t>
            </a:r>
            <a:endParaRPr lang="tr-TR" b="1"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683568" y="2060848"/>
            <a:ext cx="7920880" cy="3901774"/>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Oda, sendika, vakıf ve dernek adı altında faaliyet gösteren sivil toplum örgütleri, vakıf ve dernekler gibi topluma yararlı hizmetler vermek için kurulmuş yasal topluluklardır. Sivil toplum örgütleri, herhangi bir devlet organından bağımsız, özel kişilerin girişimiyle yasal olarak kurulmuş her türlü organizasyon için kullanılan genel bir kavramdır.</a:t>
            </a:r>
            <a:endParaRPr lang="tr-TR" sz="2400" dirty="0">
              <a:latin typeface="Cambr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251520" y="2060848"/>
            <a:ext cx="8640960"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Sivil Toplum Örgütlerinin </a:t>
            </a:r>
            <a:r>
              <a:rPr lang="tr-TR" sz="2400" dirty="0" err="1" smtClean="0">
                <a:latin typeface="Cambria" pitchFamily="18" charset="0"/>
              </a:rPr>
              <a:t>Ayırdedici</a:t>
            </a:r>
            <a:r>
              <a:rPr lang="tr-TR" sz="2400" dirty="0" smtClean="0">
                <a:latin typeface="Cambria" pitchFamily="18" charset="0"/>
              </a:rPr>
              <a:t> Özellikleri;</a:t>
            </a:r>
          </a:p>
          <a:p>
            <a:pPr>
              <a:lnSpc>
                <a:spcPct val="150000"/>
              </a:lnSpc>
            </a:pPr>
            <a:r>
              <a:rPr lang="tr-TR" sz="2400" dirty="0" smtClean="0">
                <a:latin typeface="Cambria" pitchFamily="18" charset="0"/>
              </a:rPr>
              <a:t>1. Gönüllülük ve özel alandan fedakarlık yapılmasına dayanması,</a:t>
            </a:r>
          </a:p>
          <a:p>
            <a:pPr>
              <a:lnSpc>
                <a:spcPct val="150000"/>
              </a:lnSpc>
            </a:pPr>
            <a:r>
              <a:rPr lang="tr-TR" sz="2400" dirty="0" smtClean="0">
                <a:latin typeface="Cambria" pitchFamily="18" charset="0"/>
              </a:rPr>
              <a:t>2. Nihai amacın topluma bir şey sunmak ve ortak iyiye katkıda bulunmak olması,</a:t>
            </a:r>
          </a:p>
          <a:p>
            <a:pPr>
              <a:lnSpc>
                <a:spcPct val="150000"/>
              </a:lnSpc>
            </a:pPr>
            <a:r>
              <a:rPr lang="tr-TR" sz="2400" dirty="0" smtClean="0">
                <a:latin typeface="Cambria" pitchFamily="18" charset="0"/>
              </a:rPr>
              <a:t>3. Örgütsel yapıda yatay ilişkilerin ön plana çıkması,</a:t>
            </a:r>
          </a:p>
          <a:p>
            <a:pPr>
              <a:lnSpc>
                <a:spcPct val="150000"/>
              </a:lnSpc>
            </a:pPr>
            <a:r>
              <a:rPr lang="tr-TR" sz="2400" dirty="0" smtClean="0">
                <a:latin typeface="Cambria" pitchFamily="18" charset="0"/>
              </a:rPr>
              <a:t>4. Her </a:t>
            </a:r>
            <a:r>
              <a:rPr lang="tr-TR" sz="2400" dirty="0" err="1" smtClean="0">
                <a:latin typeface="Cambria" pitchFamily="18" charset="0"/>
              </a:rPr>
              <a:t>STÖ’nün</a:t>
            </a:r>
            <a:r>
              <a:rPr lang="tr-TR" sz="2400" dirty="0" smtClean="0">
                <a:latin typeface="Cambria" pitchFamily="18" charset="0"/>
              </a:rPr>
              <a:t> belirli bir konuda uzmanlaşmış olması.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683568" y="2060848"/>
            <a:ext cx="7920880"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Sivil Toplum Örgütlerinin Toplumsal Faydaları;</a:t>
            </a:r>
          </a:p>
          <a:p>
            <a:pPr>
              <a:lnSpc>
                <a:spcPct val="150000"/>
              </a:lnSpc>
            </a:pPr>
            <a:r>
              <a:rPr lang="tr-TR" sz="2400" dirty="0" smtClean="0">
                <a:latin typeface="Cambria" pitchFamily="18" charset="0"/>
              </a:rPr>
              <a:t>*Bireyler arasında hoşgörü ve dayanışmayı artırır,</a:t>
            </a:r>
          </a:p>
          <a:p>
            <a:pPr>
              <a:lnSpc>
                <a:spcPct val="150000"/>
              </a:lnSpc>
            </a:pPr>
            <a:r>
              <a:rPr lang="tr-TR" sz="2400" dirty="0" smtClean="0">
                <a:latin typeface="Cambria" pitchFamily="18" charset="0"/>
              </a:rPr>
              <a:t>*Bilinçlenmeyi sağlar,</a:t>
            </a:r>
          </a:p>
          <a:p>
            <a:pPr>
              <a:lnSpc>
                <a:spcPct val="150000"/>
              </a:lnSpc>
            </a:pPr>
            <a:r>
              <a:rPr lang="tr-TR" sz="2400" dirty="0" smtClean="0">
                <a:latin typeface="Cambria" pitchFamily="18" charset="0"/>
              </a:rPr>
              <a:t>*Ortak hareket etme duygusu kazandırır,</a:t>
            </a:r>
          </a:p>
          <a:p>
            <a:pPr>
              <a:lnSpc>
                <a:spcPct val="150000"/>
              </a:lnSpc>
            </a:pPr>
            <a:r>
              <a:rPr lang="tr-TR" sz="2400" dirty="0" smtClean="0">
                <a:latin typeface="Cambria" pitchFamily="18" charset="0"/>
              </a:rPr>
              <a:t>*Aynı düşünceleri paylaşanları bir araya getirir,</a:t>
            </a:r>
          </a:p>
          <a:p>
            <a:pPr>
              <a:lnSpc>
                <a:spcPct val="150000"/>
              </a:lnSpc>
            </a:pPr>
            <a:r>
              <a:rPr lang="tr-TR" sz="2400" dirty="0" smtClean="0">
                <a:latin typeface="Cambria" pitchFamily="18" charset="0"/>
              </a:rPr>
              <a:t>*Ortak amaçların gerçekleştirilmesini sağlar.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683568" y="1772816"/>
            <a:ext cx="7920880"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Sivil Toplum Örgütlerinin Fonksiyonları;</a:t>
            </a:r>
          </a:p>
          <a:p>
            <a:pPr>
              <a:lnSpc>
                <a:spcPct val="150000"/>
              </a:lnSpc>
            </a:pPr>
            <a:r>
              <a:rPr lang="tr-TR" sz="2400" dirty="0" smtClean="0">
                <a:latin typeface="Cambria" pitchFamily="18" charset="0"/>
              </a:rPr>
              <a:t>*Demokratik katılımı sağlamada çok etkilidir,</a:t>
            </a:r>
          </a:p>
          <a:p>
            <a:pPr>
              <a:lnSpc>
                <a:spcPct val="150000"/>
              </a:lnSpc>
            </a:pPr>
            <a:r>
              <a:rPr lang="tr-TR" sz="2400" dirty="0" smtClean="0">
                <a:latin typeface="Cambria" pitchFamily="18" charset="0"/>
              </a:rPr>
              <a:t>*Toplumsal sorunları çözmede çok etkilidir,</a:t>
            </a:r>
          </a:p>
          <a:p>
            <a:pPr>
              <a:lnSpc>
                <a:spcPct val="150000"/>
              </a:lnSpc>
            </a:pPr>
            <a:r>
              <a:rPr lang="tr-TR" sz="2400" dirty="0" smtClean="0">
                <a:latin typeface="Cambria" pitchFamily="18" charset="0"/>
              </a:rPr>
              <a:t>*Toplumda çeşitli hakların savunulmasında etkilidir,</a:t>
            </a:r>
          </a:p>
          <a:p>
            <a:pPr>
              <a:lnSpc>
                <a:spcPct val="150000"/>
              </a:lnSpc>
            </a:pPr>
            <a:r>
              <a:rPr lang="tr-TR" sz="2400" dirty="0" smtClean="0">
                <a:latin typeface="Cambria" pitchFamily="18" charset="0"/>
              </a:rPr>
              <a:t>*Kamu hizmeti sunumunda doğrudan ya da dolaylı katkı sağlar,</a:t>
            </a:r>
          </a:p>
          <a:p>
            <a:pPr>
              <a:lnSpc>
                <a:spcPct val="150000"/>
              </a:lnSpc>
            </a:pPr>
            <a:r>
              <a:rPr lang="tr-TR" sz="2400" dirty="0" smtClean="0">
                <a:latin typeface="Cambria" pitchFamily="18" charset="0"/>
              </a:rPr>
              <a:t>*Kamuoyu oluşturmada önemli rol oynayabilir.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539552" y="1484784"/>
            <a:ext cx="8280920"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Sivil Toplum Örgütlerinin Amaçları;</a:t>
            </a:r>
          </a:p>
          <a:p>
            <a:pPr>
              <a:lnSpc>
                <a:spcPct val="150000"/>
              </a:lnSpc>
            </a:pPr>
            <a:r>
              <a:rPr lang="tr-TR" sz="2400" dirty="0" smtClean="0">
                <a:latin typeface="Cambria" pitchFamily="18" charset="0"/>
              </a:rPr>
              <a:t>*Savundukları düşünceler konusunda toplumda </a:t>
            </a:r>
            <a:r>
              <a:rPr lang="tr-TR" sz="2400" dirty="0" err="1" smtClean="0">
                <a:latin typeface="Cambria" pitchFamily="18" charset="0"/>
              </a:rPr>
              <a:t>farkındalık</a:t>
            </a:r>
            <a:r>
              <a:rPr lang="tr-TR" sz="2400" dirty="0" smtClean="0">
                <a:latin typeface="Cambria" pitchFamily="18" charset="0"/>
              </a:rPr>
              <a:t> yaratmak,</a:t>
            </a:r>
          </a:p>
          <a:p>
            <a:pPr>
              <a:lnSpc>
                <a:spcPct val="150000"/>
              </a:lnSpc>
            </a:pPr>
            <a:r>
              <a:rPr lang="tr-TR" sz="2400" dirty="0" smtClean="0">
                <a:latin typeface="Cambria" pitchFamily="18" charset="0"/>
              </a:rPr>
              <a:t>*Aynı görüş ve değerleri paylaşan insanları örgütlü bir yapıda harekete geçirmek,</a:t>
            </a:r>
          </a:p>
          <a:p>
            <a:pPr>
              <a:lnSpc>
                <a:spcPct val="150000"/>
              </a:lnSpc>
            </a:pPr>
            <a:r>
              <a:rPr lang="tr-TR" sz="2400" dirty="0" smtClean="0">
                <a:latin typeface="Cambria" pitchFamily="18" charset="0"/>
              </a:rPr>
              <a:t>*Üyelerinin hak ve çıkarlarını korumak,</a:t>
            </a:r>
          </a:p>
          <a:p>
            <a:pPr>
              <a:lnSpc>
                <a:spcPct val="150000"/>
              </a:lnSpc>
            </a:pPr>
            <a:r>
              <a:rPr lang="tr-TR" sz="2400" dirty="0" smtClean="0">
                <a:latin typeface="Cambria" pitchFamily="18" charset="0"/>
              </a:rPr>
              <a:t>*Kuruluş amaç ve değerlerine uygun faaliyetlerde bulunmak,</a:t>
            </a:r>
          </a:p>
          <a:p>
            <a:pPr>
              <a:lnSpc>
                <a:spcPct val="150000"/>
              </a:lnSpc>
            </a:pPr>
            <a:r>
              <a:rPr lang="tr-TR" sz="2400" dirty="0" smtClean="0">
                <a:latin typeface="Cambria" pitchFamily="18" charset="0"/>
              </a:rPr>
              <a:t>*Toplumda demokratik katılımı etkin biçimde sağlamak,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323528" y="1484784"/>
            <a:ext cx="8604448"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Sivil Toplum Örgütlerinin Amaçları;</a:t>
            </a:r>
          </a:p>
          <a:p>
            <a:pPr>
              <a:lnSpc>
                <a:spcPct val="150000"/>
              </a:lnSpc>
            </a:pPr>
            <a:r>
              <a:rPr lang="tr-TR" sz="2400" dirty="0" smtClean="0">
                <a:latin typeface="Cambria" pitchFamily="18" charset="0"/>
              </a:rPr>
              <a:t>*Amaçlarına ulaşabilmek için çeşitli şekillerde kaynak yaratmak,</a:t>
            </a:r>
          </a:p>
          <a:p>
            <a:pPr>
              <a:lnSpc>
                <a:spcPct val="150000"/>
              </a:lnSpc>
            </a:pPr>
            <a:r>
              <a:rPr lang="tr-TR" sz="2400" dirty="0" smtClean="0">
                <a:latin typeface="Cambria" pitchFamily="18" charset="0"/>
              </a:rPr>
              <a:t>*Faaliyet alanında gerektiğinde kamu hizmeti sunmak,</a:t>
            </a:r>
          </a:p>
          <a:p>
            <a:pPr>
              <a:lnSpc>
                <a:spcPct val="150000"/>
              </a:lnSpc>
            </a:pPr>
            <a:r>
              <a:rPr lang="tr-TR" sz="2400" dirty="0" smtClean="0">
                <a:latin typeface="Cambria" pitchFamily="18" charset="0"/>
              </a:rPr>
              <a:t>*Toplumsal kalkınmaya katkı sağlamak,</a:t>
            </a:r>
          </a:p>
          <a:p>
            <a:pPr>
              <a:lnSpc>
                <a:spcPct val="150000"/>
              </a:lnSpc>
            </a:pPr>
            <a:r>
              <a:rPr lang="tr-TR" sz="2400" dirty="0" smtClean="0">
                <a:latin typeface="Cambria" pitchFamily="18" charset="0"/>
              </a:rPr>
              <a:t>*Kamu kurum ve kuruluşları ile irtibat kurmak ve politika süreçlerine etki yapmak,</a:t>
            </a:r>
          </a:p>
          <a:p>
            <a:pPr>
              <a:lnSpc>
                <a:spcPct val="150000"/>
              </a:lnSpc>
            </a:pPr>
            <a:r>
              <a:rPr lang="tr-TR" sz="2400" dirty="0" smtClean="0">
                <a:latin typeface="Cambria" pitchFamily="18" charset="0"/>
              </a:rPr>
              <a:t>*Hak ve özgürlükler alanında mücadele ederek ,  devletin bu alanı daraltmasına engel olmak.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611560" y="1628800"/>
            <a:ext cx="8064896"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Sivil Toplum Örgütlerinin Politika Sürecinde Hareket Tarzı;</a:t>
            </a:r>
          </a:p>
          <a:p>
            <a:pPr>
              <a:lnSpc>
                <a:spcPct val="150000"/>
              </a:lnSpc>
            </a:pPr>
            <a:r>
              <a:rPr lang="tr-TR" sz="2400" dirty="0" smtClean="0">
                <a:latin typeface="Cambria" pitchFamily="18" charset="0"/>
              </a:rPr>
              <a:t>1. Reaktif  hareket</a:t>
            </a:r>
          </a:p>
          <a:p>
            <a:pPr>
              <a:lnSpc>
                <a:spcPct val="150000"/>
              </a:lnSpc>
            </a:pPr>
            <a:r>
              <a:rPr lang="tr-TR" sz="2400" dirty="0" smtClean="0">
                <a:latin typeface="Cambria" pitchFamily="18" charset="0"/>
              </a:rPr>
              <a:t>     (Uygulamalara/politikalara destek verebilir; kayıtsız kalabilir; karşı çıkabilir.)</a:t>
            </a:r>
          </a:p>
          <a:p>
            <a:pPr>
              <a:lnSpc>
                <a:spcPct val="150000"/>
              </a:lnSpc>
            </a:pPr>
            <a:r>
              <a:rPr lang="tr-TR" sz="2400" dirty="0" smtClean="0">
                <a:latin typeface="Cambria" pitchFamily="18" charset="0"/>
              </a:rPr>
              <a:t>2. </a:t>
            </a:r>
            <a:r>
              <a:rPr lang="tr-TR" sz="2400" dirty="0" err="1" smtClean="0">
                <a:latin typeface="Cambria" pitchFamily="18" charset="0"/>
              </a:rPr>
              <a:t>Pro</a:t>
            </a:r>
            <a:r>
              <a:rPr lang="tr-TR" sz="2400" dirty="0" smtClean="0">
                <a:latin typeface="Cambria" pitchFamily="18" charset="0"/>
              </a:rPr>
              <a:t>-aktif  hareket</a:t>
            </a:r>
          </a:p>
          <a:p>
            <a:pPr>
              <a:lnSpc>
                <a:spcPct val="150000"/>
              </a:lnSpc>
            </a:pPr>
            <a:r>
              <a:rPr lang="tr-TR" sz="2400" dirty="0" smtClean="0">
                <a:latin typeface="Cambria" pitchFamily="18" charset="0"/>
              </a:rPr>
              <a:t>     (Bir sorunu gündeme taşıyabilir; olabilecek bir sorun hakkında uyarıda bulunabilir; çözüm önerileri geliştirebilir)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23528" y="1476648"/>
            <a:ext cx="8496944" cy="4616648"/>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tr-TR" sz="1400" dirty="0" smtClean="0">
                <a:latin typeface="Cambria" pitchFamily="18" charset="0"/>
              </a:rPr>
              <a:t>KAYNAKLAR:</a:t>
            </a:r>
          </a:p>
          <a:p>
            <a:pPr>
              <a:lnSpc>
                <a:spcPct val="150000"/>
              </a:lnSpc>
            </a:pPr>
            <a:r>
              <a:rPr lang="tr-TR" sz="1400" dirty="0" smtClean="0">
                <a:latin typeface="Cambria" pitchFamily="18" charset="0"/>
              </a:rPr>
              <a:t>Gökmen, Özgür (Ed.), Türkiye'de Hak Temelli Sivil Toplum Örgütleri-Sorunlar ve Çözüm Arayışları, STGM, Ankara, 2011.</a:t>
            </a:r>
          </a:p>
          <a:p>
            <a:pPr>
              <a:lnSpc>
                <a:spcPct val="150000"/>
              </a:lnSpc>
            </a:pPr>
            <a:r>
              <a:rPr lang="tr-TR" sz="1400" dirty="0" smtClean="0">
                <a:latin typeface="Cambria" pitchFamily="18" charset="0"/>
              </a:rPr>
              <a:t>Tekeli, İlhan, Türkiye'de </a:t>
            </a:r>
            <a:r>
              <a:rPr lang="tr-TR" sz="1400" dirty="0" err="1" smtClean="0">
                <a:latin typeface="Cambria" pitchFamily="18" charset="0"/>
              </a:rPr>
              <a:t>STK'lar</a:t>
            </a:r>
            <a:r>
              <a:rPr lang="tr-TR" sz="1400" dirty="0" smtClean="0">
                <a:latin typeface="Cambria" pitchFamily="18" charset="0"/>
              </a:rPr>
              <a:t> ve Katılımcı Demokrasi Yazıları, Tarih Vakfı Yurt Yayınları, İstanbul, 2012.</a:t>
            </a:r>
          </a:p>
          <a:p>
            <a:pPr>
              <a:lnSpc>
                <a:spcPct val="150000"/>
              </a:lnSpc>
            </a:pPr>
            <a:r>
              <a:rPr lang="tr-TR" sz="1400" dirty="0" smtClean="0">
                <a:latin typeface="Cambria" pitchFamily="18" charset="0"/>
              </a:rPr>
              <a:t>Sunar, Lütfi (Ed.), Sivil Toplum Kuruluşları İçin Yönetim Rehberi, </a:t>
            </a:r>
            <a:r>
              <a:rPr lang="tr-TR" sz="1400" dirty="0" err="1" smtClean="0">
                <a:latin typeface="Cambria" pitchFamily="18" charset="0"/>
              </a:rPr>
              <a:t>Kaknüs</a:t>
            </a:r>
            <a:r>
              <a:rPr lang="tr-TR" sz="1400" dirty="0" smtClean="0">
                <a:latin typeface="Cambria" pitchFamily="18" charset="0"/>
              </a:rPr>
              <a:t>, İstanbul, 2005.</a:t>
            </a:r>
          </a:p>
          <a:p>
            <a:pPr>
              <a:lnSpc>
                <a:spcPct val="150000"/>
              </a:lnSpc>
            </a:pPr>
            <a:r>
              <a:rPr lang="tr-TR" sz="1400" dirty="0" err="1" smtClean="0">
                <a:latin typeface="Cambria" pitchFamily="18" charset="0"/>
              </a:rPr>
              <a:t>Çalha</a:t>
            </a:r>
            <a:r>
              <a:rPr lang="tr-TR" sz="1400" dirty="0" smtClean="0">
                <a:latin typeface="Cambria" pitchFamily="18" charset="0"/>
              </a:rPr>
              <a:t>, Ömer, Aşkın Devletten Sivil Topluma, </a:t>
            </a:r>
            <a:r>
              <a:rPr lang="tr-TR" sz="1400" dirty="0" err="1" smtClean="0">
                <a:latin typeface="Cambria" pitchFamily="18" charset="0"/>
              </a:rPr>
              <a:t>Gendaş</a:t>
            </a:r>
            <a:r>
              <a:rPr lang="tr-TR" sz="1400" dirty="0" smtClean="0">
                <a:latin typeface="Cambria" pitchFamily="18" charset="0"/>
              </a:rPr>
              <a:t>, İstanbul, 2000.</a:t>
            </a:r>
          </a:p>
          <a:p>
            <a:pPr>
              <a:lnSpc>
                <a:spcPct val="150000"/>
              </a:lnSpc>
            </a:pPr>
            <a:r>
              <a:rPr lang="tr-TR" sz="1400" dirty="0" smtClean="0">
                <a:latin typeface="Cambria" pitchFamily="18" charset="0"/>
              </a:rPr>
              <a:t>Gözler, Kemal, İdare Hukukuna Giriş, Ekin </a:t>
            </a:r>
            <a:r>
              <a:rPr lang="tr-TR" sz="1400" dirty="0" err="1" smtClean="0">
                <a:latin typeface="Cambria" pitchFamily="18" charset="0"/>
              </a:rPr>
              <a:t>Kitabevi</a:t>
            </a:r>
            <a:r>
              <a:rPr lang="tr-TR" sz="1400" dirty="0" smtClean="0">
                <a:latin typeface="Cambria" pitchFamily="18" charset="0"/>
              </a:rPr>
              <a:t>, (7. Basım), Bursa, 2007.</a:t>
            </a:r>
          </a:p>
          <a:p>
            <a:pPr>
              <a:lnSpc>
                <a:spcPct val="150000"/>
              </a:lnSpc>
            </a:pPr>
            <a:r>
              <a:rPr lang="tr-TR" sz="1400" dirty="0" smtClean="0">
                <a:latin typeface="Cambria" pitchFamily="18" charset="0"/>
              </a:rPr>
              <a:t>Saylan, Türkan, 100 Soruda Sivil Toplum, Cumhuriyet Kitapları, İstanbul, 2008.</a:t>
            </a:r>
          </a:p>
          <a:p>
            <a:pPr>
              <a:lnSpc>
                <a:spcPct val="150000"/>
              </a:lnSpc>
            </a:pPr>
            <a:r>
              <a:rPr lang="tr-TR" sz="1400" dirty="0" smtClean="0">
                <a:latin typeface="Cambria" pitchFamily="18" charset="0"/>
              </a:rPr>
              <a:t>Doğan, İlyas, Sivil Toplum Anlayışı ve Siyasal Sistemler, (4. Basım), Astana Yayınları, Ankara, 2015.</a:t>
            </a:r>
          </a:p>
          <a:p>
            <a:pPr>
              <a:lnSpc>
                <a:spcPct val="150000"/>
              </a:lnSpc>
            </a:pPr>
            <a:r>
              <a:rPr lang="tr-TR" sz="1400" dirty="0" smtClean="0">
                <a:latin typeface="Cambria" pitchFamily="18" charset="0"/>
              </a:rPr>
              <a:t>Akbal, İsmail, Sivil Toplum, Çizgi Yayınları, Konya, 2017.</a:t>
            </a:r>
          </a:p>
          <a:p>
            <a:pPr>
              <a:lnSpc>
                <a:spcPct val="150000"/>
              </a:lnSpc>
            </a:pPr>
            <a:r>
              <a:rPr lang="tr-TR" sz="1400" dirty="0" smtClean="0">
                <a:latin typeface="Cambria" pitchFamily="18" charset="0"/>
              </a:rPr>
              <a:t>Türkiye Cumhuriyeti Anayasası</a:t>
            </a:r>
          </a:p>
          <a:p>
            <a:pPr>
              <a:lnSpc>
                <a:spcPct val="150000"/>
              </a:lnSpc>
            </a:pPr>
            <a:r>
              <a:rPr lang="tr-TR" sz="1400" dirty="0" smtClean="0">
                <a:latin typeface="Cambria" pitchFamily="18" charset="0"/>
              </a:rPr>
              <a:t>Dernekler Kanunu</a:t>
            </a:r>
          </a:p>
          <a:p>
            <a:pPr>
              <a:lnSpc>
                <a:spcPct val="150000"/>
              </a:lnSpc>
            </a:pPr>
            <a:r>
              <a:rPr lang="tr-TR" sz="1400" dirty="0" smtClean="0">
                <a:latin typeface="Cambria" pitchFamily="18" charset="0"/>
              </a:rPr>
              <a:t>Vakıflar kanunu</a:t>
            </a:r>
          </a:p>
          <a:p>
            <a:pPr>
              <a:lnSpc>
                <a:spcPct val="150000"/>
              </a:lnSpc>
            </a:pPr>
            <a:r>
              <a:rPr lang="tr-TR" sz="1400" dirty="0" smtClean="0">
                <a:latin typeface="Cambria" pitchFamily="18" charset="0"/>
              </a:rPr>
              <a:t>İlgili internet kaynakları</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1010</TotalTime>
  <Words>532</Words>
  <Application>Microsoft Office PowerPoint</Application>
  <PresentationFormat>Ekran Gösterisi (4:3)</PresentationFormat>
  <Paragraphs>60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Sivil Toplum Örgütleri 4. Hafta</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KAYSEM 2015</dc:title>
  <dc:creator>Teknosa</dc:creator>
  <cp:lastModifiedBy>Teknosa</cp:lastModifiedBy>
  <cp:revision>135</cp:revision>
  <dcterms:created xsi:type="dcterms:W3CDTF">2015-05-04T08:30:58Z</dcterms:created>
  <dcterms:modified xsi:type="dcterms:W3CDTF">2020-04-28T09:43:03Z</dcterms:modified>
</cp:coreProperties>
</file>