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3" r:id="rId5"/>
    <p:sldId id="275" r:id="rId6"/>
    <p:sldId id="277" r:id="rId7"/>
    <p:sldId id="278" r:id="rId8"/>
    <p:sldId id="276" r:id="rId9"/>
    <p:sldId id="28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DFAFDD"/>
    <a:srgbClr val="AA3AA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4. </a:t>
            </a:r>
            <a:r>
              <a:rPr lang="tr-TR" sz="4400" dirty="0" smtClean="0">
                <a:solidFill>
                  <a:srgbClr val="00B050"/>
                </a:solidFill>
                <a:latin typeface="Arial Black" pitchFamily="34" charset="0"/>
              </a:rPr>
              <a:t>Hafta</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060848"/>
            <a:ext cx="7920880"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Oda, sendika, vakıf ve dernek adı altında faaliyet gösteren sivil toplum örgütleri, vakıf ve dernekler gibi topluma yararlı hizmetler vermek için kurulmuş yasal topluluklardır. Sivil toplum örgütleri, herhangi bir devlet organından bağımsız, özel kişilerin girişimiyle yasal olarak kurulmuş her türlü organizasyon için kullanılan genel bir kavramdır.</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2060848"/>
            <a:ext cx="864096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a:t>
            </a:r>
            <a:r>
              <a:rPr lang="tr-TR" sz="2400" dirty="0" err="1" smtClean="0">
                <a:latin typeface="Cambria" pitchFamily="18" charset="0"/>
              </a:rPr>
              <a:t>Ayırdedici</a:t>
            </a:r>
            <a:r>
              <a:rPr lang="tr-TR" sz="2400" dirty="0" smtClean="0">
                <a:latin typeface="Cambria" pitchFamily="18" charset="0"/>
              </a:rPr>
              <a:t> Özellikleri;</a:t>
            </a:r>
          </a:p>
          <a:p>
            <a:pPr>
              <a:lnSpc>
                <a:spcPct val="150000"/>
              </a:lnSpc>
            </a:pPr>
            <a:r>
              <a:rPr lang="tr-TR" sz="2400" dirty="0" smtClean="0">
                <a:latin typeface="Cambria" pitchFamily="18" charset="0"/>
              </a:rPr>
              <a:t>1. Gönüllülük ve özel alandan fedakarlık yapılmasına dayanması,</a:t>
            </a:r>
          </a:p>
          <a:p>
            <a:pPr>
              <a:lnSpc>
                <a:spcPct val="150000"/>
              </a:lnSpc>
            </a:pPr>
            <a:r>
              <a:rPr lang="tr-TR" sz="2400" dirty="0" smtClean="0">
                <a:latin typeface="Cambria" pitchFamily="18" charset="0"/>
              </a:rPr>
              <a:t>2. Nihai amacın topluma bir şey sunmak ve ortak iyiye katkıda bulunmak olması,</a:t>
            </a:r>
          </a:p>
          <a:p>
            <a:pPr>
              <a:lnSpc>
                <a:spcPct val="150000"/>
              </a:lnSpc>
            </a:pPr>
            <a:r>
              <a:rPr lang="tr-TR" sz="2400" dirty="0" smtClean="0">
                <a:latin typeface="Cambria" pitchFamily="18" charset="0"/>
              </a:rPr>
              <a:t>3. Örgütsel yapıda yatay ilişkilerin ön plana çıkması,</a:t>
            </a:r>
          </a:p>
          <a:p>
            <a:pPr>
              <a:lnSpc>
                <a:spcPct val="150000"/>
              </a:lnSpc>
            </a:pPr>
            <a:r>
              <a:rPr lang="tr-TR" sz="2400" dirty="0" smtClean="0">
                <a:latin typeface="Cambria" pitchFamily="18" charset="0"/>
              </a:rPr>
              <a:t>4. Her </a:t>
            </a:r>
            <a:r>
              <a:rPr lang="tr-TR" sz="2400" dirty="0" err="1" smtClean="0">
                <a:latin typeface="Cambria" pitchFamily="18" charset="0"/>
              </a:rPr>
              <a:t>STÖ’nün</a:t>
            </a:r>
            <a:r>
              <a:rPr lang="tr-TR" sz="2400" dirty="0" smtClean="0">
                <a:latin typeface="Cambria" pitchFamily="18" charset="0"/>
              </a:rPr>
              <a:t> belirli bir konuda uzmanlaşmış olması.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060848"/>
            <a:ext cx="792088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Toplumsal Faydaları;</a:t>
            </a:r>
          </a:p>
          <a:p>
            <a:pPr>
              <a:lnSpc>
                <a:spcPct val="150000"/>
              </a:lnSpc>
            </a:pPr>
            <a:r>
              <a:rPr lang="tr-TR" sz="2400" dirty="0" smtClean="0">
                <a:latin typeface="Cambria" pitchFamily="18" charset="0"/>
              </a:rPr>
              <a:t>*Bireyler arasında hoşgörü ve dayanışmayı artırır,</a:t>
            </a:r>
          </a:p>
          <a:p>
            <a:pPr>
              <a:lnSpc>
                <a:spcPct val="150000"/>
              </a:lnSpc>
            </a:pPr>
            <a:r>
              <a:rPr lang="tr-TR" sz="2400" dirty="0" smtClean="0">
                <a:latin typeface="Cambria" pitchFamily="18" charset="0"/>
              </a:rPr>
              <a:t>*Bilinçlenmeyi sağlar,</a:t>
            </a:r>
          </a:p>
          <a:p>
            <a:pPr>
              <a:lnSpc>
                <a:spcPct val="150000"/>
              </a:lnSpc>
            </a:pPr>
            <a:r>
              <a:rPr lang="tr-TR" sz="2400" dirty="0" smtClean="0">
                <a:latin typeface="Cambria" pitchFamily="18" charset="0"/>
              </a:rPr>
              <a:t>*Ortak hareket etme duygusu kazandırır,</a:t>
            </a:r>
          </a:p>
          <a:p>
            <a:pPr>
              <a:lnSpc>
                <a:spcPct val="150000"/>
              </a:lnSpc>
            </a:pPr>
            <a:r>
              <a:rPr lang="tr-TR" sz="2400" dirty="0" smtClean="0">
                <a:latin typeface="Cambria" pitchFamily="18" charset="0"/>
              </a:rPr>
              <a:t>*Aynı düşünceleri paylaşanları bir araya getirir,</a:t>
            </a:r>
          </a:p>
          <a:p>
            <a:pPr>
              <a:lnSpc>
                <a:spcPct val="150000"/>
              </a:lnSpc>
            </a:pPr>
            <a:r>
              <a:rPr lang="tr-TR" sz="2400" dirty="0" smtClean="0">
                <a:latin typeface="Cambria" pitchFamily="18" charset="0"/>
              </a:rPr>
              <a:t>*Ortak amaçların gerçekleştirilmesini sağlar.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1772816"/>
            <a:ext cx="7920880"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Fonksiyonları;</a:t>
            </a:r>
          </a:p>
          <a:p>
            <a:pPr>
              <a:lnSpc>
                <a:spcPct val="150000"/>
              </a:lnSpc>
            </a:pPr>
            <a:r>
              <a:rPr lang="tr-TR" sz="2400" dirty="0" smtClean="0">
                <a:latin typeface="Cambria" pitchFamily="18" charset="0"/>
              </a:rPr>
              <a:t>*Demokratik katılımı sağlamada çok etkilidir,</a:t>
            </a:r>
          </a:p>
          <a:p>
            <a:pPr>
              <a:lnSpc>
                <a:spcPct val="150000"/>
              </a:lnSpc>
            </a:pPr>
            <a:r>
              <a:rPr lang="tr-TR" sz="2400" dirty="0" smtClean="0">
                <a:latin typeface="Cambria" pitchFamily="18" charset="0"/>
              </a:rPr>
              <a:t>*Toplumsal sorunları çözmede çok etkilidir,</a:t>
            </a:r>
          </a:p>
          <a:p>
            <a:pPr>
              <a:lnSpc>
                <a:spcPct val="150000"/>
              </a:lnSpc>
            </a:pPr>
            <a:r>
              <a:rPr lang="tr-TR" sz="2400" dirty="0" smtClean="0">
                <a:latin typeface="Cambria" pitchFamily="18" charset="0"/>
              </a:rPr>
              <a:t>*Toplumda çeşitli hakların savunulmasında etkilidir,</a:t>
            </a:r>
          </a:p>
          <a:p>
            <a:pPr>
              <a:lnSpc>
                <a:spcPct val="150000"/>
              </a:lnSpc>
            </a:pPr>
            <a:r>
              <a:rPr lang="tr-TR" sz="2400" dirty="0" smtClean="0">
                <a:latin typeface="Cambria" pitchFamily="18" charset="0"/>
              </a:rPr>
              <a:t>*Kamu hizmeti sunumunda doğrudan ya da dolaylı katkı sağlar,</a:t>
            </a:r>
          </a:p>
          <a:p>
            <a:pPr>
              <a:lnSpc>
                <a:spcPct val="150000"/>
              </a:lnSpc>
            </a:pPr>
            <a:r>
              <a:rPr lang="tr-TR" sz="2400" dirty="0" smtClean="0">
                <a:latin typeface="Cambria" pitchFamily="18" charset="0"/>
              </a:rPr>
              <a:t>*Kamuoyu oluşturmada önemli rol oynayabilir.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539552" y="1484784"/>
            <a:ext cx="828092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Amaçları;</a:t>
            </a:r>
          </a:p>
          <a:p>
            <a:pPr>
              <a:lnSpc>
                <a:spcPct val="150000"/>
              </a:lnSpc>
            </a:pPr>
            <a:r>
              <a:rPr lang="tr-TR" sz="2400" dirty="0" smtClean="0">
                <a:latin typeface="Cambria" pitchFamily="18" charset="0"/>
              </a:rPr>
              <a:t>*Savundukları düşünceler konusunda toplumda </a:t>
            </a:r>
            <a:r>
              <a:rPr lang="tr-TR" sz="2400" dirty="0" err="1" smtClean="0">
                <a:latin typeface="Cambria" pitchFamily="18" charset="0"/>
              </a:rPr>
              <a:t>farkındalık</a:t>
            </a:r>
            <a:r>
              <a:rPr lang="tr-TR" sz="2400" dirty="0" smtClean="0">
                <a:latin typeface="Cambria" pitchFamily="18" charset="0"/>
              </a:rPr>
              <a:t> yaratmak,</a:t>
            </a:r>
          </a:p>
          <a:p>
            <a:pPr>
              <a:lnSpc>
                <a:spcPct val="150000"/>
              </a:lnSpc>
            </a:pPr>
            <a:r>
              <a:rPr lang="tr-TR" sz="2400" dirty="0" smtClean="0">
                <a:latin typeface="Cambria" pitchFamily="18" charset="0"/>
              </a:rPr>
              <a:t>*Aynı görüş ve değerleri paylaşan insanları örgütlü bir yapıda harekete geçirmek,</a:t>
            </a:r>
          </a:p>
          <a:p>
            <a:pPr>
              <a:lnSpc>
                <a:spcPct val="150000"/>
              </a:lnSpc>
            </a:pPr>
            <a:r>
              <a:rPr lang="tr-TR" sz="2400" dirty="0" smtClean="0">
                <a:latin typeface="Cambria" pitchFamily="18" charset="0"/>
              </a:rPr>
              <a:t>*Üyelerinin hak ve çıkarlarını korumak,</a:t>
            </a:r>
          </a:p>
          <a:p>
            <a:pPr>
              <a:lnSpc>
                <a:spcPct val="150000"/>
              </a:lnSpc>
            </a:pPr>
            <a:r>
              <a:rPr lang="tr-TR" sz="2400" dirty="0" smtClean="0">
                <a:latin typeface="Cambria" pitchFamily="18" charset="0"/>
              </a:rPr>
              <a:t>*Kuruluş amaç ve değerlerine uygun faaliyetlerde bulunmak,</a:t>
            </a:r>
          </a:p>
          <a:p>
            <a:pPr>
              <a:lnSpc>
                <a:spcPct val="150000"/>
              </a:lnSpc>
            </a:pPr>
            <a:r>
              <a:rPr lang="tr-TR" sz="2400" dirty="0" smtClean="0">
                <a:latin typeface="Cambria" pitchFamily="18" charset="0"/>
              </a:rPr>
              <a:t>*Toplumda demokratik katılımı etkin biçimde sağlamak,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323528" y="1484784"/>
            <a:ext cx="8604448"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Amaçları;</a:t>
            </a:r>
          </a:p>
          <a:p>
            <a:pPr>
              <a:lnSpc>
                <a:spcPct val="150000"/>
              </a:lnSpc>
            </a:pPr>
            <a:r>
              <a:rPr lang="tr-TR" sz="2400" dirty="0" smtClean="0">
                <a:latin typeface="Cambria" pitchFamily="18" charset="0"/>
              </a:rPr>
              <a:t>*Amaçlarına ulaşabilmek için çeşitli şekillerde kaynak yaratmak,</a:t>
            </a:r>
          </a:p>
          <a:p>
            <a:pPr>
              <a:lnSpc>
                <a:spcPct val="150000"/>
              </a:lnSpc>
            </a:pPr>
            <a:r>
              <a:rPr lang="tr-TR" sz="2400" dirty="0" smtClean="0">
                <a:latin typeface="Cambria" pitchFamily="18" charset="0"/>
              </a:rPr>
              <a:t>*Faaliyet alanında gerektiğinde kamu hizmeti sunmak,</a:t>
            </a:r>
          </a:p>
          <a:p>
            <a:pPr>
              <a:lnSpc>
                <a:spcPct val="150000"/>
              </a:lnSpc>
            </a:pPr>
            <a:r>
              <a:rPr lang="tr-TR" sz="2400" dirty="0" smtClean="0">
                <a:latin typeface="Cambria" pitchFamily="18" charset="0"/>
              </a:rPr>
              <a:t>*Toplumsal kalkınmaya katkı sağlamak,</a:t>
            </a:r>
          </a:p>
          <a:p>
            <a:pPr>
              <a:lnSpc>
                <a:spcPct val="150000"/>
              </a:lnSpc>
            </a:pPr>
            <a:r>
              <a:rPr lang="tr-TR" sz="2400" dirty="0" smtClean="0">
                <a:latin typeface="Cambria" pitchFamily="18" charset="0"/>
              </a:rPr>
              <a:t>*Kamu kurum ve kuruluşları ile irtibat kurmak ve politika süreçlerine etki yapmak,</a:t>
            </a:r>
          </a:p>
          <a:p>
            <a:pPr>
              <a:lnSpc>
                <a:spcPct val="150000"/>
              </a:lnSpc>
            </a:pPr>
            <a:r>
              <a:rPr lang="tr-TR" sz="2400" dirty="0" smtClean="0">
                <a:latin typeface="Cambria" pitchFamily="18" charset="0"/>
              </a:rPr>
              <a:t>*Hak ve özgürlükler alanında mücadele ederek ,  devletin bu alanı daraltmasına engel olmak.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628800"/>
            <a:ext cx="806489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Örgütlerinin Politika Sürecinde Hareket Tarzı;</a:t>
            </a:r>
          </a:p>
          <a:p>
            <a:pPr>
              <a:lnSpc>
                <a:spcPct val="150000"/>
              </a:lnSpc>
            </a:pPr>
            <a:r>
              <a:rPr lang="tr-TR" sz="2400" dirty="0" smtClean="0">
                <a:latin typeface="Cambria" pitchFamily="18" charset="0"/>
              </a:rPr>
              <a:t>1. Reaktif  hareket</a:t>
            </a:r>
          </a:p>
          <a:p>
            <a:pPr>
              <a:lnSpc>
                <a:spcPct val="150000"/>
              </a:lnSpc>
            </a:pPr>
            <a:r>
              <a:rPr lang="tr-TR" sz="2400" dirty="0" smtClean="0">
                <a:latin typeface="Cambria" pitchFamily="18" charset="0"/>
              </a:rPr>
              <a:t>     (Uygulamalara/politikalara destek verebilir; kayıtsız kalabilir; karşı çıkabilir.)</a:t>
            </a:r>
          </a:p>
          <a:p>
            <a:pPr>
              <a:lnSpc>
                <a:spcPct val="150000"/>
              </a:lnSpc>
            </a:pPr>
            <a:r>
              <a:rPr lang="tr-TR" sz="2400" dirty="0" smtClean="0">
                <a:latin typeface="Cambria" pitchFamily="18" charset="0"/>
              </a:rPr>
              <a:t>2. </a:t>
            </a:r>
            <a:r>
              <a:rPr lang="tr-TR" sz="2400" dirty="0" err="1" smtClean="0">
                <a:latin typeface="Cambria" pitchFamily="18" charset="0"/>
              </a:rPr>
              <a:t>Pro</a:t>
            </a:r>
            <a:r>
              <a:rPr lang="tr-TR" sz="2400" dirty="0" smtClean="0">
                <a:latin typeface="Cambria" pitchFamily="18" charset="0"/>
              </a:rPr>
              <a:t>-aktif  hareket</a:t>
            </a:r>
          </a:p>
          <a:p>
            <a:pPr>
              <a:lnSpc>
                <a:spcPct val="150000"/>
              </a:lnSpc>
            </a:pPr>
            <a:r>
              <a:rPr lang="tr-TR" sz="2400" dirty="0" smtClean="0">
                <a:latin typeface="Cambria" pitchFamily="18" charset="0"/>
              </a:rPr>
              <a:t>     (Bir sorunu gündeme taşıyabilir; olabilecek bir sorun hakkında uyarıda bulunabilir; çözüm önerileri geliştirebilir)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476648"/>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1010</TotalTime>
  <Words>532</Words>
  <Application>Microsoft Office PowerPoint</Application>
  <PresentationFormat>Ekran Gösterisi (4:3)</PresentationFormat>
  <Paragraphs>60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Sivil Toplum Örgütleri 4. Hafta</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135</cp:revision>
  <dcterms:created xsi:type="dcterms:W3CDTF">2015-05-04T08:30:58Z</dcterms:created>
  <dcterms:modified xsi:type="dcterms:W3CDTF">2020-04-28T09:43:03Z</dcterms:modified>
</cp:coreProperties>
</file>