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99" r:id="rId4"/>
    <p:sldId id="300" r:id="rId5"/>
    <p:sldId id="301" r:id="rId6"/>
    <p:sldId id="302" r:id="rId7"/>
    <p:sldId id="303" r:id="rId8"/>
    <p:sldId id="304" r:id="rId9"/>
    <p:sldId id="295" r:id="rId10"/>
    <p:sldId id="296" r:id="rId11"/>
    <p:sldId id="297" r:id="rId12"/>
    <p:sldId id="298" r:id="rId13"/>
    <p:sldId id="305" r:id="rId14"/>
    <p:sldId id="306" r:id="rId15"/>
    <p:sldId id="307" r:id="rId16"/>
    <p:sldId id="308" r:id="rId17"/>
    <p:sldId id="309" r:id="rId18"/>
    <p:sldId id="310" r:id="rId19"/>
    <p:sldId id="311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398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86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49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11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05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75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8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32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64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09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1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7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00644"/>
            <a:ext cx="9144000" cy="331995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tr-TR" dirty="0"/>
              <a:t>DAVRANIŞ BİLİMLERİNDE </a:t>
            </a:r>
            <a:r>
              <a:rPr lang="tr-TR" dirty="0" smtClean="0"/>
              <a:t>İLERİ İSTATİSTİK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DOKTORA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421435"/>
            <a:ext cx="9144000" cy="1655762"/>
          </a:xfrm>
        </p:spPr>
        <p:txBody>
          <a:bodyPr/>
          <a:lstStyle/>
          <a:p>
            <a:r>
              <a:rPr lang="tr-TR" dirty="0"/>
              <a:t>Doç. Dr. ÖMAY ÇOKLUK BÖKEOĞLU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0422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Kümeleme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Kümeleme Yöntemleri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A</a:t>
            </a:r>
            <a:r>
              <a:rPr lang="tr-TR" sz="2500" dirty="0" smtClean="0"/>
              <a:t>. Birleştirici/Toplamalı Yöntemler</a:t>
            </a:r>
          </a:p>
          <a:p>
            <a:pPr lvl="2">
              <a:lnSpc>
                <a:spcPct val="150000"/>
              </a:lnSpc>
            </a:pPr>
            <a:r>
              <a:rPr lang="tr-TR" sz="2500" dirty="0" err="1" smtClean="0"/>
              <a:t>b.Varyans</a:t>
            </a:r>
            <a:r>
              <a:rPr lang="tr-TR" sz="2500" dirty="0" smtClean="0"/>
              <a:t> Teknikleri</a:t>
            </a:r>
          </a:p>
          <a:p>
            <a:pPr lvl="3">
              <a:lnSpc>
                <a:spcPct val="150000"/>
              </a:lnSpc>
            </a:pPr>
            <a:r>
              <a:rPr lang="tr-TR" sz="2500" dirty="0" err="1"/>
              <a:t>Ward’s</a:t>
            </a:r>
            <a:r>
              <a:rPr lang="tr-TR" sz="2500" dirty="0"/>
              <a:t> </a:t>
            </a:r>
            <a:r>
              <a:rPr lang="tr-TR" sz="2500" dirty="0" smtClean="0"/>
              <a:t>yöntemi</a:t>
            </a:r>
          </a:p>
          <a:p>
            <a:pPr lvl="2">
              <a:lnSpc>
                <a:spcPct val="150000"/>
              </a:lnSpc>
            </a:pPr>
            <a:r>
              <a:rPr lang="tr-TR" sz="2500" dirty="0" smtClean="0"/>
              <a:t>c. </a:t>
            </a:r>
            <a:r>
              <a:rPr lang="tr-TR" sz="2500" dirty="0" err="1" smtClean="0"/>
              <a:t>Merkezileştime</a:t>
            </a:r>
            <a:r>
              <a:rPr lang="tr-TR" sz="2500" dirty="0" smtClean="0"/>
              <a:t> Teknikleri</a:t>
            </a:r>
          </a:p>
          <a:p>
            <a:pPr lvl="3">
              <a:lnSpc>
                <a:spcPct val="150000"/>
              </a:lnSpc>
            </a:pPr>
            <a:r>
              <a:rPr lang="tr-TR" sz="2500" dirty="0" smtClean="0"/>
              <a:t>Medyan</a:t>
            </a:r>
          </a:p>
          <a:p>
            <a:pPr lvl="3">
              <a:lnSpc>
                <a:spcPct val="150000"/>
              </a:lnSpc>
            </a:pPr>
            <a:r>
              <a:rPr lang="tr-TR" sz="2500" dirty="0" err="1" smtClean="0"/>
              <a:t>Centroid</a:t>
            </a:r>
            <a:endParaRPr lang="tr-TR" sz="25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sz="2500" dirty="0" smtClean="0"/>
              <a:t>(Çokluk</a:t>
            </a:r>
            <a:r>
              <a:rPr lang="tr-TR" sz="2500" dirty="0"/>
              <a:t> </a:t>
            </a:r>
            <a:r>
              <a:rPr lang="tr-TR" sz="2500" dirty="0" smtClean="0"/>
              <a:t>ve </a:t>
            </a:r>
            <a:r>
              <a:rPr lang="tr-TR" sz="2500" dirty="0" err="1" smtClean="0"/>
              <a:t>diğ</a:t>
            </a:r>
            <a:r>
              <a:rPr lang="tr-TR" sz="2500" dirty="0" smtClean="0"/>
              <a:t>., </a:t>
            </a:r>
            <a:r>
              <a:rPr lang="tr-TR" sz="2500" dirty="0"/>
              <a:t>2010</a:t>
            </a:r>
            <a:r>
              <a:rPr lang="tr-TR" sz="2500" dirty="0" smtClean="0"/>
              <a:t>)</a:t>
            </a:r>
            <a:endParaRPr lang="tr-TR" sz="2500" dirty="0"/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0267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Kümeleme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Kümeleme Yöntemleri</a:t>
            </a:r>
          </a:p>
          <a:p>
            <a:pPr lvl="1">
              <a:lnSpc>
                <a:spcPct val="150000"/>
              </a:lnSpc>
            </a:pPr>
            <a:r>
              <a:rPr lang="tr-TR" sz="2500" dirty="0" smtClean="0"/>
              <a:t>B. Ayırıcı/Ayrımlı/Bölünmeli Yöntemler</a:t>
            </a:r>
          </a:p>
          <a:p>
            <a:pPr lvl="2">
              <a:lnSpc>
                <a:spcPct val="150000"/>
              </a:lnSpc>
            </a:pPr>
            <a:r>
              <a:rPr lang="tr-TR" sz="2500" dirty="0" smtClean="0"/>
              <a:t>a. Bölünmüş ortalamalar</a:t>
            </a:r>
          </a:p>
          <a:p>
            <a:pPr lvl="2">
              <a:lnSpc>
                <a:spcPct val="150000"/>
              </a:lnSpc>
            </a:pPr>
            <a:r>
              <a:rPr lang="tr-TR" sz="2500" dirty="0" err="1" smtClean="0"/>
              <a:t>b.otomatik</a:t>
            </a:r>
            <a:r>
              <a:rPr lang="tr-TR" sz="2500" dirty="0" smtClean="0"/>
              <a:t> etkileşme belirleme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500" dirty="0" smtClean="0"/>
              <a:t>(Çokluk</a:t>
            </a:r>
            <a:r>
              <a:rPr lang="tr-TR" sz="2500" dirty="0"/>
              <a:t> </a:t>
            </a:r>
            <a:r>
              <a:rPr lang="tr-TR" sz="2500" dirty="0" smtClean="0"/>
              <a:t>ve </a:t>
            </a:r>
            <a:r>
              <a:rPr lang="tr-TR" sz="2500" dirty="0" err="1" smtClean="0"/>
              <a:t>diğ</a:t>
            </a:r>
            <a:r>
              <a:rPr lang="tr-TR" sz="2500" dirty="0" smtClean="0"/>
              <a:t>., </a:t>
            </a:r>
            <a:r>
              <a:rPr lang="tr-TR" sz="2500" dirty="0"/>
              <a:t>2010</a:t>
            </a:r>
            <a:r>
              <a:rPr lang="tr-TR" sz="2500" dirty="0" smtClean="0"/>
              <a:t>)</a:t>
            </a:r>
            <a:endParaRPr lang="tr-TR" sz="2500" dirty="0"/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0862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Kümeleme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b="1" dirty="0" smtClean="0"/>
              <a:t>II. Hiyerarşik Olmayan Yöntemler</a:t>
            </a:r>
          </a:p>
          <a:p>
            <a:pPr marL="514350" indent="-514350">
              <a:lnSpc>
                <a:spcPct val="150000"/>
              </a:lnSpc>
              <a:buAutoNum type="alphaUcPeriod"/>
            </a:pPr>
            <a:r>
              <a:rPr lang="tr-TR" sz="2500" dirty="0" smtClean="0"/>
              <a:t>K-Ortalama Yöntemi</a:t>
            </a:r>
          </a:p>
          <a:p>
            <a:pPr marL="514350" indent="-514350">
              <a:lnSpc>
                <a:spcPct val="150000"/>
              </a:lnSpc>
              <a:buAutoNum type="alphaUcPeriod"/>
            </a:pPr>
            <a:r>
              <a:rPr lang="tr-TR" sz="2500" dirty="0" err="1" smtClean="0"/>
              <a:t>Metoid</a:t>
            </a:r>
            <a:r>
              <a:rPr lang="tr-TR" sz="2500" dirty="0" smtClean="0"/>
              <a:t> Parçalama Yöntemi</a:t>
            </a:r>
          </a:p>
          <a:p>
            <a:pPr marL="514350" indent="-514350">
              <a:lnSpc>
                <a:spcPct val="150000"/>
              </a:lnSpc>
              <a:buAutoNum type="alphaUcPeriod"/>
            </a:pPr>
            <a:r>
              <a:rPr lang="tr-TR" sz="2500" dirty="0" smtClean="0"/>
              <a:t>Yığma/Yığılma Yöntemi</a:t>
            </a:r>
          </a:p>
          <a:p>
            <a:pPr marL="514350" indent="-514350">
              <a:lnSpc>
                <a:spcPct val="150000"/>
              </a:lnSpc>
              <a:buAutoNum type="alphaUcPeriod"/>
            </a:pPr>
            <a:r>
              <a:rPr lang="tr-TR" sz="2500" dirty="0" smtClean="0"/>
              <a:t>Bulanık (</a:t>
            </a:r>
            <a:r>
              <a:rPr lang="tr-TR" sz="2500" dirty="0" err="1" smtClean="0"/>
              <a:t>Fuzzy</a:t>
            </a:r>
            <a:r>
              <a:rPr lang="tr-TR" sz="2500" dirty="0" smtClean="0"/>
              <a:t>) Kümeleme Yöntemi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500" dirty="0" smtClean="0"/>
              <a:t>(Çokluk</a:t>
            </a:r>
            <a:r>
              <a:rPr lang="tr-TR" sz="2500" dirty="0"/>
              <a:t> </a:t>
            </a:r>
            <a:r>
              <a:rPr lang="tr-TR" sz="2500" dirty="0" smtClean="0"/>
              <a:t>ve </a:t>
            </a:r>
            <a:r>
              <a:rPr lang="tr-TR" sz="2500" dirty="0" err="1" smtClean="0"/>
              <a:t>diğ</a:t>
            </a:r>
            <a:r>
              <a:rPr lang="tr-TR" sz="2500" dirty="0" smtClean="0"/>
              <a:t>., </a:t>
            </a:r>
            <a:r>
              <a:rPr lang="tr-TR" sz="2500" dirty="0"/>
              <a:t>2010</a:t>
            </a:r>
            <a:r>
              <a:rPr lang="tr-TR" sz="2500" dirty="0" smtClean="0"/>
              <a:t>)</a:t>
            </a:r>
            <a:endParaRPr lang="tr-TR" sz="2500" dirty="0"/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0203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Kümeleme </a:t>
            </a:r>
            <a:r>
              <a:rPr lang="tr-TR" dirty="0" smtClean="0"/>
              <a:t>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b="1" dirty="0" smtClean="0"/>
              <a:t>Hiyerarşik </a:t>
            </a:r>
            <a:r>
              <a:rPr lang="tr-TR" b="1" dirty="0"/>
              <a:t>Yöntemler: </a:t>
            </a:r>
            <a:r>
              <a:rPr lang="tr-TR" dirty="0" smtClean="0"/>
              <a:t>Hiyerarşik </a:t>
            </a:r>
            <a:r>
              <a:rPr lang="tr-TR" dirty="0"/>
              <a:t>kümeleme yöntemleri özellikle küçük örneklemler (tipik olarak n&lt;250) için uygundur. </a:t>
            </a:r>
            <a:r>
              <a:rPr lang="tr-TR" dirty="0" smtClean="0"/>
              <a:t>Hiyerarşik </a:t>
            </a:r>
            <a:r>
              <a:rPr lang="tr-TR" dirty="0"/>
              <a:t>kümeleme analizi yapmak için </a:t>
            </a:r>
            <a:r>
              <a:rPr lang="tr-TR" dirty="0" smtClean="0"/>
              <a:t>araştırmacılar, </a:t>
            </a:r>
            <a:r>
              <a:rPr lang="tr-TR" dirty="0"/>
              <a:t>benzerlik ya da </a:t>
            </a:r>
            <a:r>
              <a:rPr lang="tr-TR" dirty="0" smtClean="0"/>
              <a:t>uzaklığın </a:t>
            </a:r>
            <a:r>
              <a:rPr lang="tr-TR" dirty="0"/>
              <a:t>nasıl </a:t>
            </a:r>
            <a:r>
              <a:rPr lang="tr-TR" dirty="0" smtClean="0"/>
              <a:t>tanımlanacağına </a:t>
            </a:r>
            <a:r>
              <a:rPr lang="tr-TR" dirty="0"/>
              <a:t>ve kümelerin nasıl </a:t>
            </a:r>
            <a:r>
              <a:rPr lang="tr-TR" dirty="0" smtClean="0"/>
              <a:t>birleşeceğine </a:t>
            </a:r>
            <a:r>
              <a:rPr lang="tr-TR" dirty="0"/>
              <a:t>ya da </a:t>
            </a:r>
            <a:r>
              <a:rPr lang="tr-TR" dirty="0" smtClean="0"/>
              <a:t>ayrışacağına </a:t>
            </a:r>
            <a:r>
              <a:rPr lang="tr-TR" dirty="0"/>
              <a:t>karar vermek durumundadırlar (</a:t>
            </a:r>
            <a:r>
              <a:rPr lang="tr-TR" dirty="0" err="1"/>
              <a:t>Everitt</a:t>
            </a:r>
            <a:r>
              <a:rPr lang="tr-TR" dirty="0"/>
              <a:t> ve </a:t>
            </a:r>
            <a:r>
              <a:rPr lang="tr-TR" dirty="0" err="1"/>
              <a:t>Landau</a:t>
            </a:r>
            <a:r>
              <a:rPr lang="tr-TR" dirty="0"/>
              <a:t>, 2001; </a:t>
            </a:r>
            <a:r>
              <a:rPr lang="tr-TR" dirty="0" err="1"/>
              <a:t>Hair</a:t>
            </a:r>
            <a:r>
              <a:rPr lang="tr-TR" dirty="0"/>
              <a:t> ve ark., 2006). </a:t>
            </a:r>
          </a:p>
        </p:txBody>
      </p:sp>
    </p:spTree>
    <p:extLst>
      <p:ext uri="{BB962C8B-B14F-4D97-AF65-F5344CB8AC3E}">
        <p14:creationId xmlns:p14="http://schemas.microsoft.com/office/powerpoint/2010/main" val="270303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Kümeleme </a:t>
            </a:r>
            <a:r>
              <a:rPr lang="tr-TR" dirty="0" smtClean="0"/>
              <a:t>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err="1"/>
              <a:t>Anderberg</a:t>
            </a:r>
            <a:r>
              <a:rPr lang="tr-TR" dirty="0"/>
              <a:t> (1973) </a:t>
            </a:r>
            <a:r>
              <a:rPr lang="tr-TR" dirty="0" smtClean="0"/>
              <a:t>hiyerarşik </a:t>
            </a:r>
            <a:r>
              <a:rPr lang="tr-TR" dirty="0"/>
              <a:t>kümeleme yöntemlerinin, </a:t>
            </a:r>
            <a:r>
              <a:rPr lang="tr-TR" dirty="0" smtClean="0"/>
              <a:t>araştırmacının incelediği </a:t>
            </a:r>
            <a:r>
              <a:rPr lang="tr-TR" dirty="0"/>
              <a:t>veri setinde kaç grup </a:t>
            </a:r>
            <a:r>
              <a:rPr lang="tr-TR" dirty="0" smtClean="0"/>
              <a:t>bulunduğunu başlangıçta bilmediği </a:t>
            </a:r>
            <a:r>
              <a:rPr lang="tr-TR" dirty="0"/>
              <a:t>durumlarda çok uygun bir yöntem </a:t>
            </a:r>
            <a:r>
              <a:rPr lang="tr-TR" dirty="0" smtClean="0"/>
              <a:t>olduğunu </a:t>
            </a:r>
            <a:r>
              <a:rPr lang="tr-TR" dirty="0"/>
              <a:t>belirtmektedir. Ayrıca bu yöntemin </a:t>
            </a:r>
            <a:r>
              <a:rPr lang="tr-TR" dirty="0" smtClean="0"/>
              <a:t>araştırmacılara, </a:t>
            </a:r>
            <a:r>
              <a:rPr lang="tr-TR" dirty="0"/>
              <a:t>inceledikleri veri setinde daha önce </a:t>
            </a:r>
            <a:r>
              <a:rPr lang="tr-TR" dirty="0" smtClean="0"/>
              <a:t>gözlemlenmemiş ilişkileri </a:t>
            </a:r>
            <a:r>
              <a:rPr lang="tr-TR" dirty="0"/>
              <a:t>gözleme ve ilkeleri </a:t>
            </a:r>
            <a:r>
              <a:rPr lang="tr-TR" dirty="0" smtClean="0"/>
              <a:t>keşfetme olanağı </a:t>
            </a:r>
            <a:r>
              <a:rPr lang="tr-TR" dirty="0"/>
              <a:t>vermesi nedeniyle de faydalı </a:t>
            </a:r>
            <a:r>
              <a:rPr lang="tr-TR" dirty="0" smtClean="0"/>
              <a:t>olduğunu </a:t>
            </a:r>
            <a:r>
              <a:rPr lang="tr-TR" dirty="0"/>
              <a:t>belirtmektedir.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9896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Kümeleme </a:t>
            </a:r>
            <a:r>
              <a:rPr lang="tr-TR" dirty="0" smtClean="0"/>
              <a:t>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Hiyerarşik </a:t>
            </a:r>
            <a:r>
              <a:rPr lang="tr-TR" dirty="0"/>
              <a:t>kümeleme teknikleri, kümeleri </a:t>
            </a:r>
            <a:r>
              <a:rPr lang="tr-TR" dirty="0" err="1"/>
              <a:t>ardarda</a:t>
            </a:r>
            <a:r>
              <a:rPr lang="tr-TR" dirty="0"/>
              <a:t> </a:t>
            </a:r>
            <a:r>
              <a:rPr lang="tr-TR" dirty="0" err="1"/>
              <a:t>birlestirme</a:t>
            </a:r>
            <a:r>
              <a:rPr lang="tr-TR" dirty="0"/>
              <a:t> sürecidir.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• Hiyerarşik </a:t>
            </a:r>
            <a:r>
              <a:rPr lang="tr-TR" dirty="0"/>
              <a:t>kümeleme yöntemleri, veri matrisindeki </a:t>
            </a:r>
            <a:r>
              <a:rPr lang="tr-TR" dirty="0" smtClean="0"/>
              <a:t>birimlerin/değişkenlerin başlangıçta </a:t>
            </a:r>
            <a:r>
              <a:rPr lang="tr-TR" dirty="0"/>
              <a:t>kaç küme </a:t>
            </a:r>
            <a:r>
              <a:rPr lang="tr-TR" dirty="0" smtClean="0"/>
              <a:t>oluşturduğuna </a:t>
            </a:r>
            <a:r>
              <a:rPr lang="tr-TR" dirty="0"/>
              <a:t>ve küme elemanlarını belirlemede </a:t>
            </a:r>
            <a:r>
              <a:rPr lang="tr-TR" dirty="0" smtClean="0"/>
              <a:t>başlangıçta </a:t>
            </a:r>
            <a:r>
              <a:rPr lang="tr-TR" dirty="0"/>
              <a:t>hangi ölçütün </a:t>
            </a:r>
            <a:r>
              <a:rPr lang="tr-TR" dirty="0" smtClean="0"/>
              <a:t>seçildiğine </a:t>
            </a:r>
            <a:r>
              <a:rPr lang="tr-TR" dirty="0"/>
              <a:t>göre iki temel gruba ayrılırlar: </a:t>
            </a:r>
            <a:r>
              <a:rPr lang="tr-TR" dirty="0" smtClean="0"/>
              <a:t>“Birleştirici/Toplamalı Hiyerarşik </a:t>
            </a:r>
            <a:r>
              <a:rPr lang="tr-TR" dirty="0"/>
              <a:t>Kümeleme Yöntemleri (</a:t>
            </a:r>
            <a:r>
              <a:rPr lang="tr-TR" dirty="0" err="1"/>
              <a:t>Agglomerative</a:t>
            </a:r>
            <a:r>
              <a:rPr lang="tr-TR" dirty="0"/>
              <a:t>)” ve “Ayırıcı/Bölünmeli </a:t>
            </a:r>
            <a:r>
              <a:rPr lang="tr-TR" dirty="0" smtClean="0"/>
              <a:t>Hiyerarşik </a:t>
            </a:r>
            <a:r>
              <a:rPr lang="tr-TR" dirty="0"/>
              <a:t>Kümeleme Yöntemleri (</a:t>
            </a:r>
            <a:r>
              <a:rPr lang="tr-TR" dirty="0" err="1"/>
              <a:t>Divisive</a:t>
            </a:r>
            <a:r>
              <a:rPr lang="tr-TR" dirty="0"/>
              <a:t>)”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• Birleştirici/Toplamalı </a:t>
            </a:r>
            <a:r>
              <a:rPr lang="tr-TR" dirty="0"/>
              <a:t>tekniklerde n adet nesne ardıl olarak gruplarda </a:t>
            </a:r>
            <a:r>
              <a:rPr lang="tr-TR" dirty="0" smtClean="0"/>
              <a:t>birleştirilir.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73848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Kümeleme </a:t>
            </a:r>
            <a:r>
              <a:rPr lang="tr-TR" dirty="0" smtClean="0"/>
              <a:t>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Ayırıcı/Bölünmeli tekniklerde n adet nesne ardıl olarak daha küçük kümelere ayrılır/bölünür.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• Birleştirici/Toplamalı </a:t>
            </a:r>
            <a:r>
              <a:rPr lang="tr-TR" dirty="0"/>
              <a:t>teknikler, Ayırıcı/Bölünmeli tekniklere göre daha sık kullanılmaktadır.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• </a:t>
            </a:r>
            <a:r>
              <a:rPr lang="tr-TR" dirty="0"/>
              <a:t>Tek </a:t>
            </a:r>
            <a:r>
              <a:rPr lang="tr-TR" dirty="0" smtClean="0"/>
              <a:t>bağlantı, </a:t>
            </a:r>
            <a:r>
              <a:rPr lang="tr-TR" dirty="0"/>
              <a:t>tam </a:t>
            </a:r>
            <a:r>
              <a:rPr lang="tr-TR" dirty="0" smtClean="0"/>
              <a:t>bağlantı, </a:t>
            </a:r>
            <a:r>
              <a:rPr lang="tr-TR" dirty="0"/>
              <a:t>ortalama </a:t>
            </a:r>
            <a:r>
              <a:rPr lang="tr-TR" dirty="0" smtClean="0"/>
              <a:t>bağlantı, merkezîleştirme </a:t>
            </a:r>
            <a:r>
              <a:rPr lang="tr-TR" dirty="0"/>
              <a:t>ve </a:t>
            </a:r>
            <a:r>
              <a:rPr lang="tr-TR" dirty="0" err="1"/>
              <a:t>Ward’s</a:t>
            </a:r>
            <a:r>
              <a:rPr lang="tr-TR" dirty="0"/>
              <a:t> </a:t>
            </a:r>
            <a:r>
              <a:rPr lang="tr-TR" dirty="0" smtClean="0"/>
              <a:t>bağlantı </a:t>
            </a:r>
            <a:r>
              <a:rPr lang="tr-TR" dirty="0"/>
              <a:t>yöntemi, çok yaygın olarak kullanılan yöntemlerdir.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• Hiyerarşik </a:t>
            </a:r>
            <a:r>
              <a:rPr lang="tr-TR" dirty="0"/>
              <a:t>kümeleme analizi uç </a:t>
            </a:r>
            <a:r>
              <a:rPr lang="tr-TR" dirty="0" smtClean="0"/>
              <a:t>değerlere </a:t>
            </a:r>
            <a:r>
              <a:rPr lang="tr-TR" dirty="0"/>
              <a:t>oldukça duyarlıdır. </a:t>
            </a:r>
          </a:p>
        </p:txBody>
      </p:sp>
    </p:spTree>
    <p:extLst>
      <p:ext uri="{BB962C8B-B14F-4D97-AF65-F5344CB8AC3E}">
        <p14:creationId xmlns:p14="http://schemas.microsoft.com/office/powerpoint/2010/main" val="42714966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Kümeleme </a:t>
            </a:r>
            <a:r>
              <a:rPr lang="tr-TR" dirty="0" smtClean="0"/>
              <a:t>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nedenle yapılması gereken, farklı </a:t>
            </a:r>
            <a:r>
              <a:rPr lang="tr-TR" dirty="0" smtClean="0"/>
              <a:t>hiyerarşik </a:t>
            </a:r>
            <a:r>
              <a:rPr lang="tr-TR" dirty="0"/>
              <a:t>tekniklerin uygulanıp bunların </a:t>
            </a:r>
            <a:r>
              <a:rPr lang="tr-TR" dirty="0" smtClean="0"/>
              <a:t>karşılaştırılmasıdır. Eğer </a:t>
            </a:r>
            <a:r>
              <a:rPr lang="tr-TR" dirty="0"/>
              <a:t>farklı tekniklerin sonuçları genel hatlarıyla tutarlılık gösteriyorsa kümeleme </a:t>
            </a:r>
            <a:r>
              <a:rPr lang="tr-TR" dirty="0" smtClean="0"/>
              <a:t>işlemi </a:t>
            </a:r>
            <a:r>
              <a:rPr lang="tr-TR" dirty="0"/>
              <a:t>yapılır.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Büyük veri setlerinde </a:t>
            </a:r>
            <a:r>
              <a:rPr lang="tr-TR" dirty="0" smtClean="0"/>
              <a:t>hiyerarşik </a:t>
            </a:r>
            <a:r>
              <a:rPr lang="tr-TR" dirty="0"/>
              <a:t>kümeleme analizi </a:t>
            </a:r>
            <a:r>
              <a:rPr lang="tr-TR" dirty="0" smtClean="0"/>
              <a:t>işlemleri </a:t>
            </a:r>
            <a:r>
              <a:rPr lang="tr-TR" dirty="0"/>
              <a:t>çok uzun sürmektedir.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• Hiyerarşik </a:t>
            </a:r>
            <a:r>
              <a:rPr lang="tr-TR" dirty="0"/>
              <a:t>yöntemle yapılan toplamalı ve bölünmeli gruplandırmalar geri alınamazlar. Bir grup, </a:t>
            </a:r>
            <a:r>
              <a:rPr lang="tr-TR" dirty="0" smtClean="0"/>
              <a:t>diğeri </a:t>
            </a:r>
            <a:r>
              <a:rPr lang="tr-TR" dirty="0"/>
              <a:t>ile bir kez </a:t>
            </a:r>
            <a:r>
              <a:rPr lang="tr-TR" dirty="0" smtClean="0"/>
              <a:t>birleştirildikten </a:t>
            </a:r>
            <a:r>
              <a:rPr lang="tr-TR" dirty="0"/>
              <a:t>sonra, daha sonraki adımlarda kesinlikle ayrılamaz.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• Hiyerarşik </a:t>
            </a:r>
            <a:r>
              <a:rPr lang="tr-TR" dirty="0"/>
              <a:t>tekniklerin </a:t>
            </a:r>
            <a:r>
              <a:rPr lang="tr-TR" dirty="0" err="1"/>
              <a:t>agaç</a:t>
            </a:r>
            <a:r>
              <a:rPr lang="tr-TR" dirty="0"/>
              <a:t> diyagramları ile gösterilen sonuçlarına </a:t>
            </a:r>
            <a:r>
              <a:rPr lang="tr-TR" dirty="0" err="1"/>
              <a:t>dendogram</a:t>
            </a:r>
            <a:r>
              <a:rPr lang="tr-TR" dirty="0"/>
              <a:t> denir.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8363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Kümeleme Analizinin </a:t>
            </a:r>
            <a:r>
              <a:rPr lang="tr-TR" b="1" dirty="0" err="1"/>
              <a:t>Asamaları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Amaçların </a:t>
            </a:r>
            <a:r>
              <a:rPr lang="tr-TR" dirty="0"/>
              <a:t>belirlenmesi ve </a:t>
            </a:r>
            <a:r>
              <a:rPr lang="tr-TR" dirty="0" smtClean="0"/>
              <a:t>değişkenlerin </a:t>
            </a:r>
            <a:r>
              <a:rPr lang="tr-TR" dirty="0"/>
              <a:t>seçiminden sonra </a:t>
            </a:r>
            <a:r>
              <a:rPr lang="tr-TR" dirty="0" smtClean="0"/>
              <a:t>araştırmacı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aşağıdaki </a:t>
            </a:r>
            <a:r>
              <a:rPr lang="tr-TR" dirty="0"/>
              <a:t>soruları cevaplandırmalıdır (</a:t>
            </a:r>
            <a:r>
              <a:rPr lang="tr-TR" dirty="0" err="1"/>
              <a:t>Hair</a:t>
            </a:r>
            <a:r>
              <a:rPr lang="tr-TR" dirty="0"/>
              <a:t> ve ark.,2006):</a:t>
            </a:r>
          </a:p>
          <a:p>
            <a:pPr marL="0" indent="0">
              <a:buNone/>
            </a:pPr>
            <a:r>
              <a:rPr lang="tr-TR" dirty="0"/>
              <a:t>1. Örneklem </a:t>
            </a:r>
            <a:r>
              <a:rPr lang="tr-TR" dirty="0" smtClean="0"/>
              <a:t>büyüklüğü </a:t>
            </a:r>
            <a:r>
              <a:rPr lang="tr-TR" dirty="0"/>
              <a:t>yeterli midir?</a:t>
            </a:r>
          </a:p>
          <a:p>
            <a:pPr marL="0" indent="0">
              <a:buNone/>
            </a:pPr>
            <a:r>
              <a:rPr lang="nn-NO" dirty="0"/>
              <a:t>2. Verilerde uç deger (outliers) var mı ve kaldırılabilir mi?</a:t>
            </a:r>
          </a:p>
          <a:p>
            <a:pPr marL="0" indent="0">
              <a:buNone/>
            </a:pPr>
            <a:r>
              <a:rPr lang="tr-TR" dirty="0"/>
              <a:t>3. Gözlemlerin benzerlikleri nasıl belirlenmelidir?</a:t>
            </a:r>
          </a:p>
          <a:p>
            <a:pPr marL="0" indent="0">
              <a:buNone/>
            </a:pPr>
            <a:r>
              <a:rPr lang="tr-TR" dirty="0"/>
              <a:t>4. Veriler </a:t>
            </a:r>
            <a:r>
              <a:rPr lang="tr-TR" dirty="0" smtClean="0"/>
              <a:t>standartlaştırılmalı </a:t>
            </a:r>
            <a:r>
              <a:rPr lang="tr-TR" dirty="0"/>
              <a:t>mıdır?</a:t>
            </a:r>
          </a:p>
        </p:txBody>
      </p:sp>
    </p:spTree>
    <p:extLst>
      <p:ext uri="{BB962C8B-B14F-4D97-AF65-F5344CB8AC3E}">
        <p14:creationId xmlns:p14="http://schemas.microsoft.com/office/powerpoint/2010/main" val="13299116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Çokluk, Ö., Şekercioğlu, G. &amp; Büyüköztürk, Ş. (2010). </a:t>
            </a:r>
            <a:r>
              <a:rPr lang="tr-TR" i="1" dirty="0"/>
              <a:t>Sosyal bilimler için çok değişkenli istatistik</a:t>
            </a:r>
            <a:r>
              <a:rPr lang="tr-TR" dirty="0"/>
              <a:t>. </a:t>
            </a:r>
            <a:r>
              <a:rPr lang="tr-TR" dirty="0" smtClean="0"/>
              <a:t>Ankara: </a:t>
            </a:r>
            <a:r>
              <a:rPr lang="tr-TR" dirty="0" err="1" smtClean="0"/>
              <a:t>Pegem</a:t>
            </a:r>
            <a:r>
              <a:rPr lang="tr-TR" dirty="0" smtClean="0"/>
              <a:t> Akademi.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ÖZDAMAR, K. (</a:t>
            </a:r>
            <a:r>
              <a:rPr lang="tr-TR" dirty="0"/>
              <a:t>2004</a:t>
            </a:r>
            <a:r>
              <a:rPr lang="tr-TR" dirty="0" smtClean="0"/>
              <a:t>). </a:t>
            </a:r>
            <a:r>
              <a:rPr lang="tr-TR" i="1" dirty="0"/>
              <a:t>Paket Programlar İle İstatistiksel Veri </a:t>
            </a:r>
            <a:r>
              <a:rPr lang="tr-TR" i="1" dirty="0" smtClean="0"/>
              <a:t>Analizi</a:t>
            </a:r>
            <a:r>
              <a:rPr lang="tr-TR" dirty="0" smtClean="0"/>
              <a:t>. Eskişehir: Kaan Kitabevi.</a:t>
            </a:r>
          </a:p>
          <a:p>
            <a:pPr>
              <a:lnSpc>
                <a:spcPct val="150000"/>
              </a:lnSpc>
            </a:pPr>
            <a:r>
              <a:rPr lang="en-US" dirty="0"/>
              <a:t>Hair, J., Black, W., </a:t>
            </a:r>
            <a:r>
              <a:rPr lang="en-US" dirty="0" err="1"/>
              <a:t>Babin</a:t>
            </a:r>
            <a:r>
              <a:rPr lang="en-US" dirty="0"/>
              <a:t>, B., Anderson, R., &amp; Tatham, R. (2006). </a:t>
            </a:r>
            <a:r>
              <a:rPr lang="en-US" i="1" dirty="0"/>
              <a:t>Multivariate data analysis</a:t>
            </a:r>
            <a:r>
              <a:rPr lang="en-US" dirty="0"/>
              <a:t> (6th ed.). </a:t>
            </a:r>
            <a:r>
              <a:rPr lang="en-US" dirty="0" err="1"/>
              <a:t>Uppersaddle</a:t>
            </a:r>
            <a:r>
              <a:rPr lang="en-US" dirty="0"/>
              <a:t> River, N.J.: Pearson Prentice Hall.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6396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Kümeleme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Belirli benzerliklerine göre birimlerin benzerliklerini ortaya koymak ve bu benzerlikleri esas alarak birimleri doğru kategorilere sınıflamaktır (Çokluk</a:t>
            </a:r>
            <a:r>
              <a:rPr lang="tr-TR" dirty="0"/>
              <a:t>, Şekercioğlu ve Büyüköztürk, 2010</a:t>
            </a:r>
            <a:r>
              <a:rPr lang="tr-TR" dirty="0" smtClean="0"/>
              <a:t>).</a:t>
            </a:r>
          </a:p>
          <a:p>
            <a:pPr>
              <a:lnSpc>
                <a:spcPct val="150000"/>
              </a:lnSpc>
            </a:pPr>
            <a:r>
              <a:rPr lang="tr-TR" dirty="0"/>
              <a:t>Analizin bu yönü, çok </a:t>
            </a:r>
            <a:r>
              <a:rPr lang="tr-TR" dirty="0" smtClean="0"/>
              <a:t>değişkenli </a:t>
            </a:r>
            <a:r>
              <a:rPr lang="tr-TR" dirty="0"/>
              <a:t>analiz tekniklerinden biri olan </a:t>
            </a:r>
            <a:r>
              <a:rPr lang="tr-TR" dirty="0" err="1"/>
              <a:t>diskriminant</a:t>
            </a:r>
            <a:r>
              <a:rPr lang="tr-TR" dirty="0"/>
              <a:t> analizine benzemektedir.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4518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Kümeleme </a:t>
            </a:r>
            <a:r>
              <a:rPr lang="tr-TR" dirty="0" smtClean="0"/>
              <a:t>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Ancak </a:t>
            </a:r>
            <a:r>
              <a:rPr lang="tr-TR" dirty="0"/>
              <a:t>kümeleme analizinde, </a:t>
            </a:r>
            <a:r>
              <a:rPr lang="tr-TR" dirty="0" err="1"/>
              <a:t>diskriminant</a:t>
            </a:r>
            <a:r>
              <a:rPr lang="tr-TR" dirty="0"/>
              <a:t> analizinin tersine birimlerin anlık durumu </a:t>
            </a:r>
            <a:r>
              <a:rPr lang="tr-TR" dirty="0" smtClean="0"/>
              <a:t>gözlendiği </a:t>
            </a:r>
            <a:r>
              <a:rPr lang="tr-TR" dirty="0"/>
              <a:t>için, </a:t>
            </a:r>
            <a:r>
              <a:rPr lang="tr-TR" dirty="0" smtClean="0"/>
              <a:t>geleceğe </a:t>
            </a:r>
            <a:r>
              <a:rPr lang="tr-TR" dirty="0"/>
              <a:t>yönelik tahminler yapmak mümkün olamamaktadır. </a:t>
            </a:r>
            <a:r>
              <a:rPr lang="tr-TR" dirty="0" err="1"/>
              <a:t>Diskriminant</a:t>
            </a:r>
            <a:r>
              <a:rPr lang="tr-TR" dirty="0"/>
              <a:t> analizi ise, daha çok yeni bir gözlemin önceden bilinen bir gruba uygun bir </a:t>
            </a:r>
            <a:r>
              <a:rPr lang="tr-TR" dirty="0" smtClean="0"/>
              <a:t>şekilde </a:t>
            </a:r>
            <a:r>
              <a:rPr lang="tr-TR" dirty="0"/>
              <a:t>dâhil edilmesi amacıyla kullanılmakta ve </a:t>
            </a:r>
            <a:r>
              <a:rPr lang="tr-TR" dirty="0" smtClean="0"/>
              <a:t>geleceğe </a:t>
            </a:r>
            <a:r>
              <a:rPr lang="tr-TR" dirty="0"/>
              <a:t>yönelik öngörülerde bulunulmasına izin vermektedir (</a:t>
            </a:r>
            <a:r>
              <a:rPr lang="tr-TR" dirty="0" err="1"/>
              <a:t>Jensen</a:t>
            </a:r>
            <a:r>
              <a:rPr lang="tr-TR" dirty="0"/>
              <a:t>, 1971; </a:t>
            </a:r>
            <a:r>
              <a:rPr lang="tr-TR" dirty="0" err="1"/>
              <a:t>Akt</a:t>
            </a:r>
            <a:r>
              <a:rPr lang="tr-TR" dirty="0"/>
              <a:t>. Selanik, 2007). </a:t>
            </a:r>
          </a:p>
        </p:txBody>
      </p:sp>
    </p:spTree>
    <p:extLst>
      <p:ext uri="{BB962C8B-B14F-4D97-AF65-F5344CB8AC3E}">
        <p14:creationId xmlns:p14="http://schemas.microsoft.com/office/powerpoint/2010/main" val="2404201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Kümeleme </a:t>
            </a:r>
            <a:r>
              <a:rPr lang="tr-TR" dirty="0" smtClean="0"/>
              <a:t>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Doğal </a:t>
            </a:r>
            <a:r>
              <a:rPr lang="tr-TR" dirty="0"/>
              <a:t>sınıflamaları hakkında açıkça bilgi bulunmayan durumlarda, alt grupların yapılarını belirlemede kümeleme analizi kullanılırken, </a:t>
            </a:r>
            <a:r>
              <a:rPr lang="tr-TR" dirty="0" smtClean="0"/>
              <a:t>doğal </a:t>
            </a:r>
            <a:r>
              <a:rPr lang="tr-TR" dirty="0"/>
              <a:t>gruplamaları açıkça bilinen toplumlarda alt kümelerin irdelenmesi </a:t>
            </a:r>
            <a:r>
              <a:rPr lang="tr-TR" dirty="0" err="1"/>
              <a:t>diskriminant</a:t>
            </a:r>
            <a:r>
              <a:rPr lang="tr-TR" dirty="0"/>
              <a:t> analizi ile yapılır (Akın, 2008). </a:t>
            </a:r>
          </a:p>
        </p:txBody>
      </p:sp>
    </p:spTree>
    <p:extLst>
      <p:ext uri="{BB962C8B-B14F-4D97-AF65-F5344CB8AC3E}">
        <p14:creationId xmlns:p14="http://schemas.microsoft.com/office/powerpoint/2010/main" val="907436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Kümeleme </a:t>
            </a:r>
            <a:r>
              <a:rPr lang="tr-TR" dirty="0" smtClean="0"/>
              <a:t>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Faktör analizi ile </a:t>
            </a:r>
            <a:r>
              <a:rPr lang="tr-TR" dirty="0" smtClean="0"/>
              <a:t>karşılaştırıldığında </a:t>
            </a:r>
            <a:r>
              <a:rPr lang="tr-TR" dirty="0"/>
              <a:t>da kümeleme analizinin objeleri/bireyleri gruplama, faktör analizinin ise </a:t>
            </a:r>
            <a:r>
              <a:rPr lang="tr-TR" dirty="0" smtClean="0"/>
              <a:t>değişkenleri </a:t>
            </a:r>
            <a:r>
              <a:rPr lang="tr-TR" dirty="0"/>
              <a:t>gruplama amacına yönelik </a:t>
            </a:r>
            <a:r>
              <a:rPr lang="tr-TR" dirty="0" smtClean="0"/>
              <a:t>olduğu </a:t>
            </a:r>
            <a:r>
              <a:rPr lang="tr-TR" dirty="0"/>
              <a:t>ifade edilebilir. Ayrıca faktör analizi gruplandırmayı verilerdeki </a:t>
            </a:r>
            <a:r>
              <a:rPr lang="tr-TR" dirty="0" smtClean="0"/>
              <a:t>değişmelere </a:t>
            </a:r>
            <a:r>
              <a:rPr lang="tr-TR" dirty="0"/>
              <a:t>(</a:t>
            </a:r>
            <a:r>
              <a:rPr lang="tr-TR" dirty="0" err="1"/>
              <a:t>varyans-kovaryansa</a:t>
            </a:r>
            <a:r>
              <a:rPr lang="tr-TR" dirty="0"/>
              <a:t>) </a:t>
            </a:r>
            <a:r>
              <a:rPr lang="tr-TR" dirty="0" smtClean="0"/>
              <a:t>bağlı </a:t>
            </a:r>
            <a:r>
              <a:rPr lang="tr-TR" dirty="0"/>
              <a:t>olarak yaparken, kümeleme analizi yakınlıklara (</a:t>
            </a:r>
            <a:r>
              <a:rPr lang="tr-TR" dirty="0" err="1"/>
              <a:t>proximity</a:t>
            </a:r>
            <a:r>
              <a:rPr lang="tr-TR" dirty="0"/>
              <a:t>) </a:t>
            </a:r>
            <a:r>
              <a:rPr lang="tr-TR" dirty="0" smtClean="0"/>
              <a:t>bağlı </a:t>
            </a:r>
            <a:r>
              <a:rPr lang="tr-TR" dirty="0"/>
              <a:t>olarak yapar (</a:t>
            </a:r>
            <a:r>
              <a:rPr lang="tr-TR" dirty="0" err="1"/>
              <a:t>Hair</a:t>
            </a:r>
            <a:r>
              <a:rPr lang="tr-TR" dirty="0"/>
              <a:t> ve ark., 2006).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3576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Kümeleme </a:t>
            </a:r>
            <a:r>
              <a:rPr lang="tr-TR" dirty="0" smtClean="0"/>
              <a:t>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/>
              <a:t>Literatürde kümeleme analizi için birçok algoritma öne </a:t>
            </a:r>
            <a:r>
              <a:rPr lang="tr-TR" dirty="0" smtClean="0"/>
              <a:t>sürülmüştür.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Ancak kümeleme yöntemlerini genel olarak iki temel algoritma altında toplamak mümkündür. Bunlardan biri </a:t>
            </a:r>
            <a:r>
              <a:rPr lang="tr-TR" dirty="0" smtClean="0"/>
              <a:t>“hiyerarşik </a:t>
            </a:r>
            <a:r>
              <a:rPr lang="tr-TR" dirty="0"/>
              <a:t>kümeleme yöntemleri”, </a:t>
            </a:r>
            <a:r>
              <a:rPr lang="tr-TR" dirty="0" smtClean="0"/>
              <a:t>diğeri </a:t>
            </a:r>
            <a:r>
              <a:rPr lang="tr-TR" dirty="0"/>
              <a:t>ise </a:t>
            </a:r>
            <a:r>
              <a:rPr lang="tr-TR" dirty="0" smtClean="0"/>
              <a:t>“hiyerarşik </a:t>
            </a:r>
            <a:r>
              <a:rPr lang="tr-TR" dirty="0"/>
              <a:t>olmayan kümeleme </a:t>
            </a:r>
            <a:r>
              <a:rPr lang="tr-TR" dirty="0" err="1"/>
              <a:t>yöntemleri”dir</a:t>
            </a:r>
            <a:r>
              <a:rPr lang="tr-TR" dirty="0"/>
              <a:t>. </a:t>
            </a:r>
            <a:r>
              <a:rPr lang="tr-TR" dirty="0" smtClean="0"/>
              <a:t>Hiyerarşik </a:t>
            </a:r>
            <a:r>
              <a:rPr lang="tr-TR" dirty="0"/>
              <a:t>kümeleme yöntemleri özellikle küçük örneklemler (tipik olarak n&lt;250) için uygundur. </a:t>
            </a:r>
          </a:p>
        </p:txBody>
      </p:sp>
    </p:spTree>
    <p:extLst>
      <p:ext uri="{BB962C8B-B14F-4D97-AF65-F5344CB8AC3E}">
        <p14:creationId xmlns:p14="http://schemas.microsoft.com/office/powerpoint/2010/main" val="1524317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Kümeleme </a:t>
            </a:r>
            <a:r>
              <a:rPr lang="tr-TR" dirty="0" smtClean="0"/>
              <a:t>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Hiyerarşik </a:t>
            </a:r>
            <a:r>
              <a:rPr lang="tr-TR" dirty="0"/>
              <a:t>kümeleme analizi yapmak için </a:t>
            </a:r>
            <a:r>
              <a:rPr lang="tr-TR" dirty="0" smtClean="0"/>
              <a:t>araştırmacılar, </a:t>
            </a:r>
            <a:r>
              <a:rPr lang="tr-TR" dirty="0"/>
              <a:t>benzerlik ya da </a:t>
            </a:r>
            <a:r>
              <a:rPr lang="tr-TR" dirty="0" smtClean="0"/>
              <a:t>uzaklığın </a:t>
            </a:r>
            <a:r>
              <a:rPr lang="tr-TR" dirty="0"/>
              <a:t>nasıl </a:t>
            </a:r>
            <a:r>
              <a:rPr lang="tr-TR" dirty="0" smtClean="0"/>
              <a:t>tanımlanacağına </a:t>
            </a:r>
            <a:r>
              <a:rPr lang="tr-TR" dirty="0"/>
              <a:t>ve kümelerin nasıl </a:t>
            </a:r>
            <a:r>
              <a:rPr lang="tr-TR" dirty="0" smtClean="0"/>
              <a:t>birleşeceğine </a:t>
            </a:r>
            <a:r>
              <a:rPr lang="tr-TR" dirty="0"/>
              <a:t>ya da </a:t>
            </a:r>
            <a:r>
              <a:rPr lang="tr-TR" dirty="0" smtClean="0"/>
              <a:t>ayrılacağına </a:t>
            </a:r>
            <a:r>
              <a:rPr lang="tr-TR" dirty="0"/>
              <a:t>karar vermek durumundadırlar (</a:t>
            </a:r>
            <a:r>
              <a:rPr lang="tr-TR" dirty="0" err="1"/>
              <a:t>Everitt</a:t>
            </a:r>
            <a:r>
              <a:rPr lang="tr-TR" dirty="0"/>
              <a:t> ve </a:t>
            </a:r>
            <a:r>
              <a:rPr lang="tr-TR" dirty="0" err="1"/>
              <a:t>Landau</a:t>
            </a:r>
            <a:r>
              <a:rPr lang="tr-TR" dirty="0"/>
              <a:t>, 2001; </a:t>
            </a:r>
            <a:r>
              <a:rPr lang="tr-TR" dirty="0" err="1"/>
              <a:t>Hair</a:t>
            </a:r>
            <a:r>
              <a:rPr lang="tr-TR" dirty="0"/>
              <a:t> ve ark., 2006). </a:t>
            </a:r>
            <a:r>
              <a:rPr lang="tr-TR" dirty="0" err="1"/>
              <a:t>Anderberg</a:t>
            </a:r>
            <a:r>
              <a:rPr lang="tr-TR" dirty="0"/>
              <a:t> (1973) </a:t>
            </a:r>
            <a:r>
              <a:rPr lang="tr-TR" dirty="0" smtClean="0"/>
              <a:t>hiyerarşik </a:t>
            </a:r>
            <a:r>
              <a:rPr lang="tr-TR" dirty="0"/>
              <a:t>kümeleme yöntemlerinin, </a:t>
            </a:r>
            <a:r>
              <a:rPr lang="tr-TR" dirty="0" smtClean="0"/>
              <a:t>araştırmacının incelediği </a:t>
            </a:r>
            <a:r>
              <a:rPr lang="tr-TR" dirty="0"/>
              <a:t>veri setinde kaç grup </a:t>
            </a:r>
            <a:r>
              <a:rPr lang="tr-TR" dirty="0" smtClean="0"/>
              <a:t>bulunduğunu başlangıçta bilmediği </a:t>
            </a:r>
            <a:r>
              <a:rPr lang="tr-TR" dirty="0"/>
              <a:t>durumlarda çok uygun bir yöntem </a:t>
            </a:r>
            <a:r>
              <a:rPr lang="tr-TR" dirty="0" smtClean="0"/>
              <a:t>olduğunu </a:t>
            </a:r>
            <a:r>
              <a:rPr lang="tr-TR" dirty="0"/>
              <a:t>belirtmektedir. </a:t>
            </a:r>
          </a:p>
        </p:txBody>
      </p:sp>
    </p:spTree>
    <p:extLst>
      <p:ext uri="{BB962C8B-B14F-4D97-AF65-F5344CB8AC3E}">
        <p14:creationId xmlns:p14="http://schemas.microsoft.com/office/powerpoint/2010/main" val="922314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Kümeleme </a:t>
            </a:r>
            <a:r>
              <a:rPr lang="tr-TR" dirty="0" smtClean="0"/>
              <a:t>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Ayrıca bu yöntemin </a:t>
            </a:r>
            <a:r>
              <a:rPr lang="tr-TR" dirty="0" smtClean="0"/>
              <a:t>araştırmacılara, </a:t>
            </a:r>
            <a:r>
              <a:rPr lang="tr-TR" dirty="0"/>
              <a:t>inceledikleri veri setinde daha önce </a:t>
            </a:r>
            <a:r>
              <a:rPr lang="tr-TR" dirty="0" smtClean="0"/>
              <a:t>gözlemlenmemiş ilişkileri </a:t>
            </a:r>
            <a:r>
              <a:rPr lang="tr-TR" dirty="0"/>
              <a:t>gözleme ve ilkeleri </a:t>
            </a:r>
            <a:r>
              <a:rPr lang="tr-TR" dirty="0" smtClean="0"/>
              <a:t>keşfetme olanağı </a:t>
            </a:r>
            <a:r>
              <a:rPr lang="tr-TR" dirty="0"/>
              <a:t>vermesi nedeniyle de faydalı </a:t>
            </a:r>
            <a:r>
              <a:rPr lang="tr-TR" dirty="0" smtClean="0"/>
              <a:t>olduğunu </a:t>
            </a:r>
            <a:r>
              <a:rPr lang="tr-TR" dirty="0"/>
              <a:t>belirtmektedir. </a:t>
            </a:r>
            <a:r>
              <a:rPr lang="tr-TR" dirty="0" smtClean="0"/>
              <a:t>Hiyerarşik </a:t>
            </a:r>
            <a:r>
              <a:rPr lang="tr-TR" dirty="0"/>
              <a:t>olmayan kümeleme yöntemleri, küme sayısının </a:t>
            </a:r>
            <a:r>
              <a:rPr lang="tr-TR" dirty="0" smtClean="0"/>
              <a:t>belirlenmiş olduğu </a:t>
            </a:r>
            <a:r>
              <a:rPr lang="tr-TR" dirty="0"/>
              <a:t>durumlarda kullanılır. Bir </a:t>
            </a:r>
            <a:r>
              <a:rPr lang="tr-TR" dirty="0" smtClean="0"/>
              <a:t>başka deyişle araştırmacının </a:t>
            </a:r>
            <a:r>
              <a:rPr lang="tr-TR" dirty="0"/>
              <a:t>küme sayısı konusunda ön bilgisinin </a:t>
            </a:r>
            <a:r>
              <a:rPr lang="tr-TR" dirty="0" smtClean="0"/>
              <a:t>olduğu </a:t>
            </a:r>
            <a:r>
              <a:rPr lang="tr-TR" dirty="0"/>
              <a:t>durumlarda ya da küme sayısına karar </a:t>
            </a:r>
            <a:r>
              <a:rPr lang="tr-TR" dirty="0" smtClean="0"/>
              <a:t>verilmiş </a:t>
            </a:r>
            <a:r>
              <a:rPr lang="tr-TR" dirty="0"/>
              <a:t>olması durumunda kullanılması önerilmektedir (Özdamar, 2004).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1701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Kümeleme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Kümeleme Yöntemleri</a:t>
            </a:r>
          </a:p>
          <a:p>
            <a:pPr>
              <a:lnSpc>
                <a:spcPct val="150000"/>
              </a:lnSpc>
            </a:pPr>
            <a:r>
              <a:rPr lang="tr-TR" b="1" dirty="0" smtClean="0"/>
              <a:t>I. </a:t>
            </a:r>
            <a:r>
              <a:rPr lang="tr-TR" sz="2700" b="1" dirty="0" smtClean="0"/>
              <a:t>Hiyerarşik Yöntemler</a:t>
            </a:r>
          </a:p>
          <a:p>
            <a:pPr lvl="1">
              <a:lnSpc>
                <a:spcPct val="150000"/>
              </a:lnSpc>
            </a:pPr>
            <a:r>
              <a:rPr lang="tr-TR" sz="2700" dirty="0" smtClean="0"/>
              <a:t>A. Birleştirici/Toplamalı Yöntemler</a:t>
            </a:r>
          </a:p>
          <a:p>
            <a:pPr lvl="2">
              <a:lnSpc>
                <a:spcPct val="150000"/>
              </a:lnSpc>
            </a:pPr>
            <a:r>
              <a:rPr lang="tr-TR" sz="2700" dirty="0" err="1" smtClean="0"/>
              <a:t>a.Bağlantı</a:t>
            </a:r>
            <a:r>
              <a:rPr lang="tr-TR" sz="2700" dirty="0" smtClean="0"/>
              <a:t> Teknikleri</a:t>
            </a:r>
          </a:p>
          <a:p>
            <a:pPr lvl="3">
              <a:lnSpc>
                <a:spcPct val="150000"/>
              </a:lnSpc>
            </a:pPr>
            <a:r>
              <a:rPr lang="tr-TR" sz="2700" dirty="0" smtClean="0"/>
              <a:t>Tek Bağlantı</a:t>
            </a:r>
          </a:p>
          <a:p>
            <a:pPr lvl="3">
              <a:lnSpc>
                <a:spcPct val="150000"/>
              </a:lnSpc>
            </a:pPr>
            <a:r>
              <a:rPr lang="tr-TR" sz="2700" dirty="0" smtClean="0"/>
              <a:t>Tam Bağlantı</a:t>
            </a:r>
          </a:p>
          <a:p>
            <a:pPr lvl="3">
              <a:lnSpc>
                <a:spcPct val="150000"/>
              </a:lnSpc>
            </a:pPr>
            <a:r>
              <a:rPr lang="tr-TR" sz="2700" dirty="0" smtClean="0"/>
              <a:t>Ortalama Bağlantı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700" dirty="0" smtClean="0"/>
              <a:t>(Çokluk ve </a:t>
            </a:r>
            <a:r>
              <a:rPr lang="tr-TR" sz="2700" dirty="0" err="1" smtClean="0"/>
              <a:t>diğ</a:t>
            </a:r>
            <a:r>
              <a:rPr lang="tr-TR" sz="2700" dirty="0" smtClean="0"/>
              <a:t>., 2010)</a:t>
            </a:r>
            <a:endParaRPr lang="tr-TR" sz="2700" dirty="0"/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1297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1001</Words>
  <Application>Microsoft Office PowerPoint</Application>
  <PresentationFormat>Geniş ekran</PresentationFormat>
  <Paragraphs>78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Teması</vt:lpstr>
      <vt:lpstr>DAVRANIŞ BİLİMLERİNDE İLERİ İSTATİSTİK  DOKTORA</vt:lpstr>
      <vt:lpstr>Kümeleme Analizi</vt:lpstr>
      <vt:lpstr>Kümeleme Analizi (Çokluk ve diğ., 2010)</vt:lpstr>
      <vt:lpstr>Kümeleme Analizi (Çokluk ve diğ., 2010)</vt:lpstr>
      <vt:lpstr>Kümeleme Analizi (Çokluk ve diğ., 2010)</vt:lpstr>
      <vt:lpstr>Kümeleme Analizi (Çokluk ve diğ., 2010)</vt:lpstr>
      <vt:lpstr>Kümeleme Analizi (Çokluk ve diğ., 2010)</vt:lpstr>
      <vt:lpstr>Kümeleme Analizi (Çokluk ve diğ., 2010)</vt:lpstr>
      <vt:lpstr>Kümeleme Analizi</vt:lpstr>
      <vt:lpstr>Kümeleme Analizi</vt:lpstr>
      <vt:lpstr>Kümeleme Analizi</vt:lpstr>
      <vt:lpstr>Kümeleme Analizi</vt:lpstr>
      <vt:lpstr>Kümeleme Analizi (Çokluk ve diğ., 2010)</vt:lpstr>
      <vt:lpstr>Kümeleme Analizi (Çokluk ve diğ., 2010)</vt:lpstr>
      <vt:lpstr>Kümeleme Analizi (Çokluk ve diğ., 2010)</vt:lpstr>
      <vt:lpstr>Kümeleme Analizi (Çokluk ve diğ., 2010)</vt:lpstr>
      <vt:lpstr>Kümeleme Analizi (Çokluk ve diğ., 2010)</vt:lpstr>
      <vt:lpstr>Kümeleme Analizinin Asamaları 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NUKHET_DEMİRTASLI</cp:lastModifiedBy>
  <cp:revision>39</cp:revision>
  <dcterms:created xsi:type="dcterms:W3CDTF">2017-05-18T14:31:00Z</dcterms:created>
  <dcterms:modified xsi:type="dcterms:W3CDTF">2018-01-31T20:03:19Z</dcterms:modified>
</cp:coreProperties>
</file>