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6"/>
  </p:notesMasterIdLst>
  <p:sldIdLst>
    <p:sldId id="256" r:id="rId2"/>
    <p:sldId id="275" r:id="rId3"/>
    <p:sldId id="273" r:id="rId4"/>
    <p:sldId id="258" r:id="rId5"/>
    <p:sldId id="261" r:id="rId6"/>
    <p:sldId id="262" r:id="rId7"/>
    <p:sldId id="276" r:id="rId8"/>
    <p:sldId id="277" r:id="rId9"/>
    <p:sldId id="285" r:id="rId10"/>
    <p:sldId id="278" r:id="rId11"/>
    <p:sldId id="323" r:id="rId12"/>
    <p:sldId id="324" r:id="rId13"/>
    <p:sldId id="281" r:id="rId14"/>
    <p:sldId id="292" r:id="rId15"/>
    <p:sldId id="293" r:id="rId16"/>
    <p:sldId id="294" r:id="rId17"/>
    <p:sldId id="298" r:id="rId18"/>
    <p:sldId id="299" r:id="rId19"/>
    <p:sldId id="334" r:id="rId20"/>
    <p:sldId id="305" r:id="rId21"/>
    <p:sldId id="306" r:id="rId22"/>
    <p:sldId id="307" r:id="rId23"/>
    <p:sldId id="337" r:id="rId24"/>
    <p:sldId id="308" r:id="rId25"/>
    <p:sldId id="338" r:id="rId26"/>
    <p:sldId id="309" r:id="rId27"/>
    <p:sldId id="339" r:id="rId28"/>
    <p:sldId id="310" r:id="rId29"/>
    <p:sldId id="311" r:id="rId30"/>
    <p:sldId id="312" r:id="rId31"/>
    <p:sldId id="314" r:id="rId32"/>
    <p:sldId id="313" r:id="rId33"/>
    <p:sldId id="315" r:id="rId34"/>
    <p:sldId id="303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D3E04-9C68-4D3C-9B6F-6DC0F8DF1339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8E151-5AFD-4831-8694-E322D14026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93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151-5AFD-4831-8694-E322D1402662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46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D3C32-6417-49E2-9E30-D59BC8A5C024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07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AE01-A4F3-43F9-B3E7-070863506FFB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0176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7B9-DF7C-4653-8315-A36C69C66386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28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F5CD-4F22-4680-8D6A-6C83EBD86B52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47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C616-CDEF-4511-9970-3A63CB488D12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63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6E3FE-F9EC-43DC-B5FE-8BCA3D277443}" type="datetime1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9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5E8-C795-4EDE-92DF-91DEC8E0C7E4}" type="datetime1">
              <a:rPr lang="tr-TR" smtClean="0"/>
              <a:t>25.06.2018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49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34EF-1034-4EC3-8D7D-DF8089D9318B}" type="datetime1">
              <a:rPr lang="tr-TR" smtClean="0"/>
              <a:t>25.06.2018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87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80B0-319A-4AC6-8181-FFFBC2A799DB}" type="datetime1">
              <a:rPr lang="tr-TR" smtClean="0"/>
              <a:t>25.06.2018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67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9BE9-69F5-4CB9-B404-8031288C1085}" type="datetime1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49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2C54-D19D-4549-92D5-6CFCD2380E1D}" type="datetime1">
              <a:rPr lang="tr-TR" smtClean="0"/>
              <a:t>25.06.2018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08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AE01-A4F3-43F9-B3E7-070863506FFB}" type="datetime1">
              <a:rPr lang="tr-TR" smtClean="0"/>
              <a:t>25.06.2018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A1010-B87C-43EB-A36C-8EDD623F5E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5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02321" y="2255009"/>
            <a:ext cx="9144000" cy="2387600"/>
          </a:xfrm>
        </p:spPr>
        <p:txBody>
          <a:bodyPr>
            <a:noAutofit/>
          </a:bodyPr>
          <a:lstStyle/>
          <a:p>
            <a:r>
              <a:rPr lang="tr-TR" sz="6000" b="1" i="1" dirty="0" smtClean="0">
                <a:latin typeface="+mn-lt"/>
              </a:rPr>
              <a:t>VERTEBRAL KOLON </a:t>
            </a:r>
            <a:r>
              <a:rPr lang="tr-TR" sz="6000" b="1" i="1" dirty="0" smtClean="0">
                <a:latin typeface="+mn-lt"/>
                <a:cs typeface="Arial" pitchFamily="34" charset="0"/>
              </a:rPr>
              <a:t>MEKANİĞİ </a:t>
            </a:r>
            <a:br>
              <a:rPr lang="tr-TR" sz="6000" b="1" i="1" dirty="0" smtClean="0">
                <a:latin typeface="+mn-lt"/>
                <a:cs typeface="Arial" pitchFamily="34" charset="0"/>
              </a:rPr>
            </a:br>
            <a:r>
              <a:rPr lang="tr-TR" sz="6000" b="1" i="1" dirty="0" smtClean="0">
                <a:latin typeface="+mn-lt"/>
                <a:cs typeface="Arial" pitchFamily="34" charset="0"/>
              </a:rPr>
              <a:t>VE </a:t>
            </a:r>
            <a:br>
              <a:rPr lang="tr-TR" sz="6000" b="1" i="1" dirty="0" smtClean="0">
                <a:latin typeface="+mn-lt"/>
                <a:cs typeface="Arial" pitchFamily="34" charset="0"/>
              </a:rPr>
            </a:br>
            <a:r>
              <a:rPr lang="tr-TR" sz="6000" b="1" i="1" dirty="0" smtClean="0">
                <a:latin typeface="+mn-lt"/>
                <a:cs typeface="Arial" pitchFamily="34" charset="0"/>
              </a:rPr>
              <a:t>PATOMEKANİĞİ</a:t>
            </a:r>
            <a:endParaRPr lang="tr-TR" sz="6000" b="1" i="1" dirty="0"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95563" y="4787900"/>
            <a:ext cx="9144000" cy="1655762"/>
          </a:xfrm>
        </p:spPr>
        <p:txBody>
          <a:bodyPr/>
          <a:lstStyle/>
          <a:p>
            <a:pPr algn="r"/>
            <a:r>
              <a:rPr lang="tr-TR" dirty="0" err="1" smtClean="0"/>
              <a:t>Fzt</a:t>
            </a:r>
            <a:r>
              <a:rPr lang="tr-TR" dirty="0" smtClean="0"/>
              <a:t>. Seher EROL ÇELİK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7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7300" y="2328863"/>
            <a:ext cx="9872871" cy="5267325"/>
          </a:xfrm>
        </p:spPr>
        <p:txBody>
          <a:bodyPr>
            <a:normAutofit/>
          </a:bodyPr>
          <a:lstStyle/>
          <a:p>
            <a:r>
              <a:rPr lang="tr-TR" sz="2400" dirty="0" err="1"/>
              <a:t>Intervertebral</a:t>
            </a:r>
            <a:r>
              <a:rPr lang="tr-TR" sz="2400" dirty="0"/>
              <a:t> </a:t>
            </a:r>
            <a:r>
              <a:rPr lang="tr-TR" sz="2400" dirty="0" smtClean="0"/>
              <a:t>diskler </a:t>
            </a:r>
            <a:r>
              <a:rPr lang="tr-TR" sz="2400" dirty="0"/>
              <a:t>2 kısımdan oluşur. </a:t>
            </a:r>
            <a:endParaRPr lang="tr-TR" sz="2400" dirty="0" smtClean="0"/>
          </a:p>
          <a:p>
            <a:pPr marL="714375" indent="-457200">
              <a:buFont typeface="+mj-lt"/>
              <a:buAutoNum type="arabicPeriod"/>
            </a:pPr>
            <a:r>
              <a:rPr lang="tr-TR" sz="2400" dirty="0" err="1" smtClean="0"/>
              <a:t>Nukleus</a:t>
            </a:r>
            <a:r>
              <a:rPr lang="tr-TR" sz="2400" dirty="0" smtClean="0"/>
              <a:t> </a:t>
            </a:r>
            <a:r>
              <a:rPr lang="tr-TR" sz="2400" dirty="0" err="1" smtClean="0"/>
              <a:t>pulposus</a:t>
            </a:r>
            <a:r>
              <a:rPr lang="tr-TR" sz="2400" dirty="0"/>
              <a:t>   </a:t>
            </a:r>
            <a:r>
              <a:rPr lang="tr-TR" sz="2400" dirty="0" smtClean="0"/>
              <a:t>      Mekanik </a:t>
            </a:r>
            <a:r>
              <a:rPr lang="tr-TR" sz="2400" dirty="0"/>
              <a:t>ve fonksiyonel </a:t>
            </a:r>
            <a:r>
              <a:rPr lang="tr-TR" sz="2400" dirty="0" smtClean="0"/>
              <a:t>önem</a:t>
            </a:r>
          </a:p>
          <a:p>
            <a:pPr marL="714375" indent="-457200">
              <a:buFont typeface="+mj-lt"/>
              <a:buAutoNum type="arabicPeriod"/>
            </a:pPr>
            <a:r>
              <a:rPr lang="tr-TR" sz="2400" dirty="0" err="1" smtClean="0"/>
              <a:t>Annulus</a:t>
            </a:r>
            <a:r>
              <a:rPr lang="tr-TR" sz="2400" dirty="0" smtClean="0"/>
              <a:t> </a:t>
            </a:r>
            <a:r>
              <a:rPr lang="tr-TR" sz="2400" dirty="0" err="1" smtClean="0"/>
              <a:t>fibrosus</a:t>
            </a:r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9443830" y="7724016"/>
            <a:ext cx="1706217" cy="365125"/>
          </a:xfrm>
        </p:spPr>
        <p:txBody>
          <a:bodyPr/>
          <a:lstStyle/>
          <a:p>
            <a:fld id="{E92A1010-B87C-43EB-A36C-8EDD623F5E5D}" type="slidenum">
              <a:rPr lang="tr-TR" smtClean="0"/>
              <a:t>10</a:t>
            </a:fld>
            <a:endParaRPr lang="tr-TR"/>
          </a:p>
        </p:txBody>
      </p:sp>
      <p:sp>
        <p:nvSpPr>
          <p:cNvPr id="5" name="Sağ Ayraç 4"/>
          <p:cNvSpPr/>
          <p:nvPr/>
        </p:nvSpPr>
        <p:spPr>
          <a:xfrm>
            <a:off x="4626293" y="2843213"/>
            <a:ext cx="217170" cy="10287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9FC9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8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Annulus</a:t>
            </a:r>
            <a:r>
              <a:rPr lang="tr-TR" b="1" dirty="0" smtClean="0"/>
              <a:t> </a:t>
            </a:r>
            <a:r>
              <a:rPr lang="tr-TR" b="1" dirty="0" err="1"/>
              <a:t>Fibrosisin</a:t>
            </a:r>
            <a:r>
              <a:rPr lang="tr-TR" b="1" dirty="0"/>
              <a:t> su </a:t>
            </a:r>
            <a:r>
              <a:rPr lang="tr-TR" b="1" dirty="0" smtClean="0"/>
              <a:t>oranı;</a:t>
            </a:r>
          </a:p>
          <a:p>
            <a:pPr marL="442913" indent="-182563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tr-TR" dirty="0" smtClean="0"/>
              <a:t>Doğumda </a:t>
            </a:r>
            <a:r>
              <a:rPr lang="tr-TR" dirty="0"/>
              <a:t>% 79 </a:t>
            </a:r>
            <a:endParaRPr lang="tr-TR" dirty="0" smtClean="0"/>
          </a:p>
          <a:p>
            <a:pPr marL="442913" indent="-182563"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tr-TR" dirty="0" smtClean="0"/>
              <a:t>Yaşlılıkta </a:t>
            </a:r>
            <a:r>
              <a:rPr lang="tr-TR" dirty="0"/>
              <a:t>% </a:t>
            </a:r>
            <a:r>
              <a:rPr lang="tr-TR" dirty="0" smtClean="0"/>
              <a:t>70</a:t>
            </a:r>
          </a:p>
          <a:p>
            <a:endParaRPr lang="tr-TR" dirty="0"/>
          </a:p>
          <a:p>
            <a:r>
              <a:rPr lang="tr-TR" b="1" dirty="0" err="1"/>
              <a:t>Nükleus</a:t>
            </a:r>
            <a:r>
              <a:rPr lang="tr-TR" b="1" dirty="0"/>
              <a:t> </a:t>
            </a:r>
            <a:r>
              <a:rPr lang="tr-TR" b="1" dirty="0" err="1"/>
              <a:t>Pulposusun</a:t>
            </a:r>
            <a:r>
              <a:rPr lang="tr-TR" b="1" dirty="0"/>
              <a:t> su </a:t>
            </a:r>
            <a:r>
              <a:rPr lang="tr-TR" b="1" dirty="0" smtClean="0"/>
              <a:t>oranı;</a:t>
            </a:r>
          </a:p>
          <a:p>
            <a:pPr marL="357188" indent="-182563"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tr-TR" dirty="0" smtClean="0"/>
              <a:t>Doğumda </a:t>
            </a:r>
            <a:r>
              <a:rPr lang="tr-TR" i="1" dirty="0"/>
              <a:t>%</a:t>
            </a:r>
            <a:r>
              <a:rPr lang="tr-TR" dirty="0"/>
              <a:t> 88 </a:t>
            </a:r>
            <a:endParaRPr lang="tr-TR" dirty="0" smtClean="0"/>
          </a:p>
          <a:p>
            <a:pPr marL="357188" indent="-182563"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tr-TR" dirty="0" smtClean="0"/>
              <a:t>14 </a:t>
            </a:r>
            <a:r>
              <a:rPr lang="tr-TR" dirty="0"/>
              <a:t>yaşta % </a:t>
            </a:r>
            <a:r>
              <a:rPr lang="tr-TR" dirty="0" smtClean="0"/>
              <a:t>80</a:t>
            </a:r>
          </a:p>
          <a:p>
            <a:pPr marL="357188" indent="-182563"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tr-TR" dirty="0" smtClean="0"/>
              <a:t>60-70 </a:t>
            </a:r>
            <a:r>
              <a:rPr lang="tr-TR" dirty="0"/>
              <a:t>yaşta % </a:t>
            </a:r>
            <a:r>
              <a:rPr lang="tr-TR" dirty="0" smtClean="0"/>
              <a:t>70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16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Kompresyon </a:t>
            </a:r>
            <a:r>
              <a:rPr lang="tr-TR" dirty="0" smtClean="0"/>
              <a:t>streslerinin;</a:t>
            </a:r>
          </a:p>
          <a:p>
            <a:r>
              <a:rPr lang="tr-TR" i="1" dirty="0" smtClean="0"/>
              <a:t>%</a:t>
            </a:r>
            <a:r>
              <a:rPr lang="tr-TR" dirty="0" smtClean="0"/>
              <a:t> </a:t>
            </a:r>
            <a:r>
              <a:rPr lang="tr-TR" dirty="0"/>
              <a:t>75’i </a:t>
            </a:r>
            <a:r>
              <a:rPr lang="tr-TR" dirty="0" err="1"/>
              <a:t>nükleus</a:t>
            </a:r>
            <a:r>
              <a:rPr lang="tr-TR" dirty="0"/>
              <a:t> </a:t>
            </a:r>
            <a:r>
              <a:rPr lang="tr-TR" dirty="0" err="1" smtClean="0"/>
              <a:t>pulposus</a:t>
            </a:r>
            <a:endParaRPr lang="tr-TR" dirty="0"/>
          </a:p>
          <a:p>
            <a:r>
              <a:rPr lang="tr-TR" dirty="0" smtClean="0"/>
              <a:t>%25’i </a:t>
            </a:r>
            <a:r>
              <a:rPr lang="tr-TR" dirty="0" err="1"/>
              <a:t>annulus</a:t>
            </a:r>
            <a:r>
              <a:rPr lang="tr-TR" dirty="0"/>
              <a:t> </a:t>
            </a:r>
            <a:r>
              <a:rPr lang="tr-TR" dirty="0" err="1"/>
              <a:t>fibrosus</a:t>
            </a:r>
            <a:r>
              <a:rPr lang="tr-TR" dirty="0"/>
              <a:t> tarafından karşılanır.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Nucleus</a:t>
            </a:r>
            <a:r>
              <a:rPr lang="tr-TR" dirty="0" smtClean="0"/>
              <a:t> </a:t>
            </a:r>
            <a:r>
              <a:rPr lang="tr-TR" dirty="0" err="1"/>
              <a:t>pulposusun</a:t>
            </a:r>
            <a:r>
              <a:rPr lang="tr-TR" dirty="0"/>
              <a:t> bir hidrostatik basıncı vardır. Yani disk yüklenmediği zamanda su tutma kapasitesine bağlı bir </a:t>
            </a:r>
            <a:r>
              <a:rPr lang="tr-TR" dirty="0" smtClean="0"/>
              <a:t>basınca sahiptir.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774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EKLEMLER (KOLUMNA VERTEBRALİSDE</a:t>
            </a:r>
            <a:r>
              <a:rPr lang="tr-TR" sz="3600" dirty="0" smtClean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Anlantooksipital</a:t>
            </a:r>
            <a:r>
              <a:rPr lang="tr-TR" dirty="0" smtClean="0"/>
              <a:t> eklem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Atlantoaksiyal</a:t>
            </a:r>
            <a:r>
              <a:rPr lang="tr-TR" dirty="0" smtClean="0"/>
              <a:t> eklem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Costovertebral</a:t>
            </a:r>
            <a:r>
              <a:rPr lang="tr-TR" dirty="0" smtClean="0"/>
              <a:t> eklem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Sakroiliak</a:t>
            </a:r>
            <a:r>
              <a:rPr lang="tr-TR" dirty="0" smtClean="0"/>
              <a:t> eklem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İntervertebral</a:t>
            </a:r>
            <a:r>
              <a:rPr lang="tr-TR" dirty="0" smtClean="0"/>
              <a:t> eklem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9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4" y="728663"/>
            <a:ext cx="10515808" cy="536733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WOLF kanununa göre omurgaya düşen yükü kemiğin </a:t>
            </a:r>
            <a:r>
              <a:rPr lang="tr-TR" dirty="0" err="1"/>
              <a:t>trabeküler</a:t>
            </a:r>
            <a:r>
              <a:rPr lang="tr-TR" dirty="0"/>
              <a:t> sistemi karşılar. </a:t>
            </a:r>
            <a:endParaRPr lang="tr-TR" dirty="0" smtClean="0"/>
          </a:p>
          <a:p>
            <a:r>
              <a:rPr lang="tr-TR" dirty="0" smtClean="0"/>
              <a:t>3 </a:t>
            </a:r>
            <a:r>
              <a:rPr lang="tr-TR" dirty="0"/>
              <a:t>tip </a:t>
            </a:r>
            <a:r>
              <a:rPr lang="tr-TR" dirty="0" err="1"/>
              <a:t>trabeküler</a:t>
            </a:r>
            <a:r>
              <a:rPr lang="tr-TR" dirty="0"/>
              <a:t> sistem vardır. Bunlar </a:t>
            </a:r>
            <a:r>
              <a:rPr lang="tr-TR" dirty="0" err="1"/>
              <a:t>kolumna</a:t>
            </a:r>
            <a:r>
              <a:rPr lang="tr-TR" dirty="0"/>
              <a:t> </a:t>
            </a:r>
            <a:r>
              <a:rPr lang="tr-TR" dirty="0" err="1"/>
              <a:t>vertebralisin</a:t>
            </a:r>
            <a:r>
              <a:rPr lang="tr-TR" dirty="0"/>
              <a:t> dayanıklılığını sağlarlar.</a:t>
            </a:r>
          </a:p>
          <a:p>
            <a:pPr marL="45720" lvl="0" indent="0">
              <a:buNone/>
            </a:pPr>
            <a:r>
              <a:rPr lang="tr-TR" dirty="0" smtClean="0"/>
              <a:t>1. VERTIKAL </a:t>
            </a:r>
            <a:r>
              <a:rPr lang="tr-TR" dirty="0"/>
              <a:t>TRABEKÜLER SİSTEM: </a:t>
            </a:r>
            <a:r>
              <a:rPr lang="tr-TR" dirty="0" err="1"/>
              <a:t>Odentoid</a:t>
            </a:r>
            <a:r>
              <a:rPr lang="tr-TR" dirty="0"/>
              <a:t> çıkıntıdan başlar. </a:t>
            </a:r>
            <a:r>
              <a:rPr lang="tr-TR" dirty="0" err="1"/>
              <a:t>Korpuslar</a:t>
            </a:r>
            <a:r>
              <a:rPr lang="tr-TR" dirty="0"/>
              <a:t> boyunca </a:t>
            </a:r>
            <a:r>
              <a:rPr lang="tr-TR" dirty="0" err="1"/>
              <a:t>koksixe</a:t>
            </a:r>
            <a:r>
              <a:rPr lang="tr-TR" dirty="0"/>
              <a:t> kadar devam eder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întervertebral</a:t>
            </a:r>
            <a:r>
              <a:rPr lang="tr-TR" dirty="0" smtClean="0"/>
              <a:t> </a:t>
            </a:r>
            <a:r>
              <a:rPr lang="tr-TR" dirty="0"/>
              <a:t>disklere rastlayan kısımda kesinti gösterir. </a:t>
            </a:r>
            <a:r>
              <a:rPr lang="tr-TR" b="1" u="sng" dirty="0"/>
              <a:t>Kompresyon streslerine karşı </a:t>
            </a:r>
            <a:r>
              <a:rPr lang="tr-TR" b="1" u="sng" dirty="0" smtClean="0"/>
              <a:t>koyar.</a:t>
            </a:r>
          </a:p>
          <a:p>
            <a:pPr marL="45720" lvl="0" indent="0">
              <a:buNone/>
            </a:pPr>
            <a:r>
              <a:rPr lang="tr-TR" dirty="0" smtClean="0"/>
              <a:t>2. OBLİK </a:t>
            </a:r>
            <a:r>
              <a:rPr lang="tr-TR" dirty="0"/>
              <a:t>TRABEKÜLER SİSTEM: 4 tanedir. Her iki tarafta </a:t>
            </a:r>
            <a:r>
              <a:rPr lang="tr-TR" dirty="0" smtClean="0"/>
              <a:t>alt </a:t>
            </a:r>
            <a:r>
              <a:rPr lang="tr-TR" dirty="0"/>
              <a:t>ve üst </a:t>
            </a:r>
            <a:r>
              <a:rPr lang="tr-TR" dirty="0" err="1"/>
              <a:t>oblik</a:t>
            </a:r>
            <a:r>
              <a:rPr lang="tr-TR" dirty="0"/>
              <a:t> </a:t>
            </a:r>
            <a:r>
              <a:rPr lang="tr-TR" dirty="0" err="1"/>
              <a:t>trabeküler</a:t>
            </a:r>
            <a:r>
              <a:rPr lang="tr-TR" dirty="0"/>
              <a:t> sistem vardır</a:t>
            </a:r>
            <a:r>
              <a:rPr lang="tr-TR" dirty="0" smtClean="0"/>
              <a:t>.</a:t>
            </a:r>
          </a:p>
          <a:p>
            <a:pPr marL="900113" indent="-182563">
              <a:tabLst>
                <a:tab pos="985838" algn="l"/>
              </a:tabLst>
            </a:pPr>
            <a:r>
              <a:rPr lang="tr-TR" dirty="0"/>
              <a:t>ÜST OBLİK SİSTEM: Bir üst </a:t>
            </a:r>
            <a:r>
              <a:rPr lang="tr-TR" dirty="0" err="1"/>
              <a:t>vertebranın</a:t>
            </a:r>
            <a:r>
              <a:rPr lang="tr-TR" dirty="0"/>
              <a:t> </a:t>
            </a:r>
            <a:r>
              <a:rPr lang="tr-TR" dirty="0" err="1"/>
              <a:t>artiküler</a:t>
            </a:r>
            <a:r>
              <a:rPr lang="tr-TR" dirty="0"/>
              <a:t> çıkıntısından başlar ve </a:t>
            </a:r>
            <a:r>
              <a:rPr lang="tr-TR" dirty="0" err="1"/>
              <a:t>vertebranın</a:t>
            </a:r>
            <a:r>
              <a:rPr lang="tr-TR" dirty="0"/>
              <a:t> karşı tarafında sonlanır.</a:t>
            </a:r>
          </a:p>
          <a:p>
            <a:pPr marL="900113" indent="-182563">
              <a:tabLst>
                <a:tab pos="985838" algn="l"/>
              </a:tabLst>
            </a:pPr>
            <a:r>
              <a:rPr lang="tr-TR" dirty="0"/>
              <a:t>ALT OBLİK SİSTEM: Alt </a:t>
            </a:r>
            <a:r>
              <a:rPr lang="tr-TR" dirty="0" err="1"/>
              <a:t>artiküler</a:t>
            </a:r>
            <a:r>
              <a:rPr lang="tr-TR" dirty="0"/>
              <a:t> çıkıntıdan başlar ve </a:t>
            </a:r>
            <a:r>
              <a:rPr lang="tr-TR" dirty="0" err="1"/>
              <a:t>vertebranın</a:t>
            </a:r>
            <a:r>
              <a:rPr lang="tr-TR" dirty="0"/>
              <a:t> karşı tarafında sonlanır. </a:t>
            </a:r>
          </a:p>
          <a:p>
            <a:pPr marL="442913" indent="-182563">
              <a:tabLst>
                <a:tab pos="985838" algn="l"/>
              </a:tabLst>
            </a:pPr>
            <a:r>
              <a:rPr lang="tr-TR" dirty="0" err="1" smtClean="0"/>
              <a:t>Oblik</a:t>
            </a:r>
            <a:r>
              <a:rPr lang="tr-TR" dirty="0" smtClean="0"/>
              <a:t> </a:t>
            </a:r>
            <a:r>
              <a:rPr lang="tr-TR" dirty="0" err="1"/>
              <a:t>trabeküler</a:t>
            </a:r>
            <a:r>
              <a:rPr lang="tr-TR" dirty="0"/>
              <a:t> sistem </a:t>
            </a:r>
            <a:r>
              <a:rPr lang="tr-TR" b="1" u="sng" dirty="0" err="1"/>
              <a:t>rotasyonel</a:t>
            </a:r>
            <a:r>
              <a:rPr lang="tr-TR" b="1" u="sng" dirty="0"/>
              <a:t> kuvvetlere karşı koyar.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58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tr-TR" dirty="0"/>
              <a:t>3</a:t>
            </a:r>
            <a:r>
              <a:rPr lang="tr-TR" dirty="0" smtClean="0"/>
              <a:t>) HORİZONTAL </a:t>
            </a:r>
            <a:r>
              <a:rPr lang="tr-TR" dirty="0"/>
              <a:t>TRABEKÜLER SİSTEM: </a:t>
            </a:r>
            <a:endParaRPr lang="tr-TR" dirty="0" smtClean="0"/>
          </a:p>
          <a:p>
            <a:r>
              <a:rPr lang="tr-TR" u="sng" dirty="0" smtClean="0"/>
              <a:t>Sağ </a:t>
            </a:r>
            <a:r>
              <a:rPr lang="tr-TR" u="sng" dirty="0"/>
              <a:t>ve sol olmak üzere 2 sistem halindedir. </a:t>
            </a:r>
            <a:r>
              <a:rPr lang="tr-TR" u="sng" dirty="0" err="1"/>
              <a:t>Transvers</a:t>
            </a:r>
            <a:r>
              <a:rPr lang="tr-TR" u="sng" dirty="0"/>
              <a:t> çıkıntıdan başlar, </a:t>
            </a:r>
            <a:r>
              <a:rPr lang="tr-TR" u="sng" dirty="0" err="1"/>
              <a:t>vertebra</a:t>
            </a:r>
            <a:r>
              <a:rPr lang="tr-TR" u="sng" dirty="0"/>
              <a:t> </a:t>
            </a:r>
            <a:r>
              <a:rPr lang="tr-TR" dirty="0" err="1"/>
              <a:t>korpusuna</a:t>
            </a:r>
            <a:r>
              <a:rPr lang="tr-TR" dirty="0"/>
              <a:t> doğru ilerler. Orta </a:t>
            </a:r>
            <a:r>
              <a:rPr lang="tr-TR" dirty="0" smtClean="0"/>
              <a:t>kısmında </a:t>
            </a:r>
            <a:r>
              <a:rPr lang="tr-TR" dirty="0"/>
              <a:t>karşı tarafın </a:t>
            </a:r>
            <a:r>
              <a:rPr lang="tr-TR" dirty="0" err="1"/>
              <a:t>horizontal</a:t>
            </a:r>
            <a:r>
              <a:rPr lang="tr-TR" dirty="0"/>
              <a:t> sistemi ile birleşir.</a:t>
            </a:r>
          </a:p>
          <a:p>
            <a:r>
              <a:rPr lang="tr-TR" u="sng" dirty="0"/>
              <a:t>Gerilim kuvvetlerine karşı koyar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Vertikal</a:t>
            </a:r>
            <a:r>
              <a:rPr lang="tr-TR" dirty="0" smtClean="0"/>
              <a:t> </a:t>
            </a:r>
            <a:r>
              <a:rPr lang="tr-TR" dirty="0" err="1"/>
              <a:t>trabeküler</a:t>
            </a:r>
            <a:r>
              <a:rPr lang="tr-TR" dirty="0"/>
              <a:t> sistem </a:t>
            </a:r>
            <a:r>
              <a:rPr lang="tr-TR" u="sng" dirty="0"/>
              <a:t>omurgaya dik gelen bütün stres ve şokları </a:t>
            </a:r>
            <a:r>
              <a:rPr lang="tr-TR" dirty="0"/>
              <a:t>karşılar. </a:t>
            </a:r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/>
              <a:t>sistemlere göre daha çok gelişmiştir</a:t>
            </a:r>
            <a:r>
              <a:rPr lang="tr-TR" dirty="0" smtClean="0"/>
              <a:t>.</a:t>
            </a:r>
          </a:p>
          <a:p>
            <a:r>
              <a:rPr lang="tr-TR" u="sng" dirty="0" smtClean="0"/>
              <a:t>Osteoporozda </a:t>
            </a:r>
            <a:r>
              <a:rPr lang="tr-TR" u="sng" dirty="0"/>
              <a:t>en sağlam kalan sistem </a:t>
            </a:r>
            <a:r>
              <a:rPr lang="tr-TR" dirty="0"/>
              <a:t>budur.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18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KOLUMNA VERTEBRALİSİN BAĞLARI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9767" y="1687607"/>
            <a:ext cx="9872871" cy="4038600"/>
          </a:xfrm>
        </p:spPr>
        <p:txBody>
          <a:bodyPr/>
          <a:lstStyle/>
          <a:p>
            <a:r>
              <a:rPr lang="tr-TR" dirty="0" smtClean="0"/>
              <a:t>3 grup altında incelenir: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Vertebraları</a:t>
            </a:r>
            <a:r>
              <a:rPr lang="tr-TR" dirty="0" smtClean="0"/>
              <a:t> </a:t>
            </a:r>
            <a:r>
              <a:rPr lang="tr-TR" dirty="0"/>
              <a:t>birbirine bağlayan İNTERSEGMENTAL bağlar.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/>
              <a:t>Segmentleri</a:t>
            </a:r>
            <a:r>
              <a:rPr lang="tr-TR" dirty="0"/>
              <a:t> birbirine bağlayan İNTRASEGMENTAL BAĞLAR </a:t>
            </a:r>
            <a:endParaRPr lang="tr-TR" dirty="0" smtClean="0"/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Artiküler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kapsüler</a:t>
            </a:r>
            <a:r>
              <a:rPr lang="tr-TR" dirty="0"/>
              <a:t> yapılar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9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KOLUMNA </a:t>
            </a:r>
            <a:r>
              <a:rPr lang="tr-TR" sz="3200" dirty="0" err="1"/>
              <a:t>VERTEBRALlStN</a:t>
            </a:r>
            <a:r>
              <a:rPr lang="tr-TR" sz="3200" dirty="0"/>
              <a:t> </a:t>
            </a:r>
            <a:r>
              <a:rPr lang="tr-TR" sz="3200" dirty="0" smtClean="0"/>
              <a:t>KASLARI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mekanik hareketlerine göre </a:t>
            </a:r>
            <a:r>
              <a:rPr lang="tr-TR" dirty="0" err="1" smtClean="0"/>
              <a:t>kolumna</a:t>
            </a:r>
            <a:r>
              <a:rPr lang="tr-TR" dirty="0" smtClean="0"/>
              <a:t> </a:t>
            </a:r>
            <a:r>
              <a:rPr lang="tr-TR" dirty="0" err="1" smtClean="0"/>
              <a:t>vertebralis’in</a:t>
            </a:r>
            <a:r>
              <a:rPr lang="tr-TR" dirty="0" smtClean="0"/>
              <a:t> kaslan 4 grupta incelenir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smtClean="0"/>
              <a:t>EKSTANSÖRLER</a:t>
            </a:r>
            <a:endParaRPr lang="tr-TR" dirty="0"/>
          </a:p>
          <a:p>
            <a:pPr marL="502920" lvl="0" indent="-457200">
              <a:buFont typeface="+mj-lt"/>
              <a:buAutoNum type="arabicPeriod"/>
            </a:pPr>
            <a:r>
              <a:rPr lang="tr-TR" dirty="0"/>
              <a:t>FLEKSÖRLER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dirty="0"/>
              <a:t>LATERAL FLEKSÖRLER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dirty="0"/>
              <a:t>ROTATÖRLER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51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313" y="609600"/>
            <a:ext cx="11658600" cy="776288"/>
          </a:xfrm>
        </p:spPr>
        <p:txBody>
          <a:bodyPr>
            <a:normAutofit fontScale="90000"/>
          </a:bodyPr>
          <a:lstStyle/>
          <a:p>
            <a:r>
              <a:rPr lang="tr-TR" sz="2700" dirty="0"/>
              <a:t>KOLUMNA VERTEBRALİSİN </a:t>
            </a:r>
            <a:r>
              <a:rPr lang="tr-TR" sz="2700" dirty="0" smtClean="0"/>
              <a:t>PATOMEKANİĞİ </a:t>
            </a:r>
            <a:br>
              <a:rPr lang="tr-TR" sz="2700" dirty="0" smtClean="0"/>
            </a:br>
            <a:r>
              <a:rPr lang="tr-TR" sz="2700" dirty="0" smtClean="0"/>
              <a:t>SERVİKAL </a:t>
            </a:r>
            <a:r>
              <a:rPr lang="tr-TR" sz="2700" dirty="0"/>
              <a:t>BÖLGENİN PATOMEKANİĞİ (KONJENİTAL</a:t>
            </a:r>
            <a:r>
              <a:rPr lang="tr-TR" sz="2700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5788" y="1385888"/>
            <a:ext cx="10430083" cy="471011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tr-TR" b="1" dirty="0" err="1" smtClean="0"/>
              <a:t>Konjenital</a:t>
            </a:r>
            <a:r>
              <a:rPr lang="tr-TR" b="1" dirty="0" smtClean="0"/>
              <a:t> </a:t>
            </a:r>
            <a:r>
              <a:rPr lang="tr-TR" b="1" dirty="0" err="1" smtClean="0"/>
              <a:t>Musküler</a:t>
            </a:r>
            <a:r>
              <a:rPr lang="tr-TR" b="1" dirty="0" smtClean="0"/>
              <a:t> </a:t>
            </a:r>
            <a:r>
              <a:rPr lang="tr-TR" b="1" dirty="0" err="1" smtClean="0"/>
              <a:t>Tortikollis</a:t>
            </a:r>
            <a:r>
              <a:rPr lang="tr-TR" b="1" dirty="0" smtClean="0"/>
              <a:t>: </a:t>
            </a:r>
          </a:p>
          <a:p>
            <a:r>
              <a:rPr lang="tr-TR" u="sng" dirty="0" smtClean="0"/>
              <a:t>SCM </a:t>
            </a:r>
            <a:r>
              <a:rPr lang="tr-TR" u="sng" dirty="0"/>
              <a:t>kasnım tek taraflı </a:t>
            </a:r>
            <a:r>
              <a:rPr lang="tr-TR" u="sng" dirty="0" err="1"/>
              <a:t>kontraktürü</a:t>
            </a:r>
            <a:r>
              <a:rPr lang="tr-TR" u="sng" dirty="0"/>
              <a:t> </a:t>
            </a:r>
            <a:r>
              <a:rPr lang="tr-TR" dirty="0"/>
              <a:t>sonucu gelişir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Baş </a:t>
            </a:r>
            <a:r>
              <a:rPr lang="tr-TR" dirty="0"/>
              <a:t>ve boynun asimetrik </a:t>
            </a:r>
            <a:r>
              <a:rPr lang="tr-TR" dirty="0" err="1"/>
              <a:t>deformitesidir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Baş kasın </a:t>
            </a:r>
            <a:r>
              <a:rPr lang="tr-TR" dirty="0"/>
              <a:t>kısaldığı tarafa doğru </a:t>
            </a:r>
            <a:r>
              <a:rPr lang="tr-TR" dirty="0" err="1"/>
              <a:t>tilt</a:t>
            </a:r>
            <a:r>
              <a:rPr lang="tr-TR" dirty="0"/>
              <a:t> yapmış ve çene karşı tarafa doğru rotasyona gitmiştir. </a:t>
            </a:r>
            <a:endParaRPr lang="tr-TR" dirty="0" smtClean="0"/>
          </a:p>
          <a:p>
            <a:r>
              <a:rPr lang="tr-TR" dirty="0" smtClean="0"/>
              <a:t>Kızlarda </a:t>
            </a:r>
            <a:r>
              <a:rPr lang="tr-TR" dirty="0"/>
              <a:t>erkeklerden daha fazla görülür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 </a:t>
            </a:r>
            <a:r>
              <a:rPr lang="tr-TR" dirty="0" err="1" smtClean="0"/>
              <a:t>deformitenin</a:t>
            </a:r>
            <a:r>
              <a:rPr lang="tr-TR" dirty="0" smtClean="0"/>
              <a:t> </a:t>
            </a:r>
            <a:r>
              <a:rPr lang="tr-TR" dirty="0"/>
              <a:t>ilk erken olarak nedeni SCM kasındaki </a:t>
            </a:r>
            <a:r>
              <a:rPr lang="tr-TR" dirty="0" err="1"/>
              <a:t>fibrozîs</a:t>
            </a:r>
            <a:r>
              <a:rPr lang="tr-TR" dirty="0"/>
              <a:t> gösterilmiştir. </a:t>
            </a:r>
            <a:endParaRPr lang="tr-TR" dirty="0" smtClean="0"/>
          </a:p>
          <a:p>
            <a:r>
              <a:rPr lang="tr-TR" dirty="0" smtClean="0"/>
              <a:t>Mikroskobik </a:t>
            </a:r>
            <a:r>
              <a:rPr lang="tr-TR" dirty="0"/>
              <a:t>çalışmalar SCM kasında yoğun ve </a:t>
            </a:r>
            <a:r>
              <a:rPr lang="tr-TR" dirty="0" smtClean="0"/>
              <a:t>kalın </a:t>
            </a:r>
            <a:r>
              <a:rPr lang="tr-TR" dirty="0"/>
              <a:t>bir </a:t>
            </a:r>
            <a:r>
              <a:rPr lang="tr-TR" dirty="0" err="1"/>
              <a:t>fibröz</a:t>
            </a:r>
            <a:r>
              <a:rPr lang="tr-TR" dirty="0"/>
              <a:t> dokunun </a:t>
            </a:r>
            <a:r>
              <a:rPr lang="tr-TR" dirty="0" smtClean="0"/>
              <a:t>varlığını </a:t>
            </a:r>
            <a:r>
              <a:rPr lang="tr-TR" dirty="0"/>
              <a:t>göstermiştir. </a:t>
            </a:r>
            <a:endParaRPr lang="tr-TR" dirty="0" smtClean="0"/>
          </a:p>
          <a:p>
            <a:r>
              <a:rPr lang="tr-TR" dirty="0" smtClean="0"/>
              <a:t>SCM </a:t>
            </a:r>
            <a:r>
              <a:rPr lang="tr-TR" dirty="0"/>
              <a:t>kasındaki </a:t>
            </a:r>
            <a:r>
              <a:rPr lang="tr-TR" dirty="0" err="1"/>
              <a:t>fibrozisin</a:t>
            </a:r>
            <a:r>
              <a:rPr lang="tr-TR" dirty="0"/>
              <a:t> nedeni tam bilinmemektedir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/>
              <a:t>İntrauterin</a:t>
            </a:r>
            <a:r>
              <a:rPr lang="tr-TR" dirty="0"/>
              <a:t> </a:t>
            </a:r>
            <a:r>
              <a:rPr lang="tr-TR" dirty="0" err="1" smtClean="0"/>
              <a:t>malpozisyon</a:t>
            </a:r>
            <a:r>
              <a:rPr lang="tr-TR" dirty="0" smtClean="0"/>
              <a:t> </a:t>
            </a:r>
            <a:r>
              <a:rPr lang="tr-TR" dirty="0"/>
              <a:t>sıklıkla </a:t>
            </a:r>
            <a:r>
              <a:rPr lang="tr-TR" dirty="0" err="1"/>
              <a:t>deformite</a:t>
            </a:r>
            <a:r>
              <a:rPr lang="tr-TR" dirty="0"/>
              <a:t> </a:t>
            </a:r>
            <a:r>
              <a:rPr lang="tr-TR" dirty="0" err="1"/>
              <a:t>île</a:t>
            </a:r>
            <a:r>
              <a:rPr lang="tr-TR" dirty="0"/>
              <a:t> birliktedir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Eğer </a:t>
            </a:r>
            <a:r>
              <a:rPr lang="tr-TR" dirty="0" err="1"/>
              <a:t>kontraktür</a:t>
            </a:r>
            <a:r>
              <a:rPr lang="tr-TR" dirty="0"/>
              <a:t> tedavi edilmez ise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deformiteleri</a:t>
            </a:r>
            <a:r>
              <a:rPr lang="tr-TR" dirty="0"/>
              <a:t> yüz ve başta gelişir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8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(KONJENİTAL</a:t>
            </a:r>
            <a:r>
              <a:rPr lang="tr-TR" sz="2700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tr-TR" dirty="0" smtClean="0"/>
              <a:t>OKSİPİTALİZASYON: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Atlantooksipital</a:t>
            </a:r>
            <a:r>
              <a:rPr lang="tr-TR" dirty="0" smtClean="0"/>
              <a:t> eklemin </a:t>
            </a:r>
            <a:r>
              <a:rPr lang="tr-TR" dirty="0" err="1" smtClean="0"/>
              <a:t>konjenital</a:t>
            </a:r>
            <a:r>
              <a:rPr lang="tr-TR" dirty="0" smtClean="0"/>
              <a:t> yokluğudur. </a:t>
            </a:r>
          </a:p>
          <a:p>
            <a:r>
              <a:rPr lang="tr-TR" dirty="0" smtClean="0"/>
              <a:t>Baş ile evet-hayır hareketi yapılmaz.</a:t>
            </a:r>
          </a:p>
          <a:p>
            <a:endParaRPr lang="tr-TR" dirty="0" smtClean="0"/>
          </a:p>
          <a:p>
            <a:pPr marL="45720" indent="0">
              <a:buNone/>
            </a:pPr>
            <a:r>
              <a:rPr lang="tr-TR" dirty="0" smtClean="0"/>
              <a:t>ODONTOİD PROSESSUS DİSPLAZAZİSİ: </a:t>
            </a:r>
          </a:p>
          <a:p>
            <a:r>
              <a:rPr lang="tr-TR" dirty="0" err="1" smtClean="0"/>
              <a:t>Displazi</a:t>
            </a:r>
            <a:r>
              <a:rPr lang="tr-TR" dirty="0" smtClean="0"/>
              <a:t> var ise </a:t>
            </a:r>
            <a:r>
              <a:rPr lang="tr-TR" dirty="0" err="1" smtClean="0"/>
              <a:t>odontoid</a:t>
            </a:r>
            <a:r>
              <a:rPr lang="tr-TR" dirty="0" smtClean="0"/>
              <a:t>. çıkıntı etrafında meydana gelen 82.4 derecelik rotasyon artar ve </a:t>
            </a:r>
            <a:r>
              <a:rPr lang="tr-TR" dirty="0" err="1" smtClean="0"/>
              <a:t>medullaya</a:t>
            </a:r>
            <a:r>
              <a:rPr lang="tr-TR" dirty="0" smtClean="0"/>
              <a:t> doğru bası meydana gelebilir.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16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4337" y="2093788"/>
            <a:ext cx="9872871" cy="40386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2 </a:t>
            </a:r>
            <a:r>
              <a:rPr lang="tr-TR" sz="2400" dirty="0"/>
              <a:t>sütundan meydana </a:t>
            </a:r>
            <a:r>
              <a:rPr lang="tr-TR" sz="2400" dirty="0" smtClean="0"/>
              <a:t>gelmiştir:</a:t>
            </a:r>
            <a:endParaRPr lang="tr-TR" sz="2400" dirty="0"/>
          </a:p>
          <a:p>
            <a:pPr marL="502920" indent="-457200">
              <a:buFont typeface="+mj-lt"/>
              <a:buAutoNum type="arabicPeriod"/>
            </a:pPr>
            <a:r>
              <a:rPr lang="tr-TR" sz="2400" b="1" dirty="0" err="1"/>
              <a:t>Anterior</a:t>
            </a:r>
            <a:r>
              <a:rPr lang="tr-TR" sz="2400" b="1" dirty="0"/>
              <a:t> Sütun: </a:t>
            </a:r>
            <a:r>
              <a:rPr lang="tr-TR" sz="2400" dirty="0" err="1"/>
              <a:t>Korpus</a:t>
            </a:r>
            <a:r>
              <a:rPr lang="tr-TR" sz="2400" dirty="0"/>
              <a:t> </a:t>
            </a:r>
            <a:r>
              <a:rPr lang="tr-TR" sz="2400" dirty="0" err="1"/>
              <a:t>vertebralardan</a:t>
            </a:r>
            <a:r>
              <a:rPr lang="tr-TR" sz="2400" dirty="0"/>
              <a:t> meydana gelir.</a:t>
            </a:r>
          </a:p>
          <a:p>
            <a:pPr marL="502920" indent="-457200">
              <a:buFont typeface="+mj-lt"/>
              <a:buAutoNum type="arabicPeriod"/>
            </a:pPr>
            <a:r>
              <a:rPr lang="tr-TR" sz="2400" b="1" dirty="0" err="1"/>
              <a:t>Posterior</a:t>
            </a:r>
            <a:r>
              <a:rPr lang="tr-TR" sz="2400" b="1" dirty="0"/>
              <a:t> Sütun: </a:t>
            </a:r>
            <a:r>
              <a:rPr lang="tr-TR" sz="2400" dirty="0" err="1"/>
              <a:t>Arkus</a:t>
            </a:r>
            <a:r>
              <a:rPr lang="tr-TR" sz="2400" dirty="0"/>
              <a:t> </a:t>
            </a:r>
            <a:r>
              <a:rPr lang="tr-TR" sz="2400" dirty="0" err="1"/>
              <a:t>vertebralardan</a:t>
            </a:r>
            <a:r>
              <a:rPr lang="tr-TR" sz="2400" dirty="0"/>
              <a:t> meydana gelir.</a:t>
            </a:r>
          </a:p>
          <a:p>
            <a:pPr marL="45720" indent="0">
              <a:buNone/>
            </a:pP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36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(KONJENİTAL</a:t>
            </a:r>
            <a:r>
              <a:rPr lang="tr-TR" sz="2700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tr-TR" dirty="0"/>
              <a:t>KLÎPPEL-FEİL </a:t>
            </a:r>
            <a:r>
              <a:rPr lang="tr-TR" dirty="0" smtClean="0"/>
              <a:t>SENDROMU</a:t>
            </a:r>
            <a:r>
              <a:rPr lang="tr-TR" dirty="0"/>
              <a:t> </a:t>
            </a:r>
            <a:r>
              <a:rPr lang="tr-TR" dirty="0" smtClean="0"/>
              <a:t>(Blok </a:t>
            </a:r>
            <a:r>
              <a:rPr lang="tr-TR" dirty="0" err="1" smtClean="0"/>
              <a:t>Vertebra</a:t>
            </a:r>
            <a:r>
              <a:rPr lang="tr-TR" dirty="0" smtClean="0"/>
              <a:t>)</a:t>
            </a:r>
          </a:p>
          <a:p>
            <a:r>
              <a:rPr lang="tr-TR" u="sng" dirty="0" smtClean="0"/>
              <a:t>İki </a:t>
            </a:r>
            <a:r>
              <a:rPr lang="tr-TR" u="sng" dirty="0"/>
              <a:t>ya da daha fazla </a:t>
            </a:r>
            <a:r>
              <a:rPr lang="tr-TR" u="sng" dirty="0" err="1"/>
              <a:t>servikal</a:t>
            </a:r>
            <a:r>
              <a:rPr lang="tr-TR" u="sng" dirty="0"/>
              <a:t> </a:t>
            </a:r>
            <a:r>
              <a:rPr lang="tr-TR" u="sng" dirty="0" err="1"/>
              <a:t>vertebramn</a:t>
            </a:r>
            <a:r>
              <a:rPr lang="tr-TR" u="sng" dirty="0"/>
              <a:t> ön ve arka </a:t>
            </a:r>
            <a:r>
              <a:rPr lang="tr-TR" u="sng" dirty="0" err="1"/>
              <a:t>elemanlanmn</a:t>
            </a:r>
            <a:r>
              <a:rPr lang="tr-TR" u="sng" dirty="0"/>
              <a:t> füzyonu</a:t>
            </a:r>
            <a:r>
              <a:rPr lang="tr-TR" dirty="0"/>
              <a:t>nda meydana gelir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Füzyon </a:t>
            </a:r>
            <a:r>
              <a:rPr lang="tr-TR" dirty="0"/>
              <a:t>nedeni </a:t>
            </a:r>
            <a:r>
              <a:rPr lang="tr-TR" dirty="0" err="1"/>
              <a:t>île</a:t>
            </a:r>
            <a:r>
              <a:rPr lang="tr-TR" dirty="0"/>
              <a:t> </a:t>
            </a:r>
            <a:r>
              <a:rPr lang="tr-TR" u="sng" dirty="0" err="1"/>
              <a:t>intervertebral</a:t>
            </a:r>
            <a:r>
              <a:rPr lang="tr-TR" u="sng" dirty="0"/>
              <a:t> diskler ortadan kalkar</a:t>
            </a:r>
            <a:r>
              <a:rPr lang="tr-TR" dirty="0"/>
              <a:t>, </a:t>
            </a:r>
            <a:r>
              <a:rPr lang="tr-TR" u="sng" dirty="0" err="1"/>
              <a:t>spinöz</a:t>
            </a:r>
            <a:r>
              <a:rPr lang="tr-TR" u="sng" dirty="0"/>
              <a:t> çıkıntılar bir blok halinde birleşir. </a:t>
            </a:r>
            <a:endParaRPr lang="tr-TR" u="sng" dirty="0" smtClean="0"/>
          </a:p>
          <a:p>
            <a:r>
              <a:rPr lang="tr-TR" dirty="0" smtClean="0"/>
              <a:t>3 </a:t>
            </a:r>
            <a:r>
              <a:rPr lang="tr-TR" dirty="0"/>
              <a:t>ana belirtisi vardır. </a:t>
            </a:r>
            <a:endParaRPr lang="tr-TR" dirty="0" smtClean="0"/>
          </a:p>
          <a:p>
            <a:pPr marL="714375" indent="0">
              <a:buNone/>
            </a:pPr>
            <a:r>
              <a:rPr lang="tr-TR" dirty="0" smtClean="0"/>
              <a:t>1)Kısa </a:t>
            </a:r>
            <a:r>
              <a:rPr lang="tr-TR" dirty="0"/>
              <a:t>boyun </a:t>
            </a:r>
            <a:endParaRPr lang="tr-TR" dirty="0" smtClean="0"/>
          </a:p>
          <a:p>
            <a:pPr marL="714375" indent="0">
              <a:buNone/>
            </a:pPr>
            <a:r>
              <a:rPr lang="tr-TR" dirty="0" smtClean="0"/>
              <a:t>2)Saçlı </a:t>
            </a:r>
            <a:r>
              <a:rPr lang="tr-TR" dirty="0"/>
              <a:t>derinin normal yerinin altına inmesi </a:t>
            </a:r>
            <a:endParaRPr lang="tr-TR" dirty="0" smtClean="0"/>
          </a:p>
          <a:p>
            <a:pPr marL="714375" indent="0">
              <a:buNone/>
            </a:pPr>
            <a:r>
              <a:rPr lang="tr-TR" dirty="0" smtClean="0"/>
              <a:t>3)Boyun </a:t>
            </a:r>
            <a:r>
              <a:rPr lang="tr-TR" dirty="0"/>
              <a:t>hareketlerinde </a:t>
            </a:r>
            <a:r>
              <a:rPr lang="tr-TR" dirty="0" err="1" smtClean="0"/>
              <a:t>limitasyon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5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(KONJENİTAL</a:t>
            </a:r>
            <a:r>
              <a:rPr lang="tr-TR" sz="2700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Spinal</a:t>
            </a:r>
            <a:r>
              <a:rPr lang="tr-TR" b="1" dirty="0" smtClean="0"/>
              <a:t> </a:t>
            </a:r>
            <a:r>
              <a:rPr lang="tr-TR" b="1" dirty="0" err="1" smtClean="0"/>
              <a:t>Dysraphîism</a:t>
            </a:r>
            <a:r>
              <a:rPr lang="tr-TR" b="1" dirty="0" smtClean="0"/>
              <a:t> (</a:t>
            </a:r>
            <a:r>
              <a:rPr lang="tr-TR" b="1" dirty="0" err="1" smtClean="0"/>
              <a:t>spina</a:t>
            </a:r>
            <a:r>
              <a:rPr lang="tr-TR" b="1" dirty="0" smtClean="0"/>
              <a:t> </a:t>
            </a:r>
            <a:r>
              <a:rPr lang="tr-TR" b="1" dirty="0" err="1" smtClean="0"/>
              <a:t>Bifida</a:t>
            </a:r>
            <a:r>
              <a:rPr lang="tr-TR" dirty="0" smtClean="0"/>
              <a:t>): </a:t>
            </a:r>
          </a:p>
          <a:p>
            <a:r>
              <a:rPr lang="tr-TR" dirty="0" smtClean="0"/>
              <a:t>Çok </a:t>
            </a:r>
            <a:r>
              <a:rPr lang="tr-TR" dirty="0"/>
              <a:t>çeşitli gelişim anomalilerini kapsayan </a:t>
            </a:r>
            <a:r>
              <a:rPr lang="tr-TR" dirty="0" smtClean="0"/>
              <a:t>bir </a:t>
            </a:r>
            <a:r>
              <a:rPr lang="tr-TR" dirty="0"/>
              <a:t>terim olup en önemli özelliği </a:t>
            </a:r>
            <a:r>
              <a:rPr lang="tr-TR" dirty="0" err="1"/>
              <a:t>vertebral</a:t>
            </a:r>
            <a:r>
              <a:rPr lang="tr-TR" dirty="0"/>
              <a:t> </a:t>
            </a:r>
            <a:r>
              <a:rPr lang="tr-TR" dirty="0" err="1"/>
              <a:t>arkuslann</a:t>
            </a:r>
            <a:r>
              <a:rPr lang="tr-TR" dirty="0"/>
              <a:t> orta hat boyunca olan füzyonundaki yetersizliktir.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çok </a:t>
            </a:r>
            <a:r>
              <a:rPr lang="tr-TR" dirty="0" err="1"/>
              <a:t>torako-lumbal</a:t>
            </a:r>
            <a:r>
              <a:rPr lang="tr-TR" dirty="0"/>
              <a:t>, </a:t>
            </a:r>
            <a:r>
              <a:rPr lang="tr-TR" dirty="0" err="1"/>
              <a:t>lumbo-sakral</a:t>
            </a:r>
            <a:r>
              <a:rPr lang="tr-TR" dirty="0"/>
              <a:t>, </a:t>
            </a:r>
            <a:r>
              <a:rPr lang="tr-TR" dirty="0" err="1"/>
              <a:t>torakal</a:t>
            </a:r>
            <a:r>
              <a:rPr lang="tr-TR" dirty="0"/>
              <a:t> ve </a:t>
            </a:r>
            <a:r>
              <a:rPr lang="tr-TR" dirty="0" err="1"/>
              <a:t>servikali</a:t>
            </a:r>
            <a:r>
              <a:rPr lang="tr-TR" dirty="0"/>
              <a:t> tutar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Buradaki esas problem iki </a:t>
            </a:r>
            <a:r>
              <a:rPr lang="tr-TR" u="sng" dirty="0" err="1"/>
              <a:t>laminamn</a:t>
            </a:r>
            <a:r>
              <a:rPr lang="tr-TR" u="sng" dirty="0"/>
              <a:t> birleşerek arkada </a:t>
            </a:r>
            <a:r>
              <a:rPr lang="tr-TR" u="sng" dirty="0" err="1"/>
              <a:t>spinöz</a:t>
            </a:r>
            <a:r>
              <a:rPr lang="tr-TR" u="sng" dirty="0"/>
              <a:t> </a:t>
            </a:r>
            <a:r>
              <a:rPr lang="tr-TR" u="sng" dirty="0" err="1"/>
              <a:t>prosessusu</a:t>
            </a:r>
            <a:r>
              <a:rPr lang="tr-TR" u="sng" dirty="0"/>
              <a:t> meydana getirememesidir. </a:t>
            </a:r>
            <a:endParaRPr lang="tr-TR" u="sng" dirty="0" smtClean="0"/>
          </a:p>
          <a:p>
            <a:r>
              <a:rPr lang="tr-TR" dirty="0" err="1" smtClean="0"/>
              <a:t>Spina</a:t>
            </a:r>
            <a:r>
              <a:rPr lang="tr-TR" dirty="0" smtClean="0"/>
              <a:t> </a:t>
            </a:r>
            <a:r>
              <a:rPr lang="tr-TR" dirty="0" err="1"/>
              <a:t>bifidası</a:t>
            </a:r>
            <a:r>
              <a:rPr lang="tr-TR" dirty="0"/>
              <a:t> olan kişiler çeşitli şekillerde </a:t>
            </a:r>
            <a:r>
              <a:rPr lang="tr-TR" dirty="0" err="1" smtClean="0"/>
              <a:t>sınıflandınlmışlardır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hafif </a:t>
            </a:r>
            <a:r>
              <a:rPr lang="tr-TR" dirty="0"/>
              <a:t>olarak etkilenmesinden şiddetli bir şekilde zarar görmesine kadar değişebilir.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42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90550"/>
          </a:xfrm>
        </p:spPr>
        <p:txBody>
          <a:bodyPr>
            <a:normAutofit fontScale="90000"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200150"/>
            <a:ext cx="9872871" cy="489585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BRAKİAL PLEKSUS LEZYONLARI</a:t>
            </a:r>
            <a:r>
              <a:rPr lang="tr-TR" dirty="0"/>
              <a:t>:	</a:t>
            </a:r>
            <a:endParaRPr lang="tr-TR" dirty="0" smtClean="0"/>
          </a:p>
          <a:p>
            <a:r>
              <a:rPr lang="tr-TR" dirty="0" smtClean="0"/>
              <a:t>C4 ve T1</a:t>
            </a:r>
            <a:r>
              <a:rPr lang="tr-TR" dirty="0"/>
              <a:t>. </a:t>
            </a:r>
            <a:r>
              <a:rPr lang="tr-TR" dirty="0" err="1"/>
              <a:t>torakal</a:t>
            </a:r>
            <a:r>
              <a:rPr lang="tr-TR" dirty="0"/>
              <a:t> sinirin </a:t>
            </a:r>
            <a:r>
              <a:rPr lang="tr-TR" dirty="0" err="1" smtClean="0"/>
              <a:t>anterior</a:t>
            </a:r>
            <a:r>
              <a:rPr lang="tr-TR" dirty="0" smtClean="0"/>
              <a:t> dallardan </a:t>
            </a:r>
            <a:r>
              <a:rPr lang="tr-TR" dirty="0"/>
              <a:t>meydana gelir. </a:t>
            </a:r>
            <a:endParaRPr lang="tr-TR" dirty="0" smtClean="0"/>
          </a:p>
          <a:p>
            <a:r>
              <a:rPr lang="tr-TR" dirty="0" smtClean="0"/>
              <a:t>C5-6 </a:t>
            </a:r>
            <a:r>
              <a:rPr lang="tr-TR" dirty="0"/>
              <a:t>üst </a:t>
            </a:r>
            <a:r>
              <a:rPr lang="tr-TR" dirty="0" err="1"/>
              <a:t>trunkusu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C7 </a:t>
            </a:r>
            <a:r>
              <a:rPr lang="tr-TR" dirty="0"/>
              <a:t>orta </a:t>
            </a:r>
            <a:r>
              <a:rPr lang="tr-TR" dirty="0" err="1"/>
              <a:t>trunkusu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C8-T1 </a:t>
            </a:r>
            <a:r>
              <a:rPr lang="tr-TR" dirty="0"/>
              <a:t>alt </a:t>
            </a:r>
            <a:r>
              <a:rPr lang="tr-TR" dirty="0" err="1"/>
              <a:t>trunkusu</a:t>
            </a:r>
            <a:r>
              <a:rPr lang="tr-TR" dirty="0"/>
              <a:t> oluşturur. </a:t>
            </a:r>
            <a:endParaRPr lang="tr-TR" dirty="0" smtClean="0"/>
          </a:p>
          <a:p>
            <a:pPr marL="45720" indent="0">
              <a:buNone/>
            </a:pPr>
            <a:endParaRPr lang="tr-TR" dirty="0" smtClean="0"/>
          </a:p>
          <a:p>
            <a:r>
              <a:rPr lang="tr-TR" dirty="0" err="1" smtClean="0"/>
              <a:t>Brakial</a:t>
            </a:r>
            <a:r>
              <a:rPr lang="tr-TR" dirty="0" smtClean="0"/>
              <a:t> </a:t>
            </a:r>
            <a:r>
              <a:rPr lang="tr-TR" dirty="0" err="1"/>
              <a:t>pleksus</a:t>
            </a:r>
            <a:r>
              <a:rPr lang="tr-TR" dirty="0"/>
              <a:t> </a:t>
            </a:r>
            <a:r>
              <a:rPr lang="tr-TR" dirty="0" err="1"/>
              <a:t>lezyonlan</a:t>
            </a:r>
            <a:r>
              <a:rPr lang="tr-TR" dirty="0"/>
              <a:t> doğum travmaları, silahlı yaralanmalar, </a:t>
            </a:r>
            <a:r>
              <a:rPr lang="tr-TR" dirty="0" err="1"/>
              <a:t>imtasyon</a:t>
            </a:r>
            <a:r>
              <a:rPr lang="tr-TR" dirty="0"/>
              <a:t> ve motorlu araç travmaları gibi birçok nedenden sonra ortaya çıkmaktadır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/>
              <a:t>Obstetrik</a:t>
            </a:r>
            <a:r>
              <a:rPr lang="tr-TR" dirty="0"/>
              <a:t> </a:t>
            </a:r>
            <a:r>
              <a:rPr lang="tr-TR" dirty="0" err="1"/>
              <a:t>brakial</a:t>
            </a:r>
            <a:r>
              <a:rPr lang="tr-TR" dirty="0"/>
              <a:t> </a:t>
            </a:r>
            <a:r>
              <a:rPr lang="tr-TR" dirty="0" err="1"/>
              <a:t>pleksus</a:t>
            </a:r>
            <a:r>
              <a:rPr lang="tr-TR" dirty="0"/>
              <a:t> zor bir doğumun komplikasyonu olarak gelişir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Makattan </a:t>
            </a:r>
            <a:r>
              <a:rPr lang="tr-TR" dirty="0"/>
              <a:t>doğum sırasında gövdenin ve boynun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fleksiyonu</a:t>
            </a:r>
            <a:r>
              <a:rPr lang="tr-TR" dirty="0"/>
              <a:t> ile sinirlerde traksiyon oluşabilir. </a:t>
            </a:r>
            <a:endParaRPr lang="tr-TR" dirty="0" smtClean="0"/>
          </a:p>
          <a:p>
            <a:r>
              <a:rPr lang="tr-TR" dirty="0" smtClean="0"/>
              <a:t>Baştan </a:t>
            </a:r>
            <a:r>
              <a:rPr lang="tr-TR" dirty="0"/>
              <a:t>doğumda ise omuzların dışarı çıkışı </a:t>
            </a:r>
            <a:r>
              <a:rPr lang="tr-TR" dirty="0" err="1" smtClean="0"/>
              <a:t>esasıda</a:t>
            </a:r>
            <a:r>
              <a:rPr lang="tr-TR" dirty="0" smtClean="0"/>
              <a:t> </a:t>
            </a:r>
            <a:r>
              <a:rPr lang="tr-TR" dirty="0" err="1"/>
              <a:t>başm</a:t>
            </a:r>
            <a:r>
              <a:rPr lang="tr-TR" dirty="0"/>
              <a:t> ve boynun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fleksiyonu</a:t>
            </a:r>
            <a:r>
              <a:rPr lang="tr-TR" dirty="0"/>
              <a:t> ile sinirlere traksiyon uygulamış olur.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olgularda daha çok </a:t>
            </a:r>
            <a:r>
              <a:rPr lang="tr-TR" dirty="0" err="1"/>
              <a:t>brakial</a:t>
            </a:r>
            <a:r>
              <a:rPr lang="tr-TR" dirty="0"/>
              <a:t> </a:t>
            </a:r>
            <a:r>
              <a:rPr lang="tr-TR" dirty="0" err="1"/>
              <a:t>pleksusun</a:t>
            </a:r>
            <a:r>
              <a:rPr lang="tr-TR" dirty="0"/>
              <a:t> </a:t>
            </a:r>
            <a:r>
              <a:rPr lang="tr-TR" dirty="0" smtClean="0"/>
              <a:t>dalları yaralanır. Yaralanma </a:t>
            </a:r>
            <a:r>
              <a:rPr lang="tr-TR" dirty="0"/>
              <a:t>tipine göre klinik tablo ortaya çıkar.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9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TCHAJİAN’a</a:t>
            </a:r>
            <a:r>
              <a:rPr lang="tr-TR" dirty="0"/>
              <a:t> göre </a:t>
            </a:r>
            <a:r>
              <a:rPr lang="tr-TR" dirty="0" err="1"/>
              <a:t>obstetrik</a:t>
            </a:r>
            <a:r>
              <a:rPr lang="tr-TR" dirty="0"/>
              <a:t> paralizi yaralanmanın </a:t>
            </a:r>
            <a:r>
              <a:rPr lang="tr-TR" dirty="0" smtClean="0"/>
              <a:t>lokalizasyonu </a:t>
            </a:r>
            <a:r>
              <a:rPr lang="tr-TR" dirty="0"/>
              <a:t>açısından 3 gruba ayrılır.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smtClean="0"/>
              <a:t>C5 </a:t>
            </a:r>
            <a:r>
              <a:rPr lang="tr-TR" dirty="0"/>
              <a:t>ve </a:t>
            </a:r>
            <a:r>
              <a:rPr lang="tr-TR" dirty="0" smtClean="0"/>
              <a:t>C6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/>
              <a:t>Erb</a:t>
            </a:r>
            <a:r>
              <a:rPr lang="tr-TR" dirty="0" smtClean="0"/>
              <a:t> </a:t>
            </a:r>
            <a:r>
              <a:rPr lang="tr-TR" dirty="0" err="1"/>
              <a:t>Duchenne’in</a:t>
            </a:r>
            <a:r>
              <a:rPr lang="tr-TR" dirty="0"/>
              <a:t> üst seviye paralizisi,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/>
              <a:t>C8-T1 Köklerin etkilendiği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/>
              <a:t>Klumpke</a:t>
            </a:r>
            <a:r>
              <a:rPr lang="tr-TR" dirty="0" smtClean="0"/>
              <a:t> </a:t>
            </a:r>
            <a:r>
              <a:rPr lang="tr-TR" dirty="0"/>
              <a:t>paralizisi,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/>
              <a:t>Tüm </a:t>
            </a:r>
            <a:r>
              <a:rPr lang="tr-TR" dirty="0" err="1"/>
              <a:t>ekstremiteyi</a:t>
            </a:r>
            <a:r>
              <a:rPr lang="tr-TR" dirty="0"/>
              <a:t> içine alan paralizi.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153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207" y="2550353"/>
            <a:ext cx="9872871" cy="4038600"/>
          </a:xfrm>
        </p:spPr>
        <p:txBody>
          <a:bodyPr>
            <a:normAutofit/>
          </a:bodyPr>
          <a:lstStyle/>
          <a:p>
            <a:pPr lvl="0"/>
            <a:r>
              <a:rPr lang="tr-TR" b="1" dirty="0" err="1" smtClean="0"/>
              <a:t>Akkız</a:t>
            </a:r>
            <a:r>
              <a:rPr lang="tr-TR" b="1" dirty="0" smtClean="0"/>
              <a:t> </a:t>
            </a:r>
            <a:r>
              <a:rPr lang="tr-TR" b="1" dirty="0" err="1" smtClean="0"/>
              <a:t>Tortikollis</a:t>
            </a:r>
            <a:r>
              <a:rPr lang="tr-TR" dirty="0" smtClean="0"/>
              <a:t>: </a:t>
            </a:r>
            <a:r>
              <a:rPr lang="tr-TR" dirty="0"/>
              <a:t>Daha çok üst solunum yollan enfeksiyonunu takiben gelişir. Enfeksiyonun kaldırılması </a:t>
            </a:r>
            <a:r>
              <a:rPr lang="tr-TR" dirty="0" err="1"/>
              <a:t>tortikollisinde</a:t>
            </a:r>
            <a:r>
              <a:rPr lang="tr-TR" dirty="0"/>
              <a:t> ortadan kalkmasını sağlar</a:t>
            </a:r>
            <a:r>
              <a:rPr lang="tr-TR" dirty="0" smtClean="0"/>
              <a:t>.</a:t>
            </a:r>
          </a:p>
          <a:p>
            <a:pPr lvl="0"/>
            <a:endParaRPr lang="tr-TR" dirty="0"/>
          </a:p>
          <a:p>
            <a:pPr lvl="0"/>
            <a:r>
              <a:rPr lang="tr-TR" b="1" dirty="0" smtClean="0"/>
              <a:t>Tümörler</a:t>
            </a:r>
            <a:r>
              <a:rPr lang="tr-TR" dirty="0" smtClean="0"/>
              <a:t>: </a:t>
            </a:r>
            <a:r>
              <a:rPr lang="tr-TR" dirty="0" err="1"/>
              <a:t>Primer</a:t>
            </a:r>
            <a:r>
              <a:rPr lang="tr-TR" dirty="0"/>
              <a:t> tümörleri nadirdir. </a:t>
            </a:r>
            <a:r>
              <a:rPr lang="tr-TR" dirty="0" err="1"/>
              <a:t>Anevrizmal</a:t>
            </a:r>
            <a:r>
              <a:rPr lang="tr-TR" dirty="0"/>
              <a:t> kemik kistleri ilk plandadır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41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207" y="1700213"/>
            <a:ext cx="9872871" cy="488874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r-TR" b="1" dirty="0" err="1" smtClean="0"/>
              <a:t>Nörovasküler</a:t>
            </a:r>
            <a:r>
              <a:rPr lang="tr-TR" b="1" dirty="0" smtClean="0"/>
              <a:t> Kompresyon Sendromları: (</a:t>
            </a:r>
            <a:r>
              <a:rPr lang="tr-TR" dirty="0" err="1" smtClean="0"/>
              <a:t>Thoracic</a:t>
            </a:r>
            <a:r>
              <a:rPr lang="tr-TR" dirty="0" smtClean="0"/>
              <a:t> </a:t>
            </a:r>
            <a:r>
              <a:rPr lang="tr-TR" dirty="0" err="1"/>
              <a:t>Outlet</a:t>
            </a:r>
            <a:r>
              <a:rPr lang="tr-TR" dirty="0"/>
              <a:t>, </a:t>
            </a:r>
            <a:r>
              <a:rPr lang="tr-TR" dirty="0" err="1"/>
              <a:t>Servikodorsal</a:t>
            </a:r>
            <a:r>
              <a:rPr lang="tr-TR" dirty="0"/>
              <a:t>, </a:t>
            </a:r>
            <a:r>
              <a:rPr lang="tr-TR" dirty="0" err="1"/>
              <a:t>Torasik</a:t>
            </a:r>
            <a:r>
              <a:rPr lang="tr-TR" dirty="0"/>
              <a:t> üst çıkış sendromu </a:t>
            </a:r>
            <a:r>
              <a:rPr lang="tr-TR" dirty="0" smtClean="0"/>
              <a:t>)</a:t>
            </a:r>
            <a:endParaRPr lang="tr-TR" b="1" dirty="0" smtClean="0"/>
          </a:p>
          <a:p>
            <a:pPr lvl="0"/>
            <a:r>
              <a:rPr lang="tr-TR" dirty="0" err="1" smtClean="0"/>
              <a:t>Subklavian</a:t>
            </a:r>
            <a:r>
              <a:rPr lang="tr-TR" dirty="0" smtClean="0"/>
              <a:t> </a:t>
            </a:r>
            <a:r>
              <a:rPr lang="tr-TR" dirty="0"/>
              <a:t>arter, </a:t>
            </a:r>
            <a:r>
              <a:rPr lang="tr-TR" dirty="0" err="1"/>
              <a:t>subklavian</a:t>
            </a:r>
            <a:r>
              <a:rPr lang="tr-TR" dirty="0"/>
              <a:t> </a:t>
            </a:r>
            <a:r>
              <a:rPr lang="tr-TR" dirty="0" err="1"/>
              <a:t>ven</a:t>
            </a:r>
            <a:r>
              <a:rPr lang="tr-TR" dirty="0"/>
              <a:t> ve </a:t>
            </a:r>
            <a:r>
              <a:rPr lang="tr-TR" dirty="0" err="1"/>
              <a:t>brakial</a:t>
            </a:r>
            <a:r>
              <a:rPr lang="tr-TR" dirty="0"/>
              <a:t> </a:t>
            </a:r>
            <a:r>
              <a:rPr lang="tr-TR" dirty="0" err="1"/>
              <a:t>pleksusun</a:t>
            </a:r>
            <a:r>
              <a:rPr lang="tr-TR" dirty="0"/>
              <a:t> oluşturduğu </a:t>
            </a:r>
            <a:r>
              <a:rPr lang="tr-TR" dirty="0" err="1"/>
              <a:t>nörovasküler</a:t>
            </a:r>
            <a:r>
              <a:rPr lang="tr-TR" dirty="0"/>
              <a:t> demetin baskı altında kalması ve </a:t>
            </a:r>
            <a:r>
              <a:rPr lang="tr-TR" dirty="0" err="1"/>
              <a:t>sıkışıkhlara</a:t>
            </a:r>
            <a:r>
              <a:rPr lang="tr-TR" dirty="0"/>
              <a:t> üst </a:t>
            </a:r>
            <a:r>
              <a:rPr lang="tr-TR" dirty="0" err="1"/>
              <a:t>ekstremitede</a:t>
            </a:r>
            <a:r>
              <a:rPr lang="tr-TR" dirty="0"/>
              <a:t> bu sendroma yol açar. </a:t>
            </a:r>
            <a:endParaRPr lang="tr-TR" dirty="0" smtClean="0"/>
          </a:p>
          <a:p>
            <a:pPr lvl="0"/>
            <a:r>
              <a:rPr lang="tr-TR" dirty="0" smtClean="0"/>
              <a:t>Genelde </a:t>
            </a:r>
            <a:r>
              <a:rPr lang="tr-TR" dirty="0"/>
              <a:t>2 gruba </a:t>
            </a:r>
            <a:r>
              <a:rPr lang="tr-TR" dirty="0" err="1"/>
              <a:t>aynlır</a:t>
            </a:r>
            <a:r>
              <a:rPr lang="tr-TR" dirty="0"/>
              <a:t>:</a:t>
            </a:r>
          </a:p>
          <a:p>
            <a:pPr marL="45720" indent="0">
              <a:buNone/>
            </a:pPr>
            <a:r>
              <a:rPr lang="tr-TR" dirty="0"/>
              <a:t>a)SERVÎKAL </a:t>
            </a:r>
            <a:r>
              <a:rPr lang="tr-TR" dirty="0" smtClean="0"/>
              <a:t>KOSTA (</a:t>
            </a:r>
            <a:r>
              <a:rPr lang="tr-TR" dirty="0" err="1" smtClean="0"/>
              <a:t>dorsalizasyon</a:t>
            </a:r>
            <a:r>
              <a:rPr lang="tr-TR" dirty="0" smtClean="0"/>
              <a:t>): </a:t>
            </a:r>
          </a:p>
          <a:p>
            <a:r>
              <a:rPr lang="tr-TR" u="sng" dirty="0" smtClean="0"/>
              <a:t>C7’nin </a:t>
            </a:r>
            <a:r>
              <a:rPr lang="tr-TR" u="sng" dirty="0"/>
              <a:t>tek tada çift taraflı eklem </a:t>
            </a:r>
            <a:r>
              <a:rPr lang="tr-TR" u="sng" dirty="0" smtClean="0"/>
              <a:t>yapması</a:t>
            </a:r>
          </a:p>
          <a:p>
            <a:r>
              <a:rPr lang="tr-TR" dirty="0" smtClean="0"/>
              <a:t>Genellikle </a:t>
            </a:r>
            <a:r>
              <a:rPr lang="tr-TR" dirty="0"/>
              <a:t>semptom yaşı 20- 25 yaş ve üstüdür. </a:t>
            </a:r>
            <a:endParaRPr lang="tr-TR" dirty="0" smtClean="0"/>
          </a:p>
          <a:p>
            <a:r>
              <a:rPr lang="tr-TR" u="sng" dirty="0" smtClean="0"/>
              <a:t>İlk </a:t>
            </a:r>
            <a:r>
              <a:rPr lang="tr-TR" u="sng" dirty="0"/>
              <a:t>belirtiler </a:t>
            </a:r>
            <a:r>
              <a:rPr lang="tr-TR" u="sng" dirty="0" err="1"/>
              <a:t>vaskülerdir</a:t>
            </a:r>
            <a:r>
              <a:rPr lang="tr-TR" dirty="0"/>
              <a:t>. Kişi </a:t>
            </a:r>
            <a:r>
              <a:rPr lang="tr-TR" u="sng" dirty="0" smtClean="0"/>
              <a:t>sabahları </a:t>
            </a:r>
            <a:r>
              <a:rPr lang="tr-TR" u="sng" dirty="0"/>
              <a:t>elindeki şişlikten yakınır. Elini kullandıkça şişlik ortadan kalkar. </a:t>
            </a:r>
            <a:endParaRPr lang="tr-TR" u="sng" dirty="0" smtClean="0"/>
          </a:p>
          <a:p>
            <a:r>
              <a:rPr lang="tr-TR" u="sng" dirty="0" smtClean="0"/>
              <a:t>Zamanla </a:t>
            </a:r>
            <a:r>
              <a:rPr lang="tr-TR" u="sng" dirty="0"/>
              <a:t>tabloya </a:t>
            </a:r>
            <a:r>
              <a:rPr lang="tr-TR" u="sng" dirty="0" err="1"/>
              <a:t>nörojenik</a:t>
            </a:r>
            <a:r>
              <a:rPr lang="tr-TR" u="sng" dirty="0"/>
              <a:t> belirtiler eklenir</a:t>
            </a:r>
            <a:r>
              <a:rPr lang="tr-TR" dirty="0"/>
              <a:t>. Şişlik yanında </a:t>
            </a:r>
            <a:r>
              <a:rPr lang="tr-TR" u="sng" dirty="0"/>
              <a:t>uyuşmalar başlar ve gittikçe kaslarda güçsüzlük ortaya çıkar. </a:t>
            </a:r>
            <a:endParaRPr lang="tr-TR" u="sng" dirty="0" smtClean="0"/>
          </a:p>
          <a:p>
            <a:r>
              <a:rPr lang="tr-TR" dirty="0" smtClean="0"/>
              <a:t>Baskı </a:t>
            </a:r>
            <a:r>
              <a:rPr lang="tr-TR" dirty="0"/>
              <a:t>altında kalan oluşumun yerine göre elin </a:t>
            </a:r>
            <a:r>
              <a:rPr lang="tr-TR" dirty="0" err="1"/>
              <a:t>intrinsik</a:t>
            </a:r>
            <a:r>
              <a:rPr lang="tr-TR" dirty="0"/>
              <a:t> kaslarında fonksiyon kaybı ortaya çıkar. </a:t>
            </a:r>
            <a:endParaRPr lang="tr-TR" dirty="0" smtClean="0"/>
          </a:p>
          <a:p>
            <a:r>
              <a:rPr lang="tr-TR" dirty="0" err="1" smtClean="0"/>
              <a:t>Subklavial</a:t>
            </a:r>
            <a:r>
              <a:rPr lang="tr-TR" dirty="0" smtClean="0"/>
              <a:t> </a:t>
            </a:r>
            <a:r>
              <a:rPr lang="tr-TR" dirty="0"/>
              <a:t>arter ve </a:t>
            </a:r>
            <a:r>
              <a:rPr lang="tr-TR" dirty="0" err="1"/>
              <a:t>ven</a:t>
            </a:r>
            <a:r>
              <a:rPr lang="tr-TR" dirty="0"/>
              <a:t>, </a:t>
            </a:r>
            <a:r>
              <a:rPr lang="tr-TR" dirty="0" err="1"/>
              <a:t>brakial</a:t>
            </a:r>
            <a:r>
              <a:rPr lang="tr-TR" dirty="0"/>
              <a:t> </a:t>
            </a:r>
            <a:r>
              <a:rPr lang="tr-TR" dirty="0" err="1"/>
              <a:t>pleksusa</a:t>
            </a:r>
            <a:r>
              <a:rPr lang="tr-TR" dirty="0"/>
              <a:t> baskı meydana gelir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9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36974" y="395142"/>
            <a:ext cx="9875520" cy="876446"/>
          </a:xfrm>
        </p:spPr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7795" y="1585913"/>
            <a:ext cx="9872871" cy="5031615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tr-TR" b="1" dirty="0"/>
              <a:t>SKALENUS ANTİKUS SENDROMU: </a:t>
            </a:r>
            <a:endParaRPr lang="tr-TR" b="1" dirty="0" smtClean="0"/>
          </a:p>
          <a:p>
            <a:r>
              <a:rPr lang="tr-TR" u="sng" dirty="0" err="1" smtClean="0"/>
              <a:t>Skalenus</a:t>
            </a:r>
            <a:r>
              <a:rPr lang="tr-TR" u="sng" dirty="0" smtClean="0"/>
              <a:t> </a:t>
            </a:r>
            <a:r>
              <a:rPr lang="tr-TR" u="sng" dirty="0" err="1"/>
              <a:t>anterior</a:t>
            </a:r>
            <a:r>
              <a:rPr lang="tr-TR" u="sng" dirty="0"/>
              <a:t> ve </a:t>
            </a:r>
            <a:r>
              <a:rPr lang="tr-TR" u="sng" dirty="0" err="1"/>
              <a:t>posterior</a:t>
            </a:r>
            <a:r>
              <a:rPr lang="tr-TR" u="sng" dirty="0"/>
              <a:t> kaslan arasında kola giden damar sinir paketi geçer. Eğer bu kaslarda spazm söz konusu ise kas, damar, sinir paketini baskı altında bırakır. </a:t>
            </a:r>
            <a:endParaRPr lang="tr-TR" u="sng" dirty="0" smtClean="0"/>
          </a:p>
          <a:p>
            <a:r>
              <a:rPr lang="tr-TR" u="sng" dirty="0" err="1" smtClean="0"/>
              <a:t>Nörovasküler</a:t>
            </a:r>
            <a:r>
              <a:rPr lang="tr-TR" u="sng" dirty="0" smtClean="0"/>
              <a:t> </a:t>
            </a:r>
            <a:r>
              <a:rPr lang="tr-TR" u="sng" dirty="0"/>
              <a:t>belirtiler ortaya çıkar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EMG </a:t>
            </a:r>
            <a:r>
              <a:rPr lang="tr-TR" dirty="0"/>
              <a:t>bulgusu </a:t>
            </a:r>
            <a:r>
              <a:rPr lang="tr-TR" dirty="0" err="1"/>
              <a:t>servikal</a:t>
            </a:r>
            <a:r>
              <a:rPr lang="tr-TR" dirty="0"/>
              <a:t> </a:t>
            </a:r>
            <a:r>
              <a:rPr lang="tr-TR" dirty="0" err="1"/>
              <a:t>kostaya</a:t>
            </a:r>
            <a:r>
              <a:rPr lang="tr-TR" dirty="0"/>
              <a:t> benzer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Denervasyon</a:t>
            </a:r>
            <a:r>
              <a:rPr lang="tr-TR" dirty="0" smtClean="0"/>
              <a:t> </a:t>
            </a:r>
            <a:r>
              <a:rPr lang="tr-TR" dirty="0"/>
              <a:t>potansiyelleri görülür, sinir iletim hızında yavaşlama vardır. </a:t>
            </a:r>
          </a:p>
          <a:p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/>
              <a:t>kostanın</a:t>
            </a:r>
            <a:r>
              <a:rPr lang="tr-TR" dirty="0"/>
              <a:t> olmayışı </a:t>
            </a:r>
            <a:r>
              <a:rPr lang="tr-TR" dirty="0" err="1"/>
              <a:t>antikus</a:t>
            </a:r>
            <a:r>
              <a:rPr lang="tr-TR" dirty="0"/>
              <a:t> sendromunu gösterir. </a:t>
            </a:r>
            <a:endParaRPr lang="tr-TR" dirty="0" smtClean="0"/>
          </a:p>
          <a:p>
            <a:pPr marL="45720" indent="0">
              <a:buNone/>
            </a:pPr>
            <a:r>
              <a:rPr lang="tr-TR" dirty="0" smtClean="0"/>
              <a:t>Tedavi: </a:t>
            </a:r>
          </a:p>
          <a:p>
            <a:r>
              <a:rPr lang="tr-TR" dirty="0" smtClean="0"/>
              <a:t>Her </a:t>
            </a:r>
            <a:r>
              <a:rPr lang="tr-TR" dirty="0"/>
              <a:t>iki sendromda da konservatif tedavi yöntemlerinden yararlanılır. </a:t>
            </a:r>
            <a:endParaRPr lang="tr-TR" dirty="0" smtClean="0"/>
          </a:p>
          <a:p>
            <a:r>
              <a:rPr lang="tr-TR" dirty="0" smtClean="0"/>
              <a:t>% </a:t>
            </a:r>
            <a:r>
              <a:rPr lang="tr-TR" dirty="0"/>
              <a:t>20 vakada cerrahi tedaviye gerek duyulur. </a:t>
            </a:r>
            <a:endParaRPr lang="tr-TR" dirty="0" smtClean="0"/>
          </a:p>
          <a:p>
            <a:r>
              <a:rPr lang="tr-TR" dirty="0" smtClean="0"/>
              <a:t>Omuz </a:t>
            </a:r>
            <a:r>
              <a:rPr lang="tr-TR" dirty="0" err="1"/>
              <a:t>elevatörlerini</a:t>
            </a:r>
            <a:r>
              <a:rPr lang="tr-TR" dirty="0"/>
              <a:t> kuvvetlendirmek en önemli tedavidir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Cerrahi olarak </a:t>
            </a:r>
            <a:r>
              <a:rPr lang="tr-TR" dirty="0" err="1"/>
              <a:t>skalenus</a:t>
            </a:r>
            <a:r>
              <a:rPr lang="tr-TR" dirty="0"/>
              <a:t> </a:t>
            </a:r>
            <a:r>
              <a:rPr lang="tr-TR" dirty="0" err="1"/>
              <a:t>antikusta</a:t>
            </a:r>
            <a:r>
              <a:rPr lang="tr-TR" dirty="0"/>
              <a:t> ön </a:t>
            </a:r>
            <a:r>
              <a:rPr lang="tr-TR" dirty="0" err="1"/>
              <a:t>skalen</a:t>
            </a:r>
            <a:r>
              <a:rPr lang="tr-TR" dirty="0"/>
              <a:t> kas kesilir ve gevşetilir, </a:t>
            </a:r>
            <a:r>
              <a:rPr lang="tr-TR" dirty="0" err="1"/>
              <a:t>servikal</a:t>
            </a:r>
            <a:r>
              <a:rPr lang="tr-TR" dirty="0"/>
              <a:t> </a:t>
            </a:r>
            <a:r>
              <a:rPr lang="tr-TR" dirty="0" err="1"/>
              <a:t>kostada</a:t>
            </a:r>
            <a:r>
              <a:rPr lang="tr-TR" dirty="0"/>
              <a:t> ise köprü kesilir yada </a:t>
            </a:r>
            <a:r>
              <a:rPr lang="tr-TR" dirty="0" err="1"/>
              <a:t>kosta</a:t>
            </a:r>
            <a:r>
              <a:rPr lang="tr-TR" dirty="0"/>
              <a:t> çıkarılır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9358105" y="6237249"/>
            <a:ext cx="1706217" cy="380280"/>
          </a:xfrm>
        </p:spPr>
        <p:txBody>
          <a:bodyPr/>
          <a:lstStyle/>
          <a:p>
            <a:fld id="{E92A1010-B87C-43EB-A36C-8EDD623F5E5D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44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err="1"/>
              <a:t>SERVtKAL</a:t>
            </a:r>
            <a:r>
              <a:rPr lang="tr-TR" sz="2700" dirty="0"/>
              <a:t> 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1757855"/>
            <a:ext cx="9872871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tr-TR" dirty="0"/>
          </a:p>
          <a:p>
            <a:pPr marL="45720" indent="0">
              <a:buNone/>
            </a:pPr>
            <a:r>
              <a:rPr lang="tr-TR" b="1" dirty="0" err="1" smtClean="0"/>
              <a:t>Servikal</a:t>
            </a:r>
            <a:r>
              <a:rPr lang="tr-TR" b="1" dirty="0" smtClean="0"/>
              <a:t> Disk Lezyonları: </a:t>
            </a:r>
          </a:p>
          <a:p>
            <a:r>
              <a:rPr lang="tr-TR" dirty="0" smtClean="0"/>
              <a:t>Boyunda </a:t>
            </a:r>
            <a:r>
              <a:rPr lang="tr-TR" dirty="0"/>
              <a:t>en hareketli bölge C5-6 ve C6-7 </a:t>
            </a:r>
            <a:r>
              <a:rPr lang="tr-TR" dirty="0" err="1"/>
              <a:t>artiküler</a:t>
            </a:r>
            <a:r>
              <a:rPr lang="tr-TR" dirty="0"/>
              <a:t> fasetleri </a:t>
            </a:r>
            <a:r>
              <a:rPr lang="tr-TR" dirty="0" smtClean="0"/>
              <a:t>arasındaki </a:t>
            </a:r>
            <a:r>
              <a:rPr lang="tr-TR" dirty="0"/>
              <a:t>bölgedir.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fazla burada disk lezyonu gelişir, esas neden travmadır. </a:t>
            </a:r>
            <a:endParaRPr lang="tr-TR" dirty="0" smtClean="0"/>
          </a:p>
          <a:p>
            <a:r>
              <a:rPr lang="tr-TR" dirty="0" smtClean="0"/>
              <a:t>Disk </a:t>
            </a:r>
            <a:r>
              <a:rPr lang="tr-TR" dirty="0" err="1"/>
              <a:t>lezyonlannm</a:t>
            </a:r>
            <a:r>
              <a:rPr lang="tr-TR" dirty="0"/>
              <a:t> akut döneminde boyun hareketlerinde </a:t>
            </a:r>
            <a:r>
              <a:rPr lang="tr-TR" dirty="0" err="1"/>
              <a:t>limitasyon</a:t>
            </a:r>
            <a:r>
              <a:rPr lang="tr-TR" dirty="0"/>
              <a:t>, </a:t>
            </a:r>
            <a:r>
              <a:rPr lang="tr-TR" dirty="0" err="1"/>
              <a:t>lordozda</a:t>
            </a:r>
            <a:r>
              <a:rPr lang="tr-TR" dirty="0"/>
              <a:t> düzleşme ve </a:t>
            </a:r>
            <a:r>
              <a:rPr lang="tr-TR" dirty="0" err="1"/>
              <a:t>paravertebral</a:t>
            </a:r>
            <a:r>
              <a:rPr lang="tr-TR" dirty="0"/>
              <a:t> kaslarda spazm ve ağrı görülür.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7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476250"/>
          </a:xfrm>
        </p:spPr>
        <p:txBody>
          <a:bodyPr>
            <a:normAutofit fontScale="90000"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TORAKAL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3496" y="1528763"/>
            <a:ext cx="10870817" cy="5329237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tr-TR" b="1" dirty="0" err="1" smtClean="0"/>
              <a:t>Scheuermann’s</a:t>
            </a:r>
            <a:r>
              <a:rPr lang="tr-TR" b="1" dirty="0" smtClean="0"/>
              <a:t> </a:t>
            </a:r>
            <a:r>
              <a:rPr lang="tr-TR" b="1" dirty="0" err="1" smtClean="0"/>
              <a:t>Juvenile</a:t>
            </a:r>
            <a:r>
              <a:rPr lang="tr-TR" b="1" dirty="0" smtClean="0"/>
              <a:t> </a:t>
            </a:r>
            <a:r>
              <a:rPr lang="tr-TR" b="1" dirty="0" err="1" smtClean="0"/>
              <a:t>Kyphossis</a:t>
            </a:r>
            <a:r>
              <a:rPr lang="tr-TR" dirty="0" smtClean="0"/>
              <a:t>: </a:t>
            </a:r>
          </a:p>
          <a:p>
            <a:r>
              <a:rPr lang="tr-TR" u="sng" dirty="0" err="1" smtClean="0"/>
              <a:t>Juvenil</a:t>
            </a:r>
            <a:r>
              <a:rPr lang="tr-TR" u="sng" dirty="0" smtClean="0"/>
              <a:t> </a:t>
            </a:r>
            <a:r>
              <a:rPr lang="tr-TR" u="sng" dirty="0"/>
              <a:t>dönemde ortaya çıkan </a:t>
            </a:r>
            <a:r>
              <a:rPr lang="tr-TR" u="sng" dirty="0" err="1"/>
              <a:t>dorsal</a:t>
            </a:r>
            <a:r>
              <a:rPr lang="tr-TR" u="sng" dirty="0"/>
              <a:t> </a:t>
            </a:r>
            <a:r>
              <a:rPr lang="tr-TR" u="sng" dirty="0" err="1"/>
              <a:t>kifozun</a:t>
            </a:r>
            <a:r>
              <a:rPr lang="tr-TR" u="sng" dirty="0"/>
              <a:t> artması ve </a:t>
            </a:r>
            <a:r>
              <a:rPr lang="tr-TR" u="sng" dirty="0" err="1"/>
              <a:t>lumbal</a:t>
            </a:r>
            <a:r>
              <a:rPr lang="tr-TR" u="sng" dirty="0"/>
              <a:t> </a:t>
            </a:r>
            <a:r>
              <a:rPr lang="tr-TR" u="sng" dirty="0" err="1"/>
              <a:t>lordozun</a:t>
            </a:r>
            <a:r>
              <a:rPr lang="tr-TR" u="sng" dirty="0"/>
              <a:t> artmasıyla karakterize bir büyüme çağı hastalığıdır. </a:t>
            </a:r>
            <a:endParaRPr lang="tr-TR" u="sng" dirty="0" smtClean="0"/>
          </a:p>
          <a:p>
            <a:r>
              <a:rPr lang="tr-TR" dirty="0" smtClean="0"/>
              <a:t>11 ve </a:t>
            </a:r>
            <a:r>
              <a:rPr lang="tr-TR" dirty="0"/>
              <a:t>12 yaş </a:t>
            </a:r>
            <a:r>
              <a:rPr lang="tr-TR" dirty="0" smtClean="0"/>
              <a:t>civarı </a:t>
            </a:r>
            <a:r>
              <a:rPr lang="tr-TR" dirty="0"/>
              <a:t>röntgen bulgusu verir. </a:t>
            </a:r>
            <a:endParaRPr lang="tr-TR" dirty="0" smtClean="0"/>
          </a:p>
          <a:p>
            <a:r>
              <a:rPr lang="tr-TR" dirty="0" smtClean="0"/>
              <a:t>Klinik </a:t>
            </a:r>
            <a:r>
              <a:rPr lang="tr-TR" dirty="0"/>
              <a:t>belirtiler 13 ile 17 yaş civan görülür. </a:t>
            </a:r>
            <a:endParaRPr lang="tr-TR" dirty="0" smtClean="0"/>
          </a:p>
          <a:p>
            <a:r>
              <a:rPr lang="tr-TR" dirty="0" smtClean="0"/>
              <a:t>Hastalığın </a:t>
            </a:r>
            <a:r>
              <a:rPr lang="tr-TR" dirty="0"/>
              <a:t>başlangıcından </a:t>
            </a:r>
            <a:r>
              <a:rPr lang="tr-TR" dirty="0" err="1"/>
              <a:t>postural</a:t>
            </a:r>
            <a:r>
              <a:rPr lang="tr-TR" dirty="0"/>
              <a:t> </a:t>
            </a:r>
            <a:r>
              <a:rPr lang="tr-TR" dirty="0" err="1"/>
              <a:t>defekt</a:t>
            </a:r>
            <a:r>
              <a:rPr lang="tr-TR" dirty="0"/>
              <a:t> düzeltilebilir fakat 6 ile 9 ay geçtikten sonra </a:t>
            </a:r>
            <a:r>
              <a:rPr lang="tr-TR" dirty="0" err="1"/>
              <a:t>kifoz</a:t>
            </a:r>
            <a:r>
              <a:rPr lang="tr-TR" dirty="0"/>
              <a:t> sabitleşir.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çok </a:t>
            </a:r>
            <a:r>
              <a:rPr lang="tr-TR" dirty="0" err="1"/>
              <a:t>korpus</a:t>
            </a:r>
            <a:r>
              <a:rPr lang="tr-TR" dirty="0"/>
              <a:t> </a:t>
            </a:r>
            <a:r>
              <a:rPr lang="tr-TR" dirty="0" err="1"/>
              <a:t>vertebralann</a:t>
            </a:r>
            <a:r>
              <a:rPr lang="tr-TR" dirty="0"/>
              <a:t> ön kısımlarında </a:t>
            </a:r>
            <a:r>
              <a:rPr lang="tr-TR" dirty="0" err="1"/>
              <a:t>kamalaşma</a:t>
            </a:r>
            <a:r>
              <a:rPr lang="tr-TR" dirty="0"/>
              <a:t>, </a:t>
            </a:r>
            <a:r>
              <a:rPr lang="tr-TR" dirty="0" err="1"/>
              <a:t>posterior</a:t>
            </a:r>
            <a:r>
              <a:rPr lang="tr-TR" dirty="0"/>
              <a:t> kısımda oransız büyüme başlar. </a:t>
            </a:r>
            <a:endParaRPr lang="tr-TR" dirty="0" smtClean="0"/>
          </a:p>
          <a:p>
            <a:r>
              <a:rPr lang="tr-TR" u="sng" dirty="0" err="1" smtClean="0"/>
              <a:t>Kamalaşan</a:t>
            </a:r>
            <a:r>
              <a:rPr lang="tr-TR" u="sng" dirty="0" smtClean="0"/>
              <a:t> </a:t>
            </a:r>
            <a:r>
              <a:rPr lang="tr-TR" u="sng" dirty="0"/>
              <a:t>bölgelere fazla statik karakterde stresler biner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u="sng" dirty="0" smtClean="0"/>
              <a:t>Bu </a:t>
            </a:r>
            <a:r>
              <a:rPr lang="tr-TR" u="sng" dirty="0"/>
              <a:t>bölge büyüme plaklarının </a:t>
            </a:r>
            <a:r>
              <a:rPr lang="tr-TR" u="sng" dirty="0" err="1"/>
              <a:t>inhibisyonuna</a:t>
            </a:r>
            <a:r>
              <a:rPr lang="tr-TR" u="sng" dirty="0"/>
              <a:t> yol açar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Posteriorda</a:t>
            </a:r>
            <a:r>
              <a:rPr lang="tr-TR" dirty="0" smtClean="0"/>
              <a:t> </a:t>
            </a:r>
            <a:r>
              <a:rPr lang="tr-TR" dirty="0" err="1"/>
              <a:t>intermittant</a:t>
            </a:r>
            <a:r>
              <a:rPr lang="tr-TR" dirty="0"/>
              <a:t> stres </a:t>
            </a:r>
            <a:r>
              <a:rPr lang="tr-TR" dirty="0" smtClean="0"/>
              <a:t>arka kısmın </a:t>
            </a:r>
            <a:r>
              <a:rPr lang="tr-TR" dirty="0"/>
              <a:t>daha hızlı büyümesine yol açar ve </a:t>
            </a:r>
            <a:r>
              <a:rPr lang="tr-TR" dirty="0" err="1"/>
              <a:t>kifoz</a:t>
            </a:r>
            <a:r>
              <a:rPr lang="tr-TR" dirty="0"/>
              <a:t> şiddetle gelişir: </a:t>
            </a:r>
            <a:endParaRPr lang="tr-TR" dirty="0" smtClean="0"/>
          </a:p>
          <a:p>
            <a:r>
              <a:rPr lang="tr-TR" dirty="0" smtClean="0"/>
              <a:t>Hızlı </a:t>
            </a:r>
            <a:r>
              <a:rPr lang="tr-TR" dirty="0"/>
              <a:t>gelişen vakalarda </a:t>
            </a:r>
            <a:r>
              <a:rPr lang="tr-TR" dirty="0" err="1"/>
              <a:t>kord</a:t>
            </a:r>
            <a:r>
              <a:rPr lang="tr-TR" dirty="0"/>
              <a:t> </a:t>
            </a:r>
            <a:r>
              <a:rPr lang="tr-TR" dirty="0" err="1"/>
              <a:t>lezyonlanna</a:t>
            </a:r>
            <a:r>
              <a:rPr lang="tr-TR" dirty="0"/>
              <a:t> rastlanır, çoğu zaman tabloya </a:t>
            </a:r>
            <a:r>
              <a:rPr lang="tr-TR" dirty="0" err="1"/>
              <a:t>skolyoz</a:t>
            </a:r>
            <a:r>
              <a:rPr lang="tr-TR" dirty="0"/>
              <a:t> eşlik eder ve vakaların %30-40 </a:t>
            </a:r>
            <a:r>
              <a:rPr lang="tr-TR" dirty="0" err="1"/>
              <a:t>arasmdaki</a:t>
            </a:r>
            <a:r>
              <a:rPr lang="tr-TR" dirty="0"/>
              <a:t> bir grupta </a:t>
            </a:r>
            <a:r>
              <a:rPr lang="tr-TR" dirty="0" err="1"/>
              <a:t>kifoskolyoz</a:t>
            </a:r>
            <a:r>
              <a:rPr lang="tr-TR" dirty="0"/>
              <a:t> görülür.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28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LUMBAL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1757855"/>
            <a:ext cx="10742230" cy="40386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tr-TR" b="1" dirty="0" err="1" smtClean="0"/>
              <a:t>Transvers</a:t>
            </a:r>
            <a:r>
              <a:rPr lang="tr-TR" b="1" dirty="0" smtClean="0"/>
              <a:t> </a:t>
            </a:r>
            <a:r>
              <a:rPr lang="tr-TR" b="1" dirty="0" err="1" smtClean="0"/>
              <a:t>Prosessus</a:t>
            </a:r>
            <a:r>
              <a:rPr lang="tr-TR" b="1" dirty="0" smtClean="0"/>
              <a:t> Sendromu: </a:t>
            </a:r>
          </a:p>
          <a:p>
            <a:r>
              <a:rPr lang="tr-TR" dirty="0" smtClean="0"/>
              <a:t>Daha </a:t>
            </a:r>
            <a:r>
              <a:rPr lang="tr-TR" dirty="0"/>
              <a:t>çok erkeklerde %25 oranında görülür. </a:t>
            </a:r>
            <a:endParaRPr lang="tr-TR" dirty="0" smtClean="0"/>
          </a:p>
          <a:p>
            <a:r>
              <a:rPr lang="tr-TR" u="sng" dirty="0" smtClean="0"/>
              <a:t>L5’in </a:t>
            </a:r>
            <a:r>
              <a:rPr lang="tr-TR" u="sng" dirty="0"/>
              <a:t>tek </a:t>
            </a:r>
            <a:r>
              <a:rPr lang="tr-TR" u="sng" dirty="0" smtClean="0"/>
              <a:t>ya da </a:t>
            </a:r>
            <a:r>
              <a:rPr lang="tr-TR" u="sng" dirty="0"/>
              <a:t>çift taraflı </a:t>
            </a:r>
            <a:r>
              <a:rPr lang="tr-TR" u="sng" dirty="0" err="1"/>
              <a:t>transvers</a:t>
            </a:r>
            <a:r>
              <a:rPr lang="tr-TR" u="sng" dirty="0"/>
              <a:t> </a:t>
            </a:r>
            <a:r>
              <a:rPr lang="tr-TR" u="sng" dirty="0" smtClean="0"/>
              <a:t>çıkıntılarının </a:t>
            </a:r>
            <a:r>
              <a:rPr lang="tr-TR" u="sng" dirty="0"/>
              <a:t>normale göre uzun olmasıdı</a:t>
            </a:r>
            <a:r>
              <a:rPr lang="tr-TR" dirty="0"/>
              <a:t>r</a:t>
            </a:r>
            <a:r>
              <a:rPr lang="tr-TR" dirty="0" smtClean="0"/>
              <a:t>.</a:t>
            </a:r>
          </a:p>
          <a:p>
            <a:r>
              <a:rPr lang="tr-TR" u="sng" dirty="0" smtClean="0"/>
              <a:t>Tek </a:t>
            </a:r>
            <a:r>
              <a:rPr lang="tr-TR" u="sng" dirty="0"/>
              <a:t>taraflı ise, uzun çıkıntılı tarafa doğru </a:t>
            </a:r>
            <a:r>
              <a:rPr lang="tr-TR" u="sng" dirty="0" err="1"/>
              <a:t>lateral</a:t>
            </a:r>
            <a:r>
              <a:rPr lang="tr-TR" u="sng" dirty="0"/>
              <a:t> </a:t>
            </a:r>
            <a:r>
              <a:rPr lang="tr-TR" u="sng" dirty="0" err="1"/>
              <a:t>fleksiyon</a:t>
            </a:r>
            <a:r>
              <a:rPr lang="tr-TR" u="sng" dirty="0"/>
              <a:t> artar. </a:t>
            </a:r>
            <a:endParaRPr lang="tr-TR" u="sng" dirty="0" smtClean="0"/>
          </a:p>
          <a:p>
            <a:r>
              <a:rPr lang="tr-TR" dirty="0" err="1" smtClean="0"/>
              <a:t>Transvers</a:t>
            </a:r>
            <a:r>
              <a:rPr lang="tr-TR" dirty="0" smtClean="0"/>
              <a:t> </a:t>
            </a:r>
            <a:r>
              <a:rPr lang="tr-TR" dirty="0" err="1"/>
              <a:t>prosessusun</a:t>
            </a:r>
            <a:r>
              <a:rPr lang="tr-TR" dirty="0"/>
              <a:t> uzun olduğu tarafa </a:t>
            </a:r>
            <a:r>
              <a:rPr lang="tr-TR" dirty="0" err="1"/>
              <a:t>iliolumbal</a:t>
            </a:r>
            <a:r>
              <a:rPr lang="tr-TR" dirty="0"/>
              <a:t> bağ gerilir ve </a:t>
            </a:r>
            <a:r>
              <a:rPr lang="tr-TR" dirty="0" smtClean="0"/>
              <a:t>meydana gelir.</a:t>
            </a:r>
          </a:p>
          <a:p>
            <a:r>
              <a:rPr lang="tr-TR" dirty="0" smtClean="0"/>
              <a:t>Çift </a:t>
            </a:r>
            <a:r>
              <a:rPr lang="tr-TR" dirty="0"/>
              <a:t>taraflı ise, her iki yöne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kısıtlıdır. </a:t>
            </a:r>
            <a:endParaRPr lang="tr-TR" dirty="0" smtClean="0"/>
          </a:p>
          <a:p>
            <a:r>
              <a:rPr lang="tr-TR" dirty="0" err="1" smtClean="0"/>
              <a:t>İliolumbal</a:t>
            </a:r>
            <a:r>
              <a:rPr lang="tr-TR" dirty="0" smtClean="0"/>
              <a:t> </a:t>
            </a:r>
            <a:r>
              <a:rPr lang="tr-TR" dirty="0"/>
              <a:t>bağın </a:t>
            </a:r>
            <a:r>
              <a:rPr lang="tr-TR" dirty="0" err="1"/>
              <a:t>transvers</a:t>
            </a:r>
            <a:r>
              <a:rPr lang="tr-TR" dirty="0"/>
              <a:t> çıkıntı ile </a:t>
            </a:r>
            <a:r>
              <a:rPr lang="tr-TR" dirty="0" err="1"/>
              <a:t>krista</a:t>
            </a:r>
            <a:r>
              <a:rPr lang="tr-TR" dirty="0"/>
              <a:t> arasında sıkışması bu harekette ağrıyı ortaya çıkarır.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68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VERTEBRAL KOLONUN </a:t>
            </a:r>
            <a:r>
              <a:rPr lang="tr-TR" dirty="0" smtClean="0"/>
              <a:t>GÖREVLERİ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686910"/>
            <a:ext cx="9872871" cy="4409090"/>
          </a:xfrm>
        </p:spPr>
        <p:txBody>
          <a:bodyPr>
            <a:normAutofit fontScale="85000" lnSpcReduction="20000"/>
          </a:bodyPr>
          <a:lstStyle/>
          <a:p>
            <a:pPr marL="502920" lvl="0" indent="-457200">
              <a:buFont typeface="+mj-lt"/>
              <a:buAutoNum type="arabicPeriod"/>
            </a:pPr>
            <a:r>
              <a:rPr lang="tr-TR" dirty="0" err="1" smtClean="0"/>
              <a:t>Vertebral</a:t>
            </a:r>
            <a:r>
              <a:rPr lang="tr-TR" dirty="0" smtClean="0"/>
              <a:t> </a:t>
            </a:r>
            <a:r>
              <a:rPr lang="tr-TR" dirty="0"/>
              <a:t>kolon </a:t>
            </a:r>
            <a:r>
              <a:rPr lang="tr-TR" dirty="0" err="1"/>
              <a:t>pelvis</a:t>
            </a:r>
            <a:r>
              <a:rPr lang="tr-TR" dirty="0"/>
              <a:t> üzerine merkezi olarak oturmuş bir sütuna benzer ve destek vazifesi görerek </a:t>
            </a:r>
            <a:r>
              <a:rPr lang="tr-TR" u="sng" dirty="0"/>
              <a:t>vücudun dik durmasını sağlar</a:t>
            </a:r>
            <a:r>
              <a:rPr lang="tr-TR" dirty="0"/>
              <a:t>. Değişik pozisyonlara gelebilen ve bu pozisyonlarda tekrar dik duruma geçebilen özellik gösterir.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u="sng" dirty="0" err="1" smtClean="0"/>
              <a:t>Torasik</a:t>
            </a:r>
            <a:r>
              <a:rPr lang="tr-TR" u="sng" dirty="0" smtClean="0"/>
              <a:t> </a:t>
            </a:r>
            <a:r>
              <a:rPr lang="tr-TR" u="sng" dirty="0"/>
              <a:t>halkayı taşır </a:t>
            </a:r>
            <a:r>
              <a:rPr lang="tr-TR" dirty="0"/>
              <a:t>ve </a:t>
            </a:r>
            <a:r>
              <a:rPr lang="tr-TR" u="sng" dirty="0" err="1"/>
              <a:t>torasik</a:t>
            </a:r>
            <a:r>
              <a:rPr lang="tr-TR" u="sng" dirty="0"/>
              <a:t> boşluk ile </a:t>
            </a:r>
            <a:r>
              <a:rPr lang="tr-TR" u="sng" dirty="0" err="1"/>
              <a:t>abdominal</a:t>
            </a:r>
            <a:r>
              <a:rPr lang="tr-TR" u="sng" dirty="0"/>
              <a:t> boşluk arasındaki dengeyi </a:t>
            </a:r>
            <a:r>
              <a:rPr lang="tr-TR" dirty="0"/>
              <a:t>sağlar.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/>
              <a:t>kolonun dengesini sağlayan ve hareketliliğim temin eden birçok kas için </a:t>
            </a:r>
            <a:r>
              <a:rPr lang="tr-TR" u="sng" dirty="0" err="1"/>
              <a:t>origo</a:t>
            </a:r>
            <a:r>
              <a:rPr lang="tr-TR" u="sng" dirty="0"/>
              <a:t> </a:t>
            </a:r>
            <a:r>
              <a:rPr lang="tr-TR" dirty="0"/>
              <a:t>yeridir.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dirty="0" smtClean="0"/>
              <a:t>Omuz </a:t>
            </a:r>
            <a:r>
              <a:rPr lang="tr-TR" dirty="0"/>
              <a:t>kuşağı ve </a:t>
            </a:r>
            <a:r>
              <a:rPr lang="tr-TR" dirty="0" err="1"/>
              <a:t>pelvik</a:t>
            </a:r>
            <a:r>
              <a:rPr lang="tr-TR" dirty="0"/>
              <a:t> bölgenin hareketliliğini sağlayan birçok kas için </a:t>
            </a:r>
            <a:r>
              <a:rPr lang="tr-TR" dirty="0" err="1"/>
              <a:t>origo</a:t>
            </a:r>
            <a:r>
              <a:rPr lang="tr-TR" dirty="0"/>
              <a:t> yeridir.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u="sng" dirty="0" smtClean="0"/>
              <a:t>Omuriliğin </a:t>
            </a:r>
            <a:r>
              <a:rPr lang="tr-TR" u="sng" dirty="0"/>
              <a:t>etrafını sararak onu mekanik streslere karşı korur</a:t>
            </a:r>
            <a:r>
              <a:rPr lang="tr-TR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tr-TR" dirty="0" smtClean="0"/>
              <a:t>Hareketlilik </a:t>
            </a:r>
            <a:r>
              <a:rPr lang="tr-TR" dirty="0"/>
              <a:t>esnasında oluşabilecek</a:t>
            </a:r>
            <a:r>
              <a:rPr lang="tr-TR" u="sng" dirty="0"/>
              <a:t> şoklar</a:t>
            </a:r>
            <a:r>
              <a:rPr lang="tr-TR" dirty="0"/>
              <a:t>ı, eklem ve diskleri ile </a:t>
            </a:r>
            <a:r>
              <a:rPr lang="tr-TR" u="sng" dirty="0" err="1"/>
              <a:t>absorbe</a:t>
            </a:r>
            <a:r>
              <a:rPr lang="tr-TR" u="sng" dirty="0"/>
              <a:t> ederek </a:t>
            </a:r>
            <a:r>
              <a:rPr lang="tr-TR" dirty="0"/>
              <a:t>bunu uygun şekilde etrafa dağıtır ve kendi öz yapısı içinde bu kuvvetleri etkisiz hale getirir.</a:t>
            </a:r>
          </a:p>
          <a:p>
            <a:pPr marL="502920" indent="-45720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8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TORAKAL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1757855"/>
            <a:ext cx="10570780" cy="4571508"/>
          </a:xfrm>
        </p:spPr>
        <p:txBody>
          <a:bodyPr>
            <a:normAutofit fontScale="77500" lnSpcReduction="20000"/>
          </a:bodyPr>
          <a:lstStyle/>
          <a:p>
            <a:endParaRPr lang="tr-TR" sz="2900" b="1" dirty="0" smtClean="0"/>
          </a:p>
          <a:p>
            <a:pPr marL="45720" indent="0">
              <a:buNone/>
            </a:pPr>
            <a:r>
              <a:rPr lang="tr-TR" sz="2900" b="1" dirty="0" err="1" smtClean="0"/>
              <a:t>İmpingement</a:t>
            </a:r>
            <a:r>
              <a:rPr lang="tr-TR" sz="2900" b="1" dirty="0" smtClean="0"/>
              <a:t>: </a:t>
            </a:r>
          </a:p>
          <a:p>
            <a:r>
              <a:rPr lang="tr-TR" sz="2900" dirty="0" smtClean="0"/>
              <a:t>Genel </a:t>
            </a:r>
            <a:r>
              <a:rPr lang="tr-TR" sz="2900" dirty="0"/>
              <a:t>olarak </a:t>
            </a:r>
            <a:r>
              <a:rPr lang="tr-TR" sz="2900" dirty="0" err="1"/>
              <a:t>spinöz</a:t>
            </a:r>
            <a:r>
              <a:rPr lang="tr-TR" sz="2900" dirty="0"/>
              <a:t> </a:t>
            </a:r>
            <a:r>
              <a:rPr lang="tr-TR" sz="2900" dirty="0" err="1"/>
              <a:t>prosessuslann</a:t>
            </a:r>
            <a:r>
              <a:rPr lang="tr-TR" sz="2900" dirty="0"/>
              <a:t> üst üste binmesi ile oluşur. </a:t>
            </a:r>
            <a:endParaRPr lang="tr-TR" sz="2900" dirty="0" smtClean="0"/>
          </a:p>
          <a:p>
            <a:r>
              <a:rPr lang="tr-TR" sz="2900" dirty="0" smtClean="0"/>
              <a:t>L5’in </a:t>
            </a:r>
            <a:r>
              <a:rPr lang="tr-TR" sz="2900" dirty="0" err="1"/>
              <a:t>spinöz</a:t>
            </a:r>
            <a:r>
              <a:rPr lang="tr-TR" sz="2900" dirty="0"/>
              <a:t> çıkıntısı Sİ üzerine biner ve </a:t>
            </a:r>
            <a:r>
              <a:rPr lang="tr-TR" sz="2900" dirty="0" err="1"/>
              <a:t>interspinöz</a:t>
            </a:r>
            <a:r>
              <a:rPr lang="tr-TR" sz="2900" dirty="0"/>
              <a:t> </a:t>
            </a:r>
            <a:r>
              <a:rPr lang="tr-TR" sz="2900" dirty="0" smtClean="0"/>
              <a:t>bağın </a:t>
            </a:r>
            <a:r>
              <a:rPr lang="tr-TR" sz="2900" dirty="0" err="1"/>
              <a:t>ekstansiyonda</a:t>
            </a:r>
            <a:r>
              <a:rPr lang="tr-TR" sz="2900" dirty="0"/>
              <a:t> sıkışması ile ağrı ortaya çıkar</a:t>
            </a:r>
            <a:r>
              <a:rPr lang="tr-TR" sz="2900" dirty="0" smtClean="0"/>
              <a:t>.</a:t>
            </a:r>
          </a:p>
          <a:p>
            <a:endParaRPr lang="tr-TR" sz="2900" dirty="0"/>
          </a:p>
          <a:p>
            <a:r>
              <a:rPr lang="tr-TR" sz="2900" b="1" dirty="0" smtClean="0"/>
              <a:t>Tropizm: </a:t>
            </a:r>
          </a:p>
          <a:p>
            <a:r>
              <a:rPr lang="tr-TR" sz="2900" dirty="0"/>
              <a:t>L5-S1 </a:t>
            </a:r>
            <a:r>
              <a:rPr lang="tr-TR" sz="2900" dirty="0" err="1"/>
              <a:t>vertebranın</a:t>
            </a:r>
            <a:r>
              <a:rPr lang="tr-TR" sz="2900" dirty="0"/>
              <a:t> </a:t>
            </a:r>
            <a:r>
              <a:rPr lang="tr-TR" sz="2900" dirty="0" err="1"/>
              <a:t>artiküler</a:t>
            </a:r>
            <a:r>
              <a:rPr lang="tr-TR" sz="2900" dirty="0"/>
              <a:t> fasetlerinin tek yada çift taraflı olarak yön değiştirmesi tropizm adını alır.</a:t>
            </a:r>
          </a:p>
          <a:p>
            <a:r>
              <a:rPr lang="tr-TR" sz="2900" dirty="0" smtClean="0"/>
              <a:t>L5-S1 </a:t>
            </a:r>
            <a:r>
              <a:rPr lang="tr-TR" sz="2900" dirty="0" err="1"/>
              <a:t>artiküler</a:t>
            </a:r>
            <a:r>
              <a:rPr lang="tr-TR" sz="2900" dirty="0"/>
              <a:t> faseti </a:t>
            </a:r>
            <a:r>
              <a:rPr lang="tr-TR" sz="2900" dirty="0" err="1"/>
              <a:t>frontal</a:t>
            </a:r>
            <a:r>
              <a:rPr lang="tr-TR" sz="2900" dirty="0"/>
              <a:t> düzlemdedir, fakat tüm </a:t>
            </a:r>
            <a:r>
              <a:rPr lang="tr-TR" sz="2900" dirty="0" err="1"/>
              <a:t>lumbal</a:t>
            </a:r>
            <a:r>
              <a:rPr lang="tr-TR" sz="2900" dirty="0"/>
              <a:t> bölge fasetleri </a:t>
            </a:r>
            <a:r>
              <a:rPr lang="tr-TR" sz="2900" dirty="0" err="1"/>
              <a:t>sagital</a:t>
            </a:r>
            <a:r>
              <a:rPr lang="tr-TR" sz="2900" dirty="0"/>
              <a:t> düzlemdedir. </a:t>
            </a:r>
            <a:endParaRPr lang="tr-TR" sz="2900" dirty="0" smtClean="0"/>
          </a:p>
          <a:p>
            <a:r>
              <a:rPr lang="tr-TR" sz="2900" dirty="0" smtClean="0"/>
              <a:t>2 </a:t>
            </a:r>
            <a:r>
              <a:rPr lang="tr-TR" sz="2900" dirty="0"/>
              <a:t>taraflı nadir olur</a:t>
            </a:r>
            <a:r>
              <a:rPr lang="tr-TR" sz="2900" dirty="0" smtClean="0"/>
              <a:t>.</a:t>
            </a:r>
            <a:r>
              <a:rPr lang="tr-TR" sz="2900" u="sng" dirty="0"/>
              <a:t> Belde </a:t>
            </a:r>
            <a:r>
              <a:rPr lang="tr-TR" sz="2900" u="sng" dirty="0" err="1"/>
              <a:t>lateral</a:t>
            </a:r>
            <a:r>
              <a:rPr lang="tr-TR" sz="2900" u="sng" dirty="0"/>
              <a:t> ve </a:t>
            </a:r>
            <a:r>
              <a:rPr lang="tr-TR" sz="2900" u="sng" dirty="0" err="1"/>
              <a:t>rotasyonel</a:t>
            </a:r>
            <a:r>
              <a:rPr lang="tr-TR" sz="2900" u="sng" dirty="0"/>
              <a:t> hareketlerde </a:t>
            </a:r>
            <a:r>
              <a:rPr lang="tr-TR" sz="2900" u="sng" dirty="0" err="1"/>
              <a:t>limitlenme</a:t>
            </a:r>
            <a:r>
              <a:rPr lang="tr-TR" sz="2900" u="sng" dirty="0"/>
              <a:t> vardır, şiddetli ağrı meydana gelir</a:t>
            </a:r>
          </a:p>
          <a:p>
            <a:endParaRPr lang="tr-TR" dirty="0" smtClean="0"/>
          </a:p>
          <a:p>
            <a:endParaRPr lang="tr-TR" u="sng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02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TORAKAL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2200275"/>
            <a:ext cx="9872871" cy="3596180"/>
          </a:xfrm>
        </p:spPr>
        <p:txBody>
          <a:bodyPr>
            <a:normAutofit/>
          </a:bodyPr>
          <a:lstStyle/>
          <a:p>
            <a:pPr lvl="0"/>
            <a:r>
              <a:rPr lang="tr-TR" dirty="0" err="1" smtClean="0"/>
              <a:t>Sakralizasyon</a:t>
            </a:r>
            <a:endParaRPr lang="tr-TR" dirty="0" smtClean="0"/>
          </a:p>
          <a:p>
            <a:pPr lvl="0"/>
            <a:r>
              <a:rPr lang="tr-TR" dirty="0" err="1" smtClean="0"/>
              <a:t>Lumbalizasyon</a:t>
            </a:r>
            <a:r>
              <a:rPr lang="tr-TR" dirty="0" smtClean="0"/>
              <a:t> </a:t>
            </a:r>
          </a:p>
          <a:p>
            <a:pPr lvl="0"/>
            <a:r>
              <a:rPr lang="tr-TR" dirty="0" err="1" smtClean="0"/>
              <a:t>Spondylolysis</a:t>
            </a:r>
            <a:endParaRPr lang="tr-TR" dirty="0" smtClean="0"/>
          </a:p>
          <a:p>
            <a:r>
              <a:rPr lang="tr-TR" dirty="0" err="1" smtClean="0"/>
              <a:t>Spondylolystesıs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72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TORAKAL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1757855"/>
            <a:ext cx="9872871" cy="4831098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tr-TR" b="1" dirty="0"/>
              <a:t>LUMBAL DİSK LEZYONLARI</a:t>
            </a:r>
            <a:r>
              <a:rPr lang="tr-TR" b="1" dirty="0" smtClean="0"/>
              <a:t>:</a:t>
            </a:r>
          </a:p>
          <a:p>
            <a:r>
              <a:rPr lang="tr-TR" dirty="0" err="1"/>
              <a:t>İ</a:t>
            </a:r>
            <a:r>
              <a:rPr lang="tr-TR" dirty="0" err="1" smtClean="0"/>
              <a:t>ntervertebral</a:t>
            </a:r>
            <a:r>
              <a:rPr lang="tr-TR" dirty="0" smtClean="0"/>
              <a:t> </a:t>
            </a:r>
            <a:r>
              <a:rPr lang="tr-TR" dirty="0"/>
              <a:t>aralıktaki diskin bir veya daha fazla </a:t>
            </a:r>
            <a:r>
              <a:rPr lang="tr-TR" dirty="0" err="1"/>
              <a:t>komponentinin</a:t>
            </a:r>
            <a:r>
              <a:rPr lang="tr-TR" dirty="0"/>
              <a:t> </a:t>
            </a:r>
            <a:r>
              <a:rPr lang="tr-TR" dirty="0" err="1"/>
              <a:t>posteriora</a:t>
            </a:r>
            <a:r>
              <a:rPr lang="tr-TR" dirty="0"/>
              <a:t> veya </a:t>
            </a:r>
            <a:r>
              <a:rPr lang="tr-TR" dirty="0" err="1"/>
              <a:t>posterolaterale</a:t>
            </a:r>
            <a:r>
              <a:rPr lang="tr-TR" dirty="0"/>
              <a:t> doğru yer değiştirmesi sonucu sinirsel noktalara bası yapması ile ortaya çıkan klinik tablo disk </a:t>
            </a:r>
            <a:r>
              <a:rPr lang="tr-TR" dirty="0" err="1" smtClean="0"/>
              <a:t>hernisi</a:t>
            </a:r>
            <a:r>
              <a:rPr lang="tr-TR" dirty="0" smtClean="0"/>
              <a:t> </a:t>
            </a:r>
            <a:r>
              <a:rPr lang="tr-TR" dirty="0"/>
              <a:t>olarak tanımlanır.</a:t>
            </a:r>
          </a:p>
          <a:p>
            <a:r>
              <a:rPr lang="tr-TR" dirty="0"/>
              <a:t>Ağrının şiddeti </a:t>
            </a:r>
            <a:r>
              <a:rPr lang="tr-TR" dirty="0" err="1"/>
              <a:t>hemiasyonun</a:t>
            </a:r>
            <a:r>
              <a:rPr lang="tr-TR" dirty="0"/>
              <a:t> yeri, miktarı ve basınç etkisine bağlıdır. </a:t>
            </a:r>
            <a:endParaRPr lang="tr-TR" dirty="0" smtClean="0"/>
          </a:p>
          <a:p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poşterolateral</a:t>
            </a:r>
            <a:r>
              <a:rPr lang="tr-TR" dirty="0"/>
              <a:t> disk </a:t>
            </a:r>
            <a:r>
              <a:rPr lang="tr-TR" dirty="0" err="1"/>
              <a:t>hemileri</a:t>
            </a:r>
            <a:r>
              <a:rPr lang="tr-TR" dirty="0"/>
              <a:t> </a:t>
            </a:r>
            <a:r>
              <a:rPr lang="tr-TR" dirty="0" err="1"/>
              <a:t>aym</a:t>
            </a:r>
            <a:r>
              <a:rPr lang="tr-TR" dirty="0"/>
              <a:t> taraf sinir köküne bası yaparak tek taraflı </a:t>
            </a:r>
            <a:r>
              <a:rPr lang="tr-TR" dirty="0" err="1"/>
              <a:t>siyataljiye</a:t>
            </a:r>
            <a:r>
              <a:rPr lang="tr-TR" dirty="0"/>
              <a:t> neden olurlar. </a:t>
            </a:r>
            <a:endParaRPr lang="tr-TR" dirty="0" smtClean="0"/>
          </a:p>
          <a:p>
            <a:r>
              <a:rPr lang="tr-TR" dirty="0" err="1" smtClean="0"/>
              <a:t>Bilateral</a:t>
            </a:r>
            <a:r>
              <a:rPr lang="tr-TR" dirty="0" smtClean="0"/>
              <a:t> </a:t>
            </a:r>
            <a:r>
              <a:rPr lang="tr-TR" dirty="0" err="1"/>
              <a:t>siyatalji</a:t>
            </a:r>
            <a:r>
              <a:rPr lang="tr-TR" dirty="0"/>
              <a:t> ise daha nadirdir. Santral veya </a:t>
            </a:r>
            <a:r>
              <a:rPr lang="tr-TR" dirty="0" err="1"/>
              <a:t>bilateral</a:t>
            </a:r>
            <a:r>
              <a:rPr lang="tr-TR" dirty="0"/>
              <a:t> </a:t>
            </a:r>
            <a:r>
              <a:rPr lang="tr-TR" dirty="0" err="1"/>
              <a:t>hemiasyona</a:t>
            </a:r>
            <a:r>
              <a:rPr lang="tr-TR" dirty="0"/>
              <a:t> bağlıdır. </a:t>
            </a:r>
            <a:r>
              <a:rPr lang="tr-TR" dirty="0" err="1"/>
              <a:t>Ağn</a:t>
            </a:r>
            <a:r>
              <a:rPr lang="tr-TR" dirty="0"/>
              <a:t> ile ilgili semptomların ortaya </a:t>
            </a:r>
            <a:r>
              <a:rPr lang="tr-TR" dirty="0" smtClean="0"/>
              <a:t>çıkışının </a:t>
            </a:r>
            <a:r>
              <a:rPr lang="tr-TR" dirty="0"/>
              <a:t>diskin yırtılma şekli belirler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Dayanıklılığını yitiren </a:t>
            </a:r>
            <a:r>
              <a:rPr lang="tr-TR" dirty="0" err="1"/>
              <a:t>anulus</a:t>
            </a:r>
            <a:r>
              <a:rPr lang="tr-TR" dirty="0"/>
              <a:t> </a:t>
            </a:r>
            <a:r>
              <a:rPr lang="tr-TR" dirty="0" err="1"/>
              <a:t>fıbrozis</a:t>
            </a:r>
            <a:r>
              <a:rPr lang="tr-TR" dirty="0"/>
              <a:t> liflerinde önce </a:t>
            </a:r>
            <a:r>
              <a:rPr lang="tr-TR" dirty="0" err="1"/>
              <a:t>sirkümferansiyel</a:t>
            </a:r>
            <a:r>
              <a:rPr lang="tr-TR" dirty="0"/>
              <a:t> yırtıklar oluşur. Bu yırtıklar özellikle </a:t>
            </a:r>
            <a:r>
              <a:rPr lang="tr-TR" dirty="0" err="1"/>
              <a:t>rotasyonel</a:t>
            </a:r>
            <a:r>
              <a:rPr lang="tr-TR" dirty="0"/>
              <a:t> hareketlerle artar. Rotasyonda en fazla gerilen lifler </a:t>
            </a:r>
            <a:r>
              <a:rPr lang="tr-TR" dirty="0" err="1"/>
              <a:t>nükleus’a</a:t>
            </a:r>
            <a:r>
              <a:rPr lang="tr-TR" dirty="0"/>
              <a:t> </a:t>
            </a:r>
            <a:r>
              <a:rPr lang="tr-TR" dirty="0" smtClean="0"/>
              <a:t>yakın </a:t>
            </a:r>
            <a:r>
              <a:rPr lang="tr-TR" dirty="0"/>
              <a:t>olanlardır. Bunun için ilk yırtıklar merkezden başlar.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48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/>
              <a:t>KOLUMNA VERTEBRALİSİN PATOMEKANİĞİ</a:t>
            </a:r>
            <a:br>
              <a:rPr lang="tr-TR" sz="2700" dirty="0"/>
            </a:br>
            <a:r>
              <a:rPr lang="tr-TR" sz="2700" dirty="0" smtClean="0"/>
              <a:t>TORAKAL </a:t>
            </a:r>
            <a:r>
              <a:rPr lang="tr-TR" sz="2700" dirty="0"/>
              <a:t>BÖLGENİN PATOMEKANİĞİ </a:t>
            </a:r>
            <a:r>
              <a:rPr lang="tr-TR" sz="2700" dirty="0" smtClean="0"/>
              <a:t>(</a:t>
            </a:r>
            <a:r>
              <a:rPr lang="tr-TR" sz="2800" dirty="0" smtClean="0"/>
              <a:t>AKKİZ)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0" y="1757855"/>
            <a:ext cx="9872871" cy="403860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Mekanik Bel Ağrıları</a:t>
            </a:r>
          </a:p>
          <a:p>
            <a:r>
              <a:rPr lang="tr-TR" dirty="0" smtClean="0"/>
              <a:t>Sinir </a:t>
            </a:r>
            <a:r>
              <a:rPr lang="tr-TR" dirty="0"/>
              <a:t>kökü </a:t>
            </a:r>
            <a:r>
              <a:rPr lang="tr-TR" dirty="0" err="1"/>
              <a:t>irritasyonu</a:t>
            </a:r>
            <a:r>
              <a:rPr lang="tr-TR" dirty="0"/>
              <a:t> olmadan </a:t>
            </a:r>
            <a:r>
              <a:rPr lang="tr-TR" dirty="0" err="1"/>
              <a:t>konjenital</a:t>
            </a:r>
            <a:r>
              <a:rPr lang="tr-TR" dirty="0"/>
              <a:t> veya </a:t>
            </a:r>
            <a:r>
              <a:rPr lang="tr-TR" dirty="0" err="1"/>
              <a:t>akkiz</a:t>
            </a:r>
            <a:r>
              <a:rPr lang="tr-TR" dirty="0"/>
              <a:t> ağrılar </a:t>
            </a:r>
            <a:r>
              <a:rPr lang="tr-TR" dirty="0" smtClean="0"/>
              <a:t>dışında </a:t>
            </a:r>
            <a:r>
              <a:rPr lang="tr-TR" dirty="0"/>
              <a:t>oluşan bel ağrılarıdır.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Etkenleri</a:t>
            </a:r>
            <a:r>
              <a:rPr lang="tr-TR" dirty="0"/>
              <a:t>:</a:t>
            </a:r>
          </a:p>
          <a:p>
            <a:pPr marL="800100" indent="-182563"/>
            <a:r>
              <a:rPr lang="tr-TR" dirty="0"/>
              <a:t>Alt </a:t>
            </a:r>
            <a:r>
              <a:rPr lang="tr-TR" dirty="0" err="1"/>
              <a:t>ekstremite</a:t>
            </a:r>
            <a:r>
              <a:rPr lang="tr-TR" dirty="0"/>
              <a:t> </a:t>
            </a:r>
            <a:r>
              <a:rPr lang="tr-TR" dirty="0" smtClean="0"/>
              <a:t>eşitsizlikleri</a:t>
            </a:r>
          </a:p>
          <a:p>
            <a:pPr marL="800100" indent="-182563"/>
            <a:r>
              <a:rPr lang="tr-TR" dirty="0" smtClean="0"/>
              <a:t> </a:t>
            </a:r>
            <a:r>
              <a:rPr lang="tr-TR" dirty="0"/>
              <a:t>Pes </a:t>
            </a:r>
            <a:r>
              <a:rPr lang="tr-TR" dirty="0" err="1"/>
              <a:t>Planus</a:t>
            </a:r>
            <a:endParaRPr lang="tr-TR" dirty="0"/>
          </a:p>
          <a:p>
            <a:pPr marL="800100" indent="-182563"/>
            <a:r>
              <a:rPr lang="tr-TR" dirty="0"/>
              <a:t>Yüksek topuklu ayakkabı </a:t>
            </a:r>
            <a:r>
              <a:rPr lang="tr-TR" dirty="0" smtClean="0"/>
              <a:t>giymek</a:t>
            </a:r>
          </a:p>
          <a:p>
            <a:pPr marL="800100" indent="-182563"/>
            <a:r>
              <a:rPr lang="tr-TR" dirty="0" smtClean="0"/>
              <a:t> </a:t>
            </a:r>
            <a:r>
              <a:rPr lang="tr-TR" dirty="0"/>
              <a:t>Bel ve karın kasları arasındaki </a:t>
            </a:r>
            <a:r>
              <a:rPr lang="tr-TR" dirty="0" smtClean="0"/>
              <a:t>dengesizlik</a:t>
            </a:r>
          </a:p>
          <a:p>
            <a:pPr marL="800100" indent="-182563"/>
            <a:r>
              <a:rPr lang="tr-TR" dirty="0" smtClean="0"/>
              <a:t> </a:t>
            </a:r>
            <a:r>
              <a:rPr lang="tr-TR" dirty="0" err="1"/>
              <a:t>Pelvisin</a:t>
            </a:r>
            <a:r>
              <a:rPr lang="tr-TR" dirty="0"/>
              <a:t> normal şeklini kaybetmesi </a:t>
            </a:r>
            <a:endParaRPr lang="tr-TR" dirty="0" smtClean="0"/>
          </a:p>
          <a:p>
            <a:pPr marL="800100" indent="-182563"/>
            <a:r>
              <a:rPr lang="tr-TR" dirty="0" smtClean="0"/>
              <a:t>Omurganın </a:t>
            </a:r>
            <a:r>
              <a:rPr lang="tr-TR" dirty="0"/>
              <a:t>normal şeklini kaybetmesi</a:t>
            </a:r>
          </a:p>
          <a:p>
            <a:pPr marL="502920" indent="-45720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53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Vücudun </a:t>
            </a:r>
            <a:r>
              <a:rPr lang="tr-TR" dirty="0" err="1" smtClean="0"/>
              <a:t>gravite</a:t>
            </a:r>
            <a:r>
              <a:rPr lang="tr-TR" dirty="0" smtClean="0"/>
              <a:t> hattının etkileyebilecek tüm mekanizmalar </a:t>
            </a:r>
            <a:r>
              <a:rPr lang="tr-TR" dirty="0" err="1" smtClean="0"/>
              <a:t>lumbopelvik</a:t>
            </a:r>
            <a:r>
              <a:rPr lang="tr-TR" dirty="0" smtClean="0"/>
              <a:t> düzenin bozulmasına yol açar </a:t>
            </a:r>
            <a:r>
              <a:rPr lang="tr-TR" dirty="0" smtClean="0">
                <a:sym typeface="Wingdings" panose="05000000000000000000" pitchFamily="2" charset="2"/>
              </a:rPr>
              <a:t> mekanik bel ağrısı mg</a:t>
            </a:r>
          </a:p>
          <a:p>
            <a:pPr marL="45720" indent="0">
              <a:buNone/>
            </a:pPr>
            <a:r>
              <a:rPr lang="tr-TR" b="1" dirty="0" smtClean="0">
                <a:sym typeface="Wingdings" panose="05000000000000000000" pitchFamily="2" charset="2"/>
              </a:rPr>
              <a:t>Ağrının nedeni: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Bağ, kas, faset eklem kapsülü, </a:t>
            </a:r>
            <a:r>
              <a:rPr lang="tr-TR" dirty="0" err="1" smtClean="0">
                <a:sym typeface="Wingdings" panose="05000000000000000000" pitchFamily="2" charset="2"/>
              </a:rPr>
              <a:t>vertabra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korpusunun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periostları</a:t>
            </a:r>
            <a:r>
              <a:rPr lang="tr-TR" dirty="0" smtClean="0">
                <a:sym typeface="Wingdings" panose="05000000000000000000" pitchFamily="2" charset="2"/>
              </a:rPr>
              <a:t>, omurilik zarları, kan damarlarının yapılarındaki ağrıya duyarlı bölümlerde</a:t>
            </a:r>
          </a:p>
          <a:p>
            <a:pPr marL="45720" indent="0">
              <a:buNone/>
            </a:pPr>
            <a:r>
              <a:rPr lang="tr-TR" dirty="0" err="1" smtClean="0">
                <a:sym typeface="Wingdings" panose="05000000000000000000" pitchFamily="2" charset="2"/>
              </a:rPr>
              <a:t>Basınç,gerilme</a:t>
            </a:r>
            <a:r>
              <a:rPr lang="tr-TR" dirty="0" smtClean="0">
                <a:sym typeface="Wingdings" panose="05000000000000000000" pitchFamily="2" charset="2"/>
              </a:rPr>
              <a:t> gibi mekanik zorlanmalardır.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38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600" b="1"/>
              <a:t>SPİNAL KOLUNUN YAPISI</a:t>
            </a:r>
            <a:endParaRPr lang="en-US" altLang="tr-TR" sz="3600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endParaRPr lang="tr-TR" sz="2000" dirty="0"/>
          </a:p>
          <a:p>
            <a:pPr eaLnBrk="1" hangingPunct="1">
              <a:defRPr/>
            </a:pPr>
            <a:r>
              <a:rPr lang="tr-TR" sz="2000" dirty="0" smtClean="0"/>
              <a:t>C7 </a:t>
            </a:r>
            <a:r>
              <a:rPr lang="tr-TR" sz="2000" dirty="0" smtClean="0">
                <a:sym typeface="Wingdings" panose="05000000000000000000" pitchFamily="2" charset="2"/>
              </a:rPr>
              <a:t> L5’e </a:t>
            </a:r>
            <a:r>
              <a:rPr lang="tr-TR" sz="2000" dirty="0" smtClean="0"/>
              <a:t>kütlelerinde </a:t>
            </a:r>
            <a:r>
              <a:rPr lang="tr-TR" sz="2000" dirty="0"/>
              <a:t>bir artış gösterir</a:t>
            </a:r>
            <a:r>
              <a:rPr lang="tr-TR" sz="2000" dirty="0" smtClean="0"/>
              <a:t>.</a:t>
            </a:r>
          </a:p>
          <a:p>
            <a:pPr eaLnBrk="1" hangingPunct="1">
              <a:defRPr/>
            </a:pPr>
            <a:r>
              <a:rPr lang="tr-TR" sz="2000" dirty="0" smtClean="0"/>
              <a:t> L5’den sonra azalır.</a:t>
            </a:r>
          </a:p>
          <a:p>
            <a:pPr eaLnBrk="1" hangingPunct="1">
              <a:defRPr/>
            </a:pPr>
            <a:endParaRPr lang="tr-TR" sz="2000" dirty="0" smtClean="0"/>
          </a:p>
          <a:p>
            <a:pPr eaLnBrk="1" hangingPunct="1">
              <a:defRPr/>
            </a:pPr>
            <a:r>
              <a:rPr lang="tr-TR" sz="2000" dirty="0" smtClean="0"/>
              <a:t>Ağırlık ve hareketin fazla oluşu</a:t>
            </a:r>
            <a:r>
              <a:rPr lang="tr-TR" sz="2000" dirty="0" smtClean="0">
                <a:sym typeface="Wingdings" panose="05000000000000000000" pitchFamily="2" charset="2"/>
              </a:rPr>
              <a:t> güç gerektirir </a:t>
            </a:r>
            <a:r>
              <a:rPr lang="tr-TR" sz="2000" dirty="0" smtClean="0"/>
              <a:t>Yapısal </a:t>
            </a:r>
            <a:r>
              <a:rPr lang="tr-TR" sz="2000" dirty="0"/>
              <a:t>olarak en güçlü bölge </a:t>
            </a:r>
            <a:r>
              <a:rPr lang="tr-TR" sz="2000" dirty="0" err="1"/>
              <a:t>lumbal</a:t>
            </a:r>
            <a:r>
              <a:rPr lang="tr-TR" sz="2000" dirty="0"/>
              <a:t> </a:t>
            </a:r>
            <a:r>
              <a:rPr lang="tr-TR" sz="2000" dirty="0" smtClean="0"/>
              <a:t>bölgedir.</a:t>
            </a:r>
          </a:p>
          <a:p>
            <a:pPr eaLnBrk="1" hangingPunct="1">
              <a:defRPr/>
            </a:pPr>
            <a:r>
              <a:rPr lang="tr-TR" sz="2000" dirty="0" smtClean="0"/>
              <a:t>En </a:t>
            </a:r>
            <a:r>
              <a:rPr lang="tr-TR" sz="2000" dirty="0"/>
              <a:t>büyük </a:t>
            </a:r>
            <a:r>
              <a:rPr lang="tr-TR" sz="2000" dirty="0" err="1"/>
              <a:t>transvers</a:t>
            </a:r>
            <a:r>
              <a:rPr lang="tr-TR" sz="2000" dirty="0"/>
              <a:t> çap </a:t>
            </a:r>
            <a:r>
              <a:rPr lang="tr-TR" sz="2000" dirty="0" smtClean="0">
                <a:sym typeface="Wingdings" panose="05000000000000000000" pitchFamily="2" charset="2"/>
              </a:rPr>
              <a:t> </a:t>
            </a:r>
            <a:r>
              <a:rPr lang="tr-TR" sz="2000" dirty="0" smtClean="0"/>
              <a:t>L4-5</a:t>
            </a:r>
          </a:p>
          <a:p>
            <a:pPr eaLnBrk="1" hangingPunct="1">
              <a:defRPr/>
            </a:pPr>
            <a:r>
              <a:rPr lang="tr-TR" sz="2000" dirty="0" smtClean="0"/>
              <a:t>En </a:t>
            </a:r>
            <a:r>
              <a:rPr lang="tr-TR" sz="2000" dirty="0"/>
              <a:t>büyük </a:t>
            </a:r>
            <a:r>
              <a:rPr lang="tr-TR" sz="2000" dirty="0" err="1"/>
              <a:t>sagittal</a:t>
            </a:r>
            <a:r>
              <a:rPr lang="tr-TR" sz="2000" dirty="0"/>
              <a:t> çap </a:t>
            </a:r>
            <a:r>
              <a:rPr lang="tr-TR" sz="2000" dirty="0" smtClean="0">
                <a:sym typeface="Wingdings" panose="05000000000000000000" pitchFamily="2" charset="2"/>
              </a:rPr>
              <a:t></a:t>
            </a:r>
            <a:r>
              <a:rPr lang="tr-TR" sz="2000" dirty="0" smtClean="0"/>
              <a:t> </a:t>
            </a:r>
            <a:r>
              <a:rPr lang="tr-TR" sz="2000" dirty="0"/>
              <a:t>L2- </a:t>
            </a:r>
            <a:r>
              <a:rPr lang="tr-TR" sz="2000" dirty="0" smtClean="0"/>
              <a:t>3</a:t>
            </a:r>
          </a:p>
          <a:p>
            <a:pPr>
              <a:defRPr/>
            </a:pPr>
            <a:r>
              <a:rPr lang="tr-TR" sz="2000" dirty="0" err="1"/>
              <a:t>Torakal</a:t>
            </a:r>
            <a:r>
              <a:rPr lang="tr-TR" sz="2000" dirty="0"/>
              <a:t> </a:t>
            </a:r>
            <a:r>
              <a:rPr lang="tr-TR" sz="2000" dirty="0" err="1" smtClean="0"/>
              <a:t>vertebralarda</a:t>
            </a:r>
            <a:r>
              <a:rPr lang="tr-TR" sz="2000" dirty="0" smtClean="0"/>
              <a:t> </a:t>
            </a:r>
            <a:r>
              <a:rPr lang="tr-TR" sz="2000" dirty="0"/>
              <a:t>en büyük çap </a:t>
            </a:r>
            <a:r>
              <a:rPr lang="tr-TR" sz="2000" dirty="0" smtClean="0">
                <a:sym typeface="Wingdings" panose="05000000000000000000" pitchFamily="2" charset="2"/>
              </a:rPr>
              <a:t> </a:t>
            </a:r>
            <a:r>
              <a:rPr lang="tr-TR" sz="2000" dirty="0" err="1" smtClean="0"/>
              <a:t>sagittal</a:t>
            </a:r>
            <a:r>
              <a:rPr lang="tr-TR" sz="2000" dirty="0" smtClean="0"/>
              <a:t> çap</a:t>
            </a:r>
            <a:endParaRPr lang="tr-TR" sz="2000" dirty="0"/>
          </a:p>
          <a:p>
            <a:pPr eaLnBrk="1" hangingPunct="1">
              <a:defRPr/>
            </a:pPr>
            <a:r>
              <a:rPr lang="tr-TR" sz="2000" dirty="0" smtClean="0"/>
              <a:t>Diğer </a:t>
            </a:r>
            <a:r>
              <a:rPr lang="tr-TR" sz="2000" dirty="0" err="1" smtClean="0"/>
              <a:t>vertebralarda</a:t>
            </a:r>
            <a:r>
              <a:rPr lang="tr-TR" sz="2000" dirty="0" smtClean="0"/>
              <a:t> </a:t>
            </a:r>
            <a:r>
              <a:rPr lang="tr-TR" sz="2000" dirty="0"/>
              <a:t>en büyük çap </a:t>
            </a:r>
            <a:r>
              <a:rPr lang="tr-TR" sz="2000" dirty="0" smtClean="0">
                <a:sym typeface="Wingdings" panose="05000000000000000000" pitchFamily="2" charset="2"/>
              </a:rPr>
              <a:t> </a:t>
            </a:r>
            <a:r>
              <a:rPr lang="tr-TR" sz="2000" dirty="0" err="1" smtClean="0"/>
              <a:t>transvers</a:t>
            </a:r>
            <a:r>
              <a:rPr lang="tr-TR" sz="2000" dirty="0" smtClean="0"/>
              <a:t> çap</a:t>
            </a: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74D2EF-258A-4662-8C60-8EF6625A64C0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4" name="Akış Çizelgesi: Ayıkla 3"/>
          <p:cNvSpPr/>
          <p:nvPr/>
        </p:nvSpPr>
        <p:spPr>
          <a:xfrm>
            <a:off x="8119242" y="1576552"/>
            <a:ext cx="685800" cy="1166648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kış Çizelgesi: Ayıkla 5"/>
          <p:cNvSpPr/>
          <p:nvPr/>
        </p:nvSpPr>
        <p:spPr>
          <a:xfrm rot="10800000">
            <a:off x="8119242" y="2747992"/>
            <a:ext cx="711444" cy="6858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79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9875520" cy="541283"/>
          </a:xfrm>
        </p:spPr>
        <p:txBody>
          <a:bodyPr>
            <a:normAutofit/>
          </a:bodyPr>
          <a:lstStyle/>
          <a:p>
            <a:r>
              <a:rPr lang="tr-TR" altLang="tr-TR" sz="3200" dirty="0"/>
              <a:t>SPİNAL EĞRİLİKLER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808152" y="1423119"/>
            <a:ext cx="10227595" cy="5165834"/>
          </a:xfrm>
        </p:spPr>
        <p:txBody>
          <a:bodyPr>
            <a:normAutofit/>
          </a:bodyPr>
          <a:lstStyle/>
          <a:p>
            <a:r>
              <a:rPr lang="tr-TR" altLang="tr-TR" sz="2000" dirty="0" err="1" smtClean="0"/>
              <a:t>Kolumna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vertebralisin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lateral</a:t>
            </a:r>
            <a:r>
              <a:rPr lang="tr-TR" altLang="tr-TR" sz="2000" dirty="0"/>
              <a:t> görünüşünde bulunan çeşitli fizyolojik eğriler yerleşim bölgelerine göre isimlendirilirler.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dirty="0" err="1"/>
              <a:t>Frontal</a:t>
            </a:r>
            <a:r>
              <a:rPr lang="tr-TR" altLang="tr-TR" sz="2000" dirty="0"/>
              <a:t> Düzlemde: </a:t>
            </a:r>
            <a:r>
              <a:rPr lang="tr-TR" altLang="tr-TR" sz="2000" dirty="0" err="1" smtClean="0"/>
              <a:t>Aortanın</a:t>
            </a:r>
            <a:r>
              <a:rPr lang="tr-TR" altLang="tr-TR" sz="2000" dirty="0" smtClean="0"/>
              <a:t> pozisyonuna bağlı olarak hafif bir sağ </a:t>
            </a:r>
            <a:r>
              <a:rPr lang="tr-TR" altLang="tr-TR" sz="2000" dirty="0" err="1" smtClean="0"/>
              <a:t>dorsal</a:t>
            </a:r>
            <a:r>
              <a:rPr lang="tr-TR" altLang="tr-TR" sz="2000" dirty="0" smtClean="0"/>
              <a:t> eğrilik gösterir.</a:t>
            </a:r>
          </a:p>
          <a:p>
            <a:pPr eaLnBrk="1" hangingPunct="1"/>
            <a:r>
              <a:rPr lang="tr-TR" altLang="tr-TR" sz="2000" dirty="0" err="1" smtClean="0"/>
              <a:t>Sagittal</a:t>
            </a:r>
            <a:r>
              <a:rPr lang="tr-TR" altLang="tr-TR" sz="2000" dirty="0" smtClean="0"/>
              <a:t> Düzlemde:</a:t>
            </a:r>
          </a:p>
          <a:p>
            <a:pPr marL="725488" indent="-342900" eaLnBrk="1" hangingPunct="1">
              <a:buFont typeface="+mj-lt"/>
              <a:buAutoNum type="arabicPeriod"/>
            </a:pPr>
            <a:r>
              <a:rPr lang="tr-TR" altLang="tr-TR" sz="2000" dirty="0" err="1" smtClean="0"/>
              <a:t>Servikal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eğri: </a:t>
            </a:r>
            <a:r>
              <a:rPr lang="tr-TR" altLang="tr-TR" sz="2000" dirty="0" smtClean="0"/>
              <a:t>C1- T2</a:t>
            </a:r>
            <a:endParaRPr lang="tr-TR" altLang="tr-TR" sz="2000" dirty="0"/>
          </a:p>
          <a:p>
            <a:pPr marL="725488" indent="-342900" eaLnBrk="1" hangingPunct="1">
              <a:buFont typeface="+mj-lt"/>
              <a:buAutoNum type="arabicPeriod"/>
            </a:pPr>
            <a:r>
              <a:rPr lang="tr-TR" altLang="tr-TR" sz="2000" dirty="0" err="1" smtClean="0"/>
              <a:t>Torakal</a:t>
            </a:r>
            <a:r>
              <a:rPr lang="tr-TR" altLang="tr-TR" sz="2000" dirty="0" smtClean="0"/>
              <a:t> eğri:T2-T12</a:t>
            </a:r>
          </a:p>
          <a:p>
            <a:pPr marL="725488" indent="-342900" eaLnBrk="1" hangingPunct="1">
              <a:buFont typeface="+mj-lt"/>
              <a:buAutoNum type="arabicPeriod"/>
            </a:pPr>
            <a:r>
              <a:rPr lang="tr-TR" altLang="tr-TR" sz="2000" dirty="0" err="1" smtClean="0"/>
              <a:t>Lumbal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eğri: </a:t>
            </a:r>
            <a:r>
              <a:rPr lang="tr-TR" altLang="tr-TR" sz="2000" dirty="0" smtClean="0"/>
              <a:t>T12-L5</a:t>
            </a:r>
          </a:p>
          <a:p>
            <a:pPr marL="725488" indent="-342900" eaLnBrk="1" hangingPunct="1">
              <a:buFont typeface="+mj-lt"/>
              <a:buAutoNum type="arabicPeriod"/>
            </a:pPr>
            <a:r>
              <a:rPr lang="tr-TR" altLang="tr-TR" sz="2000" dirty="0" err="1" smtClean="0"/>
              <a:t>Pelvik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eğri: </a:t>
            </a:r>
            <a:r>
              <a:rPr lang="tr-TR" altLang="tr-TR" sz="2000" dirty="0" smtClean="0"/>
              <a:t>LSE- </a:t>
            </a:r>
            <a:r>
              <a:rPr lang="tr-TR" altLang="tr-TR" sz="2000" dirty="0" err="1" smtClean="0"/>
              <a:t>koksiksin</a:t>
            </a:r>
            <a:r>
              <a:rPr lang="tr-TR" altLang="tr-TR" sz="2000" dirty="0" smtClean="0"/>
              <a:t> ucu</a:t>
            </a:r>
            <a:endParaRPr lang="tr-TR" altLang="tr-TR" sz="2000" dirty="0"/>
          </a:p>
          <a:p>
            <a:pPr eaLnBrk="1" hangingPunct="1"/>
            <a:r>
              <a:rPr lang="tr-TR" altLang="tr-TR" sz="2000" dirty="0" smtClean="0"/>
              <a:t>Omurganın </a:t>
            </a:r>
            <a:r>
              <a:rPr lang="tr-TR" altLang="tr-TR" sz="2000" dirty="0"/>
              <a:t>kompresyon kuvvetine karşı olan rezistansım artırmaktadır. </a:t>
            </a:r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Kolonun </a:t>
            </a:r>
            <a:r>
              <a:rPr lang="tr-TR" altLang="tr-TR" sz="2000" dirty="0"/>
              <a:t>rezistansı </a:t>
            </a:r>
            <a:r>
              <a:rPr lang="tr-TR" altLang="tr-TR" sz="2000" dirty="0" smtClean="0"/>
              <a:t>= (Eğri sayısı)² +1</a:t>
            </a:r>
            <a:endParaRPr lang="tr-TR" altLang="tr-TR" sz="2000" dirty="0"/>
          </a:p>
          <a:p>
            <a:pPr eaLnBrk="1" hangingPunct="1"/>
            <a:endParaRPr lang="en-US" altLang="tr-TR" sz="20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4F402-BF28-40E6-BDB8-8A2F207059E0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05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9875520" cy="509752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sz="3200" dirty="0"/>
              <a:t>SPİNAL EĞRİLİKLER</a:t>
            </a:r>
            <a:endParaRPr lang="en-US" altLang="tr-TR" sz="3200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idx="1"/>
          </p:nvPr>
        </p:nvSpPr>
        <p:spPr>
          <a:xfrm>
            <a:off x="1143000" y="1119352"/>
            <a:ext cx="9872871" cy="4038600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dirty="0"/>
              <a:t>Embriyolojik hayatın geç dönemlerinde ve </a:t>
            </a:r>
            <a:r>
              <a:rPr lang="tr-TR" altLang="tr-TR" dirty="0" smtClean="0"/>
              <a:t>doğumda </a:t>
            </a:r>
            <a:r>
              <a:rPr lang="tr-TR" altLang="tr-TR" dirty="0" smtClean="0">
                <a:sym typeface="Wingdings" panose="05000000000000000000" pitchFamily="2" charset="2"/>
              </a:rPr>
              <a:t>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kifotik</a:t>
            </a:r>
            <a:r>
              <a:rPr lang="tr-TR" altLang="tr-TR" dirty="0" smtClean="0"/>
              <a:t> </a:t>
            </a:r>
            <a:r>
              <a:rPr lang="tr-TR" altLang="tr-TR" dirty="0"/>
              <a:t>bir eğri </a:t>
            </a:r>
            <a:endParaRPr lang="tr-TR" altLang="tr-TR" dirty="0" smtClean="0"/>
          </a:p>
          <a:p>
            <a:pPr eaLnBrk="1" hangingPunct="1"/>
            <a:r>
              <a:rPr lang="tr-TR" altLang="tr-TR" dirty="0" err="1" smtClean="0"/>
              <a:t>Lordotik</a:t>
            </a:r>
            <a:r>
              <a:rPr lang="tr-TR" altLang="tr-TR" dirty="0" smtClean="0"/>
              <a:t> eğriler</a:t>
            </a:r>
            <a:r>
              <a:rPr lang="tr-TR" altLang="tr-TR" dirty="0" smtClean="0">
                <a:sym typeface="Wingdings" panose="05000000000000000000" pitchFamily="2" charset="2"/>
              </a:rPr>
              <a:t> </a:t>
            </a:r>
            <a:r>
              <a:rPr lang="tr-TR" altLang="tr-TR" dirty="0" smtClean="0"/>
              <a:t> </a:t>
            </a:r>
            <a:r>
              <a:rPr lang="tr-TR" altLang="tr-TR" dirty="0"/>
              <a:t>daha sonra gelişir ve </a:t>
            </a:r>
            <a:r>
              <a:rPr lang="tr-TR" altLang="tr-TR" dirty="0" err="1"/>
              <a:t>sekonder</a:t>
            </a:r>
            <a:r>
              <a:rPr lang="tr-TR" altLang="tr-TR" dirty="0"/>
              <a:t> eğrilerdir. 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Çocuğun başını </a:t>
            </a:r>
            <a:r>
              <a:rPr lang="tr-TR" altLang="tr-TR" dirty="0"/>
              <a:t>tutmaya </a:t>
            </a:r>
            <a:r>
              <a:rPr lang="tr-TR" altLang="tr-TR" dirty="0" smtClean="0"/>
              <a:t>başlaması </a:t>
            </a:r>
            <a:r>
              <a:rPr lang="tr-TR" altLang="tr-TR" dirty="0" smtClean="0">
                <a:sym typeface="Wingdings" panose="05000000000000000000" pitchFamily="2" charset="2"/>
              </a:rPr>
              <a:t></a:t>
            </a:r>
            <a:r>
              <a:rPr lang="tr-TR" altLang="tr-TR" dirty="0" smtClean="0"/>
              <a:t>  </a:t>
            </a:r>
            <a:r>
              <a:rPr lang="tr-TR" altLang="tr-TR" dirty="0" err="1"/>
              <a:t>servikal</a:t>
            </a:r>
            <a:r>
              <a:rPr lang="tr-TR" altLang="tr-TR" dirty="0"/>
              <a:t> </a:t>
            </a:r>
            <a:r>
              <a:rPr lang="tr-TR" altLang="tr-TR" dirty="0" err="1"/>
              <a:t>lordoz</a:t>
            </a:r>
            <a:r>
              <a:rPr lang="tr-TR" altLang="tr-TR" dirty="0"/>
              <a:t>  </a:t>
            </a:r>
            <a:r>
              <a:rPr lang="tr-TR" altLang="tr-TR" dirty="0" smtClean="0"/>
              <a:t>(ilk </a:t>
            </a:r>
            <a:r>
              <a:rPr lang="tr-TR" altLang="tr-TR" dirty="0"/>
              <a:t>4 ayda tamamlanır</a:t>
            </a:r>
            <a:r>
              <a:rPr lang="tr-TR" altLang="tr-TR" dirty="0" smtClean="0"/>
              <a:t>.)</a:t>
            </a:r>
          </a:p>
          <a:p>
            <a:r>
              <a:rPr lang="tr-TR" altLang="tr-TR" dirty="0" smtClean="0"/>
              <a:t>Çocuğun </a:t>
            </a:r>
            <a:r>
              <a:rPr lang="tr-TR" altLang="tr-TR" dirty="0"/>
              <a:t>oturmaya </a:t>
            </a:r>
            <a:r>
              <a:rPr lang="tr-TR" altLang="tr-TR" dirty="0" smtClean="0"/>
              <a:t>başlaması </a:t>
            </a:r>
            <a:r>
              <a:rPr lang="tr-TR" altLang="tr-TR" dirty="0" smtClean="0">
                <a:sym typeface="Wingdings" panose="05000000000000000000" pitchFamily="2" charset="2"/>
              </a:rPr>
              <a:t>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Lumbal</a:t>
            </a:r>
            <a:r>
              <a:rPr lang="tr-TR" altLang="tr-TR" dirty="0" smtClean="0"/>
              <a:t> </a:t>
            </a:r>
            <a:r>
              <a:rPr lang="tr-TR" altLang="tr-TR" dirty="0" err="1"/>
              <a:t>lordoz</a:t>
            </a:r>
            <a:r>
              <a:rPr lang="tr-TR" altLang="tr-TR" dirty="0"/>
              <a:t> </a:t>
            </a:r>
            <a:r>
              <a:rPr lang="tr-TR" altLang="tr-TR" dirty="0" smtClean="0"/>
              <a:t>(yaklaşık </a:t>
            </a:r>
            <a:r>
              <a:rPr lang="tr-TR" altLang="tr-TR" dirty="0"/>
              <a:t>1 </a:t>
            </a:r>
            <a:r>
              <a:rPr lang="tr-TR" altLang="tr-TR" dirty="0" smtClean="0"/>
              <a:t>yaşına </a:t>
            </a:r>
            <a:r>
              <a:rPr lang="tr-TR" altLang="tr-TR" dirty="0"/>
              <a:t>kadar </a:t>
            </a:r>
            <a:r>
              <a:rPr lang="tr-TR" altLang="tr-TR" dirty="0" smtClean="0"/>
              <a:t>tamamlanır)</a:t>
            </a:r>
          </a:p>
          <a:p>
            <a:r>
              <a:rPr lang="tr-TR" altLang="tr-TR" dirty="0" smtClean="0"/>
              <a:t> </a:t>
            </a:r>
            <a:r>
              <a:rPr lang="tr-TR" altLang="tr-TR" dirty="0" err="1"/>
              <a:t>Servikal</a:t>
            </a:r>
            <a:r>
              <a:rPr lang="tr-TR" altLang="tr-TR" dirty="0"/>
              <a:t> ve </a:t>
            </a:r>
            <a:r>
              <a:rPr lang="tr-TR" altLang="tr-TR" dirty="0" err="1"/>
              <a:t>lumbal</a:t>
            </a:r>
            <a:r>
              <a:rPr lang="tr-TR" altLang="tr-TR" dirty="0"/>
              <a:t> </a:t>
            </a:r>
            <a:r>
              <a:rPr lang="tr-TR" altLang="tr-TR" dirty="0" err="1"/>
              <a:t>lordozlar</a:t>
            </a:r>
            <a:r>
              <a:rPr lang="tr-TR" altLang="tr-TR" dirty="0"/>
              <a:t> ile </a:t>
            </a:r>
            <a:r>
              <a:rPr lang="tr-TR" altLang="tr-TR" dirty="0" err="1"/>
              <a:t>torakal</a:t>
            </a:r>
            <a:r>
              <a:rPr lang="tr-TR" altLang="tr-TR" dirty="0"/>
              <a:t> ve </a:t>
            </a:r>
            <a:r>
              <a:rPr lang="tr-TR" altLang="tr-TR" dirty="0" err="1"/>
              <a:t>sakral</a:t>
            </a:r>
            <a:r>
              <a:rPr lang="tr-TR" altLang="tr-TR" dirty="0"/>
              <a:t> </a:t>
            </a:r>
            <a:r>
              <a:rPr lang="tr-TR" altLang="tr-TR" dirty="0" err="1" smtClean="0"/>
              <a:t>kifozların</a:t>
            </a:r>
            <a:r>
              <a:rPr lang="tr-TR" altLang="tr-TR" dirty="0" smtClean="0"/>
              <a:t> </a:t>
            </a:r>
            <a:r>
              <a:rPr lang="tr-TR" altLang="tr-TR" dirty="0" err="1"/>
              <a:t>açısal</a:t>
            </a:r>
            <a:r>
              <a:rPr lang="tr-TR" altLang="tr-TR" dirty="0"/>
              <a:t> değerleri birbirine eşittir. </a:t>
            </a:r>
            <a:r>
              <a:rPr lang="tr-TR" altLang="tr-TR" dirty="0" smtClean="0"/>
              <a:t>(</a:t>
            </a:r>
            <a:r>
              <a:rPr lang="tr-TR" altLang="tr-TR" dirty="0" err="1" smtClean="0"/>
              <a:t>kompanzasyon</a:t>
            </a:r>
            <a:r>
              <a:rPr lang="tr-TR" altLang="tr-TR" dirty="0" smtClean="0"/>
              <a:t>)</a:t>
            </a:r>
          </a:p>
          <a:p>
            <a:r>
              <a:rPr lang="tr-TR" altLang="tr-TR" dirty="0" err="1" smtClean="0"/>
              <a:t>Sekonder</a:t>
            </a:r>
            <a:r>
              <a:rPr lang="tr-TR" altLang="tr-TR" dirty="0" smtClean="0"/>
              <a:t> </a:t>
            </a:r>
            <a:r>
              <a:rPr lang="tr-TR" altLang="tr-TR" dirty="0"/>
              <a:t>eğrilerin gelişmesindeki en önemli amaç</a:t>
            </a:r>
            <a:r>
              <a:rPr lang="tr-TR" altLang="tr-TR" dirty="0" smtClean="0"/>
              <a:t>;</a:t>
            </a:r>
          </a:p>
          <a:p>
            <a:pPr marL="388620" indent="-342900">
              <a:buFont typeface="+mj-lt"/>
              <a:buAutoNum type="arabicPeriod"/>
            </a:pPr>
            <a:r>
              <a:rPr lang="tr-TR" altLang="tr-TR" dirty="0" smtClean="0"/>
              <a:t>Dik </a:t>
            </a:r>
            <a:r>
              <a:rPr lang="tr-TR" altLang="tr-TR" dirty="0"/>
              <a:t>pozisyonun sağlanmasında aşın kas kuvvetine gerek göstermeden dengenin devam </a:t>
            </a:r>
            <a:r>
              <a:rPr lang="tr-TR" altLang="tr-TR" dirty="0" smtClean="0"/>
              <a:t>ettirilmesi</a:t>
            </a:r>
          </a:p>
          <a:p>
            <a:pPr marL="388620" indent="-342900">
              <a:buFont typeface="+mj-lt"/>
              <a:buAutoNum type="arabicPeriod"/>
            </a:pPr>
            <a:r>
              <a:rPr lang="tr-TR" altLang="tr-TR" dirty="0" smtClean="0"/>
              <a:t>Büyüme </a:t>
            </a:r>
            <a:r>
              <a:rPr lang="tr-TR" altLang="tr-TR" dirty="0"/>
              <a:t>süreci içerisinde </a:t>
            </a:r>
            <a:r>
              <a:rPr lang="tr-TR" altLang="tr-TR" dirty="0" err="1"/>
              <a:t>vertebral</a:t>
            </a:r>
            <a:r>
              <a:rPr lang="tr-TR" altLang="tr-TR" dirty="0"/>
              <a:t> kolonda patolojik sayılacak eğriliklerin </a:t>
            </a:r>
            <a:r>
              <a:rPr lang="tr-TR" altLang="tr-TR" dirty="0" smtClean="0"/>
              <a:t>önlenmesi</a:t>
            </a:r>
            <a:endParaRPr lang="en-US" alt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1C4CF-8BDC-4241-AF9B-28D0AE6070DC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32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SPİNAL KOLONUN İNTRİNSİK </a:t>
            </a:r>
            <a:r>
              <a:rPr lang="tr-TR" sz="3200" dirty="0" smtClean="0"/>
              <a:t>DENGESİ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Oldukça </a:t>
            </a:r>
            <a:r>
              <a:rPr lang="tr-TR" dirty="0"/>
              <a:t>kuvvetli bir </a:t>
            </a:r>
            <a:r>
              <a:rPr lang="tr-TR" dirty="0" err="1"/>
              <a:t>intrinsik</a:t>
            </a:r>
            <a:r>
              <a:rPr lang="tr-TR" dirty="0"/>
              <a:t> dengesi vardır. Ayakta dik durabilmek için çok fazla kas kuvvetine gereksinim yoktur. </a:t>
            </a:r>
            <a:endParaRPr lang="tr-TR" dirty="0" smtClean="0"/>
          </a:p>
          <a:p>
            <a:pPr marL="502920" indent="-457200">
              <a:buFont typeface="+mj-lt"/>
              <a:buAutoNum type="arabicPeriod"/>
            </a:pPr>
            <a:r>
              <a:rPr lang="tr-TR" dirty="0" smtClean="0"/>
              <a:t>Normal </a:t>
            </a:r>
            <a:r>
              <a:rPr lang="tr-TR" dirty="0"/>
              <a:t>omurgada bütün </a:t>
            </a:r>
            <a:r>
              <a:rPr lang="tr-TR" dirty="0" err="1"/>
              <a:t>intersegmental</a:t>
            </a:r>
            <a:r>
              <a:rPr lang="tr-TR" dirty="0"/>
              <a:t> ve </a:t>
            </a:r>
            <a:r>
              <a:rPr lang="tr-TR" dirty="0" err="1"/>
              <a:t>intrasegmental</a:t>
            </a:r>
            <a:r>
              <a:rPr lang="tr-TR" dirty="0"/>
              <a:t> bağlar gerilim altındadır.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İntervertebral</a:t>
            </a:r>
            <a:r>
              <a:rPr lang="tr-TR" dirty="0" smtClean="0"/>
              <a:t> diskler </a:t>
            </a:r>
          </a:p>
          <a:p>
            <a:pPr marL="502920" indent="-457200">
              <a:buFont typeface="+mj-lt"/>
              <a:buAutoNum type="arabicPeriod"/>
            </a:pPr>
            <a:r>
              <a:rPr lang="tr-TR" dirty="0" err="1" smtClean="0"/>
              <a:t>Torasik</a:t>
            </a:r>
            <a:r>
              <a:rPr lang="tr-TR" dirty="0" smtClean="0"/>
              <a:t> kafes</a:t>
            </a:r>
            <a:endParaRPr lang="tr-TR" dirty="0"/>
          </a:p>
          <a:p>
            <a:pPr marL="4572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2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POSTÜR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6973" y="1965960"/>
            <a:ext cx="9872871" cy="403860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Postürün</a:t>
            </a:r>
            <a:r>
              <a:rPr lang="tr-TR" dirty="0" smtClean="0"/>
              <a:t> </a:t>
            </a:r>
            <a:r>
              <a:rPr lang="tr-TR" dirty="0"/>
              <a:t>3 ana yapısı vardır.</a:t>
            </a:r>
          </a:p>
          <a:p>
            <a:pPr marL="993775" lvl="0" indent="-457200">
              <a:buFont typeface="+mj-lt"/>
              <a:buAutoNum type="arabicPeriod"/>
            </a:pPr>
            <a:r>
              <a:rPr lang="tr-TR" dirty="0" err="1" smtClean="0"/>
              <a:t>Kolumna</a:t>
            </a:r>
            <a:r>
              <a:rPr lang="tr-TR" dirty="0" smtClean="0"/>
              <a:t> </a:t>
            </a:r>
            <a:r>
              <a:rPr lang="tr-TR" dirty="0" err="1"/>
              <a:t>Vertebralis</a:t>
            </a:r>
            <a:endParaRPr lang="tr-TR" dirty="0"/>
          </a:p>
          <a:p>
            <a:pPr marL="993775" lvl="0" indent="-457200">
              <a:buFont typeface="+mj-lt"/>
              <a:buAutoNum type="arabicPeriod"/>
            </a:pPr>
            <a:r>
              <a:rPr lang="tr-TR" dirty="0" err="1" smtClean="0"/>
              <a:t>Pelvis</a:t>
            </a:r>
            <a:endParaRPr lang="tr-TR" dirty="0"/>
          </a:p>
          <a:p>
            <a:pPr marL="993775" lvl="0" indent="-457200">
              <a:buFont typeface="+mj-lt"/>
              <a:buAutoNum type="arabicPeriod"/>
            </a:pPr>
            <a:r>
              <a:rPr lang="tr-TR" dirty="0"/>
              <a:t>A</a:t>
            </a:r>
            <a:r>
              <a:rPr lang="tr-TR" dirty="0" smtClean="0"/>
              <a:t>lt </a:t>
            </a:r>
            <a:r>
              <a:rPr lang="tr-TR" dirty="0" err="1" smtClean="0"/>
              <a:t>Ekstremiteler</a:t>
            </a:r>
            <a:endParaRPr lang="tr-TR" dirty="0" smtClean="0"/>
          </a:p>
          <a:p>
            <a:pPr marL="993775" lvl="0" indent="-457200">
              <a:buFont typeface="+mj-lt"/>
              <a:buAutoNum type="arabicPeriod"/>
            </a:pPr>
            <a:endParaRPr lang="tr-TR" dirty="0"/>
          </a:p>
          <a:p>
            <a:r>
              <a:rPr lang="tr-TR" dirty="0" smtClean="0"/>
              <a:t>70 </a:t>
            </a:r>
            <a:r>
              <a:rPr lang="tr-TR" dirty="0"/>
              <a:t>kg’lık bir kişinin L3 diskine ayakta dik duruş </a:t>
            </a:r>
            <a:r>
              <a:rPr lang="tr-TR" dirty="0" smtClean="0"/>
              <a:t>pozisyonunda </a:t>
            </a:r>
            <a:r>
              <a:rPr lang="tr-TR" dirty="0"/>
              <a:t>70 kg’lık yük biner. L3’ün üstündeki vücut kısmı vücudun yarısı kadardır. </a:t>
            </a:r>
            <a:r>
              <a:rPr lang="tr-TR" dirty="0" smtClean="0"/>
              <a:t>Ağırlık </a:t>
            </a:r>
            <a:r>
              <a:rPr lang="tr-TR" dirty="0"/>
              <a:t>bu vücut kısmının 2 katı kadar binmektedir. Öne doğru eğilince binen yük 2 misli artar. Aynı kişi yerden öne eğilerek bir şey alıyorsa diğerinin 2 katı yük biner.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45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FONKSİYONEL ÜNİTE	</a:t>
            </a:r>
            <a:br>
              <a:rPr lang="tr-TR" sz="3200" dirty="0"/>
            </a:b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>
          <a:xfrm>
            <a:off x="415885" y="1169172"/>
            <a:ext cx="9766753" cy="777240"/>
          </a:xfrm>
        </p:spPr>
        <p:txBody>
          <a:bodyPr/>
          <a:lstStyle/>
          <a:p>
            <a:r>
              <a:rPr lang="tr-TR" dirty="0"/>
              <a:t>2 </a:t>
            </a:r>
            <a:r>
              <a:rPr lang="tr-TR" dirty="0" err="1"/>
              <a:t>korpus</a:t>
            </a:r>
            <a:r>
              <a:rPr lang="tr-TR" dirty="0"/>
              <a:t> </a:t>
            </a:r>
            <a:r>
              <a:rPr lang="tr-TR" dirty="0" err="1"/>
              <a:t>vertebra</a:t>
            </a:r>
            <a:r>
              <a:rPr lang="tr-TR" dirty="0"/>
              <a:t> + disk + ilişkili yumuşak dokular</a:t>
            </a:r>
          </a:p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>
          <a:xfrm>
            <a:off x="415885" y="2646829"/>
            <a:ext cx="4754880" cy="33832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/>
              <a:t>Ön bölümünü;</a:t>
            </a:r>
          </a:p>
          <a:p>
            <a:pPr marL="271463" indent="-182563">
              <a:buFont typeface="Arial" panose="020B0604020202020204" pitchFamily="34" charset="0"/>
              <a:buChar char="•"/>
            </a:pPr>
            <a:r>
              <a:rPr lang="tr-TR" dirty="0" smtClean="0"/>
              <a:t>2 </a:t>
            </a:r>
            <a:r>
              <a:rPr lang="tr-TR" dirty="0" err="1"/>
              <a:t>vertebra</a:t>
            </a:r>
            <a:r>
              <a:rPr lang="tr-TR" dirty="0"/>
              <a:t> </a:t>
            </a:r>
            <a:r>
              <a:rPr lang="tr-TR" dirty="0" err="1" smtClean="0"/>
              <a:t>korpusu</a:t>
            </a:r>
            <a:endParaRPr lang="tr-TR" dirty="0"/>
          </a:p>
          <a:p>
            <a:pPr marL="271463" indent="-182563">
              <a:buFont typeface="Arial" panose="020B0604020202020204" pitchFamily="34" charset="0"/>
              <a:buChar char="•"/>
            </a:pPr>
            <a:r>
              <a:rPr lang="tr-TR" dirty="0" err="1" smtClean="0"/>
              <a:t>İntervertebral</a:t>
            </a:r>
            <a:r>
              <a:rPr lang="tr-TR" dirty="0" smtClean="0"/>
              <a:t> disk</a:t>
            </a:r>
          </a:p>
          <a:p>
            <a:pPr marL="271463" indent="-182563">
              <a:buFont typeface="Arial" panose="020B0604020202020204" pitchFamily="34" charset="0"/>
              <a:buChar char="•"/>
            </a:pPr>
            <a:r>
              <a:rPr lang="tr-TR" dirty="0" err="1" smtClean="0"/>
              <a:t>Posterior</a:t>
            </a:r>
            <a:r>
              <a:rPr lang="tr-TR" dirty="0"/>
              <a:t> </a:t>
            </a:r>
            <a:r>
              <a:rPr lang="tr-TR" dirty="0" err="1"/>
              <a:t>longitüdinal</a:t>
            </a:r>
            <a:r>
              <a:rPr lang="tr-TR" dirty="0"/>
              <a:t> </a:t>
            </a:r>
            <a:r>
              <a:rPr lang="tr-TR" dirty="0" err="1"/>
              <a:t>ligamentler</a:t>
            </a:r>
            <a:r>
              <a:rPr lang="tr-TR" dirty="0"/>
              <a:t> </a:t>
            </a:r>
            <a:endParaRPr lang="tr-TR" dirty="0" smtClean="0"/>
          </a:p>
          <a:p>
            <a:pPr marL="271463" indent="-182563">
              <a:buFont typeface="Arial" panose="020B0604020202020204" pitchFamily="34" charset="0"/>
              <a:buChar char="•"/>
            </a:pPr>
            <a:r>
              <a:rPr lang="tr-TR" dirty="0" err="1" smtClean="0"/>
              <a:t>Anterior</a:t>
            </a:r>
            <a:r>
              <a:rPr lang="tr-TR" dirty="0" smtClean="0"/>
              <a:t> </a:t>
            </a:r>
            <a:r>
              <a:rPr lang="tr-TR" dirty="0" err="1" smtClean="0"/>
              <a:t>longitüdinal</a:t>
            </a:r>
            <a:r>
              <a:rPr lang="tr-TR" dirty="0" smtClean="0"/>
              <a:t> </a:t>
            </a:r>
            <a:r>
              <a:rPr lang="tr-TR" dirty="0" err="1" smtClean="0"/>
              <a:t>ligamentler</a:t>
            </a:r>
            <a:r>
              <a:rPr lang="tr-TR" dirty="0" smtClean="0"/>
              <a:t>. </a:t>
            </a: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>
          <a:xfrm>
            <a:off x="4768986" y="2666377"/>
            <a:ext cx="4754880" cy="338328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b="1" dirty="0"/>
              <a:t>Arka bölümünü;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Arkuslar</a:t>
            </a:r>
            <a:endParaRPr lang="tr-T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İntervertebral</a:t>
            </a:r>
            <a:r>
              <a:rPr lang="tr-TR" dirty="0"/>
              <a:t> eklem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 faset, </a:t>
            </a:r>
            <a:r>
              <a:rPr lang="tr-TR" dirty="0" err="1"/>
              <a:t>transvers</a:t>
            </a:r>
            <a:r>
              <a:rPr lang="tr-TR" dirty="0"/>
              <a:t> ve </a:t>
            </a:r>
            <a:r>
              <a:rPr lang="tr-TR" dirty="0" err="1"/>
              <a:t>spinal</a:t>
            </a:r>
            <a:r>
              <a:rPr lang="tr-TR" dirty="0"/>
              <a:t> çıkıntılar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Ligamentum</a:t>
            </a:r>
            <a:r>
              <a:rPr lang="tr-TR" dirty="0"/>
              <a:t> </a:t>
            </a:r>
            <a:r>
              <a:rPr lang="tr-TR" dirty="0" err="1"/>
              <a:t>flavum</a:t>
            </a:r>
            <a:r>
              <a:rPr lang="tr-TR" dirty="0"/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Supraspinöz</a:t>
            </a:r>
            <a:r>
              <a:rPr lang="tr-TR" dirty="0"/>
              <a:t> lig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err="1"/>
              <a:t>İnterspinöz</a:t>
            </a:r>
            <a:r>
              <a:rPr lang="tr-TR" dirty="0"/>
              <a:t> bağ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A1010-B87C-43EB-A36C-8EDD623F5E5D}" type="slidenum">
              <a:rPr lang="tr-TR" smtClean="0"/>
              <a:t>9</a:t>
            </a:fld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567151" y="1872282"/>
            <a:ext cx="9615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Fonksiyonel ünite ya da hareket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</a:rPr>
              <a:t>segmentinin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3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</TotalTime>
  <Words>1976</Words>
  <Application>Microsoft Office PowerPoint</Application>
  <PresentationFormat>Geniş ekran</PresentationFormat>
  <Paragraphs>290</Paragraphs>
  <Slides>34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Wingdings</vt:lpstr>
      <vt:lpstr>Office Teması</vt:lpstr>
      <vt:lpstr>VERTEBRAL KOLON MEKANİĞİ  VE  PATOMEKANİĞİ</vt:lpstr>
      <vt:lpstr>PowerPoint Sunusu</vt:lpstr>
      <vt:lpstr>VERTEBRAL KOLONUN GÖREVLERİ</vt:lpstr>
      <vt:lpstr>SPİNAL KOLUNUN YAPISI</vt:lpstr>
      <vt:lpstr>SPİNAL EĞRİLİKLER</vt:lpstr>
      <vt:lpstr>SPİNAL EĞRİLİKLER</vt:lpstr>
      <vt:lpstr>SPİNAL KOLONUN İNTRİNSİK DENGESİ</vt:lpstr>
      <vt:lpstr>POSTÜR</vt:lpstr>
      <vt:lpstr>FONKSİYONEL ÜNİTE  </vt:lpstr>
      <vt:lpstr>PowerPoint Sunusu</vt:lpstr>
      <vt:lpstr>PowerPoint Sunusu</vt:lpstr>
      <vt:lpstr>PowerPoint Sunusu</vt:lpstr>
      <vt:lpstr>EKLEMLER (KOLUMNA VERTEBRALİSDE)</vt:lpstr>
      <vt:lpstr>PowerPoint Sunusu</vt:lpstr>
      <vt:lpstr>PowerPoint Sunusu</vt:lpstr>
      <vt:lpstr>KOLUMNA VERTEBRALİSİN BAĞLARI </vt:lpstr>
      <vt:lpstr>KOLUMNA VERTEBRALlStN KASLARI</vt:lpstr>
      <vt:lpstr>KOLUMNA VERTEBRALİSİN PATOMEKANİĞİ  SERVİKAL BÖLGENİN PATOMEKANİĞİ (KONJENİTAL)</vt:lpstr>
      <vt:lpstr>KOLUMNA VERTEBRALİSİN PATOMEKANİĞİ SERVtKAL BÖLGENİN PATOMEKANİĞİ (KONJENİTAL)</vt:lpstr>
      <vt:lpstr>KOLUMNA VERTEBRALİSİN PATOMEKANİĞİ SERVtKAL BÖLGENİN PATOMEKANİĞİ (KONJENİTAL)</vt:lpstr>
      <vt:lpstr>KOLUMNA VERTEBRALİSİN PATOMEKANİĞİ SERVtKAL BÖLGENİN PATOMEKANİĞİ (KONJENİTAL)</vt:lpstr>
      <vt:lpstr>KOLUMNA VERTEBRALİSİN PATOMEKANİĞİ SERVtKAL BÖLGENİN PATOMEKANİĞİ (AKKİZ)</vt:lpstr>
      <vt:lpstr>PowerPoint Sunusu</vt:lpstr>
      <vt:lpstr>KOLUMNA VERTEBRALİSİN PATOMEKANİĞİ SERVtKAL BÖLGENİN PATOMEKANİĞİ (AKKİZ)</vt:lpstr>
      <vt:lpstr>KOLUMNA VERTEBRALİSİN PATOMEKANİĞİ SERVtKAL BÖLGENİN PATOMEKANİĞİ (AKKİZ)</vt:lpstr>
      <vt:lpstr>KOLUMNA VERTEBRALİSİN PATOMEKANİĞİ SERVtKAL BÖLGENİN PATOMEKANİĞİ (AKKİZ)</vt:lpstr>
      <vt:lpstr>KOLUMNA VERTEBRALİSİN PATOMEKANİĞİ SERVtKAL BÖLGENİN PATOMEKANİĞİ (AKKİZ)</vt:lpstr>
      <vt:lpstr>KOLUMNA VERTEBRALİSİN PATOMEKANİĞİ TORAKAL BÖLGENİN PATOMEKANİĞİ (AKKİZ)</vt:lpstr>
      <vt:lpstr>KOLUMNA VERTEBRALİSİN PATOMEKANİĞİ LUMBAL BÖLGENİN PATOMEKANİĞİ (AKKİZ)</vt:lpstr>
      <vt:lpstr>KOLUMNA VERTEBRALİSİN PATOMEKANİĞİ TORAKAL BÖLGENİN PATOMEKANİĞİ (AKKİZ)</vt:lpstr>
      <vt:lpstr>KOLUMNA VERTEBRALİSİN PATOMEKANİĞİ TORAKAL BÖLGENİN PATOMEKANİĞİ (AKKİZ)</vt:lpstr>
      <vt:lpstr>KOLUMNA VERTEBRALİSİN PATOMEKANİĞİ TORAKAL BÖLGENİN PATOMEKANİĞİ (AKKİZ)</vt:lpstr>
      <vt:lpstr>KOLUMNA VERTEBRALİSİN PATOMEKANİĞİ TORAKAL BÖLGENİN PATOMEKANİĞİ (AKKİZ)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VERTEBRAL KOLON MEKANİĞİ  VE  PATOMEKANİĞİ</dc:title>
  <dc:creator>Seher</dc:creator>
  <cp:lastModifiedBy>user02</cp:lastModifiedBy>
  <cp:revision>279</cp:revision>
  <dcterms:created xsi:type="dcterms:W3CDTF">2017-03-22T01:16:27Z</dcterms:created>
  <dcterms:modified xsi:type="dcterms:W3CDTF">2018-06-25T11:37:56Z</dcterms:modified>
</cp:coreProperties>
</file>