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  <p:sldId id="260" r:id="rId7"/>
    <p:sldId id="264" r:id="rId8"/>
    <p:sldId id="274" r:id="rId9"/>
    <p:sldId id="275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179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>
                <a:solidFill>
                  <a:srgbClr val="000000"/>
                </a:solidFill>
              </a:rPr>
            </a:fld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16179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6179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28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>
                <a:solidFill>
                  <a:srgbClr val="000000"/>
                </a:solidFill>
              </a:rPr>
            </a:fld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16281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6282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4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>
                <a:solidFill>
                  <a:srgbClr val="000000"/>
                </a:solidFill>
              </a:rPr>
            </a:fld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16384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6384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486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>
                <a:solidFill>
                  <a:srgbClr val="000000"/>
                </a:solidFill>
              </a:rPr>
            </a:fld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16486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6486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896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>
                <a:solidFill>
                  <a:srgbClr val="000000"/>
                </a:solidFill>
              </a:rPr>
            </a:fld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16896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6896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920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>
                <a:solidFill>
                  <a:srgbClr val="000000"/>
                </a:solidFill>
              </a:rPr>
            </a:fld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17920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7920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022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>
                <a:solidFill>
                  <a:srgbClr val="000000"/>
                </a:solidFill>
              </a:rPr>
            </a:fld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8022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227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>
                <a:solidFill>
                  <a:srgbClr val="000000"/>
                </a:solidFill>
              </a:rPr>
            </a:fld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18227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8227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3970" name="Rectangle 2"/>
          <p:cNvSpPr>
            <a:spLocks noGrp="1" noChangeArrowheads="1"/>
          </p:cNvSpPr>
          <p:nvPr>
            <p:ph type="ctr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Sağlik hİzmetlerİnde </a:t>
            </a:r>
            <a:r>
              <a:rPr kumimoji="0" lang="tr-TR" altLang="tr-TR" sz="3000" b="1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öncelİklendİrme</a:t>
            </a:r>
            <a:endParaRPr kumimoji="0" lang="tr-TR" altLang="tr-TR" sz="3000" b="1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Rectangle 3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/>
          <a:p>
            <a:pPr marL="0" indent="0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Ülkelerin değişen ekonomik, sosyal ve demografik yapıları sağlık sistemlerinin mevcut (ve her zaman kıt) kaynaklarla toplumsal ihtiyaçları en iyi şekilde karşılayabilme hizmeti sağlık politikası belirleyicilerinin önceliklendirmede kullandıkları yaklaşımdır.</a:t>
            </a:r>
            <a:endParaRPr lang="tr-TR" alt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6018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Kit kaynaklarin en uygun kullanimi İle İlgİlİ kavramlar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Hizmet sınırlaması (rationing)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Öncelik belirleme (priority setting)</a:t>
            </a:r>
            <a:endParaRPr lang="tr-TR" alt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2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Öncelİk belİrleme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8371" name="Rectangle 3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Sağlık kazanımlarını artırmak ve sağlık kaynaklarının dağılımını seçilen kriterlere göre gerçekleştirmek amacıyla ilk önce verilmesi gereken hizmetlerin seçilmesini içerir</a:t>
            </a:r>
            <a:endParaRPr lang="tr-TR" altLang="tr-TR" dirty="0"/>
          </a:p>
          <a:p>
            <a:pPr marL="0" indent="0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tr-TR" alt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1138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Öncelİk belİrleme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2467" name="Rectangle 3"/>
          <p:cNvSpPr>
            <a:spLocks noGrp="1"/>
          </p:cNvSpPr>
          <p:nvPr>
            <p:ph type="body"/>
          </p:nvPr>
        </p:nvSpPr>
        <p:spPr>
          <a:xfrm>
            <a:off x="3354388" y="1827213"/>
            <a:ext cx="7313612" cy="4114800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tr-TR" altLang="tr-TR" dirty="0"/>
              <a:t>Dışsal öncelik belirleme: hasta ya da hasta grupları arasında öncelik belirleme </a:t>
            </a:r>
            <a:endParaRPr lang="tr-TR" altLang="tr-TR" dirty="0"/>
          </a:p>
          <a:p>
            <a:pPr eaLnBrk="1" hangingPunct="1">
              <a:buNone/>
            </a:pPr>
            <a:endParaRPr lang="tr-TR" altLang="tr-TR" dirty="0"/>
          </a:p>
          <a:p>
            <a:pPr eaLnBrk="1" hangingPunct="1"/>
            <a:r>
              <a:rPr lang="tr-TR" altLang="tr-TR" dirty="0"/>
              <a:t>İçsel öncelik belirleme: farklı tedavi türleri arasında öncelik belirleme  </a:t>
            </a:r>
            <a:endParaRPr lang="tr-TR" alt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378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Öncelİk belİrleme: Dünya Bankasi DALY çalişmasi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2707" name="Rectangle 3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Dünya Bankası Engelliliğe Ayarlı Yaşam Yılları (DALY) yöntemini uygulayarak dünyadaki hastalık yükünü saptamış ve gelişmekte olan ülkelerin kaynaklarını aşağıdaki hizmetlere yönlendirmelerini önermiştir 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hamilelikle ilgili bakım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aile planlaması hizmetleri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tüberküloz kontrolü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cinsel yolla bulaşan hastalıkların kontrolü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çocuklarda sıklıkla görülen hastalıkların bakımı</a:t>
            </a:r>
            <a:endParaRPr lang="tr-TR" alt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02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Öncelİklendİrme İle İlgİlİ kabul gören İkİ nokta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3731" name="Rectangle 3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Öncelik belirleme ister gelişmiş isterse de gelişmekte olan olsun tüm ülkelerde kaçınılmaz bir eylemdir 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Uygulamada var olan öncelik belirleme süreci mümkün olduğu kadar objektif ve ilgili tüm tarafların katılımıyla gerçekleşmelidir </a:t>
            </a:r>
            <a:endParaRPr lang="tr-TR" alt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450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Öncelİk belİrlemede taraflar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5779" name="Rectangle 3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Politika belirleyiciler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Bürokratlar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Sağlık hizmeti sunanlar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Hizmeti alanlar, toplum</a:t>
            </a:r>
            <a:endParaRPr lang="tr-TR" alt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1574</Words>
  <Application>WPS Presentation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3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Wingdings 2</vt:lpstr>
      <vt:lpstr>Verdana</vt:lpstr>
      <vt:lpstr>Times New Roman</vt:lpstr>
      <vt:lpstr>Impact</vt:lpstr>
      <vt:lpstr>Wingdings</vt:lpstr>
      <vt:lpstr>Segoe Print</vt:lpstr>
      <vt:lpstr>Office Theme</vt:lpstr>
      <vt:lpstr>Sağlik hİzmetlerİnde öncelİklendİrme</vt:lpstr>
      <vt:lpstr>PowerPoint 演示文稿</vt:lpstr>
      <vt:lpstr>Kit kaynaklarin en uygun kullanimi İle İlgİlİ kavramlar</vt:lpstr>
      <vt:lpstr>Öncelİk belİrleme</vt:lpstr>
      <vt:lpstr>Öncelİk belİrleme</vt:lpstr>
      <vt:lpstr>Öncelİk belİrleme: Dünya Bankasi DALY çalişmasi</vt:lpstr>
      <vt:lpstr>Öncelİklendİrme İle İlgİlİ kabul gören İkİ nokta</vt:lpstr>
      <vt:lpstr>Öncelİk belİrlemede taraflar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 hİzmetlerİnde öncelİklendİrme</dc:title>
  <dc:creator>LENOVO</dc:creator>
  <cp:lastModifiedBy>Nesibe Uzel Yar</cp:lastModifiedBy>
  <cp:revision>1</cp:revision>
  <dcterms:created xsi:type="dcterms:W3CDTF">2020-02-06T13:59:45Z</dcterms:created>
  <dcterms:modified xsi:type="dcterms:W3CDTF">2020-02-06T13:59:45Z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