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258" r:id="rId5"/>
    <p:sldId id="259" r:id="rId6"/>
    <p:sldId id="260" r:id="rId7"/>
    <p:sldId id="264" r:id="rId8"/>
    <p:sldId id="274" r:id="rId9"/>
    <p:sldId id="275" r:id="rId10"/>
    <p:sldId id="27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1794" name="Rectangle 7"/>
          <p:cNvSpPr txBox="1">
            <a:spLocks noGrp="1"/>
          </p:cNvSpPr>
          <p:nvPr>
            <p:ph type="sldNum" sz="quarter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tr-TR" altLang="tr-TR" dirty="0">
                <a:solidFill>
                  <a:srgbClr val="000000"/>
                </a:solidFill>
              </a:rPr>
            </a:fld>
            <a:endParaRPr lang="tr-TR" altLang="tr-TR" dirty="0">
              <a:solidFill>
                <a:srgbClr val="000000"/>
              </a:solidFill>
            </a:endParaRPr>
          </a:p>
        </p:txBody>
      </p:sp>
      <p:sp>
        <p:nvSpPr>
          <p:cNvPr id="161795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61796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tr-TR" altLang="tr-T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281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tr-TR" altLang="tr-TR" dirty="0">
                <a:solidFill>
                  <a:srgbClr val="000000"/>
                </a:solidFill>
              </a:rPr>
            </a:fld>
            <a:endParaRPr lang="tr-TR" altLang="tr-TR" dirty="0">
              <a:solidFill>
                <a:srgbClr val="000000"/>
              </a:solidFill>
            </a:endParaRPr>
          </a:p>
        </p:txBody>
      </p:sp>
      <p:sp>
        <p:nvSpPr>
          <p:cNvPr id="162819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62820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tr-TR" altLang="tr-T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4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tr-TR" altLang="tr-TR" dirty="0">
                <a:solidFill>
                  <a:srgbClr val="000000"/>
                </a:solidFill>
              </a:rPr>
            </a:fld>
            <a:endParaRPr lang="tr-TR" altLang="tr-TR" dirty="0">
              <a:solidFill>
                <a:srgbClr val="000000"/>
              </a:solidFill>
            </a:endParaRPr>
          </a:p>
        </p:txBody>
      </p:sp>
      <p:sp>
        <p:nvSpPr>
          <p:cNvPr id="163843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63844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tr-TR" altLang="tr-T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486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tr-TR" altLang="tr-TR" dirty="0">
                <a:solidFill>
                  <a:srgbClr val="000000"/>
                </a:solidFill>
              </a:rPr>
            </a:fld>
            <a:endParaRPr lang="tr-TR" altLang="tr-TR" dirty="0">
              <a:solidFill>
                <a:srgbClr val="000000"/>
              </a:solidFill>
            </a:endParaRPr>
          </a:p>
        </p:txBody>
      </p:sp>
      <p:sp>
        <p:nvSpPr>
          <p:cNvPr id="164867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64868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tr-TR" altLang="tr-T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896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tr-TR" altLang="tr-TR" dirty="0">
                <a:solidFill>
                  <a:srgbClr val="000000"/>
                </a:solidFill>
              </a:rPr>
            </a:fld>
            <a:endParaRPr lang="tr-TR" altLang="tr-TR" dirty="0">
              <a:solidFill>
                <a:srgbClr val="000000"/>
              </a:solidFill>
            </a:endParaRPr>
          </a:p>
        </p:txBody>
      </p:sp>
      <p:sp>
        <p:nvSpPr>
          <p:cNvPr id="168963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68964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tr-TR" altLang="tr-T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920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tr-TR" altLang="tr-TR" dirty="0">
                <a:solidFill>
                  <a:srgbClr val="000000"/>
                </a:solidFill>
              </a:rPr>
            </a:fld>
            <a:endParaRPr lang="tr-TR" altLang="tr-TR" dirty="0">
              <a:solidFill>
                <a:srgbClr val="000000"/>
              </a:solidFill>
            </a:endParaRPr>
          </a:p>
        </p:txBody>
      </p:sp>
      <p:sp>
        <p:nvSpPr>
          <p:cNvPr id="179203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79204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tr-TR" altLang="tr-T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022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tr-TR" altLang="tr-TR" dirty="0">
                <a:solidFill>
                  <a:srgbClr val="000000"/>
                </a:solidFill>
              </a:rPr>
            </a:fld>
            <a:endParaRPr lang="tr-TR" altLang="tr-TR" dirty="0">
              <a:solidFill>
                <a:srgbClr val="000000"/>
              </a:solidFill>
            </a:endParaRPr>
          </a:p>
        </p:txBody>
      </p:sp>
      <p:sp>
        <p:nvSpPr>
          <p:cNvPr id="180227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80228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tr-TR" altLang="tr-T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2274" name="Rectangle 7"/>
          <p:cNvSpPr txBox="1">
            <a:spLocks noGrp="1"/>
          </p:cNvSpPr>
          <p:nvPr>
            <p:ph type="sldNum" sz="quarter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tr-TR" altLang="tr-TR" dirty="0">
                <a:solidFill>
                  <a:srgbClr val="000000"/>
                </a:solidFill>
              </a:rPr>
            </a:fld>
            <a:endParaRPr lang="tr-TR" altLang="tr-TR" dirty="0">
              <a:solidFill>
                <a:srgbClr val="000000"/>
              </a:solidFill>
            </a:endParaRPr>
          </a:p>
        </p:txBody>
      </p:sp>
      <p:sp>
        <p:nvSpPr>
          <p:cNvPr id="182275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82276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tr-TR" altLang="tr-T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3970" name="Rectangle 2"/>
          <p:cNvSpPr>
            <a:spLocks noGrp="1" noChangeArrowheads="1"/>
          </p:cNvSpPr>
          <p:nvPr>
            <p:ph type="ctrTitle" hasCustomPrompt="1"/>
          </p:nvPr>
        </p:nvSpPr>
        <p:spPr/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r-TR" altLang="tr-TR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Sağlik hİzmetlerİnde </a:t>
            </a:r>
            <a:r>
              <a:rPr kumimoji="0" lang="tr-TR" altLang="tr-TR" sz="3000" b="1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öncelİklendİrme</a:t>
            </a:r>
            <a:endParaRPr kumimoji="0" lang="tr-TR" altLang="tr-TR" sz="3000" b="1" i="0" u="none" strike="noStrike" kern="1200" cap="small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6322" name="Rectangle 3"/>
          <p:cNvSpPr>
            <a:spLocks noGrp="1"/>
          </p:cNvSpPr>
          <p:nvPr>
            <p:ph sz="quarter" idx="1" hasCustomPrompt="1"/>
          </p:nvPr>
        </p:nvSpPr>
        <p:spPr/>
        <p:txBody>
          <a:bodyPr vert="horz" wrap="square" lIns="91440" tIns="45720" rIns="91440" bIns="45720" anchor="t"/>
          <a:p>
            <a:pPr marL="0" indent="0"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endParaRPr lang="tr-TR" altLang="tr-TR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tr-TR" altLang="tr-TR" dirty="0"/>
              <a:t>Ülkelerin değişen ekonomik, sosyal ve demografik yapıları sağlık sistemlerinin mevcut (ve her zaman kıt) kaynaklarla toplumsal ihtiyaçları en iyi şekilde karşılayabilme hizmeti sağlık politikası belirleyicilerinin önceliklendirmede kullandıkları yaklaşımdır.</a:t>
            </a:r>
            <a:endParaRPr lang="tr-TR" alt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6018" name="Rectangle 2"/>
          <p:cNvSpPr>
            <a:spLocks noGrp="1" noChangeArrowheads="1"/>
          </p:cNvSpPr>
          <p:nvPr>
            <p:ph type="title" hasCustomPrompt="1"/>
          </p:nvPr>
        </p:nvSpPr>
        <p:spPr/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r-TR" altLang="tr-TR" sz="3000" b="0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Kit kaynaklarin en uygun kullanimi İle İlgİlİ kavramlar</a:t>
            </a:r>
            <a:endParaRPr kumimoji="0" lang="tr-TR" altLang="tr-TR" sz="3000" b="0" i="0" u="none" strike="noStrike" kern="1200" cap="small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7347" name="Rectangle 3"/>
          <p:cNvSpPr>
            <a:spLocks noGrp="1"/>
          </p:cNvSpPr>
          <p:nvPr>
            <p:ph sz="quarter" idx="1" hasCustomPrompt="1"/>
          </p:nvPr>
        </p:nvSpPr>
        <p:spPr/>
        <p:txBody>
          <a:bodyPr vert="horz" wrap="square" lIns="91440" tIns="45720" rIns="91440" bIns="45720" anchor="t"/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tr-TR" altLang="tr-TR" dirty="0"/>
              <a:t>Hizmet sınırlaması (rationing)</a:t>
            </a:r>
            <a:endParaRPr lang="tr-TR" altLang="tr-TR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tr-TR" altLang="tr-TR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tr-TR" altLang="tr-TR" dirty="0"/>
              <a:t>Öncelik belirleme (priority setting)</a:t>
            </a:r>
            <a:endParaRPr lang="tr-TR" alt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7042" name="Rectangle 2"/>
          <p:cNvSpPr>
            <a:spLocks noGrp="1" noChangeArrowheads="1"/>
          </p:cNvSpPr>
          <p:nvPr>
            <p:ph type="title" hasCustomPrompt="1"/>
          </p:nvPr>
        </p:nvSpPr>
        <p:spPr/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r-TR" altLang="tr-TR" sz="3000" b="0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Öncelİk belİrleme</a:t>
            </a:r>
            <a:endParaRPr kumimoji="0" lang="tr-TR" altLang="tr-TR" sz="3000" b="0" i="0" u="none" strike="noStrike" kern="1200" cap="small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8371" name="Rectangle 3"/>
          <p:cNvSpPr>
            <a:spLocks noGrp="1"/>
          </p:cNvSpPr>
          <p:nvPr>
            <p:ph sz="quarter" idx="1" hasCustomPrompt="1"/>
          </p:nvPr>
        </p:nvSpPr>
        <p:spPr/>
        <p:txBody>
          <a:bodyPr vert="horz" wrap="square" lIns="91440" tIns="45720" rIns="91440" bIns="45720" anchor="t"/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tr-TR" altLang="tr-TR" dirty="0"/>
              <a:t>Sağlık kazanımlarını artırmak ve sağlık kaynaklarının dağılımını seçilen kriterlere göre gerçekleştirmek amacıyla ilk önce verilmesi gereken hizmetlerin seçilmesini içerir</a:t>
            </a:r>
            <a:endParaRPr lang="tr-TR" altLang="tr-TR" dirty="0"/>
          </a:p>
          <a:p>
            <a:pPr marL="0" indent="0"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endParaRPr lang="tr-TR" alt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1138" name="Rectangle 2"/>
          <p:cNvSpPr>
            <a:spLocks noGrp="1" noChangeArrowheads="1"/>
          </p:cNvSpPr>
          <p:nvPr>
            <p:ph type="title" hasCustomPrompt="1"/>
          </p:nvPr>
        </p:nvSpPr>
        <p:spPr/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r-TR" altLang="tr-TR" sz="3000" b="0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Öncelİk belİrleme</a:t>
            </a:r>
            <a:endParaRPr kumimoji="0" lang="tr-TR" altLang="tr-TR" sz="3000" b="0" i="0" u="none" strike="noStrike" kern="1200" cap="small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2467" name="Rectangle 3"/>
          <p:cNvSpPr>
            <a:spLocks noGrp="1"/>
          </p:cNvSpPr>
          <p:nvPr>
            <p:ph type="body"/>
          </p:nvPr>
        </p:nvSpPr>
        <p:spPr>
          <a:xfrm>
            <a:off x="3354388" y="1827213"/>
            <a:ext cx="7313612" cy="4114800"/>
          </a:xfrm>
        </p:spPr>
        <p:txBody>
          <a:bodyPr vert="horz" wrap="square" lIns="91440" tIns="45720" rIns="91440" bIns="45720" anchor="t"/>
          <a:p>
            <a:pPr eaLnBrk="1" hangingPunct="1"/>
            <a:r>
              <a:rPr lang="tr-TR" altLang="tr-TR" dirty="0"/>
              <a:t>Dışsal öncelik belirleme: hasta ya da hasta grupları arasında öncelik belirleme </a:t>
            </a:r>
            <a:endParaRPr lang="tr-TR" altLang="tr-TR" dirty="0"/>
          </a:p>
          <a:p>
            <a:pPr eaLnBrk="1" hangingPunct="1">
              <a:buNone/>
            </a:pPr>
            <a:endParaRPr lang="tr-TR" altLang="tr-TR" dirty="0"/>
          </a:p>
          <a:p>
            <a:pPr eaLnBrk="1" hangingPunct="1"/>
            <a:r>
              <a:rPr lang="tr-TR" altLang="tr-TR" dirty="0"/>
              <a:t>İçsel öncelik belirleme: farklı tedavi türleri arasında öncelik belirleme  </a:t>
            </a:r>
            <a:endParaRPr lang="tr-TR" alt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1378" name="Rectangle 2"/>
          <p:cNvSpPr>
            <a:spLocks noGrp="1" noChangeArrowheads="1"/>
          </p:cNvSpPr>
          <p:nvPr>
            <p:ph type="title" hasCustomPrompt="1"/>
          </p:nvPr>
        </p:nvSpPr>
        <p:spPr/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r-TR" altLang="tr-TR" sz="3000" b="0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Öncelİk belİrleme: Dünya Bankasi DALY çalişmasi</a:t>
            </a:r>
            <a:endParaRPr kumimoji="0" lang="tr-TR" altLang="tr-TR" sz="3000" b="0" i="0" u="none" strike="noStrike" kern="1200" cap="small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2707" name="Rectangle 3"/>
          <p:cNvSpPr>
            <a:spLocks noGrp="1"/>
          </p:cNvSpPr>
          <p:nvPr>
            <p:ph sz="quarter" idx="1" hasCustomPrompt="1"/>
          </p:nvPr>
        </p:nvSpPr>
        <p:spPr/>
        <p:txBody>
          <a:bodyPr vert="horz" wrap="square" lIns="91440" tIns="45720" rIns="91440" bIns="45720" anchor="t"/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tr-TR" altLang="tr-TR" dirty="0"/>
              <a:t>Dünya Bankası Engelliliğe Ayarlı Yaşam Yılları (DALY) yöntemini uygulayarak dünyadaki hastalık yükünü saptamış ve gelişmekte olan ülkelerin kaynaklarını aşağıdaki hizmetlere yönlendirmelerini önermiştir 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hamilelikle ilgili bakım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aile planlaması hizmetleri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tüberküloz kontrolü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cinsel yolla bulaşan hastalıkların kontrolü</a:t>
            </a:r>
            <a:endParaRPr lang="tr-TR" altLang="tr-TR" dirty="0"/>
          </a:p>
          <a:p>
            <a:pPr lvl="1" eaLnBrk="1" hangingPunct="1"/>
            <a:r>
              <a:rPr lang="tr-TR" altLang="tr-TR" dirty="0"/>
              <a:t>çocuklarda sıklıkla görülen hastalıkların bakımı</a:t>
            </a:r>
            <a:endParaRPr lang="tr-TR" alt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02" name="Rectangle 2"/>
          <p:cNvSpPr>
            <a:spLocks noGrp="1" noChangeArrowheads="1"/>
          </p:cNvSpPr>
          <p:nvPr>
            <p:ph type="title" hasCustomPrompt="1"/>
          </p:nvPr>
        </p:nvSpPr>
        <p:spPr/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r-TR" altLang="tr-TR" sz="3000" b="0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Öncelİklendİrme İle İlgİlİ kabul gören İkİ nokta</a:t>
            </a:r>
            <a:endParaRPr kumimoji="0" lang="tr-TR" altLang="tr-TR" sz="3000" b="0" i="0" u="none" strike="noStrike" kern="1200" cap="small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3731" name="Rectangle 3"/>
          <p:cNvSpPr>
            <a:spLocks noGrp="1"/>
          </p:cNvSpPr>
          <p:nvPr>
            <p:ph sz="quarter" idx="1" hasCustomPrompt="1"/>
          </p:nvPr>
        </p:nvSpPr>
        <p:spPr/>
        <p:txBody>
          <a:bodyPr vert="horz" wrap="square" lIns="91440" tIns="45720" rIns="91440" bIns="45720" anchor="t"/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tr-TR" altLang="tr-TR" dirty="0"/>
              <a:t>Öncelik belirleme ister gelişmiş isterse de gelişmekte olan olsun tüm ülkelerde kaçınılmaz bir eylemdir </a:t>
            </a:r>
            <a:endParaRPr lang="tr-TR" altLang="tr-TR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tr-TR" altLang="tr-TR" dirty="0"/>
              <a:t>Uygulamada var olan öncelik belirleme süreci mümkün olduğu kadar objektif ve ilgili tüm tarafların katılımıyla gerçekleşmelidir </a:t>
            </a:r>
            <a:endParaRPr lang="tr-TR" alt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4450" name="Rectangle 2"/>
          <p:cNvSpPr>
            <a:spLocks noGrp="1" noChangeArrowheads="1"/>
          </p:cNvSpPr>
          <p:nvPr>
            <p:ph type="title" hasCustomPrompt="1"/>
          </p:nvPr>
        </p:nvSpPr>
        <p:spPr/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r-TR" altLang="tr-TR" sz="3000" b="0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Öncelİk belİrlemede taraflar</a:t>
            </a:r>
            <a:endParaRPr kumimoji="0" lang="tr-TR" altLang="tr-TR" sz="3000" b="0" i="0" u="none" strike="noStrike" kern="1200" cap="small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5779" name="Rectangle 3"/>
          <p:cNvSpPr>
            <a:spLocks noGrp="1"/>
          </p:cNvSpPr>
          <p:nvPr>
            <p:ph sz="quarter" idx="1" hasCustomPrompt="1"/>
          </p:nvPr>
        </p:nvSpPr>
        <p:spPr/>
        <p:txBody>
          <a:bodyPr vert="horz" wrap="square" lIns="91440" tIns="45720" rIns="91440" bIns="45720" anchor="t"/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tr-TR" altLang="tr-TR" dirty="0"/>
              <a:t>Politika belirleyiciler</a:t>
            </a:r>
            <a:endParaRPr lang="tr-TR" altLang="tr-TR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tr-TR" altLang="tr-TR" dirty="0"/>
              <a:t>Bürokratlar</a:t>
            </a:r>
            <a:endParaRPr lang="tr-TR" altLang="tr-TR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tr-TR" altLang="tr-TR" dirty="0"/>
              <a:t>Sağlık hizmeti sunanlar</a:t>
            </a:r>
            <a:endParaRPr lang="tr-TR" altLang="tr-TR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tr-TR" altLang="tr-TR" dirty="0"/>
              <a:t>Hizmeti alanlar, toplum</a:t>
            </a:r>
            <a:endParaRPr lang="tr-TR" alt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1574</Words>
  <Application>WPS Presentation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3" baseType="lpstr">
      <vt:lpstr>Arial</vt:lpstr>
      <vt:lpstr>SimSun</vt:lpstr>
      <vt:lpstr>Wingdings</vt:lpstr>
      <vt:lpstr/>
      <vt:lpstr>Arial Unicode MS</vt:lpstr>
      <vt:lpstr>Calibri Light</vt:lpstr>
      <vt:lpstr>Calibri</vt:lpstr>
      <vt:lpstr>Microsoft YaHei</vt:lpstr>
      <vt:lpstr>Wingdings 2</vt:lpstr>
      <vt:lpstr>Verdana</vt:lpstr>
      <vt:lpstr>Times New Roman</vt:lpstr>
      <vt:lpstr>Impact</vt:lpstr>
      <vt:lpstr>Wingdings</vt:lpstr>
      <vt:lpstr>Segoe Print</vt:lpstr>
      <vt:lpstr>Office Theme</vt:lpstr>
      <vt:lpstr>Sağlik hİzmetlerİnde öncelİklendİrme</vt:lpstr>
      <vt:lpstr>PowerPoint 演示文稿</vt:lpstr>
      <vt:lpstr>Kit kaynaklarin en uygun kullanimi İle İlgİlİ kavramlar</vt:lpstr>
      <vt:lpstr>Öncelİk belİrleme</vt:lpstr>
      <vt:lpstr>Öncelİk belİrleme</vt:lpstr>
      <vt:lpstr>Öncelİk belİrleme: Dünya Bankasi DALY çalişmasi</vt:lpstr>
      <vt:lpstr>Öncelİklendİrme İle İlgİlİ kabul gören İkİ nokta</vt:lpstr>
      <vt:lpstr>Öncelİk belİrlemede taraflar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Sağlik hİzmetlerİnde öncelİklendİrme</dc:title>
  <dc:creator>LENOVO</dc:creator>
  <cp:lastModifiedBy>Nesibe Uzel Yar</cp:lastModifiedBy>
  <cp:revision>1</cp:revision>
  <dcterms:created xsi:type="dcterms:W3CDTF">2020-02-06T13:59:45Z</dcterms:created>
  <dcterms:modified xsi:type="dcterms:W3CDTF">2020-02-06T13:59:45Z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1033-11.2.0.8341</vt:lpwstr>
  </property>
</Properties>
</file>