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60AC8D-CFFD-43CF-8E68-948180746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8C56F61-D21F-4BE9-8FEA-C171CD008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402FAA3-93D8-42E3-8108-F34EAB9E0D77}"/>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5" name="Alt Bilgi Yer Tutucusu 4">
            <a:extLst>
              <a:ext uri="{FF2B5EF4-FFF2-40B4-BE49-F238E27FC236}">
                <a16:creationId xmlns:a16="http://schemas.microsoft.com/office/drawing/2014/main" id="{5569C781-DD63-4141-A7F9-1B3B1A3258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F24702-774E-4A2C-A61B-A5BC4167F9E2}"/>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354972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82551-BF3F-42D7-961B-B1CADE4CD6B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F15B56-0954-4576-8FD7-161C2E33EA2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8920B07-EFBE-484B-B9BF-569E20435DAD}"/>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5" name="Alt Bilgi Yer Tutucusu 4">
            <a:extLst>
              <a:ext uri="{FF2B5EF4-FFF2-40B4-BE49-F238E27FC236}">
                <a16:creationId xmlns:a16="http://schemas.microsoft.com/office/drawing/2014/main" id="{E8FE94FD-1C1D-472B-B0C7-577F081484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DF4696-A53F-4372-BA6A-A8F20915CCC4}"/>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163191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3DD1180-DB55-41B4-892A-39349D1B614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81F3030-29FD-4590-94EF-7F3936F31A9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C01B7D-6721-44E4-A9EA-2B93F650730B}"/>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5" name="Alt Bilgi Yer Tutucusu 4">
            <a:extLst>
              <a:ext uri="{FF2B5EF4-FFF2-40B4-BE49-F238E27FC236}">
                <a16:creationId xmlns:a16="http://schemas.microsoft.com/office/drawing/2014/main" id="{F32ADC24-1D34-465A-A1C8-DAF3801F6C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D891A9-5102-4B02-9A46-B95B3CE82617}"/>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404237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8E8B58-4346-449D-8CBC-23E55EBF79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43B4FB9-BD3E-49F4-9D8A-6811AA15136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4A1859F-40E7-45A8-A46E-1B3A01CBA68D}"/>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5" name="Alt Bilgi Yer Tutucusu 4">
            <a:extLst>
              <a:ext uri="{FF2B5EF4-FFF2-40B4-BE49-F238E27FC236}">
                <a16:creationId xmlns:a16="http://schemas.microsoft.com/office/drawing/2014/main" id="{AAE2A0ED-5C1D-46F6-B972-C35ECC8676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E4265D9-F275-4C82-B340-1053A5F7DBCF}"/>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257030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1F1D80-4263-4ABB-9A7F-4C94EF2DD36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DC191DA-1368-43F8-A050-F59FC73F5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D2DACA-0262-4F49-9535-BE1F040A0AA6}"/>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5" name="Alt Bilgi Yer Tutucusu 4">
            <a:extLst>
              <a:ext uri="{FF2B5EF4-FFF2-40B4-BE49-F238E27FC236}">
                <a16:creationId xmlns:a16="http://schemas.microsoft.com/office/drawing/2014/main" id="{78CCEFEF-56AC-4CF3-8027-539E025952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9D7FA54-04F6-4C53-8BCA-B7CBC2CC7E12}"/>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312926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BF7447-A1F2-4990-ACBF-D0F5F4575A5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48C1AF-FE53-4197-A87A-ADAF51BA173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D676D12-99B8-4745-B460-CECFF2FFBD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9775F06-381E-4B6D-B3DB-4E1B21CB7342}"/>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6" name="Alt Bilgi Yer Tutucusu 5">
            <a:extLst>
              <a:ext uri="{FF2B5EF4-FFF2-40B4-BE49-F238E27FC236}">
                <a16:creationId xmlns:a16="http://schemas.microsoft.com/office/drawing/2014/main" id="{0D37CADD-679A-43B1-8AEC-DE2C93AA281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26C813B-EFA7-43BD-98F0-E1193EBFC3B4}"/>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345825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269035-344D-49DB-A611-08BC10C64B4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8322BEB-DCC4-4F92-9EFA-6D38999EA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91DC7E1-44F7-495A-AFDD-B5766CF234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79B7B0B-1D41-499A-A607-D4EA31E4A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EE57D52-6341-43C5-9015-378C4DC779E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66D71BC-1C8D-4A1B-B18F-E0540FBCDC83}"/>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8" name="Alt Bilgi Yer Tutucusu 7">
            <a:extLst>
              <a:ext uri="{FF2B5EF4-FFF2-40B4-BE49-F238E27FC236}">
                <a16:creationId xmlns:a16="http://schemas.microsoft.com/office/drawing/2014/main" id="{AD5D80DA-D6EE-4DE3-9367-4744E0DA5ED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412AA2C-F036-40E0-AD90-C2B0BFAF5E66}"/>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357930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4EBC88-416D-4DE8-B329-5679692E0C1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9AFE8F5-F8C4-4FDF-AED0-D84038E61292}"/>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4" name="Alt Bilgi Yer Tutucusu 3">
            <a:extLst>
              <a:ext uri="{FF2B5EF4-FFF2-40B4-BE49-F238E27FC236}">
                <a16:creationId xmlns:a16="http://schemas.microsoft.com/office/drawing/2014/main" id="{E56209B2-F922-4784-B725-B5355987998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E06A996-8CB7-4566-B660-A46EF3D24B8A}"/>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270190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61276F7-B292-4959-90AE-1828E2013095}"/>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3" name="Alt Bilgi Yer Tutucusu 2">
            <a:extLst>
              <a:ext uri="{FF2B5EF4-FFF2-40B4-BE49-F238E27FC236}">
                <a16:creationId xmlns:a16="http://schemas.microsoft.com/office/drawing/2014/main" id="{6D0BE3AC-F78C-4DFA-A365-FCB21C6F284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97F946D-AB25-41B3-A589-BF15B375BD08}"/>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25769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8C2F30-C84E-4760-820E-5B9F96516C5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4A40AFC-AEA7-4248-BE8F-3D0EE6E64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99150E0-4CB0-4207-B319-C6CF4607D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A333B75-7ACA-499A-B404-C98DAE5E80CF}"/>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6" name="Alt Bilgi Yer Tutucusu 5">
            <a:extLst>
              <a:ext uri="{FF2B5EF4-FFF2-40B4-BE49-F238E27FC236}">
                <a16:creationId xmlns:a16="http://schemas.microsoft.com/office/drawing/2014/main" id="{12943858-1CE9-40F1-B515-061217806C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746C117-C443-445C-AD22-97CF57B10600}"/>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22469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75BEFE-7D0B-455C-A5DA-5170C5B1E4B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B22D497-524F-4FF1-8073-B7A4F8C03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FACABFA-6909-4A54-8A7A-7E1237CBC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BE232BD-17B7-4F1E-818D-24C3BB13A751}"/>
              </a:ext>
            </a:extLst>
          </p:cNvPr>
          <p:cNvSpPr>
            <a:spLocks noGrp="1"/>
          </p:cNvSpPr>
          <p:nvPr>
            <p:ph type="dt" sz="half" idx="10"/>
          </p:nvPr>
        </p:nvSpPr>
        <p:spPr/>
        <p:txBody>
          <a:bodyPr/>
          <a:lstStyle/>
          <a:p>
            <a:fld id="{8953C4C3-836F-451C-BF91-8E340E5124DA}" type="datetimeFigureOut">
              <a:rPr lang="tr-TR" smtClean="0"/>
              <a:t>22.11.2021</a:t>
            </a:fld>
            <a:endParaRPr lang="tr-TR"/>
          </a:p>
        </p:txBody>
      </p:sp>
      <p:sp>
        <p:nvSpPr>
          <p:cNvPr id="6" name="Alt Bilgi Yer Tutucusu 5">
            <a:extLst>
              <a:ext uri="{FF2B5EF4-FFF2-40B4-BE49-F238E27FC236}">
                <a16:creationId xmlns:a16="http://schemas.microsoft.com/office/drawing/2014/main" id="{9FEB89A5-67FC-4414-9769-90536B2B5F7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D3B45BA-D7EB-4CD2-9C56-1CEFDB941E43}"/>
              </a:ext>
            </a:extLst>
          </p:cNvPr>
          <p:cNvSpPr>
            <a:spLocks noGrp="1"/>
          </p:cNvSpPr>
          <p:nvPr>
            <p:ph type="sldNum" sz="quarter" idx="12"/>
          </p:nvPr>
        </p:nvSpPr>
        <p:spPr/>
        <p:txBody>
          <a:bodyPr/>
          <a:lstStyle/>
          <a:p>
            <a:fld id="{C22C62F2-9C73-4C34-9303-FF46828AA0C0}" type="slidenum">
              <a:rPr lang="tr-TR" smtClean="0"/>
              <a:t>‹#›</a:t>
            </a:fld>
            <a:endParaRPr lang="tr-TR"/>
          </a:p>
        </p:txBody>
      </p:sp>
    </p:spTree>
    <p:extLst>
      <p:ext uri="{BB962C8B-B14F-4D97-AF65-F5344CB8AC3E}">
        <p14:creationId xmlns:p14="http://schemas.microsoft.com/office/powerpoint/2010/main" val="232297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B64BFE1-9A25-4AE4-B8FB-A65F84705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1BA314-38BB-4ADB-A1AD-6C671A9E3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6860ED-1DEE-40BB-9674-9EEAF88E5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3C4C3-836F-451C-BF91-8E340E5124DA}" type="datetimeFigureOut">
              <a:rPr lang="tr-TR" smtClean="0"/>
              <a:t>22.11.2021</a:t>
            </a:fld>
            <a:endParaRPr lang="tr-TR"/>
          </a:p>
        </p:txBody>
      </p:sp>
      <p:sp>
        <p:nvSpPr>
          <p:cNvPr id="5" name="Alt Bilgi Yer Tutucusu 4">
            <a:extLst>
              <a:ext uri="{FF2B5EF4-FFF2-40B4-BE49-F238E27FC236}">
                <a16:creationId xmlns:a16="http://schemas.microsoft.com/office/drawing/2014/main" id="{8C3374E9-9349-438E-8696-0F680553F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22BC5E4-A339-4838-B628-D90936692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C62F2-9C73-4C34-9303-FF46828AA0C0}" type="slidenum">
              <a:rPr lang="tr-TR" smtClean="0"/>
              <a:t>‹#›</a:t>
            </a:fld>
            <a:endParaRPr lang="tr-TR"/>
          </a:p>
        </p:txBody>
      </p:sp>
    </p:spTree>
    <p:extLst>
      <p:ext uri="{BB962C8B-B14F-4D97-AF65-F5344CB8AC3E}">
        <p14:creationId xmlns:p14="http://schemas.microsoft.com/office/powerpoint/2010/main" val="25637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1">
            <a:extLst>
              <a:ext uri="{FF2B5EF4-FFF2-40B4-BE49-F238E27FC236}">
                <a16:creationId xmlns:a16="http://schemas.microsoft.com/office/drawing/2014/main" id="{1DCD4319-21CA-4165-A08D-D1E05DC37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3">
            <a:extLst>
              <a:ext uri="{FF2B5EF4-FFF2-40B4-BE49-F238E27FC236}">
                <a16:creationId xmlns:a16="http://schemas.microsoft.com/office/drawing/2014/main"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7A3A3E9-3DA1-40D9-A92B-43E19CC8E4E2}"/>
              </a:ext>
            </a:extLst>
          </p:cNvPr>
          <p:cNvSpPr>
            <a:spLocks noGrp="1"/>
          </p:cNvSpPr>
          <p:nvPr>
            <p:ph type="ctrTitle"/>
          </p:nvPr>
        </p:nvSpPr>
        <p:spPr>
          <a:xfrm>
            <a:off x="1135221" y="609570"/>
            <a:ext cx="4929352" cy="2315616"/>
          </a:xfrm>
        </p:spPr>
        <p:txBody>
          <a:bodyPr vert="horz" lIns="91440" tIns="45720" rIns="91440" bIns="45720" rtlCol="0" anchor="ctr">
            <a:normAutofit/>
          </a:bodyPr>
          <a:lstStyle/>
          <a:p>
            <a:pPr algn="l"/>
            <a:r>
              <a:rPr lang="en-US" sz="5300" dirty="0"/>
              <a:t>DRUG INTERACTIONS</a:t>
            </a:r>
          </a:p>
        </p:txBody>
      </p:sp>
      <p:sp>
        <p:nvSpPr>
          <p:cNvPr id="52" name="Rectangle 25">
            <a:extLst>
              <a:ext uri="{FF2B5EF4-FFF2-40B4-BE49-F238E27FC236}">
                <a16:creationId xmlns:a16="http://schemas.microsoft.com/office/drawing/2014/main"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1669B06-C46A-44F5-8C95-4AA9C87956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9" name="Rectangle 64">
              <a:extLst>
                <a:ext uri="{FF2B5EF4-FFF2-40B4-BE49-F238E27FC236}">
                  <a16:creationId xmlns:a16="http://schemas.microsoft.com/office/drawing/2014/main" id="{4D76B2F7-4F50-4773-9D4F-290F710032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29C72A8-9B1F-4E7C-849C-3ED6C4F651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9B4AD277-5CD3-42C3-8B43-2D645DF115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6B705E15-6BC1-424E-9A76-D1005A391C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F76BC37-F98D-4577-97A0-F827D0D17B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BD26941-01BA-4D66-8E65-20857D3DCE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449B424C-62D9-4A49-AC52-5A78F2E40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576C9EBF-ED63-4269-A697-F65099205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D803FF3-8F07-4737-8BB1-105F778F12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FAED273-7CA0-4E1E-B334-37B189A6B2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C9C1E0D9-E570-4AF5-880E-BBA6DD522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EDEDE693-1FBA-4D1A-A164-53CCD5CB0E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6AA202F9-EAD4-4DEA-9024-632A4F73B5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C6CCC0AF-E071-40EB-8C53-5ACA302724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0AA000E7-AF97-4611-99C3-B1E03F5A4A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AFC00B1E-E93B-4433-97D2-5360B330A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B4B77C83-19B4-4B90-ABA7-E70C365B4F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97565E2-2F06-489E-937B-AD74A7823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2F228EE9-2816-457D-83CE-BCFA543CB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74D8F1E-E29D-4C22-AF20-A95EB92C9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Resim 4">
            <a:extLst>
              <a:ext uri="{FF2B5EF4-FFF2-40B4-BE49-F238E27FC236}">
                <a16:creationId xmlns:a16="http://schemas.microsoft.com/office/drawing/2014/main" id="{CC9257AA-AFBD-40DE-B157-6AC6DCF1F001}"/>
              </a:ext>
            </a:extLst>
          </p:cNvPr>
          <p:cNvPicPr>
            <a:picLocks noChangeAspect="1"/>
          </p:cNvPicPr>
          <p:nvPr/>
        </p:nvPicPr>
        <p:blipFill>
          <a:blip r:embed="rId2"/>
          <a:stretch>
            <a:fillRect/>
          </a:stretch>
        </p:blipFill>
        <p:spPr>
          <a:xfrm>
            <a:off x="7497983" y="306115"/>
            <a:ext cx="4120230" cy="2369132"/>
          </a:xfrm>
          <a:prstGeom prst="rect">
            <a:avLst/>
          </a:prstGeom>
        </p:spPr>
      </p:pic>
      <p:sp>
        <p:nvSpPr>
          <p:cNvPr id="50" name="Rectangle 49">
            <a:extLst>
              <a:ext uri="{FF2B5EF4-FFF2-40B4-BE49-F238E27FC236}">
                <a16:creationId xmlns:a16="http://schemas.microsoft.com/office/drawing/2014/main"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52546D46-5027-4893-97AD-EA38DF307DE5}"/>
              </a:ext>
            </a:extLst>
          </p:cNvPr>
          <p:cNvSpPr>
            <a:spLocks noGrp="1"/>
          </p:cNvSpPr>
          <p:nvPr>
            <p:ph type="subTitle" idx="1"/>
          </p:nvPr>
        </p:nvSpPr>
        <p:spPr>
          <a:xfrm>
            <a:off x="852061" y="3228642"/>
            <a:ext cx="5545900" cy="3609101"/>
          </a:xfrm>
        </p:spPr>
        <p:txBody>
          <a:bodyPr vert="horz" lIns="91440" tIns="45720" rIns="91440" bIns="45720" rtlCol="0" anchor="ctr">
            <a:noAutofit/>
          </a:bodyPr>
          <a:lstStyle/>
          <a:p>
            <a:r>
              <a:rPr lang="en-US" sz="2300" b="1" dirty="0"/>
              <a:t>Adderall and Xanax: Is It Safe to Use Them Together?</a:t>
            </a:r>
            <a:endParaRPr lang="tr-TR" sz="2300" b="1" dirty="0"/>
          </a:p>
          <a:p>
            <a:pPr algn="l"/>
            <a:endParaRPr lang="en-US" sz="2300" b="1" dirty="0"/>
          </a:p>
          <a:p>
            <a:r>
              <a:rPr lang="en-US" sz="2300" dirty="0"/>
              <a:t>Medically reviewed by Alan Carter, Pharm.D. — Written by University of Illinois — Updated on July 23, 2021</a:t>
            </a:r>
          </a:p>
          <a:p>
            <a:r>
              <a:rPr lang="en-US" sz="2300" dirty="0"/>
              <a:t>Reference: healthline.com – website</a:t>
            </a:r>
            <a:endParaRPr lang="tr-TR" sz="2300" dirty="0"/>
          </a:p>
          <a:p>
            <a:endParaRPr lang="en-US" sz="2300" dirty="0"/>
          </a:p>
        </p:txBody>
      </p:sp>
      <p:pic>
        <p:nvPicPr>
          <p:cNvPr id="6" name="Resim 5">
            <a:extLst>
              <a:ext uri="{FF2B5EF4-FFF2-40B4-BE49-F238E27FC236}">
                <a16:creationId xmlns:a16="http://schemas.microsoft.com/office/drawing/2014/main" id="{52FEFF5B-48E5-4128-916A-239E7CAC0237}"/>
              </a:ext>
            </a:extLst>
          </p:cNvPr>
          <p:cNvPicPr>
            <a:picLocks noChangeAspect="1"/>
          </p:cNvPicPr>
          <p:nvPr/>
        </p:nvPicPr>
        <p:blipFill>
          <a:blip r:embed="rId3"/>
          <a:stretch>
            <a:fillRect/>
          </a:stretch>
        </p:blipFill>
        <p:spPr>
          <a:xfrm>
            <a:off x="8081342" y="2935819"/>
            <a:ext cx="2953512" cy="2953512"/>
          </a:xfrm>
          <a:prstGeom prst="rect">
            <a:avLst/>
          </a:prstGeom>
        </p:spPr>
      </p:pic>
      <p:sp>
        <p:nvSpPr>
          <p:cNvPr id="4" name="Metin kutusu 3">
            <a:extLst>
              <a:ext uri="{FF2B5EF4-FFF2-40B4-BE49-F238E27FC236}">
                <a16:creationId xmlns:a16="http://schemas.microsoft.com/office/drawing/2014/main" id="{DC7540ED-C73A-4702-AF0D-E3FCE1B3C837}"/>
              </a:ext>
            </a:extLst>
          </p:cNvPr>
          <p:cNvSpPr txBox="1"/>
          <p:nvPr/>
        </p:nvSpPr>
        <p:spPr>
          <a:xfrm>
            <a:off x="8081342" y="5973556"/>
            <a:ext cx="2953512" cy="800219"/>
          </a:xfrm>
          <a:prstGeom prst="rect">
            <a:avLst/>
          </a:prstGeom>
          <a:noFill/>
        </p:spPr>
        <p:txBody>
          <a:bodyPr wrap="square" rtlCol="0">
            <a:spAutoFit/>
          </a:bodyPr>
          <a:lstStyle/>
          <a:p>
            <a:pPr algn="ctr"/>
            <a:r>
              <a:rPr lang="tr-TR" sz="2300" dirty="0"/>
              <a:t>NEFHA SADIKOĞLU</a:t>
            </a:r>
          </a:p>
          <a:p>
            <a:pPr algn="ctr"/>
            <a:r>
              <a:rPr lang="tr-TR" sz="2300" dirty="0"/>
              <a:t>16030176</a:t>
            </a:r>
          </a:p>
        </p:txBody>
      </p:sp>
    </p:spTree>
    <p:extLst>
      <p:ext uri="{BB962C8B-B14F-4D97-AF65-F5344CB8AC3E}">
        <p14:creationId xmlns:p14="http://schemas.microsoft.com/office/powerpoint/2010/main" val="1459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4F519EA-836C-4E21-87EE-CE7AB01863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210685A-6235-45A7-850D-A6F555466E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0BD0E2-EFE5-4A84-B7A6-AB90B213193F}"/>
              </a:ext>
            </a:extLst>
          </p:cNvPr>
          <p:cNvSpPr>
            <a:spLocks noGrp="1"/>
          </p:cNvSpPr>
          <p:nvPr>
            <p:ph type="title"/>
          </p:nvPr>
        </p:nvSpPr>
        <p:spPr>
          <a:xfrm>
            <a:off x="1072328" y="1345957"/>
            <a:ext cx="4193196" cy="4166085"/>
          </a:xfrm>
        </p:spPr>
        <p:txBody>
          <a:bodyPr>
            <a:normAutofit/>
          </a:bodyPr>
          <a:lstStyle/>
          <a:p>
            <a:r>
              <a:rPr lang="en-US" sz="4600" b="1" dirty="0"/>
              <a:t>Adderall and Xanax: Is It Safe to Use Them Together?</a:t>
            </a:r>
            <a:endParaRPr lang="tr-TR" sz="4600" b="1" dirty="0"/>
          </a:p>
        </p:txBody>
      </p:sp>
      <p:grpSp>
        <p:nvGrpSpPr>
          <p:cNvPr id="80" name="Group 79">
            <a:extLst>
              <a:ext uri="{FF2B5EF4-FFF2-40B4-BE49-F238E27FC236}">
                <a16:creationId xmlns:a16="http://schemas.microsoft.com/office/drawing/2014/main" id="{C833A70A-9722-46F0-A5EB-C72F787470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81"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274E4395-5672-44F3-AB99-0B74CB048A1D}"/>
              </a:ext>
            </a:extLst>
          </p:cNvPr>
          <p:cNvSpPr>
            <a:spLocks noGrp="1"/>
          </p:cNvSpPr>
          <p:nvPr>
            <p:ph idx="1"/>
          </p:nvPr>
        </p:nvSpPr>
        <p:spPr>
          <a:xfrm>
            <a:off x="6039874" y="621003"/>
            <a:ext cx="5369325" cy="5819554"/>
          </a:xfrm>
        </p:spPr>
        <p:txBody>
          <a:bodyPr anchor="ctr">
            <a:normAutofit/>
          </a:bodyPr>
          <a:lstStyle/>
          <a:p>
            <a:pPr marL="0" indent="0" algn="just">
              <a:buNone/>
            </a:pPr>
            <a:r>
              <a:rPr lang="en-US" sz="2300" dirty="0"/>
              <a:t>The active ingredients in Adderall are a combination of amphetamine and dextroamphetamine salts. This drug is a stimulant medication often used to treat attention deficit hyperactivity disorder (ADHD). It can help you pay attention, stay alert, and concentrate. </a:t>
            </a:r>
          </a:p>
          <a:p>
            <a:pPr marL="0" indent="0" algn="just">
              <a:buNone/>
            </a:pPr>
            <a:r>
              <a:rPr lang="en-US" sz="2300" dirty="0"/>
              <a:t>Xanax contains alprazolam which is in a class</a:t>
            </a:r>
            <a:r>
              <a:rPr lang="tr-TR" sz="2300" dirty="0"/>
              <a:t> </a:t>
            </a:r>
            <a:r>
              <a:rPr lang="en-US" sz="2300" dirty="0"/>
              <a:t>of medications called benzodiazepine. It’s used to treat generalized anxiety disorder and panic disorder. Xanax can make you feel calmer, more relaxed, and even drowsy.</a:t>
            </a:r>
          </a:p>
          <a:p>
            <a:pPr marL="0" indent="0" algn="just">
              <a:buNone/>
            </a:pPr>
            <a:r>
              <a:rPr lang="en-US" sz="2300" dirty="0"/>
              <a:t>These drugs can have dangerous effects when taken together.</a:t>
            </a:r>
          </a:p>
        </p:txBody>
      </p:sp>
    </p:spTree>
    <p:extLst>
      <p:ext uri="{BB962C8B-B14F-4D97-AF65-F5344CB8AC3E}">
        <p14:creationId xmlns:p14="http://schemas.microsoft.com/office/powerpoint/2010/main" val="186677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8A13D99-A623-4F8B-A78A-DA6C2C94FCCD}"/>
              </a:ext>
            </a:extLst>
          </p:cNvPr>
          <p:cNvSpPr>
            <a:spLocks noGrp="1"/>
          </p:cNvSpPr>
          <p:nvPr>
            <p:ph type="title"/>
          </p:nvPr>
        </p:nvSpPr>
        <p:spPr>
          <a:xfrm>
            <a:off x="1166649" y="543232"/>
            <a:ext cx="10258732" cy="2147520"/>
          </a:xfrm>
        </p:spPr>
        <p:txBody>
          <a:bodyPr anchor="b">
            <a:normAutofit/>
          </a:bodyPr>
          <a:lstStyle/>
          <a:p>
            <a:r>
              <a:rPr lang="en-US" sz="5300" b="1" dirty="0"/>
              <a:t>Dangers of </a:t>
            </a:r>
            <a:r>
              <a:rPr lang="tr-TR" sz="5300" b="1" dirty="0"/>
              <a:t>C</a:t>
            </a:r>
            <a:r>
              <a:rPr lang="en-US" sz="5300" b="1" dirty="0" err="1"/>
              <a:t>ombining</a:t>
            </a:r>
            <a:r>
              <a:rPr lang="en-US" sz="5300" b="1" dirty="0"/>
              <a:t> Adderall and Xanax</a:t>
            </a:r>
            <a:endParaRPr lang="tr-TR" sz="5300" b="1" dirty="0"/>
          </a:p>
        </p:txBody>
      </p:sp>
      <p:grpSp>
        <p:nvGrpSpPr>
          <p:cNvPr id="14"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0C62D37-9869-49AA-838E-81CACB12F02F}"/>
              </a:ext>
            </a:extLst>
          </p:cNvPr>
          <p:cNvSpPr>
            <a:spLocks noGrp="1"/>
          </p:cNvSpPr>
          <p:nvPr>
            <p:ph idx="1"/>
          </p:nvPr>
        </p:nvSpPr>
        <p:spPr>
          <a:xfrm>
            <a:off x="1166648" y="3233984"/>
            <a:ext cx="10258733" cy="3262619"/>
          </a:xfrm>
        </p:spPr>
        <p:txBody>
          <a:bodyPr anchor="ctr">
            <a:normAutofit/>
          </a:bodyPr>
          <a:lstStyle/>
          <a:p>
            <a:pPr algn="just"/>
            <a:r>
              <a:rPr lang="en-US" sz="2300" b="1" dirty="0"/>
              <a:t>Increased Risk Of Addiction</a:t>
            </a:r>
            <a:endParaRPr lang="tr-TR" sz="2300" b="1" dirty="0"/>
          </a:p>
          <a:p>
            <a:pPr marL="0" indent="0" algn="just">
              <a:buNone/>
            </a:pPr>
            <a:endParaRPr lang="en-US" sz="2300" b="1" dirty="0"/>
          </a:p>
          <a:p>
            <a:pPr marL="0" indent="0" algn="just">
              <a:buNone/>
            </a:pPr>
            <a:r>
              <a:rPr lang="en-US" sz="2300" dirty="0"/>
              <a:t>Both Adderall</a:t>
            </a:r>
            <a:r>
              <a:rPr lang="tr-TR" sz="2300" dirty="0"/>
              <a:t> </a:t>
            </a:r>
            <a:r>
              <a:rPr lang="en-US" sz="2300" dirty="0"/>
              <a:t>and Xanax are controlled substances. Your doctor would closely monitor your use of either of these drugs. In general, using controlled substances can lead to misuse or dependence and addiction. Taking two controlled substances at the same time raises your risk of misuse or addiction from either drug.</a:t>
            </a:r>
            <a:endParaRPr lang="tr-TR" sz="2300" dirty="0"/>
          </a:p>
        </p:txBody>
      </p:sp>
    </p:spTree>
    <p:extLst>
      <p:ext uri="{BB962C8B-B14F-4D97-AF65-F5344CB8AC3E}">
        <p14:creationId xmlns:p14="http://schemas.microsoft.com/office/powerpoint/2010/main" val="197021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43"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64BA0696-33E7-4B4A-AA30-1C4768B4EA1F}"/>
              </a:ext>
            </a:extLst>
          </p:cNvPr>
          <p:cNvSpPr>
            <a:spLocks noGrp="1"/>
          </p:cNvSpPr>
          <p:nvPr>
            <p:ph idx="1"/>
          </p:nvPr>
        </p:nvSpPr>
        <p:spPr>
          <a:xfrm>
            <a:off x="5941853" y="345993"/>
            <a:ext cx="5847472" cy="6166010"/>
          </a:xfrm>
        </p:spPr>
        <p:txBody>
          <a:bodyPr anchor="ctr">
            <a:normAutofit/>
          </a:bodyPr>
          <a:lstStyle/>
          <a:p>
            <a:r>
              <a:rPr lang="en-US" sz="2300" b="1" dirty="0"/>
              <a:t>Decreased effectiveness of both drugs</a:t>
            </a:r>
            <a:endParaRPr lang="tr-TR" sz="2300" b="1" dirty="0"/>
          </a:p>
          <a:p>
            <a:pPr marL="0" indent="0">
              <a:buNone/>
            </a:pPr>
            <a:endParaRPr lang="tr-TR" sz="2300" b="1" dirty="0"/>
          </a:p>
          <a:p>
            <a:pPr marL="0" indent="0" algn="just">
              <a:buNone/>
            </a:pPr>
            <a:r>
              <a:rPr lang="en-US" sz="2300" dirty="0"/>
              <a:t>The use of these medications together can make both drugs less effective. </a:t>
            </a:r>
            <a:r>
              <a:rPr lang="tr-TR" sz="2300" dirty="0"/>
              <a:t>E</a:t>
            </a:r>
            <a:r>
              <a:rPr lang="en-US" sz="2300" dirty="0"/>
              <a:t>ach drug may not work well to treat the condition it’s prescribed for.</a:t>
            </a:r>
          </a:p>
          <a:p>
            <a:pPr marL="0" indent="0" algn="just">
              <a:buNone/>
            </a:pPr>
            <a:r>
              <a:rPr lang="en-US" sz="2300" dirty="0"/>
              <a:t>Because Adderall is a stimulant, it can make you feel more focused and awake. It can decrease the effects of Xanax. For example, if you have anxiety, Adderall can make you feel more anxious. </a:t>
            </a:r>
          </a:p>
          <a:p>
            <a:pPr marL="0" indent="0" algn="just">
              <a:buNone/>
            </a:pPr>
            <a:r>
              <a:rPr lang="en-US" sz="2300" dirty="0"/>
              <a:t>On the other hand, Xanax works as a sedative. It reduces anxiety, stress, and excitement levels. It can also cause drowsiness. These effects can counteract the effects of Adderall. Xanax can make you sleepy and make it harder for you to concentrate.</a:t>
            </a:r>
            <a:endParaRPr lang="tr-TR" sz="2300" dirty="0"/>
          </a:p>
        </p:txBody>
      </p:sp>
      <p:pic>
        <p:nvPicPr>
          <p:cNvPr id="4" name="Resim 3">
            <a:extLst>
              <a:ext uri="{FF2B5EF4-FFF2-40B4-BE49-F238E27FC236}">
                <a16:creationId xmlns:a16="http://schemas.microsoft.com/office/drawing/2014/main" id="{5189B86A-642C-4FBD-83C4-2AD3B6FE62F8}"/>
              </a:ext>
            </a:extLst>
          </p:cNvPr>
          <p:cNvPicPr>
            <a:picLocks noChangeAspect="1"/>
          </p:cNvPicPr>
          <p:nvPr/>
        </p:nvPicPr>
        <p:blipFill>
          <a:blip r:embed="rId2"/>
          <a:stretch>
            <a:fillRect/>
          </a:stretch>
        </p:blipFill>
        <p:spPr>
          <a:xfrm>
            <a:off x="903513" y="1807336"/>
            <a:ext cx="4445255" cy="2853296"/>
          </a:xfrm>
          <a:prstGeom prst="rect">
            <a:avLst/>
          </a:prstGeom>
        </p:spPr>
      </p:pic>
    </p:spTree>
    <p:extLst>
      <p:ext uri="{BB962C8B-B14F-4D97-AF65-F5344CB8AC3E}">
        <p14:creationId xmlns:p14="http://schemas.microsoft.com/office/powerpoint/2010/main" val="235071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2" name="Rectangle 181">
            <a:extLst>
              <a:ext uri="{FF2B5EF4-FFF2-40B4-BE49-F238E27FC236}">
                <a16:creationId xmlns:a16="http://schemas.microsoft.com/office/drawing/2014/main" id="{095E159E-93CC-4F4E-854F-A73189132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a:extLst>
              <a:ext uri="{FF2B5EF4-FFF2-40B4-BE49-F238E27FC236}">
                <a16:creationId xmlns:a16="http://schemas.microsoft.com/office/drawing/2014/main" id="{8224D79E-4C7E-4A03-BC98-C11627ED478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9" name="Rectangle 64">
              <a:extLst>
                <a:ext uri="{FF2B5EF4-FFF2-40B4-BE49-F238E27FC236}">
                  <a16:creationId xmlns:a16="http://schemas.microsoft.com/office/drawing/2014/main" id="{84226CB9-AAE1-46B6-9936-1C5F161267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66">
              <a:extLst>
                <a:ext uri="{FF2B5EF4-FFF2-40B4-BE49-F238E27FC236}">
                  <a16:creationId xmlns:a16="http://schemas.microsoft.com/office/drawing/2014/main" id="{8D742D28-AF83-4049-B1E5-3B8C63FC7F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64">
              <a:extLst>
                <a:ext uri="{FF2B5EF4-FFF2-40B4-BE49-F238E27FC236}">
                  <a16:creationId xmlns:a16="http://schemas.microsoft.com/office/drawing/2014/main" id="{92B66613-362C-4881-A297-73A6D98629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66">
              <a:extLst>
                <a:ext uri="{FF2B5EF4-FFF2-40B4-BE49-F238E27FC236}">
                  <a16:creationId xmlns:a16="http://schemas.microsoft.com/office/drawing/2014/main" id="{C095AE55-BD70-4677-8988-688DFA3A5E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64">
              <a:extLst>
                <a:ext uri="{FF2B5EF4-FFF2-40B4-BE49-F238E27FC236}">
                  <a16:creationId xmlns:a16="http://schemas.microsoft.com/office/drawing/2014/main" id="{53FC3E90-8A63-4152-92ED-8196DCBEB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66">
              <a:extLst>
                <a:ext uri="{FF2B5EF4-FFF2-40B4-BE49-F238E27FC236}">
                  <a16:creationId xmlns:a16="http://schemas.microsoft.com/office/drawing/2014/main" id="{09E194FA-170D-410B-980F-656A0C00DC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64">
              <a:extLst>
                <a:ext uri="{FF2B5EF4-FFF2-40B4-BE49-F238E27FC236}">
                  <a16:creationId xmlns:a16="http://schemas.microsoft.com/office/drawing/2014/main" id="{6C46A6E9-2503-4458-B643-A704F1D4B9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66">
              <a:extLst>
                <a:ext uri="{FF2B5EF4-FFF2-40B4-BE49-F238E27FC236}">
                  <a16:creationId xmlns:a16="http://schemas.microsoft.com/office/drawing/2014/main" id="{90039F9D-222F-4D8E-B502-543BEEFCFC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64">
              <a:extLst>
                <a:ext uri="{FF2B5EF4-FFF2-40B4-BE49-F238E27FC236}">
                  <a16:creationId xmlns:a16="http://schemas.microsoft.com/office/drawing/2014/main" id="{1543C8F8-F06A-4F56-A1C8-380B309B95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66">
              <a:extLst>
                <a:ext uri="{FF2B5EF4-FFF2-40B4-BE49-F238E27FC236}">
                  <a16:creationId xmlns:a16="http://schemas.microsoft.com/office/drawing/2014/main" id="{6E87739D-1D42-42FA-9790-B7DF61CBF1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64">
              <a:extLst>
                <a:ext uri="{FF2B5EF4-FFF2-40B4-BE49-F238E27FC236}">
                  <a16:creationId xmlns:a16="http://schemas.microsoft.com/office/drawing/2014/main" id="{05029ACE-6799-4197-873B-B5F61B9655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66">
              <a:extLst>
                <a:ext uri="{FF2B5EF4-FFF2-40B4-BE49-F238E27FC236}">
                  <a16:creationId xmlns:a16="http://schemas.microsoft.com/office/drawing/2014/main" id="{D9A3E88D-C7C3-4426-8069-D642CD117A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64">
              <a:extLst>
                <a:ext uri="{FF2B5EF4-FFF2-40B4-BE49-F238E27FC236}">
                  <a16:creationId xmlns:a16="http://schemas.microsoft.com/office/drawing/2014/main" id="{2125D27B-B124-4B5D-9CC1-169BF2A990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66">
              <a:extLst>
                <a:ext uri="{FF2B5EF4-FFF2-40B4-BE49-F238E27FC236}">
                  <a16:creationId xmlns:a16="http://schemas.microsoft.com/office/drawing/2014/main" id="{E087664C-11B9-4631-ABF5-940AE79E7A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64">
              <a:extLst>
                <a:ext uri="{FF2B5EF4-FFF2-40B4-BE49-F238E27FC236}">
                  <a16:creationId xmlns:a16="http://schemas.microsoft.com/office/drawing/2014/main" id="{C6EE431E-21F6-422E-94B7-5CD5980E49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66">
              <a:extLst>
                <a:ext uri="{FF2B5EF4-FFF2-40B4-BE49-F238E27FC236}">
                  <a16:creationId xmlns:a16="http://schemas.microsoft.com/office/drawing/2014/main" id="{D7A3CEC9-DFB6-43FE-9CC5-DDA19B5A3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64">
              <a:extLst>
                <a:ext uri="{FF2B5EF4-FFF2-40B4-BE49-F238E27FC236}">
                  <a16:creationId xmlns:a16="http://schemas.microsoft.com/office/drawing/2014/main" id="{C79ADC73-1C5F-4F12-A3A1-C0BCE82A22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66">
              <a:extLst>
                <a:ext uri="{FF2B5EF4-FFF2-40B4-BE49-F238E27FC236}">
                  <a16:creationId xmlns:a16="http://schemas.microsoft.com/office/drawing/2014/main" id="{C20130EC-78F4-42AA-9E20-2D0F481F5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64">
              <a:extLst>
                <a:ext uri="{FF2B5EF4-FFF2-40B4-BE49-F238E27FC236}">
                  <a16:creationId xmlns:a16="http://schemas.microsoft.com/office/drawing/2014/main" id="{6353D739-20D4-4D5A-9A57-707C5AD88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66">
              <a:extLst>
                <a:ext uri="{FF2B5EF4-FFF2-40B4-BE49-F238E27FC236}">
                  <a16:creationId xmlns:a16="http://schemas.microsoft.com/office/drawing/2014/main" id="{348A8E3F-A128-4F3D-926C-77185809E8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a:extLst>
              <a:ext uri="{FF2B5EF4-FFF2-40B4-BE49-F238E27FC236}">
                <a16:creationId xmlns:a16="http://schemas.microsoft.com/office/drawing/2014/main" id="{9CEAFAA4-62FA-45EF-82D0-BCFE401D2449}"/>
              </a:ext>
            </a:extLst>
          </p:cNvPr>
          <p:cNvPicPr>
            <a:picLocks noChangeAspect="1"/>
          </p:cNvPicPr>
          <p:nvPr/>
        </p:nvPicPr>
        <p:blipFill rotWithShape="1">
          <a:blip r:embed="rId2"/>
          <a:srcRect t="13257" r="-3" b="-3"/>
          <a:stretch/>
        </p:blipFill>
        <p:spPr>
          <a:xfrm>
            <a:off x="6606643" y="10"/>
            <a:ext cx="5585357" cy="3233973"/>
          </a:xfrm>
          <a:prstGeom prst="rect">
            <a:avLst/>
          </a:prstGeom>
        </p:spPr>
      </p:pic>
      <p:sp>
        <p:nvSpPr>
          <p:cNvPr id="210" name="Rectangle 209">
            <a:extLst>
              <a:ext uri="{FF2B5EF4-FFF2-40B4-BE49-F238E27FC236}">
                <a16:creationId xmlns:a16="http://schemas.microsoft.com/office/drawing/2014/main"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2"/>
            <a:ext cx="606972"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5A5DE3C-0D31-499D-BFBC-711CBA18AD74}"/>
              </a:ext>
            </a:extLst>
          </p:cNvPr>
          <p:cNvSpPr>
            <a:spLocks noGrp="1"/>
          </p:cNvSpPr>
          <p:nvPr>
            <p:ph idx="1"/>
          </p:nvPr>
        </p:nvSpPr>
        <p:spPr>
          <a:xfrm>
            <a:off x="1166649" y="3233982"/>
            <a:ext cx="10350062" cy="3332356"/>
          </a:xfrm>
        </p:spPr>
        <p:txBody>
          <a:bodyPr anchor="ctr">
            <a:normAutofit/>
          </a:bodyPr>
          <a:lstStyle/>
          <a:p>
            <a:pPr marL="0" indent="0" algn="just">
              <a:buNone/>
            </a:pPr>
            <a:r>
              <a:rPr lang="en-US" sz="2300" dirty="0"/>
              <a:t>There are several reasons why you may be interested in taking Xanax while you’re taking Adderall. You may feel anxious, or you may have trouble sleeping. You may also have been diagnosed with generalized anxiety disorder or panic disorder.</a:t>
            </a:r>
          </a:p>
          <a:p>
            <a:pPr marL="0" indent="0" algn="just">
              <a:buNone/>
            </a:pPr>
            <a:r>
              <a:rPr lang="en-US" sz="2300" dirty="0"/>
              <a:t>No matter the reason, the best thing for you to do is to talk with your doctor. Adderall interacts with many drugs. You should get your doctor’s approval before mixing it with any other drugs. These include prescription and over-the-counter medications.</a:t>
            </a:r>
            <a:endParaRPr lang="tr-TR" sz="2300" dirty="0"/>
          </a:p>
        </p:txBody>
      </p:sp>
    </p:spTree>
    <p:extLst>
      <p:ext uri="{BB962C8B-B14F-4D97-AF65-F5344CB8AC3E}">
        <p14:creationId xmlns:p14="http://schemas.microsoft.com/office/powerpoint/2010/main" val="38735041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425</Words>
  <Application>Microsoft Office PowerPoint</Application>
  <PresentationFormat>Geniş ekran</PresentationFormat>
  <Paragraphs>22</Paragraphs>
  <Slides>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Calibri</vt:lpstr>
      <vt:lpstr>Calibri Light</vt:lpstr>
      <vt:lpstr>Office Teması</vt:lpstr>
      <vt:lpstr>DRUG INTERACTIONS</vt:lpstr>
      <vt:lpstr>Adderall and Xanax: Is It Safe to Use Them Together?</vt:lpstr>
      <vt:lpstr>Dangers of Combining Adderall and Xanax</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INTERACTIONS</dc:title>
  <dc:creator>nefha sadıkoğlu</dc:creator>
  <cp:lastModifiedBy>Serap GÜR</cp:lastModifiedBy>
  <cp:revision>13</cp:revision>
  <dcterms:created xsi:type="dcterms:W3CDTF">2021-11-17T16:45:21Z</dcterms:created>
  <dcterms:modified xsi:type="dcterms:W3CDTF">2021-11-22T05:53:54Z</dcterms:modified>
</cp:coreProperties>
</file>