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6" r:id="rId10"/>
    <p:sldId id="267" r:id="rId11"/>
    <p:sldId id="265" r:id="rId12"/>
    <p:sldId id="268" r:id="rId13"/>
    <p:sldId id="274" r:id="rId14"/>
    <p:sldId id="273" r:id="rId15"/>
    <p:sldId id="269" r:id="rId16"/>
    <p:sldId id="271" r:id="rId17"/>
    <p:sldId id="275" r:id="rId18"/>
    <p:sldId id="276"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1" d="100"/>
          <a:sy n="61" d="100"/>
        </p:scale>
        <p:origin x="-1026" y="-2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AA5F3BB-E47A-4768-811E-3CF797F22106}"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21FA81-08AA-406A-B6FA-39CA60592DB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AA5F3BB-E47A-4768-811E-3CF797F22106}"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21FA81-08AA-406A-B6FA-39CA60592DB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AA5F3BB-E47A-4768-811E-3CF797F22106}"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21FA81-08AA-406A-B6FA-39CA60592DB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AA5F3BB-E47A-4768-811E-3CF797F22106}"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21FA81-08AA-406A-B6FA-39CA60592DB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AA5F3BB-E47A-4768-811E-3CF797F22106}"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21FA81-08AA-406A-B6FA-39CA60592DB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AA5F3BB-E47A-4768-811E-3CF797F22106}"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D21FA81-08AA-406A-B6FA-39CA60592DB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9AA5F3BB-E47A-4768-811E-3CF797F22106}"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D21FA81-08AA-406A-B6FA-39CA60592DB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AA5F3BB-E47A-4768-811E-3CF797F22106}"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D21FA81-08AA-406A-B6FA-39CA60592DB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A5F3BB-E47A-4768-811E-3CF797F22106}"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D21FA81-08AA-406A-B6FA-39CA60592DB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AA5F3BB-E47A-4768-811E-3CF797F22106}"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D21FA81-08AA-406A-B6FA-39CA60592DB2}" type="slidenum">
              <a:rPr lang="tr-TR" smtClean="0"/>
              <a:t>‹#›</a:t>
            </a:fld>
            <a:endParaRPr lang="tr-TR"/>
          </a:p>
        </p:txBody>
      </p:sp>
      <p:sp>
        <p:nvSpPr>
          <p:cNvPr id="9" name="Content Placeholder 8"/>
          <p:cNvSpPr>
            <a:spLocks noGrp="1"/>
          </p:cNvSpPr>
          <p:nvPr>
            <p:ph sz="quarter" idx="13"/>
          </p:nvPr>
        </p:nvSpPr>
        <p:spPr>
          <a:xfrm>
            <a:off x="406400" y="381000"/>
            <a:ext cx="103632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9AA5F3BB-E47A-4768-811E-3CF797F22106}" type="datetimeFigureOut">
              <a:rPr lang="tr-TR" smtClean="0"/>
              <a:t>10.5.2020</a:t>
            </a:fld>
            <a:endParaRPr lang="tr-TR"/>
          </a:p>
        </p:txBody>
      </p:sp>
      <p:sp>
        <p:nvSpPr>
          <p:cNvPr id="9" name="Slide Number Placeholder 8"/>
          <p:cNvSpPr>
            <a:spLocks noGrp="1"/>
          </p:cNvSpPr>
          <p:nvPr>
            <p:ph type="sldNum" sz="quarter" idx="11"/>
          </p:nvPr>
        </p:nvSpPr>
        <p:spPr/>
        <p:txBody>
          <a:bodyPr/>
          <a:lstStyle/>
          <a:p>
            <a:fld id="{4D21FA81-08AA-406A-B6FA-39CA60592DB2}"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D21FA81-08AA-406A-B6FA-39CA60592DB2}" type="slidenum">
              <a:rPr lang="tr-TR" smtClean="0"/>
              <a:t>‹#›</a:t>
            </a:fld>
            <a:endParaRPr lang="tr-TR"/>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9AA5F3BB-E47A-4768-811E-3CF797F22106}" type="datetimeFigureOut">
              <a:rPr lang="tr-TR" smtClean="0"/>
              <a:t>10.5.2020</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academia.edu/38682335/Stratejik_Halkla_%C4%B0li%C5%9Fkiler_Uygulama_Alan%C4%B1_Olarak_Konu_Sorun_Y%C3%B6netimi"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halklailiskiler.com.tr/LOBICILIK-1473250429..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notoku.com/halkla-iliskiler-ve-medya-iliskileri/"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Halkla İlişkiler uygulama alanları</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929195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Duyurum türleri</a:t>
            </a:r>
            <a:endParaRPr lang="tr-TR" dirty="0"/>
          </a:p>
        </p:txBody>
      </p:sp>
      <p:sp>
        <p:nvSpPr>
          <p:cNvPr id="3" name="İçerik Yer Tutucusu 2"/>
          <p:cNvSpPr>
            <a:spLocks noGrp="1"/>
          </p:cNvSpPr>
          <p:nvPr>
            <p:ph idx="1"/>
          </p:nvPr>
        </p:nvSpPr>
        <p:spPr/>
        <p:txBody>
          <a:bodyPr/>
          <a:lstStyle/>
          <a:p>
            <a:r>
              <a:rPr lang="tr-TR" dirty="0" smtClean="0"/>
              <a:t>Kendiliğinden olanlar</a:t>
            </a:r>
          </a:p>
          <a:p>
            <a:r>
              <a:rPr lang="tr-TR" dirty="0" smtClean="0"/>
              <a:t>Planlanmış olanlardır.</a:t>
            </a:r>
            <a:endParaRPr lang="tr-TR" dirty="0"/>
          </a:p>
        </p:txBody>
      </p:sp>
    </p:spTree>
    <p:extLst>
      <p:ext uri="{BB962C8B-B14F-4D97-AF65-F5344CB8AC3E}">
        <p14:creationId xmlns:p14="http://schemas.microsoft.com/office/powerpoint/2010/main" val="24179054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14213" y="256637"/>
            <a:ext cx="10515600" cy="1325563"/>
          </a:xfrm>
        </p:spPr>
        <p:txBody>
          <a:bodyPr/>
          <a:lstStyle/>
          <a:p>
            <a:r>
              <a:rPr lang="tr-TR" dirty="0" smtClean="0"/>
              <a:t>Duyurum türleri</a:t>
            </a:r>
            <a:endParaRPr lang="tr-TR" dirty="0"/>
          </a:p>
        </p:txBody>
      </p:sp>
      <p:sp>
        <p:nvSpPr>
          <p:cNvPr id="4" name="İçerik Yer Tutucusu 3"/>
          <p:cNvSpPr>
            <a:spLocks noGrp="1"/>
          </p:cNvSpPr>
          <p:nvPr>
            <p:ph idx="1"/>
          </p:nvPr>
        </p:nvSpPr>
        <p:spPr>
          <a:xfrm>
            <a:off x="867905" y="1128202"/>
            <a:ext cx="10515600" cy="4351338"/>
          </a:xfrm>
        </p:spPr>
        <p:txBody>
          <a:bodyPr/>
          <a:lstStyle/>
          <a:p>
            <a:endParaRPr lang="tr-TR"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8754" b="-8754"/>
          <a:stretch/>
        </p:blipFill>
        <p:spPr bwMode="auto">
          <a:xfrm>
            <a:off x="867905" y="1456841"/>
            <a:ext cx="9945000" cy="54011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Dikdörtgen 4"/>
          <p:cNvSpPr/>
          <p:nvPr/>
        </p:nvSpPr>
        <p:spPr>
          <a:xfrm>
            <a:off x="6096000" y="6239514"/>
            <a:ext cx="6096000" cy="646331"/>
          </a:xfrm>
          <a:prstGeom prst="rect">
            <a:avLst/>
          </a:prstGeom>
        </p:spPr>
        <p:txBody>
          <a:bodyPr>
            <a:spAutoFit/>
          </a:bodyPr>
          <a:lstStyle/>
          <a:p>
            <a:r>
              <a:rPr lang="tr-TR" dirty="0"/>
              <a:t>https://www.academia.edu/9332417/Reklam_Halkla_%C4%B0li%C5%9Fkiler_ve_Duyurum_Hediye_AYDO%C4%9EAN</a:t>
            </a:r>
          </a:p>
        </p:txBody>
      </p:sp>
    </p:spTree>
    <p:extLst>
      <p:ext uri="{BB962C8B-B14F-4D97-AF65-F5344CB8AC3E}">
        <p14:creationId xmlns:p14="http://schemas.microsoft.com/office/powerpoint/2010/main" val="1959087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Finansal İlişkiler</a:t>
            </a:r>
            <a:br>
              <a:rPr lang="tr-TR" dirty="0"/>
            </a:br>
            <a:endParaRPr lang="tr-TR" dirty="0"/>
          </a:p>
        </p:txBody>
      </p:sp>
      <p:sp>
        <p:nvSpPr>
          <p:cNvPr id="3" name="İçerik Yer Tutucusu 2"/>
          <p:cNvSpPr>
            <a:spLocks noGrp="1"/>
          </p:cNvSpPr>
          <p:nvPr>
            <p:ph idx="1"/>
          </p:nvPr>
        </p:nvSpPr>
        <p:spPr/>
        <p:txBody>
          <a:bodyPr/>
          <a:lstStyle/>
          <a:p>
            <a:r>
              <a:rPr lang="tr-TR" dirty="0"/>
              <a:t>Finansal halkla ilişkiler çalışmaları, işletmenin finansal gücü ve ekonomik hedeflerine </a:t>
            </a:r>
            <a:r>
              <a:rPr lang="tr-TR" dirty="0" smtClean="0"/>
              <a:t>ilişkin bilgilendirmeler </a:t>
            </a:r>
            <a:r>
              <a:rPr lang="tr-TR" dirty="0"/>
              <a:t>yaparak olumlu bir imaj oluşturmayı öngörmektedir. Bu denli çalışmalar </a:t>
            </a:r>
            <a:r>
              <a:rPr lang="tr-TR" dirty="0" smtClean="0"/>
              <a:t>özellikle yatırımcılara</a:t>
            </a:r>
            <a:r>
              <a:rPr lang="tr-TR" dirty="0"/>
              <a:t>, paydaşlara ve ortaklara dönük gerçekleştirilmektedir (Bülbül, 2004: 69). </a:t>
            </a:r>
          </a:p>
        </p:txBody>
      </p:sp>
    </p:spTree>
    <p:extLst>
      <p:ext uri="{BB962C8B-B14F-4D97-AF65-F5344CB8AC3E}">
        <p14:creationId xmlns:p14="http://schemas.microsoft.com/office/powerpoint/2010/main" val="3571732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Finansal İlişkiler</a:t>
            </a:r>
            <a:br>
              <a:rPr lang="tr-TR" dirty="0"/>
            </a:br>
            <a:endParaRPr lang="tr-TR" dirty="0"/>
          </a:p>
        </p:txBody>
      </p:sp>
      <p:sp>
        <p:nvSpPr>
          <p:cNvPr id="3" name="İçerik Yer Tutucusu 2"/>
          <p:cNvSpPr>
            <a:spLocks noGrp="1"/>
          </p:cNvSpPr>
          <p:nvPr>
            <p:ph idx="1"/>
          </p:nvPr>
        </p:nvSpPr>
        <p:spPr/>
        <p:txBody>
          <a:bodyPr>
            <a:normAutofit/>
          </a:bodyPr>
          <a:lstStyle/>
          <a:p>
            <a:r>
              <a:rPr lang="tr-TR" dirty="0"/>
              <a:t>Finansal halkla ilişkiler; yatırımcılar, hissedarlar, borsa ve finansal medyaya yönelik sürekli ve doğru iletişimi oluşturan halkla ilişkiler uygulamalarıdır. Günümüzde özellikle halka arz olan şirket sayısında gözle görülür artışlar, küresel finansın öneminin artması, rekabet şartlarının değişmesi, paydaş, yatırımcı ve hedef kitle profillerinin değişimi finansal halkla ilişkilerin önemini artırmakla birlikte, gelişimini de olumlu yönde etkilemektedir. Finansal halkla ilişkiler; yatırımcılar, hissedarlar, borsa ve finansal medyaya yönelik sürekli ve doğru iletişimi oluşturan halkla ilişkiler uygulamalarıdır. Günümüzde özellikle halka arz olan şirket sayısında gözle görülür artışlar, küresel finansın öneminin artması, rekabet şartlarının değişmesi, paydaş, yatırımcı ve hedef kitle profillerinin değişimi finansal halkla ilişkilerin önemini artırmakla birlikte, gelişimini de olumlu yönde etkilemektedir. </a:t>
            </a:r>
          </a:p>
        </p:txBody>
      </p:sp>
    </p:spTree>
    <p:extLst>
      <p:ext uri="{BB962C8B-B14F-4D97-AF65-F5344CB8AC3E}">
        <p14:creationId xmlns:p14="http://schemas.microsoft.com/office/powerpoint/2010/main" val="592543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Finansal İlişkiler</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a:t>Günümüzde özellikle finansal halkla ilişkiler uygulamalarında, internet etkili bir iletişim aracıdır. </a:t>
            </a:r>
            <a:r>
              <a:rPr lang="tr-TR" dirty="0" smtClean="0"/>
              <a:t>Mevcut ve </a:t>
            </a:r>
            <a:r>
              <a:rPr lang="tr-TR" dirty="0"/>
              <a:t>potansiyel yatırımcının, paydaşların işletme hakkında araştırma yapıp bilgi edinebileceği en hızlı </a:t>
            </a:r>
            <a:r>
              <a:rPr lang="tr-TR" dirty="0" smtClean="0"/>
              <a:t>ve yegâne </a:t>
            </a:r>
            <a:r>
              <a:rPr lang="tr-TR" dirty="0"/>
              <a:t>ortam </a:t>
            </a:r>
            <a:r>
              <a:rPr lang="tr-TR" dirty="0" smtClean="0"/>
              <a:t>internettir*</a:t>
            </a:r>
            <a:endParaRPr lang="tr-TR" dirty="0"/>
          </a:p>
        </p:txBody>
      </p:sp>
      <p:sp>
        <p:nvSpPr>
          <p:cNvPr id="4" name="Dikdörtgen 3"/>
          <p:cNvSpPr/>
          <p:nvPr/>
        </p:nvSpPr>
        <p:spPr>
          <a:xfrm>
            <a:off x="1069383" y="5818038"/>
            <a:ext cx="10197885" cy="646331"/>
          </a:xfrm>
          <a:prstGeom prst="rect">
            <a:avLst/>
          </a:prstGeom>
        </p:spPr>
        <p:txBody>
          <a:bodyPr wrap="square">
            <a:spAutoFit/>
          </a:bodyPr>
          <a:lstStyle/>
          <a:p>
            <a:r>
              <a:rPr lang="tr-TR" dirty="0" smtClean="0"/>
              <a:t>*</a:t>
            </a:r>
            <a:r>
              <a:rPr lang="fi-FI" dirty="0" smtClean="0"/>
              <a:t>Murat KOÇYİĞİT </a:t>
            </a:r>
            <a:r>
              <a:rPr lang="fi-FI" dirty="0"/>
              <a:t>M. Nuri </a:t>
            </a:r>
            <a:r>
              <a:rPr lang="fi-FI" dirty="0" smtClean="0"/>
              <a:t>SALUR</a:t>
            </a:r>
            <a:r>
              <a:rPr lang="tr-TR" dirty="0"/>
              <a:t>, Stratejik Kurumsal İletişim Aracı Olarak Finansal Halkla İlişkiler: </a:t>
            </a:r>
            <a:r>
              <a:rPr lang="tr-TR" dirty="0" err="1"/>
              <a:t>BİST’te</a:t>
            </a:r>
            <a:r>
              <a:rPr lang="tr-TR" dirty="0"/>
              <a:t> Bir Uygulama Selçuk Üniversitesi Sosyal Bilimler Enstitüsü Dergisi Sayı: 31, 2014, </a:t>
            </a:r>
            <a:r>
              <a:rPr lang="tr-TR" dirty="0" err="1"/>
              <a:t>ss</a:t>
            </a:r>
            <a:r>
              <a:rPr lang="tr-TR" dirty="0"/>
              <a:t>. 241-250 </a:t>
            </a:r>
          </a:p>
        </p:txBody>
      </p:sp>
    </p:spTree>
    <p:extLst>
      <p:ext uri="{BB962C8B-B14F-4D97-AF65-F5344CB8AC3E}">
        <p14:creationId xmlns:p14="http://schemas.microsoft.com/office/powerpoint/2010/main" val="2367369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Konu ve sorun yönetimi</a:t>
            </a:r>
            <a:br>
              <a:rPr lang="tr-TR" dirty="0"/>
            </a:b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a:t>Konu/sorun yönetimi, stratejik halkla </a:t>
            </a:r>
            <a:r>
              <a:rPr lang="tr-TR" dirty="0" smtClean="0"/>
              <a:t>ilişkiler uygulamalarının bir bileşenidir.</a:t>
            </a:r>
          </a:p>
          <a:p>
            <a:r>
              <a:rPr lang="tr-TR" dirty="0" smtClean="0"/>
              <a:t>Konu/sorun </a:t>
            </a:r>
            <a:r>
              <a:rPr lang="tr-TR" dirty="0"/>
              <a:t>yönetimi, ortaya çıkan </a:t>
            </a:r>
            <a:r>
              <a:rPr lang="tr-TR" dirty="0" smtClean="0"/>
              <a:t> tepkilerin </a:t>
            </a:r>
            <a:r>
              <a:rPr lang="tr-TR" dirty="0"/>
              <a:t>gösterildiği bir yapı </a:t>
            </a:r>
            <a:r>
              <a:rPr lang="tr-TR" dirty="0" smtClean="0"/>
              <a:t>olmaktan ziyade </a:t>
            </a:r>
            <a:r>
              <a:rPr lang="tr-TR" dirty="0" err="1"/>
              <a:t>proaktif</a:t>
            </a:r>
            <a:r>
              <a:rPr lang="tr-TR" dirty="0"/>
              <a:t> bir sürecin gerekliliklerine bağlı </a:t>
            </a:r>
            <a:r>
              <a:rPr lang="tr-TR" dirty="0" smtClean="0"/>
              <a:t>bir anlayışla </a:t>
            </a:r>
            <a:r>
              <a:rPr lang="tr-TR" dirty="0"/>
              <a:t>sevk edilmesi lüzum gelen bir </a:t>
            </a:r>
            <a:r>
              <a:rPr lang="tr-TR" dirty="0" smtClean="0"/>
              <a:t> alandır</a:t>
            </a:r>
            <a:r>
              <a:rPr lang="tr-TR" dirty="0"/>
              <a:t>.</a:t>
            </a:r>
          </a:p>
          <a:p>
            <a:r>
              <a:rPr lang="tr-TR" dirty="0"/>
              <a:t>Konu/sorun yönetiminin kriz ve risk </a:t>
            </a:r>
            <a:r>
              <a:rPr lang="tr-TR" dirty="0" smtClean="0"/>
              <a:t>yönetimleriyle kesişen </a:t>
            </a:r>
            <a:r>
              <a:rPr lang="tr-TR" dirty="0"/>
              <a:t>uygulama noktaları olmakla birlikte </a:t>
            </a:r>
            <a:r>
              <a:rPr lang="tr-TR" dirty="0" smtClean="0"/>
              <a:t>özerk </a:t>
            </a:r>
            <a:r>
              <a:rPr lang="tr-TR" dirty="0"/>
              <a:t> </a:t>
            </a:r>
            <a:r>
              <a:rPr lang="tr-TR" dirty="0" smtClean="0"/>
              <a:t>bir alandır.</a:t>
            </a:r>
            <a:endParaRPr lang="tr-TR" dirty="0"/>
          </a:p>
          <a:p>
            <a:r>
              <a:rPr lang="tr-TR" dirty="0"/>
              <a:t>Bir halkla ilişkiler uygulama alanı olarak konu/sorun yönetimi karar alma mekanizmasında sürgit bulunması gereken bir </a:t>
            </a:r>
            <a:r>
              <a:rPr lang="tr-TR" dirty="0" smtClean="0"/>
              <a:t> alandır.*</a:t>
            </a:r>
            <a:endParaRPr lang="tr-TR" dirty="0"/>
          </a:p>
          <a:p>
            <a:pPr marL="0" indent="0">
              <a:buNone/>
            </a:pPr>
            <a:r>
              <a:rPr lang="tr-TR" dirty="0" smtClean="0">
                <a:hlinkClick r:id="rId2"/>
              </a:rPr>
              <a:t>*</a:t>
            </a:r>
            <a:r>
              <a:rPr lang="tr-TR" sz="1600" dirty="0" smtClean="0">
                <a:hlinkClick r:id="rId2"/>
              </a:rPr>
              <a:t>https</a:t>
            </a:r>
            <a:r>
              <a:rPr lang="tr-TR" sz="1600" dirty="0">
                <a:hlinkClick r:id="rId2"/>
              </a:rPr>
              <a:t>://www.academia.edu/38682335/Stratejik_Halkla_%C4%B0li%C5%9Fkiler_Uygulama_Alan%C4%B1_Olarak_Konu_Sorun_Y%C3%B6netimi</a:t>
            </a:r>
            <a:r>
              <a:rPr lang="tr-TR" sz="1600" dirty="0"/>
              <a:t/>
            </a:r>
            <a:br>
              <a:rPr lang="tr-TR" sz="1600" dirty="0"/>
            </a:br>
            <a:r>
              <a:rPr lang="tr-TR" sz="1600" dirty="0"/>
              <a:t/>
            </a:r>
            <a:br>
              <a:rPr lang="tr-TR" sz="1600" dirty="0"/>
            </a:br>
            <a:endParaRPr lang="tr-TR" sz="1600" dirty="0"/>
          </a:p>
          <a:p>
            <a:pPr marL="0" indent="0">
              <a:buNone/>
            </a:pPr>
            <a:r>
              <a:rPr lang="tr-TR" dirty="0"/>
              <a:t> </a:t>
            </a:r>
          </a:p>
        </p:txBody>
      </p:sp>
    </p:spTree>
    <p:extLst>
      <p:ext uri="{BB962C8B-B14F-4D97-AF65-F5344CB8AC3E}">
        <p14:creationId xmlns:p14="http://schemas.microsoft.com/office/powerpoint/2010/main" val="3781329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Lobicilik</a:t>
            </a:r>
          </a:p>
        </p:txBody>
      </p:sp>
      <p:sp>
        <p:nvSpPr>
          <p:cNvPr id="3" name="İçerik Yer Tutucusu 2"/>
          <p:cNvSpPr>
            <a:spLocks noGrp="1"/>
          </p:cNvSpPr>
          <p:nvPr>
            <p:ph idx="1"/>
          </p:nvPr>
        </p:nvSpPr>
        <p:spPr/>
        <p:txBody>
          <a:bodyPr>
            <a:normAutofit/>
          </a:bodyPr>
          <a:lstStyle/>
          <a:p>
            <a:r>
              <a:rPr lang="tr-TR" dirty="0"/>
              <a:t>Gerek ülke içinde gerek ülke dışındaki çıkarların savunulması amacıyla sürdürülen faaliyetler lobicilik, bu alanda gerçekleştirilen tüm çalışmalar da lobi faaliyetleri olarak adlandırılmaktadır. Lobi faaliyetleri; lobiler, baskı grupları veya lobi şirketleri tarafından yürütüldüğünde başarı sağlayan tüm çalışmaları içermektedir. </a:t>
            </a:r>
          </a:p>
        </p:txBody>
      </p:sp>
    </p:spTree>
    <p:extLst>
      <p:ext uri="{BB962C8B-B14F-4D97-AF65-F5344CB8AC3E}">
        <p14:creationId xmlns:p14="http://schemas.microsoft.com/office/powerpoint/2010/main" val="3719715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Lobicilik</a:t>
            </a:r>
          </a:p>
        </p:txBody>
      </p:sp>
      <p:sp>
        <p:nvSpPr>
          <p:cNvPr id="3" name="İçerik Yer Tutucusu 2"/>
          <p:cNvSpPr>
            <a:spLocks noGrp="1"/>
          </p:cNvSpPr>
          <p:nvPr>
            <p:ph idx="1"/>
          </p:nvPr>
        </p:nvSpPr>
        <p:spPr/>
        <p:txBody>
          <a:bodyPr>
            <a:normAutofit/>
          </a:bodyPr>
          <a:lstStyle/>
          <a:p>
            <a:r>
              <a:rPr lang="tr-TR" dirty="0" smtClean="0"/>
              <a:t>En </a:t>
            </a:r>
            <a:r>
              <a:rPr lang="tr-TR" dirty="0"/>
              <a:t>genel şekliyle lobicilik; halkın, baskı gruplarının, şirketlerin ya da lobilerin, ülkelerinde veya yabancı ülkelerdeki yasama, yürütme hatta yargı organlarına yönelik, çıkarları doğrultusundaki yasaların desteklenip, desteklenmemesi konusunda, baskı gruplarının yetkilileri, ülke temsilcileri veya kiralanan lobiciler aracılığıyla sürdürdükleri bir dizi organize eyleme verilen addır. </a:t>
            </a:r>
          </a:p>
        </p:txBody>
      </p:sp>
    </p:spTree>
    <p:extLst>
      <p:ext uri="{BB962C8B-B14F-4D97-AF65-F5344CB8AC3E}">
        <p14:creationId xmlns:p14="http://schemas.microsoft.com/office/powerpoint/2010/main" val="15301831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Lobicilik</a:t>
            </a:r>
          </a:p>
        </p:txBody>
      </p:sp>
      <p:sp>
        <p:nvSpPr>
          <p:cNvPr id="3" name="İçerik Yer Tutucusu 2"/>
          <p:cNvSpPr>
            <a:spLocks noGrp="1"/>
          </p:cNvSpPr>
          <p:nvPr>
            <p:ph idx="1"/>
          </p:nvPr>
        </p:nvSpPr>
        <p:spPr/>
        <p:txBody>
          <a:bodyPr>
            <a:normAutofit/>
          </a:bodyPr>
          <a:lstStyle/>
          <a:p>
            <a:r>
              <a:rPr lang="tr-TR" dirty="0" smtClean="0"/>
              <a:t>Lobi</a:t>
            </a:r>
            <a:r>
              <a:rPr lang="tr-TR" dirty="0"/>
              <a:t>, kamusal karar alacakların çalışmalarını, kararlarını etkilemek isteyen kuruluş, örgüt ya da baskı kümeleridir. Lobi, kendisini ilgilendiren kararların kendi çıkarı doğrultusunda olmasını ister ve bunun için çaba harcar. Bu amacı gerçekleştirebilmek için de lobicilerin çalışmalarından yararlanır. Lobici bir şirket olabileceği gibi bir kişi ya da ekip de olabilir. Lobilerle lobiciler bir sözleşme ile aralarındaki ilişkiyi, mali sorunları bağıtlarlar. Lobi çalışmaları ise lobiciler tarafından planlanıp, yürütülen, lobinin sorununu çözmeye, sonuç almaya yönelik çalışmaların tümüdür. </a:t>
            </a:r>
            <a:r>
              <a:rPr lang="tr-TR" dirty="0" smtClean="0"/>
              <a:t>*</a:t>
            </a:r>
          </a:p>
          <a:p>
            <a:r>
              <a:rPr lang="tr-TR" sz="1600" dirty="0">
                <a:hlinkClick r:id="rId2"/>
              </a:rPr>
              <a:t>http://www.halklailiskiler.com.tr/LOBICILIK-1473250429..php</a:t>
            </a:r>
            <a:endParaRPr lang="tr-TR" sz="1600" dirty="0"/>
          </a:p>
        </p:txBody>
      </p:sp>
    </p:spTree>
    <p:extLst>
      <p:ext uri="{BB962C8B-B14F-4D97-AF65-F5344CB8AC3E}">
        <p14:creationId xmlns:p14="http://schemas.microsoft.com/office/powerpoint/2010/main" val="3963746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Anahtar Kavramlar</a:t>
            </a:r>
            <a:endParaRPr lang="tr-TR" dirty="0"/>
          </a:p>
        </p:txBody>
      </p:sp>
      <p:sp>
        <p:nvSpPr>
          <p:cNvPr id="3" name="İçerik Yer Tutucusu 2"/>
          <p:cNvSpPr>
            <a:spLocks noGrp="1"/>
          </p:cNvSpPr>
          <p:nvPr>
            <p:ph idx="1"/>
          </p:nvPr>
        </p:nvSpPr>
        <p:spPr/>
        <p:txBody>
          <a:bodyPr/>
          <a:lstStyle/>
          <a:p>
            <a:r>
              <a:rPr lang="tr-TR" dirty="0" smtClean="0"/>
              <a:t>Medya İlişkileri</a:t>
            </a:r>
          </a:p>
          <a:p>
            <a:r>
              <a:rPr lang="tr-TR" dirty="0" smtClean="0"/>
              <a:t>Duyurum</a:t>
            </a:r>
          </a:p>
          <a:p>
            <a:r>
              <a:rPr lang="tr-TR" dirty="0" smtClean="0"/>
              <a:t>Finansal İlişkiler</a:t>
            </a:r>
          </a:p>
          <a:p>
            <a:r>
              <a:rPr lang="tr-TR" dirty="0" smtClean="0"/>
              <a:t>Kamusal İşler</a:t>
            </a:r>
          </a:p>
          <a:p>
            <a:r>
              <a:rPr lang="tr-TR" dirty="0" smtClean="0"/>
              <a:t>Konu ve sorun yönetimi</a:t>
            </a:r>
          </a:p>
          <a:p>
            <a:r>
              <a:rPr lang="tr-TR" dirty="0" smtClean="0"/>
              <a:t>Lobicilik</a:t>
            </a:r>
            <a:endParaRPr lang="tr-TR" dirty="0"/>
          </a:p>
        </p:txBody>
      </p:sp>
    </p:spTree>
    <p:extLst>
      <p:ext uri="{BB962C8B-B14F-4D97-AF65-F5344CB8AC3E}">
        <p14:creationId xmlns:p14="http://schemas.microsoft.com/office/powerpoint/2010/main" val="11126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Medya İlişkileri</a:t>
            </a:r>
            <a:br>
              <a:rPr lang="tr-TR" dirty="0"/>
            </a:br>
            <a:endParaRPr lang="tr-TR" dirty="0"/>
          </a:p>
        </p:txBody>
      </p:sp>
      <p:sp>
        <p:nvSpPr>
          <p:cNvPr id="3" name="İçerik Yer Tutucusu 2"/>
          <p:cNvSpPr>
            <a:spLocks noGrp="1"/>
          </p:cNvSpPr>
          <p:nvPr>
            <p:ph idx="1"/>
          </p:nvPr>
        </p:nvSpPr>
        <p:spPr/>
        <p:txBody>
          <a:bodyPr>
            <a:normAutofit/>
          </a:bodyPr>
          <a:lstStyle/>
          <a:p>
            <a:r>
              <a:rPr lang="tr-TR" dirty="0"/>
              <a:t> Medya ile ilişkiler, halkla ilişkilerin çok önemli fakat çok sayıdaki çalışma konularından sadece birisi olmasına karşın, halkla ilişkilerden söz edildiğinde genellikle, medyada kuruluşla ilgili olumlu haber yayınlatma işi anlaşılır. Yine doğru olmayan fakat oldukça kabul gören bir yargıya göre de halkla ilişkiler uzmanlarının başarısı; kuruluşlarıyla ilgili yayınlattıkları haberlerin sayısı ve niteliği ile ölçülür. Aslında, bu yargılar doğru olmamasına rağmen, bu kadar yaygın olarak kabul görmesinin nedenlerinin başında; gerçekten medya ile ilişkilerin halkla ilişkilerin çok önemli çalışma konularının başında yer alması gelmektedir. </a:t>
            </a:r>
            <a:endParaRPr lang="tr-TR" dirty="0"/>
          </a:p>
        </p:txBody>
      </p:sp>
    </p:spTree>
    <p:extLst>
      <p:ext uri="{BB962C8B-B14F-4D97-AF65-F5344CB8AC3E}">
        <p14:creationId xmlns:p14="http://schemas.microsoft.com/office/powerpoint/2010/main" val="8948893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Medya İlişkileri</a:t>
            </a:r>
            <a:br>
              <a:rPr lang="tr-TR" dirty="0"/>
            </a:br>
            <a:endParaRPr lang="tr-TR" dirty="0"/>
          </a:p>
        </p:txBody>
      </p:sp>
      <p:sp>
        <p:nvSpPr>
          <p:cNvPr id="3" name="İçerik Yer Tutucusu 2"/>
          <p:cNvSpPr>
            <a:spLocks noGrp="1"/>
          </p:cNvSpPr>
          <p:nvPr>
            <p:ph idx="1"/>
          </p:nvPr>
        </p:nvSpPr>
        <p:spPr/>
        <p:txBody>
          <a:bodyPr/>
          <a:lstStyle/>
          <a:p>
            <a:r>
              <a:rPr lang="tr-TR" dirty="0"/>
              <a:t>Dolayısıyla, halkla ilişkiler uzmanlarının medya ile ilişkileri başarılı bir şekilde yürütmeleri, mesleki başarıları açısından oldukça önemlidir. Bu bakımdan, halkla ilişkiler uzmanlarının, medyada kuruluşları ile ilgili haberleri yayınlanmasını sağlamak için uygulamaları gereken yöntemler hakkında bilgi ve deneyim sahibi olmaları gerekir.</a:t>
            </a:r>
          </a:p>
          <a:p>
            <a:endParaRPr lang="tr-TR" dirty="0"/>
          </a:p>
        </p:txBody>
      </p:sp>
    </p:spTree>
    <p:extLst>
      <p:ext uri="{BB962C8B-B14F-4D97-AF65-F5344CB8AC3E}">
        <p14:creationId xmlns:p14="http://schemas.microsoft.com/office/powerpoint/2010/main" val="2175146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Medya ilişkileri</a:t>
            </a:r>
            <a:endParaRPr lang="tr-TR" dirty="0"/>
          </a:p>
        </p:txBody>
      </p:sp>
      <p:sp>
        <p:nvSpPr>
          <p:cNvPr id="3" name="İçerik Yer Tutucusu 2"/>
          <p:cNvSpPr>
            <a:spLocks noGrp="1"/>
          </p:cNvSpPr>
          <p:nvPr>
            <p:ph idx="1"/>
          </p:nvPr>
        </p:nvSpPr>
        <p:spPr/>
        <p:txBody>
          <a:bodyPr>
            <a:normAutofit/>
          </a:bodyPr>
          <a:lstStyle/>
          <a:p>
            <a:r>
              <a:rPr lang="tr-TR" dirty="0"/>
              <a:t> Medya ilişkilerinde başarının yolu, medyanın ne olduğu, nasıl çalıştığı, yani kısaca iyice tanınmasından geçer. Bunun için gazete, radyo, televizyon ve internetin okuyucu, izleyici yani hedef kitlelerinin kimlerden oluştuğunu, demografik ve </a:t>
            </a:r>
            <a:r>
              <a:rPr lang="tr-TR" dirty="0" err="1"/>
              <a:t>psiografik</a:t>
            </a:r>
            <a:r>
              <a:rPr lang="tr-TR" dirty="0"/>
              <a:t> özelliklerini ayrıca, yayın politikalarının ne olduğunu, yazar ya da yorumcuların uzmanlık konularını, politik görüşlerini bilmek gerekir. Bu amaçla, her medya kuruluşu hakkında aşağıda yer alan temel bilgiler eksiksiz bir şekilde tamamlanmalı, “medya profili bilgisi” adı altında bir çeşit medya veri tabanı oluşturulmalı ve sık sık gözden geçirilerek güncellenmelidir.</a:t>
            </a:r>
          </a:p>
          <a:p>
            <a:endParaRPr lang="tr-TR" dirty="0"/>
          </a:p>
        </p:txBody>
      </p:sp>
    </p:spTree>
    <p:extLst>
      <p:ext uri="{BB962C8B-B14F-4D97-AF65-F5344CB8AC3E}">
        <p14:creationId xmlns:p14="http://schemas.microsoft.com/office/powerpoint/2010/main" val="2322056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Medya ilişkileri</a:t>
            </a:r>
            <a:endParaRPr lang="tr-TR" dirty="0"/>
          </a:p>
        </p:txBody>
      </p:sp>
      <p:sp>
        <p:nvSpPr>
          <p:cNvPr id="3" name="İçerik Yer Tutucusu 2"/>
          <p:cNvSpPr>
            <a:spLocks noGrp="1"/>
          </p:cNvSpPr>
          <p:nvPr>
            <p:ph idx="1"/>
          </p:nvPr>
        </p:nvSpPr>
        <p:spPr/>
        <p:txBody>
          <a:bodyPr>
            <a:normAutofit/>
          </a:bodyPr>
          <a:lstStyle/>
          <a:p>
            <a:pPr marL="114300" indent="0">
              <a:buNone/>
            </a:pPr>
            <a:r>
              <a:rPr lang="tr-TR" dirty="0"/>
              <a:t> </a:t>
            </a:r>
            <a:r>
              <a:rPr lang="tr-TR" dirty="0" smtClean="0"/>
              <a:t>1. Kim yayınlıyor?</a:t>
            </a:r>
          </a:p>
          <a:p>
            <a:pPr marL="114300" indent="0">
              <a:buNone/>
            </a:pPr>
            <a:r>
              <a:rPr lang="tr-TR" dirty="0" smtClean="0"/>
              <a:t>Yönetim </a:t>
            </a:r>
            <a:r>
              <a:rPr lang="tr-TR" dirty="0"/>
              <a:t>ekibinin listesi ve sorumlulukları;</a:t>
            </a:r>
          </a:p>
          <a:p>
            <a:pPr marL="114300" indent="0">
              <a:buNone/>
            </a:pPr>
            <a:r>
              <a:rPr lang="tr-TR" dirty="0"/>
              <a:t>2. Yayın politikaları ve tarzları</a:t>
            </a:r>
          </a:p>
          <a:p>
            <a:pPr marL="114300" indent="0">
              <a:buNone/>
            </a:pPr>
            <a:r>
              <a:rPr lang="tr-TR" dirty="0"/>
              <a:t>Genel hatlarıyla medya organının yayın politikaları; habercilik ve yorumculuk anlayışı ve tarzı.</a:t>
            </a:r>
          </a:p>
          <a:p>
            <a:pPr marL="114300" indent="0">
              <a:buNone/>
            </a:pPr>
            <a:r>
              <a:rPr lang="tr-TR" dirty="0"/>
              <a:t>3. Biçimsel özellikler</a:t>
            </a:r>
          </a:p>
          <a:p>
            <a:pPr marL="114300" indent="0">
              <a:buNone/>
            </a:pPr>
            <a:r>
              <a:rPr lang="tr-TR" dirty="0"/>
              <a:t>Gazete veya derginin tasarımı, kullanılan materyal türü ve sayfa sayısı.</a:t>
            </a:r>
          </a:p>
          <a:p>
            <a:pPr marL="114300" indent="0">
              <a:buNone/>
            </a:pPr>
            <a:r>
              <a:rPr lang="tr-TR" dirty="0"/>
              <a:t>4. Örgütlenme biçimi</a:t>
            </a:r>
          </a:p>
          <a:p>
            <a:pPr marL="114300" indent="0">
              <a:buNone/>
            </a:pPr>
            <a:r>
              <a:rPr lang="tr-TR" dirty="0"/>
              <a:t>Medya organının örgütsel yapısı ve alt birimleri; etkin ve düzenli bir işletme yapısına sahip olup olmadığı</a:t>
            </a:r>
            <a:r>
              <a:rPr lang="tr-TR" dirty="0" smtClean="0"/>
              <a:t>.</a:t>
            </a:r>
            <a:endParaRPr lang="tr-TR" dirty="0"/>
          </a:p>
        </p:txBody>
      </p:sp>
    </p:spTree>
    <p:extLst>
      <p:ext uri="{BB962C8B-B14F-4D97-AF65-F5344CB8AC3E}">
        <p14:creationId xmlns:p14="http://schemas.microsoft.com/office/powerpoint/2010/main" val="2018832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Medya ilişkileri</a:t>
            </a:r>
            <a:endParaRPr lang="tr-TR" dirty="0"/>
          </a:p>
        </p:txBody>
      </p:sp>
      <p:sp>
        <p:nvSpPr>
          <p:cNvPr id="3" name="İçerik Yer Tutucusu 2"/>
          <p:cNvSpPr>
            <a:spLocks noGrp="1"/>
          </p:cNvSpPr>
          <p:nvPr>
            <p:ph idx="1"/>
          </p:nvPr>
        </p:nvSpPr>
        <p:spPr/>
        <p:txBody>
          <a:bodyPr>
            <a:normAutofit fontScale="92500" lnSpcReduction="10000"/>
          </a:bodyPr>
          <a:lstStyle/>
          <a:p>
            <a:pPr marL="114300" indent="0">
              <a:buNone/>
            </a:pPr>
            <a:r>
              <a:rPr lang="tr-TR" dirty="0" smtClean="0"/>
              <a:t>5</a:t>
            </a:r>
            <a:r>
              <a:rPr lang="tr-TR" dirty="0"/>
              <a:t>. Sistematik bilgiler</a:t>
            </a:r>
          </a:p>
          <a:p>
            <a:pPr marL="114300" indent="0">
              <a:buNone/>
            </a:pPr>
            <a:r>
              <a:rPr lang="tr-TR" dirty="0"/>
              <a:t>Yayınlanma sıklığı (dergi ve gazete): Günlük, haftalık, aylık vb. Tiraj sayısı</a:t>
            </a:r>
          </a:p>
          <a:p>
            <a:pPr marL="114300" indent="0">
              <a:buNone/>
            </a:pPr>
            <a:r>
              <a:rPr lang="tr-TR" dirty="0"/>
              <a:t>Zaman sınırlaması: Gazete ve dergiler için yayın bağlama ve radyo-televizyon için yayına girme saati.</a:t>
            </a:r>
          </a:p>
          <a:p>
            <a:pPr marL="114300" indent="0">
              <a:buNone/>
            </a:pPr>
            <a:r>
              <a:rPr lang="tr-TR" dirty="0"/>
              <a:t>6. Okuyucu veya izleyici profili</a:t>
            </a:r>
          </a:p>
          <a:p>
            <a:pPr marL="114300" indent="0">
              <a:buNone/>
            </a:pPr>
            <a:r>
              <a:rPr lang="tr-TR" dirty="0"/>
              <a:t>– Yaş</a:t>
            </a:r>
          </a:p>
          <a:p>
            <a:pPr marL="114300" indent="0">
              <a:buNone/>
            </a:pPr>
            <a:r>
              <a:rPr lang="tr-TR" dirty="0"/>
              <a:t>– Cinsiyet</a:t>
            </a:r>
          </a:p>
          <a:p>
            <a:pPr marL="114300" indent="0">
              <a:buNone/>
            </a:pPr>
            <a:r>
              <a:rPr lang="tr-TR" dirty="0"/>
              <a:t>– İş\Meslek</a:t>
            </a:r>
          </a:p>
          <a:p>
            <a:pPr marL="114300" indent="0">
              <a:buNone/>
            </a:pPr>
            <a:r>
              <a:rPr lang="tr-TR" dirty="0"/>
              <a:t>– </a:t>
            </a:r>
            <a:r>
              <a:rPr lang="tr-TR" dirty="0" err="1"/>
              <a:t>Sosyo</a:t>
            </a:r>
            <a:r>
              <a:rPr lang="tr-TR" dirty="0"/>
              <a:t>-ekonomik statü ve siyasal eğilimler</a:t>
            </a:r>
          </a:p>
          <a:p>
            <a:pPr marL="114300" indent="0">
              <a:buNone/>
            </a:pPr>
            <a:r>
              <a:rPr lang="tr-TR" dirty="0"/>
              <a:t>– Özel ilgi alanları</a:t>
            </a:r>
          </a:p>
          <a:p>
            <a:pPr marL="114300" indent="0">
              <a:buNone/>
            </a:pPr>
            <a:r>
              <a:rPr lang="tr-TR" dirty="0"/>
              <a:t>7. Dağıtım sistemi</a:t>
            </a:r>
          </a:p>
          <a:p>
            <a:pPr marL="114300" indent="0">
              <a:buNone/>
            </a:pPr>
            <a:r>
              <a:rPr lang="tr-TR" dirty="0"/>
              <a:t>– Doğrudan satış</a:t>
            </a:r>
          </a:p>
          <a:p>
            <a:pPr marL="114300" indent="0">
              <a:buNone/>
            </a:pPr>
            <a:r>
              <a:rPr lang="tr-TR" dirty="0"/>
              <a:t>– Abonelik sistemi</a:t>
            </a:r>
          </a:p>
          <a:p>
            <a:pPr marL="114300" indent="0">
              <a:buNone/>
            </a:pPr>
            <a:r>
              <a:rPr lang="tr-TR" dirty="0"/>
              <a:t>– Ücretsiz</a:t>
            </a:r>
          </a:p>
        </p:txBody>
      </p:sp>
    </p:spTree>
    <p:extLst>
      <p:ext uri="{BB962C8B-B14F-4D97-AF65-F5344CB8AC3E}">
        <p14:creationId xmlns:p14="http://schemas.microsoft.com/office/powerpoint/2010/main" val="3549459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Medya ilişkileri</a:t>
            </a:r>
            <a:endParaRPr lang="tr-TR" dirty="0"/>
          </a:p>
        </p:txBody>
      </p:sp>
      <p:sp>
        <p:nvSpPr>
          <p:cNvPr id="3" name="İçerik Yer Tutucusu 2"/>
          <p:cNvSpPr>
            <a:spLocks noGrp="1"/>
          </p:cNvSpPr>
          <p:nvPr>
            <p:ph idx="1"/>
          </p:nvPr>
        </p:nvSpPr>
        <p:spPr/>
        <p:txBody>
          <a:bodyPr>
            <a:normAutofit/>
          </a:bodyPr>
          <a:lstStyle/>
          <a:p>
            <a:r>
              <a:rPr lang="tr-TR" dirty="0"/>
              <a:t>Kuruluşların sosyal paydaşlarını ve kamuoyunu bilgilendirmeleri, şeffaf olmaları ve bu çerçevede medyanın bilgi alma taleplerini karşılamaları son derece önemlidir. Halkla ilişkiler ile gizlilik, asla bir arada olmaması gereken iki zıt kavramdır. Halkla ilişkiler uzmanlarının verdikleri bilgilerin doğruluğuna güven duyulmasını sağlamak da son derece önemlidir. Bunun için, halkla ilişkiler uzmanlarının hazırladıkları basın bültenlerinde, doğruluk ve dürüstlükten hiç bir şekilde ayrılmamaları, asılsız, düzmece haberler hazırlamamaları, gazeteciler arasında ayırım yapmamaları gerekir. Medya ancak güvendikleri halkla ilişkiler uzmanlarından gelen bilgilere doğruluğundan kuşku duymadan sayfalarında ya da yayınlarında yer verir. Aynı şekilde medya da kuruluşlara ve halkla ilişkiler uzmanlarına karşı dürüst olmalı, sansasyonel, asılsız haberler yayınlayarak onları zor duruma düşürmekten kaçınmalıdır</a:t>
            </a:r>
            <a:r>
              <a:rPr lang="tr-TR" dirty="0" smtClean="0"/>
              <a:t>.</a:t>
            </a:r>
            <a:r>
              <a:rPr lang="tr-TR" dirty="0">
                <a:hlinkClick r:id="rId2"/>
              </a:rPr>
              <a:t> http://notoku.com/halkla-iliskiler-ve-medya-iliskileri/</a:t>
            </a:r>
            <a:endParaRPr lang="tr-TR" dirty="0"/>
          </a:p>
        </p:txBody>
      </p:sp>
    </p:spTree>
    <p:extLst>
      <p:ext uri="{BB962C8B-B14F-4D97-AF65-F5344CB8AC3E}">
        <p14:creationId xmlns:p14="http://schemas.microsoft.com/office/powerpoint/2010/main" val="2896731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Duyurum</a:t>
            </a:r>
            <a:br>
              <a:rPr lang="tr-TR" dirty="0"/>
            </a:br>
            <a:endParaRPr lang="tr-TR" dirty="0"/>
          </a:p>
        </p:txBody>
      </p:sp>
      <p:sp>
        <p:nvSpPr>
          <p:cNvPr id="3" name="İçerik Yer Tutucusu 2"/>
          <p:cNvSpPr>
            <a:spLocks noGrp="1"/>
          </p:cNvSpPr>
          <p:nvPr>
            <p:ph idx="1"/>
          </p:nvPr>
        </p:nvSpPr>
        <p:spPr>
          <a:xfrm>
            <a:off x="790575" y="1196975"/>
            <a:ext cx="10515600" cy="4351338"/>
          </a:xfrm>
        </p:spPr>
        <p:txBody>
          <a:bodyPr>
            <a:normAutofit lnSpcReduction="10000"/>
          </a:bodyPr>
          <a:lstStyle/>
          <a:p>
            <a:r>
              <a:rPr lang="tr-TR" sz="3600" dirty="0"/>
              <a:t>Duyurum: </a:t>
            </a:r>
            <a:r>
              <a:rPr lang="tr-TR" sz="3600" dirty="0" smtClean="0"/>
              <a:t>Haber değeri taşıması  nedeniyle medya  dışında  </a:t>
            </a:r>
            <a:r>
              <a:rPr lang="tr-TR" sz="3600" dirty="0"/>
              <a:t>bir </a:t>
            </a:r>
            <a:r>
              <a:rPr lang="tr-TR" sz="3600" dirty="0" smtClean="0"/>
              <a:t>kaynak tarafından medyanın  kullanımı için Hazırlanan  bilgidir.</a:t>
            </a:r>
          </a:p>
          <a:p>
            <a:r>
              <a:rPr lang="tr-TR" sz="3600" dirty="0" smtClean="0"/>
              <a:t> Basılı  yayın  veya radyo ve TV’de  olumlu bir sunuşla  bir  ürün,  hizmet veya kuruluş Hakkında   ticari bakımından  önemli  haberleri yayarak kuruluşun ürünlerine  olan talebi özendirmeye  yarayan eylemlerdir.</a:t>
            </a:r>
            <a:endParaRPr lang="tr-TR" sz="3600" dirty="0"/>
          </a:p>
        </p:txBody>
      </p:sp>
    </p:spTree>
    <p:extLst>
      <p:ext uri="{BB962C8B-B14F-4D97-AF65-F5344CB8AC3E}">
        <p14:creationId xmlns:p14="http://schemas.microsoft.com/office/powerpoint/2010/main" val="31939159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60</TotalTime>
  <Words>1056</Words>
  <Application>Microsoft Office PowerPoint</Application>
  <PresentationFormat>Özel</PresentationFormat>
  <Paragraphs>68</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Bitişiklik</vt:lpstr>
      <vt:lpstr>Halkla İlişkiler uygulama alanları</vt:lpstr>
      <vt:lpstr>Anahtar Kavramlar</vt:lpstr>
      <vt:lpstr>Medya İlişkileri </vt:lpstr>
      <vt:lpstr>Medya İlişkileri </vt:lpstr>
      <vt:lpstr>Medya ilişkileri</vt:lpstr>
      <vt:lpstr>Medya ilişkileri</vt:lpstr>
      <vt:lpstr>Medya ilişkileri</vt:lpstr>
      <vt:lpstr>Medya ilişkileri</vt:lpstr>
      <vt:lpstr>Duyurum </vt:lpstr>
      <vt:lpstr>Duyurum türleri</vt:lpstr>
      <vt:lpstr>Duyurum türleri</vt:lpstr>
      <vt:lpstr>Finansal İlişkiler </vt:lpstr>
      <vt:lpstr>Finansal İlişkiler </vt:lpstr>
      <vt:lpstr>Finansal İlişkiler </vt:lpstr>
      <vt:lpstr>Konu ve sorun yönetimi  </vt:lpstr>
      <vt:lpstr>Lobicilik</vt:lpstr>
      <vt:lpstr>Lobicilik</vt:lpstr>
      <vt:lpstr>Lobicilik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 uygulama alanları</dc:title>
  <dc:creator>forest explorer</dc:creator>
  <cp:lastModifiedBy>win</cp:lastModifiedBy>
  <cp:revision>7</cp:revision>
  <dcterms:created xsi:type="dcterms:W3CDTF">2019-12-02T05:48:14Z</dcterms:created>
  <dcterms:modified xsi:type="dcterms:W3CDTF">2020-05-10T10:14:09Z</dcterms:modified>
</cp:coreProperties>
</file>