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9"/>
  </p:notesMasterIdLst>
  <p:sldIdLst>
    <p:sldId id="326"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446" r:id="rId17"/>
    <p:sldId id="386" r:id="rId18"/>
    <p:sldId id="447"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4C8F9FD-3A7B-4B06-B975-6FAE859A98EC}" type="datetimeFigureOut">
              <a:rPr lang="tr-TR"/>
              <a:pPr>
                <a:defRPr/>
              </a:pPr>
              <a:t>26.10.2015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047C7085-B953-4F66-9849-E81E8E6717F6}" type="slidenum">
              <a:rPr lang="tr-TR" altLang="tr-TR"/>
              <a:pPr>
                <a:defRPr/>
              </a:pPr>
              <a:t>‹#›</a:t>
            </a:fld>
            <a:endParaRPr lang="tr-TR" altLang="tr-TR"/>
          </a:p>
        </p:txBody>
      </p:sp>
    </p:spTree>
    <p:extLst>
      <p:ext uri="{BB962C8B-B14F-4D97-AF65-F5344CB8AC3E}">
        <p14:creationId xmlns:p14="http://schemas.microsoft.com/office/powerpoint/2010/main" val="3090521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3 Veri Yer Tutucusu"/>
          <p:cNvSpPr>
            <a:spLocks noGrp="1"/>
          </p:cNvSpPr>
          <p:nvPr>
            <p:ph type="dt" sz="half" idx="10"/>
          </p:nvPr>
        </p:nvSpPr>
        <p:spPr/>
        <p:txBody>
          <a:bodyPr/>
          <a:lstStyle>
            <a:lvl1pPr>
              <a:defRPr/>
            </a:lvl1pPr>
          </a:lstStyle>
          <a:p>
            <a:pPr>
              <a:defRPr/>
            </a:pPr>
            <a:fld id="{6A387B41-4349-4836-A21E-3D61A61F2EF5}" type="datetimeFigureOut">
              <a:rPr lang="tr-TR"/>
              <a:pPr>
                <a:defRPr/>
              </a:pPr>
              <a:t>26.10.2015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C68DDA3-A199-43CB-9477-A6F1AA34FAEF}" type="slidenum">
              <a:rPr lang="tr-TR" altLang="tr-TR"/>
              <a:pPr>
                <a:defRPr/>
              </a:pPr>
              <a:t>‹#›</a:t>
            </a:fld>
            <a:endParaRPr lang="tr-TR" altLang="tr-TR"/>
          </a:p>
        </p:txBody>
      </p:sp>
    </p:spTree>
    <p:extLst>
      <p:ext uri="{BB962C8B-B14F-4D97-AF65-F5344CB8AC3E}">
        <p14:creationId xmlns:p14="http://schemas.microsoft.com/office/powerpoint/2010/main" val="281000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3 Veri Yer Tutucusu"/>
          <p:cNvSpPr>
            <a:spLocks noGrp="1"/>
          </p:cNvSpPr>
          <p:nvPr>
            <p:ph type="dt" sz="half" idx="10"/>
          </p:nvPr>
        </p:nvSpPr>
        <p:spPr/>
        <p:txBody>
          <a:bodyPr/>
          <a:lstStyle>
            <a:lvl1pPr>
              <a:defRPr/>
            </a:lvl1pPr>
          </a:lstStyle>
          <a:p>
            <a:pPr>
              <a:defRPr/>
            </a:pPr>
            <a:fld id="{1B997310-7314-4BAC-93AA-C8D8747B752C}" type="datetimeFigureOut">
              <a:rPr lang="tr-TR"/>
              <a:pPr>
                <a:defRPr/>
              </a:pPr>
              <a:t>26.10.2015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BD62EA2-51F0-4946-9737-D9211FF3DEB0}" type="slidenum">
              <a:rPr lang="tr-TR" altLang="tr-TR"/>
              <a:pPr>
                <a:defRPr/>
              </a:pPr>
              <a:t>‹#›</a:t>
            </a:fld>
            <a:endParaRPr lang="tr-TR" altLang="tr-TR"/>
          </a:p>
        </p:txBody>
      </p:sp>
    </p:spTree>
    <p:extLst>
      <p:ext uri="{BB962C8B-B14F-4D97-AF65-F5344CB8AC3E}">
        <p14:creationId xmlns:p14="http://schemas.microsoft.com/office/powerpoint/2010/main" val="330590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3 Veri Yer Tutucusu"/>
          <p:cNvSpPr>
            <a:spLocks noGrp="1"/>
          </p:cNvSpPr>
          <p:nvPr>
            <p:ph type="dt" sz="half" idx="10"/>
          </p:nvPr>
        </p:nvSpPr>
        <p:spPr/>
        <p:txBody>
          <a:bodyPr/>
          <a:lstStyle>
            <a:lvl1pPr>
              <a:defRPr/>
            </a:lvl1pPr>
          </a:lstStyle>
          <a:p>
            <a:pPr>
              <a:defRPr/>
            </a:pPr>
            <a:fld id="{69F065C7-F5AE-4791-A83D-024207F2E8F0}" type="datetimeFigureOut">
              <a:rPr lang="tr-TR"/>
              <a:pPr>
                <a:defRPr/>
              </a:pPr>
              <a:t>26.10.2015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E2C079A-620D-48B7-AA24-D77686068807}" type="slidenum">
              <a:rPr lang="tr-TR" altLang="tr-TR"/>
              <a:pPr>
                <a:defRPr/>
              </a:pPr>
              <a:t>‹#›</a:t>
            </a:fld>
            <a:endParaRPr lang="tr-TR" altLang="tr-TR"/>
          </a:p>
        </p:txBody>
      </p:sp>
    </p:spTree>
    <p:extLst>
      <p:ext uri="{BB962C8B-B14F-4D97-AF65-F5344CB8AC3E}">
        <p14:creationId xmlns:p14="http://schemas.microsoft.com/office/powerpoint/2010/main" val="289547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3 Veri Yer Tutucusu"/>
          <p:cNvSpPr>
            <a:spLocks noGrp="1"/>
          </p:cNvSpPr>
          <p:nvPr>
            <p:ph type="dt" sz="half" idx="10"/>
          </p:nvPr>
        </p:nvSpPr>
        <p:spPr/>
        <p:txBody>
          <a:bodyPr/>
          <a:lstStyle>
            <a:lvl1pPr>
              <a:defRPr/>
            </a:lvl1pPr>
          </a:lstStyle>
          <a:p>
            <a:pPr>
              <a:defRPr/>
            </a:pPr>
            <a:fld id="{F7944214-7344-46DD-85CC-151EC17E6715}" type="datetimeFigureOut">
              <a:rPr lang="tr-TR"/>
              <a:pPr>
                <a:defRPr/>
              </a:pPr>
              <a:t>26.10.2015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CE88FC1-3669-4364-A09A-ACD45E23B25C}" type="slidenum">
              <a:rPr lang="tr-TR" altLang="tr-TR"/>
              <a:pPr>
                <a:defRPr/>
              </a:pPr>
              <a:t>‹#›</a:t>
            </a:fld>
            <a:endParaRPr lang="tr-TR" altLang="tr-TR"/>
          </a:p>
        </p:txBody>
      </p:sp>
    </p:spTree>
    <p:extLst>
      <p:ext uri="{BB962C8B-B14F-4D97-AF65-F5344CB8AC3E}">
        <p14:creationId xmlns:p14="http://schemas.microsoft.com/office/powerpoint/2010/main" val="345986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3 Veri Yer Tutucusu"/>
          <p:cNvSpPr>
            <a:spLocks noGrp="1"/>
          </p:cNvSpPr>
          <p:nvPr>
            <p:ph type="dt" sz="half" idx="10"/>
          </p:nvPr>
        </p:nvSpPr>
        <p:spPr/>
        <p:txBody>
          <a:bodyPr/>
          <a:lstStyle>
            <a:lvl1pPr>
              <a:defRPr/>
            </a:lvl1pPr>
          </a:lstStyle>
          <a:p>
            <a:pPr>
              <a:defRPr/>
            </a:pPr>
            <a:fld id="{EE2DEC38-A636-4FEB-8A1D-6017862E74D3}" type="datetimeFigureOut">
              <a:rPr lang="tr-TR"/>
              <a:pPr>
                <a:defRPr/>
              </a:pPr>
              <a:t>26.10.2015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9F3F444-410D-4F51-ADEF-AAD10B1D5F1C}" type="slidenum">
              <a:rPr lang="tr-TR" altLang="tr-TR"/>
              <a:pPr>
                <a:defRPr/>
              </a:pPr>
              <a:t>‹#›</a:t>
            </a:fld>
            <a:endParaRPr lang="tr-TR" altLang="tr-TR"/>
          </a:p>
        </p:txBody>
      </p:sp>
    </p:spTree>
    <p:extLst>
      <p:ext uri="{BB962C8B-B14F-4D97-AF65-F5344CB8AC3E}">
        <p14:creationId xmlns:p14="http://schemas.microsoft.com/office/powerpoint/2010/main" val="404583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3 Veri Yer Tutucusu"/>
          <p:cNvSpPr>
            <a:spLocks noGrp="1"/>
          </p:cNvSpPr>
          <p:nvPr>
            <p:ph type="dt" sz="half" idx="10"/>
          </p:nvPr>
        </p:nvSpPr>
        <p:spPr/>
        <p:txBody>
          <a:bodyPr/>
          <a:lstStyle>
            <a:lvl1pPr>
              <a:defRPr/>
            </a:lvl1pPr>
          </a:lstStyle>
          <a:p>
            <a:pPr>
              <a:defRPr/>
            </a:pPr>
            <a:fld id="{D735AFCF-B3AA-4A4B-A20E-1A811F1DF44C}" type="datetimeFigureOut">
              <a:rPr lang="tr-TR"/>
              <a:pPr>
                <a:defRPr/>
              </a:pPr>
              <a:t>26.10.2015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72684EB-FCC1-404C-AAC8-40104D86FB2A}" type="slidenum">
              <a:rPr lang="tr-TR" altLang="tr-TR"/>
              <a:pPr>
                <a:defRPr/>
              </a:pPr>
              <a:t>‹#›</a:t>
            </a:fld>
            <a:endParaRPr lang="tr-TR" altLang="tr-TR"/>
          </a:p>
        </p:txBody>
      </p:sp>
    </p:spTree>
    <p:extLst>
      <p:ext uri="{BB962C8B-B14F-4D97-AF65-F5344CB8AC3E}">
        <p14:creationId xmlns:p14="http://schemas.microsoft.com/office/powerpoint/2010/main" val="106604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3 Veri Yer Tutucusu"/>
          <p:cNvSpPr>
            <a:spLocks noGrp="1"/>
          </p:cNvSpPr>
          <p:nvPr>
            <p:ph type="dt" sz="half" idx="10"/>
          </p:nvPr>
        </p:nvSpPr>
        <p:spPr/>
        <p:txBody>
          <a:bodyPr/>
          <a:lstStyle>
            <a:lvl1pPr>
              <a:defRPr/>
            </a:lvl1pPr>
          </a:lstStyle>
          <a:p>
            <a:pPr>
              <a:defRPr/>
            </a:pPr>
            <a:fld id="{D5A20E1D-6D0E-4702-956B-675B516717CF}" type="datetimeFigureOut">
              <a:rPr lang="tr-TR"/>
              <a:pPr>
                <a:defRPr/>
              </a:pPr>
              <a:t>26.10.2015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9932399A-FDA8-43DA-979F-C1A21D64DE13}" type="slidenum">
              <a:rPr lang="tr-TR" altLang="tr-TR"/>
              <a:pPr>
                <a:defRPr/>
              </a:pPr>
              <a:t>‹#›</a:t>
            </a:fld>
            <a:endParaRPr lang="tr-TR" altLang="tr-TR"/>
          </a:p>
        </p:txBody>
      </p:sp>
    </p:spTree>
    <p:extLst>
      <p:ext uri="{BB962C8B-B14F-4D97-AF65-F5344CB8AC3E}">
        <p14:creationId xmlns:p14="http://schemas.microsoft.com/office/powerpoint/2010/main" val="213783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3 Veri Yer Tutucusu"/>
          <p:cNvSpPr>
            <a:spLocks noGrp="1"/>
          </p:cNvSpPr>
          <p:nvPr>
            <p:ph type="dt" sz="half" idx="10"/>
          </p:nvPr>
        </p:nvSpPr>
        <p:spPr/>
        <p:txBody>
          <a:bodyPr/>
          <a:lstStyle>
            <a:lvl1pPr>
              <a:defRPr/>
            </a:lvl1pPr>
          </a:lstStyle>
          <a:p>
            <a:pPr>
              <a:defRPr/>
            </a:pPr>
            <a:fld id="{5C71AEFA-1AA4-4D94-A919-2A0E07A180D2}" type="datetimeFigureOut">
              <a:rPr lang="tr-TR"/>
              <a:pPr>
                <a:defRPr/>
              </a:pPr>
              <a:t>26.10.2015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7259D1B8-9F91-48DE-8B41-60F3BD5864EF}" type="slidenum">
              <a:rPr lang="tr-TR" altLang="tr-TR"/>
              <a:pPr>
                <a:defRPr/>
              </a:pPr>
              <a:t>‹#›</a:t>
            </a:fld>
            <a:endParaRPr lang="tr-TR" altLang="tr-TR"/>
          </a:p>
        </p:txBody>
      </p:sp>
    </p:spTree>
    <p:extLst>
      <p:ext uri="{BB962C8B-B14F-4D97-AF65-F5344CB8AC3E}">
        <p14:creationId xmlns:p14="http://schemas.microsoft.com/office/powerpoint/2010/main" val="239296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B656AF2-1BD6-430D-AE57-B79727A52E41}" type="datetimeFigureOut">
              <a:rPr lang="tr-TR"/>
              <a:pPr>
                <a:defRPr/>
              </a:pPr>
              <a:t>26.10.2015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B72C7AC2-75AF-43A7-B2AF-7227839E4F1A}" type="slidenum">
              <a:rPr lang="tr-TR" altLang="tr-TR"/>
              <a:pPr>
                <a:defRPr/>
              </a:pPr>
              <a:t>‹#›</a:t>
            </a:fld>
            <a:endParaRPr lang="tr-TR" altLang="tr-TR"/>
          </a:p>
        </p:txBody>
      </p:sp>
    </p:spTree>
    <p:extLst>
      <p:ext uri="{BB962C8B-B14F-4D97-AF65-F5344CB8AC3E}">
        <p14:creationId xmlns:p14="http://schemas.microsoft.com/office/powerpoint/2010/main" val="6224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3 Veri Yer Tutucusu"/>
          <p:cNvSpPr>
            <a:spLocks noGrp="1"/>
          </p:cNvSpPr>
          <p:nvPr>
            <p:ph type="dt" sz="half" idx="10"/>
          </p:nvPr>
        </p:nvSpPr>
        <p:spPr/>
        <p:txBody>
          <a:bodyPr/>
          <a:lstStyle>
            <a:lvl1pPr>
              <a:defRPr/>
            </a:lvl1pPr>
          </a:lstStyle>
          <a:p>
            <a:pPr>
              <a:defRPr/>
            </a:pPr>
            <a:fld id="{8D82CB3E-38FD-4ACF-BAAD-9936C2204D5A}" type="datetimeFigureOut">
              <a:rPr lang="tr-TR"/>
              <a:pPr>
                <a:defRPr/>
              </a:pPr>
              <a:t>26.10.2015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53149E09-EE6A-418D-B7D9-0EAED50072A1}" type="slidenum">
              <a:rPr lang="tr-TR" altLang="tr-TR"/>
              <a:pPr>
                <a:defRPr/>
              </a:pPr>
              <a:t>‹#›</a:t>
            </a:fld>
            <a:endParaRPr lang="tr-TR" altLang="tr-TR"/>
          </a:p>
        </p:txBody>
      </p:sp>
    </p:spTree>
    <p:extLst>
      <p:ext uri="{BB962C8B-B14F-4D97-AF65-F5344CB8AC3E}">
        <p14:creationId xmlns:p14="http://schemas.microsoft.com/office/powerpoint/2010/main" val="347416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3 Veri Yer Tutucusu"/>
          <p:cNvSpPr>
            <a:spLocks noGrp="1"/>
          </p:cNvSpPr>
          <p:nvPr>
            <p:ph type="dt" sz="half" idx="10"/>
          </p:nvPr>
        </p:nvSpPr>
        <p:spPr/>
        <p:txBody>
          <a:bodyPr/>
          <a:lstStyle>
            <a:lvl1pPr>
              <a:defRPr/>
            </a:lvl1pPr>
          </a:lstStyle>
          <a:p>
            <a:pPr>
              <a:defRPr/>
            </a:pPr>
            <a:fld id="{1531216E-2E98-4A72-B101-A23D1ECFFC8B}" type="datetimeFigureOut">
              <a:rPr lang="tr-TR"/>
              <a:pPr>
                <a:defRPr/>
              </a:pPr>
              <a:t>26.10.2015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393CD7E-0254-4B70-8291-F36E29D6D160}" type="slidenum">
              <a:rPr lang="tr-TR" altLang="tr-TR"/>
              <a:pPr>
                <a:defRPr/>
              </a:pPr>
              <a:t>‹#›</a:t>
            </a:fld>
            <a:endParaRPr lang="tr-TR" altLang="tr-TR"/>
          </a:p>
        </p:txBody>
      </p:sp>
    </p:spTree>
    <p:extLst>
      <p:ext uri="{BB962C8B-B14F-4D97-AF65-F5344CB8AC3E}">
        <p14:creationId xmlns:p14="http://schemas.microsoft.com/office/powerpoint/2010/main" val="245890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89FA40B-1D75-4E4E-9C8E-0AD2E6A9AD80}" type="datetimeFigureOut">
              <a:rPr lang="tr-TR"/>
              <a:pPr>
                <a:defRPr/>
              </a:pPr>
              <a:t>26.10.2015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E304E91F-7EB4-4671-86E3-C21A1BFEE12F}"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gif"/><Relationship Id="rId2" Type="http://schemas.openxmlformats.org/officeDocument/2006/relationships/hyperlink" Target="http://upload.wikimedia.org/wikipedia/en/d/d6/PolarisB.jpg" TargetMode="Externa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hyperlink" Target="http://upload.wikimedia.org/wikipedia/en/8/81/2006-02-f-large-web.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rasathane.ankara.edu.tr/images/t40/ring.php"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title" idx="4294967295"/>
          </p:nvPr>
        </p:nvSpPr>
        <p:spPr>
          <a:xfrm>
            <a:off x="468313" y="260350"/>
            <a:ext cx="8229600" cy="1143000"/>
          </a:xfrm>
        </p:spPr>
        <p:txBody>
          <a:bodyPr/>
          <a:lstStyle/>
          <a:p>
            <a:pPr eaLnBrk="1" hangingPunct="1"/>
            <a:r>
              <a:rPr lang="tr-TR" altLang="tr-TR" smtClean="0"/>
              <a:t>Takımyıldızlar</a:t>
            </a:r>
          </a:p>
        </p:txBody>
      </p:sp>
      <p:sp>
        <p:nvSpPr>
          <p:cNvPr id="3075" name="2 İçerik Yer Tutucusu"/>
          <p:cNvSpPr>
            <a:spLocks noGrp="1"/>
          </p:cNvSpPr>
          <p:nvPr>
            <p:ph idx="4294967295"/>
          </p:nvPr>
        </p:nvSpPr>
        <p:spPr>
          <a:xfrm>
            <a:off x="323850" y="1600200"/>
            <a:ext cx="3970338" cy="4525963"/>
          </a:xfrm>
        </p:spPr>
        <p:txBody>
          <a:bodyPr/>
          <a:lstStyle/>
          <a:p>
            <a:pPr eaLnBrk="1" hangingPunct="1"/>
            <a:r>
              <a:rPr lang="tr-TR" altLang="tr-TR" sz="2400" dirty="0" smtClean="0"/>
              <a:t>Birbirlerine çekimsel olarak bağlı olmayan, ancak gökyüzündeki izdüşümleri nedeniyle yakınmış gibi görünen yıldızlardır.</a:t>
            </a:r>
          </a:p>
          <a:p>
            <a:pPr eaLnBrk="1" hangingPunct="1"/>
            <a:r>
              <a:rPr lang="tr-TR" altLang="tr-TR" sz="2400" dirty="0" smtClean="0"/>
              <a:t>Takımyıldızları oluşturan yıldızlar birbirine oldukça uzak mesafededirler.</a:t>
            </a:r>
          </a:p>
        </p:txBody>
      </p:sp>
      <p:pic>
        <p:nvPicPr>
          <p:cNvPr id="3076" name="Picture 2" descr="bigdip_perspec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5300663"/>
            <a:ext cx="383381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3085" name="ShockwaveFlash1" r:id="rId2" imgW="4691160" imgH="3313080"/>
        </mc:Choice>
        <mc:Fallback>
          <p:control name="ShockwaveFlash1" r:id="rId2" imgW="4691160" imgH="3313080">
            <p:pic>
              <p:nvPicPr>
                <p:cNvPr id="2" name="ShockwaveFlash1"/>
                <p:cNvPicPr>
                  <a:picLocks noChangeAspect="1"/>
                </p:cNvPicPr>
                <p:nvPr>
                  <p:custDataLst>
                    <p:tags r:id="rId3"/>
                  </p:custDataLst>
                </p:nvPr>
              </p:nvPicPr>
              <p:blipFill>
                <a:blip r:embed="rId6"/>
                <a:stretch>
                  <a:fillRect/>
                </a:stretch>
              </p:blipFill>
              <p:spPr>
                <a:xfrm>
                  <a:off x="4283968" y="1600200"/>
                  <a:ext cx="4692521" cy="3312368"/>
                </a:xfrm>
                <a:prstGeom prst="rect">
                  <a:avLst/>
                </a:prstGeom>
              </p:spPr>
            </p:pic>
          </p:control>
        </mc:Fallback>
      </mc:AlternateContent>
    </p:controls>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950" y="188913"/>
            <a:ext cx="8928100" cy="3968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dirty="0">
                <a:solidFill>
                  <a:srgbClr val="000099"/>
                </a:solidFill>
                <a:latin typeface="+mn-lt"/>
                <a:cs typeface="+mn-cs"/>
              </a:rPr>
              <a:t>ve bu hayali çizgiyi Dubhe’nin yönünde 5 birim uzatalım…</a:t>
            </a:r>
          </a:p>
        </p:txBody>
      </p:sp>
      <p:sp>
        <p:nvSpPr>
          <p:cNvPr id="5" name="Text Box 3"/>
          <p:cNvSpPr txBox="1">
            <a:spLocks noChangeArrowheads="1"/>
          </p:cNvSpPr>
          <p:nvPr/>
        </p:nvSpPr>
        <p:spPr bwMode="auto">
          <a:xfrm>
            <a:off x="179388" y="620713"/>
            <a:ext cx="8748712" cy="3968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buSzPct val="200000"/>
              <a:buFont typeface="Comic Sans MS" pitchFamily="66" charset="0"/>
              <a:buNone/>
              <a:defRPr/>
            </a:pPr>
            <a:r>
              <a:rPr lang="tr-TR" sz="2000" b="1" i="1">
                <a:solidFill>
                  <a:srgbClr val="FF0000"/>
                </a:solidFill>
                <a:effectLst>
                  <a:outerShdw blurRad="38100" dist="38100" dir="2700000" algn="tl">
                    <a:srgbClr val="000000"/>
                  </a:outerShdw>
                </a:effectLst>
                <a:latin typeface="+mn-lt"/>
                <a:cs typeface="+mn-cs"/>
              </a:rPr>
              <a:t>3 birim…</a:t>
            </a:r>
          </a:p>
        </p:txBody>
      </p:sp>
      <p:pic>
        <p:nvPicPr>
          <p:cNvPr id="12292" name="Picture 4" descr="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86288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950" y="188913"/>
            <a:ext cx="8928100" cy="3968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dirty="0">
                <a:solidFill>
                  <a:srgbClr val="000099"/>
                </a:solidFill>
                <a:latin typeface="+mn-lt"/>
                <a:cs typeface="+mn-cs"/>
              </a:rPr>
              <a:t>ve bu hayali çizgiyi Dubhe’nin yönünde 5 birim uzatalım…</a:t>
            </a:r>
          </a:p>
        </p:txBody>
      </p:sp>
      <p:sp>
        <p:nvSpPr>
          <p:cNvPr id="5" name="Text Box 3"/>
          <p:cNvSpPr txBox="1">
            <a:spLocks noChangeArrowheads="1"/>
          </p:cNvSpPr>
          <p:nvPr/>
        </p:nvSpPr>
        <p:spPr bwMode="auto">
          <a:xfrm>
            <a:off x="179388" y="620713"/>
            <a:ext cx="8748712" cy="3968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buSzPct val="200000"/>
              <a:buFont typeface="Comic Sans MS" pitchFamily="66" charset="0"/>
              <a:buNone/>
              <a:defRPr/>
            </a:pPr>
            <a:r>
              <a:rPr lang="tr-TR" sz="2000" b="1" i="1">
                <a:solidFill>
                  <a:srgbClr val="FF0000"/>
                </a:solidFill>
                <a:effectLst>
                  <a:outerShdw blurRad="38100" dist="38100" dir="2700000" algn="tl">
                    <a:srgbClr val="000000"/>
                  </a:outerShdw>
                </a:effectLst>
                <a:latin typeface="+mn-lt"/>
                <a:cs typeface="+mn-cs"/>
              </a:rPr>
              <a:t>4 birim…</a:t>
            </a:r>
          </a:p>
        </p:txBody>
      </p:sp>
      <p:pic>
        <p:nvPicPr>
          <p:cNvPr id="13316" name="Picture 4" descr="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86288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950" y="188640"/>
            <a:ext cx="8928100" cy="3968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a:solidFill>
                  <a:srgbClr val="000099"/>
                </a:solidFill>
                <a:latin typeface="+mn-lt"/>
                <a:cs typeface="+mn-cs"/>
              </a:rPr>
              <a:t>ve bu hayali çizgiyi Dubhe’nin yönünde 5 birim uzatalım…</a:t>
            </a:r>
          </a:p>
        </p:txBody>
      </p:sp>
      <p:sp>
        <p:nvSpPr>
          <p:cNvPr id="5" name="Text Box 3"/>
          <p:cNvSpPr txBox="1">
            <a:spLocks noChangeArrowheads="1"/>
          </p:cNvSpPr>
          <p:nvPr/>
        </p:nvSpPr>
        <p:spPr bwMode="auto">
          <a:xfrm>
            <a:off x="179388" y="620713"/>
            <a:ext cx="8748712" cy="3968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buSzPct val="200000"/>
              <a:buFont typeface="Comic Sans MS" pitchFamily="66" charset="0"/>
              <a:buNone/>
              <a:defRPr/>
            </a:pPr>
            <a:r>
              <a:rPr lang="tr-TR" sz="2000" b="1" i="1">
                <a:solidFill>
                  <a:srgbClr val="FF0000"/>
                </a:solidFill>
                <a:effectLst>
                  <a:outerShdw blurRad="38100" dist="38100" dir="2700000" algn="tl">
                    <a:srgbClr val="000000"/>
                  </a:outerShdw>
                </a:effectLst>
                <a:latin typeface="+mn-lt"/>
                <a:cs typeface="+mn-cs"/>
              </a:rPr>
              <a:t>5 birim…</a:t>
            </a:r>
          </a:p>
        </p:txBody>
      </p:sp>
      <p:pic>
        <p:nvPicPr>
          <p:cNvPr id="14340" name="Picture 4" descr="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86288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950" y="188913"/>
            <a:ext cx="8928100" cy="457200"/>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400" b="1" i="1" dirty="0">
                <a:solidFill>
                  <a:srgbClr val="000099"/>
                </a:solidFill>
                <a:latin typeface="+mn-lt"/>
                <a:cs typeface="+mn-cs"/>
              </a:rPr>
              <a:t>Ulaştığımız yıldız Kutup Yıldızı’dır…</a:t>
            </a:r>
          </a:p>
        </p:txBody>
      </p:sp>
      <p:pic>
        <p:nvPicPr>
          <p:cNvPr id="15363" name="Picture 3" descr="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86288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Polaris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862138"/>
            <a:ext cx="5688012"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Image:2006-02-f-large-web.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1989138"/>
            <a:ext cx="3248025"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28575" y="365125"/>
            <a:ext cx="4848225" cy="7016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solidFill>
                  <a:srgbClr val="FFFF00"/>
                </a:solidFill>
              </a:rPr>
              <a:t>Polaris:</a:t>
            </a:r>
            <a:r>
              <a:rPr lang="tr-TR" altLang="tr-TR" sz="1800">
                <a:solidFill>
                  <a:srgbClr val="FFFF00"/>
                </a:solidFill>
              </a:rPr>
              <a:t> </a:t>
            </a:r>
            <a:r>
              <a:rPr lang="tr-TR" altLang="tr-TR" sz="3600">
                <a:solidFill>
                  <a:srgbClr val="FFFF00"/>
                </a:solidFill>
              </a:rPr>
              <a:t>Cepheidler</a:t>
            </a:r>
          </a:p>
        </p:txBody>
      </p:sp>
      <p:pic>
        <p:nvPicPr>
          <p:cNvPr id="16389" name="Content Placeholder 6" descr="tops_1l2m0s180i60"/>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5610225" y="428625"/>
            <a:ext cx="1628775" cy="1628775"/>
          </a:xfrm>
        </p:spPr>
      </p:pic>
      <p:pic>
        <p:nvPicPr>
          <p:cNvPr id="16390" name="Picture 11" descr="tops_1l5m3s180i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304800"/>
            <a:ext cx="16287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68313" y="1512888"/>
            <a:ext cx="8424862" cy="3970337"/>
          </a:xfrm>
          <a:prstGeom prst="rect">
            <a:avLst/>
          </a:prstGeom>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400" b="1" i="1" dirty="0">
                <a:solidFill>
                  <a:srgbClr val="000099"/>
                </a:solidFill>
                <a:latin typeface="+mn-lt"/>
                <a:cs typeface="+mn-cs"/>
              </a:rPr>
              <a:t>Kutup Yıldızı çok özel bir yıldızdır. Yılın 365 günü ve 24 saat boyunca gökyüzünde aynı noktada durur ve asla hareket etmez. </a:t>
            </a:r>
          </a:p>
          <a:p>
            <a:pPr algn="just" eaLnBrk="1" fontAlgn="auto" hangingPunct="1">
              <a:spcBef>
                <a:spcPct val="50000"/>
              </a:spcBef>
              <a:spcAft>
                <a:spcPts val="0"/>
              </a:spcAft>
              <a:buSzPct val="200000"/>
              <a:buFont typeface="Comic Sans MS" pitchFamily="66" charset="0"/>
              <a:buChar char="●"/>
              <a:defRPr/>
            </a:pPr>
            <a:r>
              <a:rPr lang="tr-TR" sz="2400" b="1" i="1" dirty="0">
                <a:solidFill>
                  <a:srgbClr val="000099"/>
                </a:solidFill>
                <a:latin typeface="+mn-lt"/>
                <a:cs typeface="+mn-cs"/>
              </a:rPr>
              <a:t>Kutup Yıldızının sabit olarak durduğu bu nokta bize kuzey yönünü göstermektedir.</a:t>
            </a:r>
          </a:p>
          <a:p>
            <a:pPr algn="just" eaLnBrk="1" fontAlgn="auto" hangingPunct="1">
              <a:spcBef>
                <a:spcPct val="50000"/>
              </a:spcBef>
              <a:spcAft>
                <a:spcPts val="0"/>
              </a:spcAft>
              <a:buSzPct val="200000"/>
              <a:buFont typeface="Comic Sans MS" pitchFamily="66" charset="0"/>
              <a:buChar char="●"/>
              <a:defRPr/>
            </a:pPr>
            <a:r>
              <a:rPr lang="tr-TR" sz="2400" b="1" i="1" dirty="0">
                <a:solidFill>
                  <a:srgbClr val="000099"/>
                </a:solidFill>
                <a:latin typeface="+mn-lt"/>
                <a:cs typeface="+mn-cs"/>
              </a:rPr>
              <a:t>Bu özelliğinden dolayı Kutup Yıldızı yüzlerce yıl boyunca denizciler tarafından yön bulmak için kullanılmıştır.</a:t>
            </a:r>
          </a:p>
          <a:p>
            <a:pPr algn="just" eaLnBrk="1" fontAlgn="auto" hangingPunct="1">
              <a:spcBef>
                <a:spcPct val="50000"/>
              </a:spcBef>
              <a:spcAft>
                <a:spcPts val="0"/>
              </a:spcAft>
              <a:buSzPct val="200000"/>
              <a:buFont typeface="Comic Sans MS" pitchFamily="66" charset="0"/>
              <a:buChar char="●"/>
              <a:defRPr/>
            </a:pPr>
            <a:r>
              <a:rPr lang="tr-TR" sz="2400" b="1" i="1" dirty="0">
                <a:solidFill>
                  <a:srgbClr val="000099"/>
                </a:solidFill>
                <a:latin typeface="+mn-lt"/>
                <a:cs typeface="+mn-cs"/>
              </a:rPr>
              <a:t>Pusulanın bulunmasıyla Kutup Yıldızı’nın pabucu dama atılmış gibi gözükse hiçbir pusula kuzey yönünü Kutup Yıldızı kadar doğru gösteremez.</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l="7504" t="4478" r="8945" b="3923"/>
          <a:stretch>
            <a:fillRect/>
          </a:stretch>
        </p:blipFill>
        <p:spPr bwMode="auto">
          <a:xfrm>
            <a:off x="971550" y="2565400"/>
            <a:ext cx="403225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6"/>
          <p:cNvSpPr>
            <a:spLocks noChangeArrowheads="1"/>
          </p:cNvSpPr>
          <p:nvPr/>
        </p:nvSpPr>
        <p:spPr bwMode="auto">
          <a:xfrm>
            <a:off x="5867400" y="2708275"/>
            <a:ext cx="1082675"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200">
                <a:cs typeface="Times New Roman" panose="02020603050405020304" pitchFamily="18" charset="0"/>
              </a:rPr>
              <a:t>        </a:t>
            </a:r>
            <a:endParaRPr lang="tr-TR" altLang="tr-TR" sz="600"/>
          </a:p>
          <a:p>
            <a:pPr>
              <a:spcBef>
                <a:spcPct val="0"/>
              </a:spcBef>
              <a:buFontTx/>
              <a:buNone/>
            </a:pPr>
            <a:r>
              <a:rPr lang="tr-TR" altLang="tr-TR" sz="1200">
                <a:cs typeface="Times New Roman" panose="02020603050405020304" pitchFamily="18" charset="0"/>
              </a:rPr>
              <a:t>A) A</a:t>
            </a:r>
            <a:endParaRPr lang="tr-TR" altLang="tr-TR" sz="600"/>
          </a:p>
          <a:p>
            <a:pPr>
              <a:spcBef>
                <a:spcPct val="0"/>
              </a:spcBef>
              <a:buFontTx/>
              <a:buNone/>
            </a:pPr>
            <a:r>
              <a:rPr lang="tr-TR" altLang="tr-TR" sz="1200">
                <a:cs typeface="Times New Roman" panose="02020603050405020304" pitchFamily="18" charset="0"/>
              </a:rPr>
              <a:t>B) B</a:t>
            </a:r>
            <a:endParaRPr lang="tr-TR" altLang="tr-TR" sz="600"/>
          </a:p>
          <a:p>
            <a:pPr>
              <a:spcBef>
                <a:spcPct val="0"/>
              </a:spcBef>
              <a:buFontTx/>
              <a:buNone/>
            </a:pPr>
            <a:r>
              <a:rPr lang="tr-TR" altLang="tr-TR" sz="1200">
                <a:cs typeface="Times New Roman" panose="02020603050405020304" pitchFamily="18" charset="0"/>
              </a:rPr>
              <a:t>C) C</a:t>
            </a:r>
            <a:endParaRPr lang="tr-TR" altLang="tr-TR" sz="600"/>
          </a:p>
          <a:p>
            <a:pPr>
              <a:spcBef>
                <a:spcPct val="0"/>
              </a:spcBef>
              <a:buFontTx/>
              <a:buNone/>
            </a:pPr>
            <a:r>
              <a:rPr lang="tr-TR" altLang="tr-TR" sz="1200">
                <a:cs typeface="Times New Roman" panose="02020603050405020304" pitchFamily="18" charset="0"/>
              </a:rPr>
              <a:t>D) D</a:t>
            </a:r>
            <a:endParaRPr lang="tr-TR" altLang="tr-TR" sz="600"/>
          </a:p>
          <a:p>
            <a:pPr>
              <a:spcBef>
                <a:spcPct val="0"/>
              </a:spcBef>
              <a:buFontTx/>
              <a:buNone/>
            </a:pPr>
            <a:r>
              <a:rPr lang="tr-TR" altLang="tr-TR" sz="1200">
                <a:cs typeface="Times New Roman" panose="02020603050405020304" pitchFamily="18" charset="0"/>
              </a:rPr>
              <a:t>E) CD arasında</a:t>
            </a:r>
          </a:p>
          <a:p>
            <a:pPr>
              <a:spcBef>
                <a:spcPct val="0"/>
              </a:spcBef>
              <a:buFontTx/>
              <a:buNone/>
            </a:pPr>
            <a:r>
              <a:rPr lang="tr-TR" altLang="tr-TR" sz="1200">
                <a:cs typeface="Times New Roman" panose="02020603050405020304" pitchFamily="18" charset="0"/>
              </a:rPr>
              <a:t/>
            </a:r>
            <a:br>
              <a:rPr lang="tr-TR" altLang="tr-TR" sz="1200">
                <a:cs typeface="Times New Roman" panose="02020603050405020304" pitchFamily="18" charset="0"/>
              </a:rPr>
            </a:br>
            <a:endParaRPr lang="tr-TR" altLang="tr-TR" sz="1800"/>
          </a:p>
        </p:txBody>
      </p:sp>
      <p:sp>
        <p:nvSpPr>
          <p:cNvPr id="18436" name="Text Box 7"/>
          <p:cNvSpPr txBox="1">
            <a:spLocks noChangeArrowheads="1"/>
          </p:cNvSpPr>
          <p:nvPr/>
        </p:nvSpPr>
        <p:spPr bwMode="auto">
          <a:xfrm>
            <a:off x="684213" y="333375"/>
            <a:ext cx="7848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a:latin typeface="Arial" panose="020B0604020202020204" pitchFamily="34" charset="0"/>
              </a:rPr>
              <a:t>Soru: Aşağıdaki şekilde ufkun kuzeyinde bulunan bir yıldız, 6 saat sonra gökyüzünde hangi konumda olur?</a:t>
            </a:r>
          </a:p>
          <a:p>
            <a:pPr eaLnBrk="1" hangingPunct="1">
              <a:spcBef>
                <a:spcPct val="0"/>
              </a:spcBef>
              <a:buFontTx/>
              <a:buNone/>
            </a:pPr>
            <a:r>
              <a:rPr lang="tr-TR" altLang="tr-TR" sz="1800">
                <a:latin typeface="Arial" panose="020B0604020202020204" pitchFamily="34" charset="0"/>
              </a:rPr>
              <a:t>(şekildeki NCP kuzey kutup yıldızını göstermektedir)</a:t>
            </a:r>
          </a:p>
        </p:txBody>
      </p:sp>
      <p:sp>
        <p:nvSpPr>
          <p:cNvPr id="18437" name="Text Box 8"/>
          <p:cNvSpPr txBox="1">
            <a:spLocks noChangeArrowheads="1"/>
          </p:cNvSpPr>
          <p:nvPr/>
        </p:nvSpPr>
        <p:spPr bwMode="auto">
          <a:xfrm>
            <a:off x="3348038" y="5084763"/>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latin typeface="Arial" panose="020B0604020202020204" pitchFamily="34" charset="0"/>
              </a:rPr>
              <a:t>(Kuzey)</a:t>
            </a:r>
          </a:p>
        </p:txBody>
      </p:sp>
      <p:sp>
        <p:nvSpPr>
          <p:cNvPr id="18438" name="Text Box 11"/>
          <p:cNvSpPr txBox="1">
            <a:spLocks noChangeArrowheads="1"/>
          </p:cNvSpPr>
          <p:nvPr/>
        </p:nvSpPr>
        <p:spPr bwMode="auto">
          <a:xfrm>
            <a:off x="684213" y="4581525"/>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latin typeface="Arial" panose="020B0604020202020204" pitchFamily="34" charset="0"/>
              </a:rPr>
              <a:t>(Batı)</a:t>
            </a:r>
          </a:p>
        </p:txBody>
      </p:sp>
      <p:sp>
        <p:nvSpPr>
          <p:cNvPr id="18439" name="Text Box 13"/>
          <p:cNvSpPr txBox="1">
            <a:spLocks noChangeArrowheads="1"/>
          </p:cNvSpPr>
          <p:nvPr/>
        </p:nvSpPr>
        <p:spPr bwMode="auto">
          <a:xfrm>
            <a:off x="2411413" y="3357563"/>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latin typeface="Arial" panose="020B0604020202020204" pitchFamily="34" charset="0"/>
              </a:rPr>
              <a:t>(Güney)</a:t>
            </a:r>
          </a:p>
        </p:txBody>
      </p:sp>
      <p:sp>
        <p:nvSpPr>
          <p:cNvPr id="18440" name="Text Box 14"/>
          <p:cNvSpPr txBox="1">
            <a:spLocks noChangeArrowheads="1"/>
          </p:cNvSpPr>
          <p:nvPr/>
        </p:nvSpPr>
        <p:spPr bwMode="auto">
          <a:xfrm>
            <a:off x="4140200" y="4508500"/>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latin typeface="Arial" panose="020B0604020202020204" pitchFamily="34" charset="0"/>
              </a:rPr>
              <a:t>(Doğu)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ext Box 2"/>
          <p:cNvSpPr txBox="1">
            <a:spLocks noChangeArrowheads="1"/>
          </p:cNvSpPr>
          <p:nvPr/>
        </p:nvSpPr>
        <p:spPr bwMode="auto">
          <a:xfrm>
            <a:off x="107950" y="260350"/>
            <a:ext cx="89281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Kutup Yıldızı’nın verdiği bilgiler bununla sınırlı değildir. Bir gözlem yeri için Kutup Yıldızı’nın ufuktan yüksekliğini ölçerseniz, o gözlem yerinin enlemini elde edersiniz. Örneğin Ankara’da bu yükseklik 40</a:t>
            </a:r>
            <a:r>
              <a:rPr lang="en-US" sz="2000" b="1" i="1" dirty="0">
                <a:solidFill>
                  <a:srgbClr val="000099"/>
                </a:solidFill>
                <a:latin typeface="Tahoma" pitchFamily="34" charset="0"/>
              </a:rPr>
              <a:t>º</a:t>
            </a:r>
            <a:r>
              <a:rPr lang="tr-TR" sz="2000" b="1" i="1" dirty="0">
                <a:solidFill>
                  <a:srgbClr val="000099"/>
                </a:solidFill>
                <a:latin typeface="Tahoma" pitchFamily="34" charset="0"/>
              </a:rPr>
              <a:t> dir.</a:t>
            </a:r>
            <a:endParaRPr lang="en-US" sz="2000" b="1" i="1" dirty="0">
              <a:solidFill>
                <a:srgbClr val="000099"/>
              </a:solidFill>
              <a:latin typeface="Tahoma" pitchFamily="34" charset="0"/>
            </a:endParaRPr>
          </a:p>
        </p:txBody>
      </p:sp>
      <p:pic>
        <p:nvPicPr>
          <p:cNvPr id="20483" name="Picture 3" descr="0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539750" y="333375"/>
            <a:ext cx="837247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1800" b="1">
                <a:latin typeface="Arial" panose="020B0604020202020204" pitchFamily="34" charset="0"/>
              </a:rPr>
              <a:t>Soru: </a:t>
            </a:r>
            <a:r>
              <a:rPr lang="tr-TR" altLang="tr-TR" sz="1800">
                <a:latin typeface="Arial" panose="020B0604020202020204" pitchFamily="34" charset="0"/>
              </a:rPr>
              <a:t>Kutup Yıldızı’nın (Polaris) ufkunuzun Kuzey noktasından olan 40 derecelik yüksekliği  </a:t>
            </a:r>
          </a:p>
          <a:p>
            <a:pPr algn="just" eaLnBrk="1" hangingPunct="1">
              <a:spcBef>
                <a:spcPct val="0"/>
              </a:spcBef>
              <a:buFontTx/>
              <a:buNone/>
            </a:pPr>
            <a:r>
              <a:rPr lang="tr-TR" altLang="tr-TR" sz="1800">
                <a:latin typeface="Arial" panose="020B0604020202020204" pitchFamily="34" charset="0"/>
              </a:rPr>
              <a:t>    aşağıdakilerden hangisine eşittir?</a:t>
            </a:r>
          </a:p>
          <a:p>
            <a:pPr algn="just" eaLnBrk="1" hangingPunct="1">
              <a:spcBef>
                <a:spcPct val="0"/>
              </a:spcBef>
              <a:buFontTx/>
              <a:buNone/>
            </a:pPr>
            <a:endParaRPr lang="tr-TR" altLang="tr-TR" sz="1800">
              <a:latin typeface="Arial" panose="020B0604020202020204" pitchFamily="34" charset="0"/>
            </a:endParaRPr>
          </a:p>
          <a:p>
            <a:pPr algn="just" eaLnBrk="1" hangingPunct="1">
              <a:spcBef>
                <a:spcPct val="0"/>
              </a:spcBef>
              <a:buFontTx/>
              <a:buNone/>
            </a:pPr>
            <a:r>
              <a:rPr lang="tr-TR" altLang="tr-TR" sz="1800" b="1">
                <a:latin typeface="Arial" panose="020B0604020202020204" pitchFamily="34" charset="0"/>
              </a:rPr>
              <a:t>a.</a:t>
            </a:r>
            <a:r>
              <a:rPr lang="tr-TR" altLang="tr-TR" sz="1800">
                <a:latin typeface="Arial" panose="020B0604020202020204" pitchFamily="34" charset="0"/>
              </a:rPr>
              <a:t> Enleminize </a:t>
            </a:r>
            <a:r>
              <a:rPr lang="tr-TR" altLang="tr-TR" sz="1800" b="1">
                <a:latin typeface="Arial" panose="020B0604020202020204" pitchFamily="34" charset="0"/>
              </a:rPr>
              <a:t>b.</a:t>
            </a:r>
            <a:r>
              <a:rPr lang="tr-TR" altLang="tr-TR" sz="1800">
                <a:latin typeface="Arial" panose="020B0604020202020204" pitchFamily="34" charset="0"/>
              </a:rPr>
              <a:t> Boylamınıza </a:t>
            </a:r>
            <a:r>
              <a:rPr lang="tr-TR" altLang="tr-TR" sz="1800" b="1">
                <a:latin typeface="Arial" panose="020B0604020202020204" pitchFamily="34" charset="0"/>
              </a:rPr>
              <a:t>c.</a:t>
            </a:r>
            <a:r>
              <a:rPr lang="tr-TR" altLang="tr-TR" sz="1800">
                <a:latin typeface="Arial" panose="020B0604020202020204" pitchFamily="34" charset="0"/>
              </a:rPr>
              <a:t> Deklinasyonunuza </a:t>
            </a:r>
            <a:r>
              <a:rPr lang="tr-TR" altLang="tr-TR" sz="1800" b="1">
                <a:latin typeface="Arial" panose="020B0604020202020204" pitchFamily="34" charset="0"/>
              </a:rPr>
              <a:t>d.</a:t>
            </a:r>
            <a:r>
              <a:rPr lang="tr-TR" altLang="tr-TR" sz="1800">
                <a:latin typeface="Arial" panose="020B0604020202020204" pitchFamily="34" charset="0"/>
              </a:rPr>
              <a:t> Azimut değerinize </a:t>
            </a:r>
            <a:r>
              <a:rPr lang="tr-TR" altLang="tr-TR" sz="1800" b="1">
                <a:latin typeface="Arial" panose="020B0604020202020204" pitchFamily="34" charset="0"/>
              </a:rPr>
              <a:t>e.</a:t>
            </a:r>
            <a:r>
              <a:rPr lang="tr-TR" altLang="tr-TR" sz="1800">
                <a:latin typeface="Arial" panose="020B0604020202020204" pitchFamily="34" charset="0"/>
              </a:rPr>
              <a:t> Sağaçıklığa</a:t>
            </a:r>
          </a:p>
          <a:p>
            <a:pPr algn="just" eaLnBrk="1" hangingPunct="1">
              <a:spcBef>
                <a:spcPct val="0"/>
              </a:spcBef>
              <a:buFontTx/>
              <a:buNone/>
            </a:pPr>
            <a:endParaRPr lang="tr-TR" altLang="tr-TR" sz="1800">
              <a:latin typeface="Arial" panose="020B0604020202020204" pitchFamily="34" charset="0"/>
            </a:endParaRPr>
          </a:p>
          <a:p>
            <a:pPr algn="just" eaLnBrk="1" hangingPunct="1">
              <a:spcBef>
                <a:spcPct val="0"/>
              </a:spcBef>
              <a:buFontTx/>
              <a:buNone/>
            </a:pPr>
            <a:endParaRPr lang="tr-TR" altLang="tr-TR" sz="1800">
              <a:latin typeface="Arial" panose="020B0604020202020204" pitchFamily="34" charset="0"/>
            </a:endParaRPr>
          </a:p>
        </p:txBody>
      </p:sp>
      <p:grpSp>
        <p:nvGrpSpPr>
          <p:cNvPr id="19459" name="Group 96"/>
          <p:cNvGrpSpPr>
            <a:grpSpLocks noChangeAspect="1"/>
          </p:cNvGrpSpPr>
          <p:nvPr/>
        </p:nvGrpSpPr>
        <p:grpSpPr bwMode="auto">
          <a:xfrm>
            <a:off x="1903413" y="1582738"/>
            <a:ext cx="3171825" cy="2628900"/>
            <a:chOff x="1417" y="5534"/>
            <a:chExt cx="4995" cy="4140"/>
          </a:xfrm>
        </p:grpSpPr>
        <p:sp>
          <p:nvSpPr>
            <p:cNvPr id="19506" name="AutoShape 97"/>
            <p:cNvSpPr>
              <a:spLocks noChangeAspect="1" noChangeArrowheads="1" noTextEdit="1"/>
            </p:cNvSpPr>
            <p:nvPr/>
          </p:nvSpPr>
          <p:spPr bwMode="auto">
            <a:xfrm>
              <a:off x="1417" y="5534"/>
              <a:ext cx="4995" cy="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sp>
        <p:nvSpPr>
          <p:cNvPr id="19460" name="Rectangle 139"/>
          <p:cNvSpPr>
            <a:spLocks noChangeArrowheads="1"/>
          </p:cNvSpPr>
          <p:nvPr/>
        </p:nvSpPr>
        <p:spPr bwMode="auto">
          <a:xfrm>
            <a:off x="179388" y="2781300"/>
            <a:ext cx="8213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1800" b="1"/>
              <a:t>Soru:</a:t>
            </a:r>
            <a:r>
              <a:rPr lang="tr-TR" altLang="tr-TR" sz="1800">
                <a:cs typeface="Times New Roman" panose="02020603050405020304" pitchFamily="18" charset="0"/>
              </a:rPr>
              <a:t> Şekilde </a:t>
            </a:r>
            <a:r>
              <a:rPr lang="tr-TR" altLang="tr-TR" sz="1800" b="1">
                <a:latin typeface="Palatino Linotype" panose="02040502050505030304" pitchFamily="18" charset="0"/>
                <a:cs typeface="Times New Roman" panose="02020603050405020304" pitchFamily="18" charset="0"/>
              </a:rPr>
              <a:t>?</a:t>
            </a:r>
            <a:r>
              <a:rPr lang="tr-TR" altLang="tr-TR" sz="1800">
                <a:latin typeface="Arial" panose="020B0604020202020204" pitchFamily="34" charset="0"/>
                <a:cs typeface="Times New Roman" panose="02020603050405020304" pitchFamily="18" charset="0"/>
              </a:rPr>
              <a:t> işareti yerine gelmesi gereken nicelik aşağıdakilerden hangisidir? </a:t>
            </a:r>
            <a:endParaRPr lang="tr-TR" altLang="tr-TR" sz="1800"/>
          </a:p>
          <a:p>
            <a:pPr>
              <a:spcBef>
                <a:spcPct val="0"/>
              </a:spcBef>
              <a:buFontTx/>
              <a:buNone/>
            </a:pPr>
            <a:endParaRPr lang="tr-TR" altLang="tr-TR" sz="1800"/>
          </a:p>
        </p:txBody>
      </p:sp>
      <p:sp>
        <p:nvSpPr>
          <p:cNvPr id="19461" name="Rectangle 140"/>
          <p:cNvSpPr>
            <a:spLocks noChangeArrowheads="1"/>
          </p:cNvSpPr>
          <p:nvPr/>
        </p:nvSpPr>
        <p:spPr bwMode="auto">
          <a:xfrm>
            <a:off x="539750" y="3716338"/>
            <a:ext cx="2236788"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tabLst>
                <a:tab pos="51530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1530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1530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1530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1530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1530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1530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1530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153025" algn="l"/>
              </a:tabLst>
              <a:defRPr sz="2000">
                <a:solidFill>
                  <a:schemeClr val="tx1"/>
                </a:solidFill>
                <a:latin typeface="Calibri" panose="020F0502020204030204" pitchFamily="34" charset="0"/>
              </a:defRPr>
            </a:lvl9pPr>
          </a:lstStyle>
          <a:p>
            <a:pPr eaLnBrk="1" hangingPunct="1">
              <a:spcBef>
                <a:spcPct val="0"/>
              </a:spcBef>
              <a:buFontTx/>
              <a:buNone/>
            </a:pPr>
            <a:endParaRPr lang="tr-TR" altLang="tr-TR" sz="1800">
              <a:latin typeface="Arial" panose="020B0604020202020204" pitchFamily="34" charset="0"/>
              <a:cs typeface="Times New Roman" panose="02020603050405020304" pitchFamily="18" charset="0"/>
            </a:endParaRPr>
          </a:p>
          <a:p>
            <a:pPr>
              <a:spcBef>
                <a:spcPct val="0"/>
              </a:spcBef>
              <a:buFontTx/>
              <a:buNone/>
            </a:pPr>
            <a:r>
              <a:rPr lang="tr-TR" altLang="tr-TR" sz="1800">
                <a:cs typeface="Times New Roman" panose="02020603050405020304" pitchFamily="18" charset="0"/>
              </a:rPr>
              <a:t>	</a:t>
            </a:r>
            <a:endParaRPr lang="tr-TR" altLang="tr-TR" sz="1800"/>
          </a:p>
          <a:p>
            <a:pPr>
              <a:spcBef>
                <a:spcPct val="0"/>
              </a:spcBef>
              <a:buFontTx/>
              <a:buAutoNum type="alphaLcPeriod"/>
            </a:pPr>
            <a:r>
              <a:rPr lang="tr-TR" altLang="tr-TR" sz="1800">
                <a:cs typeface="Times New Roman" panose="02020603050405020304" pitchFamily="18" charset="0"/>
              </a:rPr>
              <a:t>Sağ açıklık</a:t>
            </a:r>
            <a:endParaRPr lang="tr-TR" altLang="tr-TR" sz="1800"/>
          </a:p>
          <a:p>
            <a:pPr>
              <a:spcBef>
                <a:spcPct val="0"/>
              </a:spcBef>
              <a:buFontTx/>
              <a:buAutoNum type="alphaLcPeriod"/>
            </a:pPr>
            <a:r>
              <a:rPr lang="tr-TR" altLang="tr-TR" sz="1800">
                <a:cs typeface="Times New Roman" panose="02020603050405020304" pitchFamily="18" charset="0"/>
              </a:rPr>
              <a:t>Azimut</a:t>
            </a:r>
          </a:p>
          <a:p>
            <a:pPr>
              <a:spcBef>
                <a:spcPct val="0"/>
              </a:spcBef>
              <a:buFontTx/>
              <a:buAutoNum type="alphaLcPeriod"/>
            </a:pPr>
            <a:r>
              <a:rPr lang="tr-TR" altLang="tr-TR" sz="1800">
                <a:cs typeface="Times New Roman" panose="02020603050405020304" pitchFamily="18" charset="0"/>
              </a:rPr>
              <a:t>Enlem</a:t>
            </a:r>
          </a:p>
          <a:p>
            <a:pPr>
              <a:spcBef>
                <a:spcPct val="0"/>
              </a:spcBef>
              <a:buFontTx/>
              <a:buAutoNum type="alphaLcPeriod"/>
            </a:pPr>
            <a:r>
              <a:rPr lang="tr-TR" altLang="tr-TR" sz="1800">
                <a:cs typeface="Times New Roman" panose="02020603050405020304" pitchFamily="18" charset="0"/>
              </a:rPr>
              <a:t>Dikaçıklık</a:t>
            </a:r>
          </a:p>
          <a:p>
            <a:pPr>
              <a:spcBef>
                <a:spcPct val="0"/>
              </a:spcBef>
              <a:buFontTx/>
              <a:buAutoNum type="alphaLcPeriod"/>
            </a:pPr>
            <a:r>
              <a:rPr lang="tr-TR" altLang="tr-TR" sz="1800">
                <a:cs typeface="Times New Roman" panose="02020603050405020304" pitchFamily="18" charset="0"/>
              </a:rPr>
              <a:t>Yükseklik</a:t>
            </a:r>
            <a:endParaRPr lang="tr-TR" altLang="tr-TR" sz="1800"/>
          </a:p>
          <a:p>
            <a:pPr>
              <a:spcBef>
                <a:spcPct val="0"/>
              </a:spcBef>
              <a:buFontTx/>
              <a:buNone/>
            </a:pPr>
            <a:endParaRPr lang="tr-TR" altLang="tr-TR" sz="1800"/>
          </a:p>
        </p:txBody>
      </p:sp>
      <p:grpSp>
        <p:nvGrpSpPr>
          <p:cNvPr id="19462" name="Group 141"/>
          <p:cNvGrpSpPr>
            <a:grpSpLocks noChangeAspect="1"/>
          </p:cNvGrpSpPr>
          <p:nvPr/>
        </p:nvGrpSpPr>
        <p:grpSpPr bwMode="auto">
          <a:xfrm>
            <a:off x="3563938" y="3213100"/>
            <a:ext cx="3171825" cy="2628900"/>
            <a:chOff x="1417" y="5534"/>
            <a:chExt cx="4995" cy="4140"/>
          </a:xfrm>
        </p:grpSpPr>
        <p:sp>
          <p:nvSpPr>
            <p:cNvPr id="19505" name="AutoShape 142"/>
            <p:cNvSpPr>
              <a:spLocks noChangeAspect="1" noChangeArrowheads="1" noTextEdit="1"/>
            </p:cNvSpPr>
            <p:nvPr/>
          </p:nvSpPr>
          <p:spPr bwMode="auto">
            <a:xfrm>
              <a:off x="1417" y="5534"/>
              <a:ext cx="4995" cy="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grpSp>
      <p:sp>
        <p:nvSpPr>
          <p:cNvPr id="19463" name="Oval 153"/>
          <p:cNvSpPr>
            <a:spLocks noChangeArrowheads="1"/>
          </p:cNvSpPr>
          <p:nvPr/>
        </p:nvSpPr>
        <p:spPr bwMode="auto">
          <a:xfrm>
            <a:off x="4991100" y="3741738"/>
            <a:ext cx="2459038" cy="2457450"/>
          </a:xfrm>
          <a:prstGeom prst="ellipse">
            <a:avLst/>
          </a:prstGeom>
          <a:solidFill>
            <a:srgbClr val="BBE0E3"/>
          </a:solidFill>
          <a:ln w="28575">
            <a:solidFill>
              <a:srgbClr val="0000CC"/>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19464" name="Line 152"/>
          <p:cNvSpPr>
            <a:spLocks noChangeShapeType="1"/>
          </p:cNvSpPr>
          <p:nvPr/>
        </p:nvSpPr>
        <p:spPr bwMode="auto">
          <a:xfrm flipV="1">
            <a:off x="6219825" y="3894138"/>
            <a:ext cx="0" cy="969962"/>
          </a:xfrm>
          <a:prstGeom prst="line">
            <a:avLst/>
          </a:prstGeom>
          <a:noFill/>
          <a:ln w="38100">
            <a:solidFill>
              <a:srgbClr val="0000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9465" name="Arc 151"/>
          <p:cNvSpPr>
            <a:spLocks/>
          </p:cNvSpPr>
          <p:nvPr/>
        </p:nvSpPr>
        <p:spPr bwMode="auto">
          <a:xfrm flipV="1">
            <a:off x="4981575" y="3570288"/>
            <a:ext cx="2468563" cy="1738312"/>
          </a:xfrm>
          <a:custGeom>
            <a:avLst/>
            <a:gdLst>
              <a:gd name="T0" fmla="*/ 0 w 25303"/>
              <a:gd name="T1" fmla="*/ 2147483646 h 21600"/>
              <a:gd name="T2" fmla="*/ 2147483646 w 25303"/>
              <a:gd name="T3" fmla="*/ 2147483646 h 21600"/>
              <a:gd name="T4" fmla="*/ 2147483646 w 25303"/>
              <a:gd name="T5" fmla="*/ 2147483646 h 21600"/>
              <a:gd name="T6" fmla="*/ 0 60000 65536"/>
              <a:gd name="T7" fmla="*/ 0 60000 65536"/>
              <a:gd name="T8" fmla="*/ 0 60000 65536"/>
            </a:gdLst>
            <a:ahLst/>
            <a:cxnLst>
              <a:cxn ang="T6">
                <a:pos x="T0" y="T1"/>
              </a:cxn>
              <a:cxn ang="T7">
                <a:pos x="T2" y="T3"/>
              </a:cxn>
              <a:cxn ang="T8">
                <a:pos x="T4" y="T5"/>
              </a:cxn>
            </a:cxnLst>
            <a:rect l="0" t="0" r="r" b="b"/>
            <a:pathLst>
              <a:path w="25303" h="21600" fill="none" extrusionOk="0">
                <a:moveTo>
                  <a:pt x="-1" y="4122"/>
                </a:moveTo>
                <a:cubicBezTo>
                  <a:pt x="3689" y="1443"/>
                  <a:pt x="8132" y="-1"/>
                  <a:pt x="12693" y="0"/>
                </a:cubicBezTo>
                <a:cubicBezTo>
                  <a:pt x="17218" y="0"/>
                  <a:pt x="21629" y="1421"/>
                  <a:pt x="25303" y="4062"/>
                </a:cubicBezTo>
              </a:path>
              <a:path w="25303" h="21600" stroke="0" extrusionOk="0">
                <a:moveTo>
                  <a:pt x="-1" y="4122"/>
                </a:moveTo>
                <a:cubicBezTo>
                  <a:pt x="3689" y="1443"/>
                  <a:pt x="8132" y="-1"/>
                  <a:pt x="12693" y="0"/>
                </a:cubicBezTo>
                <a:cubicBezTo>
                  <a:pt x="17218" y="0"/>
                  <a:pt x="21629" y="1421"/>
                  <a:pt x="25303" y="4062"/>
                </a:cubicBezTo>
                <a:lnTo>
                  <a:pt x="12693" y="21600"/>
                </a:lnTo>
                <a:lnTo>
                  <a:pt x="-1" y="4122"/>
                </a:lnTo>
                <a:close/>
              </a:path>
            </a:pathLst>
          </a:custGeom>
          <a:noFill/>
          <a:ln w="38100">
            <a:solidFill>
              <a:srgbClr val="000000"/>
            </a:solidFill>
            <a:prstDash val="dash"/>
            <a:round/>
            <a:headEnd type="none" w="sm" len="sm"/>
            <a:tailEnd type="none" w="sm" len="sm"/>
          </a:ln>
          <a:extLst>
            <a:ext uri="{909E8E84-426E-40DD-AFC4-6F175D3DCCD1}">
              <a14:hiddenFill xmlns:a14="http://schemas.microsoft.com/office/drawing/2010/main">
                <a:solidFill>
                  <a:srgbClr val="BBE0E3"/>
                </a:solidFill>
              </a14:hiddenFill>
            </a:ext>
          </a:extLst>
        </p:spPr>
        <p:txBody>
          <a:bodyPr wrap="none" anchor="ctr"/>
          <a:lstStyle/>
          <a:p>
            <a:endParaRPr lang="tr-TR"/>
          </a:p>
        </p:txBody>
      </p:sp>
      <p:sp>
        <p:nvSpPr>
          <p:cNvPr id="19466" name="Arc 150"/>
          <p:cNvSpPr>
            <a:spLocks/>
          </p:cNvSpPr>
          <p:nvPr/>
        </p:nvSpPr>
        <p:spPr bwMode="auto">
          <a:xfrm flipV="1">
            <a:off x="5588000" y="3884613"/>
            <a:ext cx="1296988" cy="434975"/>
          </a:xfrm>
          <a:custGeom>
            <a:avLst/>
            <a:gdLst>
              <a:gd name="T0" fmla="*/ 2147483646 w 43200"/>
              <a:gd name="T1" fmla="*/ 2147483646 h 28881"/>
              <a:gd name="T2" fmla="*/ 2147483646 w 43200"/>
              <a:gd name="T3" fmla="*/ 2147483646 h 28881"/>
              <a:gd name="T4" fmla="*/ 2147483646 w 43200"/>
              <a:gd name="T5" fmla="*/ 2147483646 h 28881"/>
              <a:gd name="T6" fmla="*/ 0 60000 65536"/>
              <a:gd name="T7" fmla="*/ 0 60000 65536"/>
              <a:gd name="T8" fmla="*/ 0 60000 65536"/>
            </a:gdLst>
            <a:ahLst/>
            <a:cxnLst>
              <a:cxn ang="T6">
                <a:pos x="T0" y="T1"/>
              </a:cxn>
              <a:cxn ang="T7">
                <a:pos x="T2" y="T3"/>
              </a:cxn>
              <a:cxn ang="T8">
                <a:pos x="T4" y="T5"/>
              </a:cxn>
            </a:cxnLst>
            <a:rect l="0" t="0" r="r" b="b"/>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wrap="none" anchor="ctr"/>
          <a:lstStyle/>
          <a:p>
            <a:endParaRPr lang="tr-TR"/>
          </a:p>
        </p:txBody>
      </p:sp>
      <p:sp>
        <p:nvSpPr>
          <p:cNvPr id="19467" name="Arc 149"/>
          <p:cNvSpPr>
            <a:spLocks/>
          </p:cNvSpPr>
          <p:nvPr/>
        </p:nvSpPr>
        <p:spPr bwMode="auto">
          <a:xfrm flipV="1">
            <a:off x="5924550" y="3752850"/>
            <a:ext cx="585788" cy="327025"/>
          </a:xfrm>
          <a:custGeom>
            <a:avLst/>
            <a:gdLst>
              <a:gd name="T0" fmla="*/ 2147483646 w 43200"/>
              <a:gd name="T1" fmla="*/ 2147483646 h 40439"/>
              <a:gd name="T2" fmla="*/ 2147483646 w 43200"/>
              <a:gd name="T3" fmla="*/ 2147483646 h 40439"/>
              <a:gd name="T4" fmla="*/ 2147483646 w 43200"/>
              <a:gd name="T5" fmla="*/ 2147483646 h 40439"/>
              <a:gd name="T6" fmla="*/ 0 60000 65536"/>
              <a:gd name="T7" fmla="*/ 0 60000 65536"/>
              <a:gd name="T8" fmla="*/ 0 60000 65536"/>
            </a:gdLst>
            <a:ahLst/>
            <a:cxnLst>
              <a:cxn ang="T6">
                <a:pos x="T0" y="T1"/>
              </a:cxn>
              <a:cxn ang="T7">
                <a:pos x="T2" y="T3"/>
              </a:cxn>
              <a:cxn ang="T8">
                <a:pos x="T4" y="T5"/>
              </a:cxn>
            </a:cxnLst>
            <a:rect l="0" t="0" r="r" b="b"/>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wrap="none" anchor="ctr"/>
          <a:lstStyle/>
          <a:p>
            <a:endParaRPr lang="tr-TR"/>
          </a:p>
        </p:txBody>
      </p:sp>
      <p:sp>
        <p:nvSpPr>
          <p:cNvPr id="19468" name="Arc 148"/>
          <p:cNvSpPr>
            <a:spLocks/>
          </p:cNvSpPr>
          <p:nvPr/>
        </p:nvSpPr>
        <p:spPr bwMode="auto">
          <a:xfrm flipV="1">
            <a:off x="5276850" y="4067175"/>
            <a:ext cx="1914525" cy="577850"/>
          </a:xfrm>
          <a:custGeom>
            <a:avLst/>
            <a:gdLst>
              <a:gd name="T0" fmla="*/ 0 w 42062"/>
              <a:gd name="T1" fmla="*/ 2147483646 h 21600"/>
              <a:gd name="T2" fmla="*/ 2147483646 w 42062"/>
              <a:gd name="T3" fmla="*/ 2147483646 h 21600"/>
              <a:gd name="T4" fmla="*/ 2147483646 w 42062"/>
              <a:gd name="T5" fmla="*/ 2147483646 h 21600"/>
              <a:gd name="T6" fmla="*/ 0 60000 65536"/>
              <a:gd name="T7" fmla="*/ 0 60000 65536"/>
              <a:gd name="T8" fmla="*/ 0 60000 65536"/>
            </a:gdLst>
            <a:ahLst/>
            <a:cxnLst>
              <a:cxn ang="T6">
                <a:pos x="T0" y="T1"/>
              </a:cxn>
              <a:cxn ang="T7">
                <a:pos x="T2" y="T3"/>
              </a:cxn>
              <a:cxn ang="T8">
                <a:pos x="T4" y="T5"/>
              </a:cxn>
            </a:cxnLst>
            <a:rect l="0" t="0" r="r" b="b"/>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wrap="none" anchor="ctr"/>
          <a:lstStyle/>
          <a:p>
            <a:endParaRPr lang="tr-TR"/>
          </a:p>
        </p:txBody>
      </p:sp>
      <p:sp>
        <p:nvSpPr>
          <p:cNvPr id="19469" name="Arc 147"/>
          <p:cNvSpPr>
            <a:spLocks/>
          </p:cNvSpPr>
          <p:nvPr/>
        </p:nvSpPr>
        <p:spPr bwMode="auto">
          <a:xfrm flipV="1">
            <a:off x="5041900" y="3857625"/>
            <a:ext cx="2346325" cy="1825625"/>
          </a:xfrm>
          <a:custGeom>
            <a:avLst/>
            <a:gdLst>
              <a:gd name="T0" fmla="*/ 0 w 24598"/>
              <a:gd name="T1" fmla="*/ 2147483646 h 21600"/>
              <a:gd name="T2" fmla="*/ 2147483646 w 24598"/>
              <a:gd name="T3" fmla="*/ 2147483646 h 21600"/>
              <a:gd name="T4" fmla="*/ 2147483646 w 24598"/>
              <a:gd name="T5" fmla="*/ 2147483646 h 21600"/>
              <a:gd name="T6" fmla="*/ 0 60000 65536"/>
              <a:gd name="T7" fmla="*/ 0 60000 65536"/>
              <a:gd name="T8" fmla="*/ 0 60000 65536"/>
            </a:gdLst>
            <a:ahLst/>
            <a:cxnLst>
              <a:cxn ang="T6">
                <a:pos x="T0" y="T1"/>
              </a:cxn>
              <a:cxn ang="T7">
                <a:pos x="T2" y="T3"/>
              </a:cxn>
              <a:cxn ang="T8">
                <a:pos x="T4" y="T5"/>
              </a:cxn>
            </a:cxnLst>
            <a:rect l="0" t="0" r="r" b="b"/>
            <a:pathLst>
              <a:path w="24598" h="21600" fill="none" extrusionOk="0">
                <a:moveTo>
                  <a:pt x="0" y="4253"/>
                </a:moveTo>
                <a:cubicBezTo>
                  <a:pt x="3722" y="1491"/>
                  <a:pt x="8235" y="-1"/>
                  <a:pt x="12871" y="0"/>
                </a:cubicBezTo>
                <a:cubicBezTo>
                  <a:pt x="17031" y="0"/>
                  <a:pt x="21104" y="1201"/>
                  <a:pt x="24598" y="3460"/>
                </a:cubicBezTo>
              </a:path>
              <a:path w="24598" h="21600" stroke="0" extrusionOk="0">
                <a:moveTo>
                  <a:pt x="0" y="4253"/>
                </a:moveTo>
                <a:cubicBezTo>
                  <a:pt x="3722" y="1491"/>
                  <a:pt x="8235" y="-1"/>
                  <a:pt x="12871" y="0"/>
                </a:cubicBezTo>
                <a:cubicBezTo>
                  <a:pt x="17031" y="0"/>
                  <a:pt x="21104" y="1201"/>
                  <a:pt x="24598" y="3460"/>
                </a:cubicBezTo>
                <a:lnTo>
                  <a:pt x="12871" y="21600"/>
                </a:lnTo>
                <a:lnTo>
                  <a:pt x="0" y="4253"/>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wrap="none" anchor="ctr"/>
          <a:lstStyle/>
          <a:p>
            <a:endParaRPr lang="tr-TR"/>
          </a:p>
        </p:txBody>
      </p:sp>
      <p:sp>
        <p:nvSpPr>
          <p:cNvPr id="19470" name="Arc 146"/>
          <p:cNvSpPr>
            <a:spLocks/>
          </p:cNvSpPr>
          <p:nvPr/>
        </p:nvSpPr>
        <p:spPr bwMode="auto">
          <a:xfrm flipV="1">
            <a:off x="5251450" y="4116388"/>
            <a:ext cx="1836738" cy="1924050"/>
          </a:xfrm>
          <a:custGeom>
            <a:avLst/>
            <a:gdLst>
              <a:gd name="T0" fmla="*/ 0 w 21163"/>
              <a:gd name="T1" fmla="*/ 2147483646 h 21600"/>
              <a:gd name="T2" fmla="*/ 2147483646 w 21163"/>
              <a:gd name="T3" fmla="*/ 2147483646 h 21600"/>
              <a:gd name="T4" fmla="*/ 2147483646 w 21163"/>
              <a:gd name="T5" fmla="*/ 2147483646 h 21600"/>
              <a:gd name="T6" fmla="*/ 0 60000 65536"/>
              <a:gd name="T7" fmla="*/ 0 60000 65536"/>
              <a:gd name="T8" fmla="*/ 0 60000 65536"/>
            </a:gdLst>
            <a:ahLst/>
            <a:cxnLst>
              <a:cxn ang="T6">
                <a:pos x="T0" y="T1"/>
              </a:cxn>
              <a:cxn ang="T7">
                <a:pos x="T2" y="T3"/>
              </a:cxn>
              <a:cxn ang="T8">
                <a:pos x="T4" y="T5"/>
              </a:cxn>
            </a:cxnLst>
            <a:rect l="0" t="0" r="r" b="b"/>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wrap="none" anchor="ctr"/>
          <a:lstStyle/>
          <a:p>
            <a:endParaRPr lang="tr-TR"/>
          </a:p>
        </p:txBody>
      </p:sp>
      <p:sp>
        <p:nvSpPr>
          <p:cNvPr id="19471" name="Line 145"/>
          <p:cNvSpPr>
            <a:spLocks noChangeShapeType="1"/>
          </p:cNvSpPr>
          <p:nvPr/>
        </p:nvSpPr>
        <p:spPr bwMode="auto">
          <a:xfrm>
            <a:off x="6210300" y="3746500"/>
            <a:ext cx="0" cy="24463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tr-TR"/>
          </a:p>
        </p:txBody>
      </p:sp>
      <p:sp>
        <p:nvSpPr>
          <p:cNvPr id="19472" name="Arc 144"/>
          <p:cNvSpPr>
            <a:spLocks/>
          </p:cNvSpPr>
          <p:nvPr/>
        </p:nvSpPr>
        <p:spPr bwMode="auto">
          <a:xfrm>
            <a:off x="5213350" y="3759200"/>
            <a:ext cx="1428750" cy="2432050"/>
          </a:xfrm>
          <a:custGeom>
            <a:avLst/>
            <a:gdLst>
              <a:gd name="T0" fmla="*/ 2147483646 w 21600"/>
              <a:gd name="T1" fmla="*/ 0 h 30866"/>
              <a:gd name="T2" fmla="*/ 2147483646 w 21600"/>
              <a:gd name="T3" fmla="*/ 2147483646 h 30866"/>
              <a:gd name="T4" fmla="*/ 0 w 21600"/>
              <a:gd name="T5" fmla="*/ 2147483646 h 30866"/>
              <a:gd name="T6" fmla="*/ 0 60000 65536"/>
              <a:gd name="T7" fmla="*/ 0 60000 65536"/>
              <a:gd name="T8" fmla="*/ 0 60000 65536"/>
            </a:gdLst>
            <a:ahLst/>
            <a:cxnLst>
              <a:cxn ang="T6">
                <a:pos x="T0" y="T1"/>
              </a:cxn>
              <a:cxn ang="T7">
                <a:pos x="T2" y="T3"/>
              </a:cxn>
              <a:cxn ang="T8">
                <a:pos x="T4" y="T5"/>
              </a:cxn>
            </a:cxnLst>
            <a:rect l="0" t="0" r="r" b="b"/>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wrap="none" anchor="ctr"/>
          <a:lstStyle/>
          <a:p>
            <a:endParaRPr lang="tr-TR"/>
          </a:p>
        </p:txBody>
      </p:sp>
      <p:sp>
        <p:nvSpPr>
          <p:cNvPr id="19473" name="Arc 143"/>
          <p:cNvSpPr>
            <a:spLocks/>
          </p:cNvSpPr>
          <p:nvPr/>
        </p:nvSpPr>
        <p:spPr bwMode="auto">
          <a:xfrm flipH="1">
            <a:off x="5473700" y="3765550"/>
            <a:ext cx="1519238" cy="2347913"/>
          </a:xfrm>
          <a:custGeom>
            <a:avLst/>
            <a:gdLst>
              <a:gd name="T0" fmla="*/ 2147483646 w 21600"/>
              <a:gd name="T1" fmla="*/ 2147483646 h 33362"/>
              <a:gd name="T2" fmla="*/ 2147483646 w 21600"/>
              <a:gd name="T3" fmla="*/ 0 h 33362"/>
              <a:gd name="T4" fmla="*/ 2147483646 w 21600"/>
              <a:gd name="T5" fmla="*/ 2147483646 h 33362"/>
              <a:gd name="T6" fmla="*/ 0 60000 65536"/>
              <a:gd name="T7" fmla="*/ 0 60000 65536"/>
              <a:gd name="T8" fmla="*/ 0 60000 65536"/>
            </a:gdLst>
            <a:ahLst/>
            <a:cxnLst>
              <a:cxn ang="T6">
                <a:pos x="T0" y="T1"/>
              </a:cxn>
              <a:cxn ang="T7">
                <a:pos x="T2" y="T3"/>
              </a:cxn>
              <a:cxn ang="T8">
                <a:pos x="T4" y="T5"/>
              </a:cxn>
            </a:cxnLst>
            <a:rect l="0" t="0" r="r" b="b"/>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wrap="none" anchor="ctr"/>
          <a:lstStyle/>
          <a:p>
            <a:endParaRPr lang="tr-TR"/>
          </a:p>
        </p:txBody>
      </p:sp>
      <p:sp>
        <p:nvSpPr>
          <p:cNvPr id="19474" name="Arc 183"/>
          <p:cNvSpPr>
            <a:spLocks/>
          </p:cNvSpPr>
          <p:nvPr/>
        </p:nvSpPr>
        <p:spPr bwMode="auto">
          <a:xfrm flipH="1">
            <a:off x="5781675" y="3759200"/>
            <a:ext cx="1428750" cy="2432050"/>
          </a:xfrm>
          <a:custGeom>
            <a:avLst/>
            <a:gdLst>
              <a:gd name="T0" fmla="*/ 2147483646 w 21600"/>
              <a:gd name="T1" fmla="*/ 0 h 30866"/>
              <a:gd name="T2" fmla="*/ 2147483646 w 21600"/>
              <a:gd name="T3" fmla="*/ 2147483646 h 30866"/>
              <a:gd name="T4" fmla="*/ 0 w 21600"/>
              <a:gd name="T5" fmla="*/ 2147483646 h 30866"/>
              <a:gd name="T6" fmla="*/ 0 60000 65536"/>
              <a:gd name="T7" fmla="*/ 0 60000 65536"/>
              <a:gd name="T8" fmla="*/ 0 60000 65536"/>
            </a:gdLst>
            <a:ahLst/>
            <a:cxnLst>
              <a:cxn ang="T6">
                <a:pos x="T0" y="T1"/>
              </a:cxn>
              <a:cxn ang="T7">
                <a:pos x="T2" y="T3"/>
              </a:cxn>
              <a:cxn ang="T8">
                <a:pos x="T4" y="T5"/>
              </a:cxn>
            </a:cxnLst>
            <a:rect l="0" t="0" r="r" b="b"/>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wrap="none" anchor="ctr"/>
          <a:lstStyle/>
          <a:p>
            <a:endParaRPr lang="tr-TR"/>
          </a:p>
        </p:txBody>
      </p:sp>
      <p:sp>
        <p:nvSpPr>
          <p:cNvPr id="19475" name="Arc 182"/>
          <p:cNvSpPr>
            <a:spLocks/>
          </p:cNvSpPr>
          <p:nvPr/>
        </p:nvSpPr>
        <p:spPr bwMode="auto">
          <a:xfrm>
            <a:off x="5437188" y="3773488"/>
            <a:ext cx="1519237" cy="2324100"/>
          </a:xfrm>
          <a:custGeom>
            <a:avLst/>
            <a:gdLst>
              <a:gd name="T0" fmla="*/ 2147483646 w 21600"/>
              <a:gd name="T1" fmla="*/ 2147483646 h 32998"/>
              <a:gd name="T2" fmla="*/ 2147483646 w 21600"/>
              <a:gd name="T3" fmla="*/ 0 h 32998"/>
              <a:gd name="T4" fmla="*/ 2147483646 w 21600"/>
              <a:gd name="T5" fmla="*/ 2147483646 h 32998"/>
              <a:gd name="T6" fmla="*/ 0 60000 65536"/>
              <a:gd name="T7" fmla="*/ 0 60000 65536"/>
              <a:gd name="T8" fmla="*/ 0 60000 65536"/>
            </a:gdLst>
            <a:ahLst/>
            <a:cxnLst>
              <a:cxn ang="T6">
                <a:pos x="T0" y="T1"/>
              </a:cxn>
              <a:cxn ang="T7">
                <a:pos x="T2" y="T3"/>
              </a:cxn>
              <a:cxn ang="T8">
                <a:pos x="T4" y="T5"/>
              </a:cxn>
            </a:cxnLst>
            <a:rect l="0" t="0" r="r" b="b"/>
            <a:pathLst>
              <a:path w="21600" h="32998" fill="none" extrusionOk="0">
                <a:moveTo>
                  <a:pt x="3961" y="32998"/>
                </a:moveTo>
                <a:cubicBezTo>
                  <a:pt x="1384" y="29351"/>
                  <a:pt x="0" y="24995"/>
                  <a:pt x="0" y="20530"/>
                </a:cubicBezTo>
                <a:cubicBezTo>
                  <a:pt x="-1" y="11187"/>
                  <a:pt x="6006" y="2903"/>
                  <a:pt x="14886" y="-1"/>
                </a:cubicBezTo>
              </a:path>
              <a:path w="21600" h="32998" stroke="0" extrusionOk="0">
                <a:moveTo>
                  <a:pt x="3961" y="32998"/>
                </a:moveTo>
                <a:cubicBezTo>
                  <a:pt x="1384" y="29351"/>
                  <a:pt x="0" y="24995"/>
                  <a:pt x="0" y="20530"/>
                </a:cubicBezTo>
                <a:cubicBezTo>
                  <a:pt x="-1" y="11187"/>
                  <a:pt x="6006" y="2903"/>
                  <a:pt x="14886" y="-1"/>
                </a:cubicBezTo>
                <a:lnTo>
                  <a:pt x="21600" y="20530"/>
                </a:lnTo>
                <a:lnTo>
                  <a:pt x="3961" y="32998"/>
                </a:lnTo>
                <a:close/>
              </a:path>
            </a:pathLst>
          </a:custGeom>
          <a:noFill/>
          <a:ln w="38100">
            <a:solidFill>
              <a:srgbClr val="009999"/>
            </a:solidFill>
            <a:prstDash val="dash"/>
            <a:round/>
            <a:headEnd type="none" w="sm" len="sm"/>
            <a:tailEnd type="none" w="sm" len="sm"/>
          </a:ln>
          <a:extLst>
            <a:ext uri="{909E8E84-426E-40DD-AFC4-6F175D3DCCD1}">
              <a14:hiddenFill xmlns:a14="http://schemas.microsoft.com/office/drawing/2010/main">
                <a:solidFill>
                  <a:srgbClr val="BBE0E3"/>
                </a:solidFill>
              </a14:hiddenFill>
            </a:ext>
          </a:extLst>
        </p:spPr>
        <p:txBody>
          <a:bodyPr wrap="none" anchor="ctr"/>
          <a:lstStyle/>
          <a:p>
            <a:endParaRPr lang="tr-TR"/>
          </a:p>
        </p:txBody>
      </p:sp>
      <p:sp>
        <p:nvSpPr>
          <p:cNvPr id="19476" name="Arc 181"/>
          <p:cNvSpPr>
            <a:spLocks/>
          </p:cNvSpPr>
          <p:nvPr/>
        </p:nvSpPr>
        <p:spPr bwMode="auto">
          <a:xfrm flipH="1">
            <a:off x="5740400" y="3840163"/>
            <a:ext cx="1531938" cy="1743075"/>
          </a:xfrm>
          <a:custGeom>
            <a:avLst/>
            <a:gdLst>
              <a:gd name="T0" fmla="*/ 2147483646 w 22284"/>
              <a:gd name="T1" fmla="*/ 2147483646 h 25358"/>
              <a:gd name="T2" fmla="*/ 2147483646 w 22284"/>
              <a:gd name="T3" fmla="*/ 2147483646 h 25358"/>
              <a:gd name="T4" fmla="*/ 2147483646 w 22284"/>
              <a:gd name="T5" fmla="*/ 2147483646 h 25358"/>
              <a:gd name="T6" fmla="*/ 0 60000 65536"/>
              <a:gd name="T7" fmla="*/ 0 60000 65536"/>
              <a:gd name="T8" fmla="*/ 0 60000 65536"/>
            </a:gdLst>
            <a:ahLst/>
            <a:cxnLst>
              <a:cxn ang="T6">
                <a:pos x="T0" y="T1"/>
              </a:cxn>
              <a:cxn ang="T7">
                <a:pos x="T2" y="T3"/>
              </a:cxn>
              <a:cxn ang="T8">
                <a:pos x="T4" y="T5"/>
              </a:cxn>
            </a:cxnLst>
            <a:rect l="0" t="0" r="r" b="b"/>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wrap="none" anchor="ctr"/>
          <a:lstStyle/>
          <a:p>
            <a:endParaRPr lang="tr-TR"/>
          </a:p>
        </p:txBody>
      </p:sp>
      <p:sp>
        <p:nvSpPr>
          <p:cNvPr id="19477" name="Arc 180"/>
          <p:cNvSpPr>
            <a:spLocks/>
          </p:cNvSpPr>
          <p:nvPr/>
        </p:nvSpPr>
        <p:spPr bwMode="auto">
          <a:xfrm>
            <a:off x="5133975" y="3843338"/>
            <a:ext cx="1547813" cy="1743075"/>
          </a:xfrm>
          <a:custGeom>
            <a:avLst/>
            <a:gdLst>
              <a:gd name="T0" fmla="*/ 2147483646 w 22504"/>
              <a:gd name="T1" fmla="*/ 2147483646 h 25358"/>
              <a:gd name="T2" fmla="*/ 2147483646 w 22504"/>
              <a:gd name="T3" fmla="*/ 2147483646 h 25358"/>
              <a:gd name="T4" fmla="*/ 2147483646 w 22504"/>
              <a:gd name="T5" fmla="*/ 2147483646 h 25358"/>
              <a:gd name="T6" fmla="*/ 0 60000 65536"/>
              <a:gd name="T7" fmla="*/ 0 60000 65536"/>
              <a:gd name="T8" fmla="*/ 0 60000 65536"/>
            </a:gdLst>
            <a:ahLst/>
            <a:cxnLst>
              <a:cxn ang="T6">
                <a:pos x="T0" y="T1"/>
              </a:cxn>
              <a:cxn ang="T7">
                <a:pos x="T2" y="T3"/>
              </a:cxn>
              <a:cxn ang="T8">
                <a:pos x="T4" y="T5"/>
              </a:cxn>
            </a:cxnLst>
            <a:rect l="0" t="0" r="r" b="b"/>
            <a:pathLst>
              <a:path w="22504" h="25358" fill="none" extrusionOk="0">
                <a:moveTo>
                  <a:pt x="329" y="25357"/>
                </a:moveTo>
                <a:cubicBezTo>
                  <a:pt x="110" y="24117"/>
                  <a:pt x="0" y="22859"/>
                  <a:pt x="0" y="21600"/>
                </a:cubicBezTo>
                <a:cubicBezTo>
                  <a:pt x="0" y="9670"/>
                  <a:pt x="9670" y="0"/>
                  <a:pt x="21600" y="0"/>
                </a:cubicBezTo>
                <a:cubicBezTo>
                  <a:pt x="21901" y="-1"/>
                  <a:pt x="22202" y="6"/>
                  <a:pt x="22504" y="18"/>
                </a:cubicBezTo>
              </a:path>
              <a:path w="22504" h="25358" stroke="0" extrusionOk="0">
                <a:moveTo>
                  <a:pt x="329" y="25357"/>
                </a:moveTo>
                <a:cubicBezTo>
                  <a:pt x="110" y="24117"/>
                  <a:pt x="0" y="22859"/>
                  <a:pt x="0" y="21600"/>
                </a:cubicBezTo>
                <a:cubicBezTo>
                  <a:pt x="0" y="9670"/>
                  <a:pt x="9670" y="0"/>
                  <a:pt x="21600" y="0"/>
                </a:cubicBezTo>
                <a:cubicBezTo>
                  <a:pt x="21901" y="-1"/>
                  <a:pt x="22202" y="6"/>
                  <a:pt x="22504" y="18"/>
                </a:cubicBezTo>
                <a:lnTo>
                  <a:pt x="21600" y="21600"/>
                </a:lnTo>
                <a:lnTo>
                  <a:pt x="329" y="25357"/>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wrap="none" anchor="ctr"/>
          <a:lstStyle/>
          <a:p>
            <a:endParaRPr lang="tr-TR"/>
          </a:p>
        </p:txBody>
      </p:sp>
      <p:sp>
        <p:nvSpPr>
          <p:cNvPr id="19478" name="Arc 179"/>
          <p:cNvSpPr>
            <a:spLocks/>
          </p:cNvSpPr>
          <p:nvPr/>
        </p:nvSpPr>
        <p:spPr bwMode="auto">
          <a:xfrm>
            <a:off x="5156200" y="3898900"/>
            <a:ext cx="2038350" cy="1484313"/>
          </a:xfrm>
          <a:custGeom>
            <a:avLst/>
            <a:gdLst>
              <a:gd name="T0" fmla="*/ 0 w 29640"/>
              <a:gd name="T1" fmla="*/ 2147483646 h 21600"/>
              <a:gd name="T2" fmla="*/ 2147483646 w 29640"/>
              <a:gd name="T3" fmla="*/ 2147483646 h 21600"/>
              <a:gd name="T4" fmla="*/ 2147483646 w 29640"/>
              <a:gd name="T5" fmla="*/ 2147483646 h 21600"/>
              <a:gd name="T6" fmla="*/ 0 60000 65536"/>
              <a:gd name="T7" fmla="*/ 0 60000 65536"/>
              <a:gd name="T8" fmla="*/ 0 60000 65536"/>
            </a:gdLst>
            <a:ahLst/>
            <a:cxnLst>
              <a:cxn ang="T6">
                <a:pos x="T0" y="T1"/>
              </a:cxn>
              <a:cxn ang="T7">
                <a:pos x="T2" y="T3"/>
              </a:cxn>
              <a:cxn ang="T8">
                <a:pos x="T4" y="T5"/>
              </a:cxn>
            </a:cxnLst>
            <a:rect l="0" t="0" r="r" b="b"/>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wrap="none" anchor="ctr"/>
          <a:lstStyle/>
          <a:p>
            <a:endParaRPr lang="tr-TR"/>
          </a:p>
        </p:txBody>
      </p:sp>
      <p:grpSp>
        <p:nvGrpSpPr>
          <p:cNvPr id="19479" name="Group 162"/>
          <p:cNvGrpSpPr>
            <a:grpSpLocks/>
          </p:cNvGrpSpPr>
          <p:nvPr/>
        </p:nvGrpSpPr>
        <p:grpSpPr bwMode="auto">
          <a:xfrm>
            <a:off x="6038850" y="4765675"/>
            <a:ext cx="374650" cy="414338"/>
            <a:chOff x="2459" y="2248"/>
            <a:chExt cx="490" cy="544"/>
          </a:xfrm>
        </p:grpSpPr>
        <p:sp>
          <p:nvSpPr>
            <p:cNvPr id="19489" name="Oval 178"/>
            <p:cNvSpPr>
              <a:spLocks noChangeArrowheads="1"/>
            </p:cNvSpPr>
            <p:nvPr/>
          </p:nvSpPr>
          <p:spPr bwMode="auto">
            <a:xfrm>
              <a:off x="2459" y="2303"/>
              <a:ext cx="490" cy="489"/>
            </a:xfrm>
            <a:prstGeom prst="ellipse">
              <a:avLst/>
            </a:prstGeom>
            <a:gradFill rotWithShape="0">
              <a:gsLst>
                <a:gs pos="0">
                  <a:srgbClr val="BBE0E3"/>
                </a:gs>
                <a:gs pos="100000">
                  <a:srgbClr val="384445"/>
                </a:gs>
              </a:gsLst>
              <a:lin ang="2700000" scaled="1"/>
            </a:gradFill>
            <a:ln w="28575">
              <a:solidFill>
                <a:srgbClr val="0000CC"/>
              </a:solidFill>
              <a:round/>
              <a:headEnd type="none" w="sm" len="sm"/>
              <a:tailEnd type="none" w="sm" len="sm"/>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19490" name="Line 177"/>
            <p:cNvSpPr>
              <a:spLocks noChangeShapeType="1"/>
            </p:cNvSpPr>
            <p:nvPr/>
          </p:nvSpPr>
          <p:spPr bwMode="auto">
            <a:xfrm>
              <a:off x="2704" y="2303"/>
              <a:ext cx="0" cy="48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nchor="ctr"/>
            <a:lstStyle/>
            <a:p>
              <a:endParaRPr lang="tr-TR"/>
            </a:p>
          </p:txBody>
        </p:sp>
        <p:sp>
          <p:nvSpPr>
            <p:cNvPr id="19491" name="Arc 176"/>
            <p:cNvSpPr>
              <a:spLocks/>
            </p:cNvSpPr>
            <p:nvPr/>
          </p:nvSpPr>
          <p:spPr bwMode="auto">
            <a:xfrm>
              <a:off x="2507" y="2305"/>
              <a:ext cx="285" cy="485"/>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Lst>
              <a:ahLst/>
              <a:cxnLst>
                <a:cxn ang="T6">
                  <a:pos x="T0" y="T1"/>
                </a:cxn>
                <a:cxn ang="T7">
                  <a:pos x="T2" y="T3"/>
                </a:cxn>
                <a:cxn ang="T8">
                  <a:pos x="T4" y="T5"/>
                </a:cxn>
              </a:cxnLst>
              <a:rect l="0" t="0" r="r" b="b"/>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anchor="ctr"/>
            <a:lstStyle/>
            <a:p>
              <a:endParaRPr lang="tr-TR"/>
            </a:p>
          </p:txBody>
        </p:sp>
        <p:sp>
          <p:nvSpPr>
            <p:cNvPr id="19492" name="Arc 175"/>
            <p:cNvSpPr>
              <a:spLocks/>
            </p:cNvSpPr>
            <p:nvPr/>
          </p:nvSpPr>
          <p:spPr bwMode="auto">
            <a:xfrm flipH="1">
              <a:off x="2557" y="2306"/>
              <a:ext cx="304" cy="469"/>
            </a:xfrm>
            <a:custGeom>
              <a:avLst/>
              <a:gdLst>
                <a:gd name="T0" fmla="*/ 0 w 21600"/>
                <a:gd name="T1" fmla="*/ 0 h 33362"/>
                <a:gd name="T2" fmla="*/ 0 w 21600"/>
                <a:gd name="T3" fmla="*/ 0 h 33362"/>
                <a:gd name="T4" fmla="*/ 0 w 21600"/>
                <a:gd name="T5" fmla="*/ 0 h 33362"/>
                <a:gd name="T6" fmla="*/ 0 60000 65536"/>
                <a:gd name="T7" fmla="*/ 0 60000 65536"/>
                <a:gd name="T8" fmla="*/ 0 60000 65536"/>
              </a:gdLst>
              <a:ahLst/>
              <a:cxnLst>
                <a:cxn ang="T6">
                  <a:pos x="T0" y="T1"/>
                </a:cxn>
                <a:cxn ang="T7">
                  <a:pos x="T2" y="T3"/>
                </a:cxn>
                <a:cxn ang="T8">
                  <a:pos x="T4" y="T5"/>
                </a:cxn>
              </a:cxnLst>
              <a:rect l="0" t="0" r="r" b="b"/>
              <a:pathLst>
                <a:path w="21600" h="33362" fill="none" extrusionOk="0">
                  <a:moveTo>
                    <a:pt x="4140" y="33361"/>
                  </a:moveTo>
                  <a:cubicBezTo>
                    <a:pt x="1449" y="29667"/>
                    <a:pt x="0" y="25215"/>
                    <a:pt x="0" y="20645"/>
                  </a:cubicBezTo>
                  <a:cubicBezTo>
                    <a:pt x="-1" y="11162"/>
                    <a:pt x="6184" y="2788"/>
                    <a:pt x="15248" y="0"/>
                  </a:cubicBezTo>
                </a:path>
                <a:path w="21600" h="33362" stroke="0" extrusionOk="0">
                  <a:moveTo>
                    <a:pt x="4140" y="33361"/>
                  </a:moveTo>
                  <a:cubicBezTo>
                    <a:pt x="1449" y="29667"/>
                    <a:pt x="0" y="25215"/>
                    <a:pt x="0" y="20645"/>
                  </a:cubicBezTo>
                  <a:cubicBezTo>
                    <a:pt x="-1" y="11162"/>
                    <a:pt x="6184" y="2788"/>
                    <a:pt x="15248" y="0"/>
                  </a:cubicBezTo>
                  <a:lnTo>
                    <a:pt x="21600" y="20645"/>
                  </a:lnTo>
                  <a:lnTo>
                    <a:pt x="4140" y="3336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anchor="ctr"/>
            <a:lstStyle/>
            <a:p>
              <a:endParaRPr lang="tr-TR"/>
            </a:p>
          </p:txBody>
        </p:sp>
        <p:sp>
          <p:nvSpPr>
            <p:cNvPr id="19493" name="Arc 174"/>
            <p:cNvSpPr>
              <a:spLocks/>
            </p:cNvSpPr>
            <p:nvPr/>
          </p:nvSpPr>
          <p:spPr bwMode="auto">
            <a:xfrm flipH="1">
              <a:off x="2619" y="2305"/>
              <a:ext cx="285" cy="485"/>
            </a:xfrm>
            <a:custGeom>
              <a:avLst/>
              <a:gdLst>
                <a:gd name="T0" fmla="*/ 0 w 21600"/>
                <a:gd name="T1" fmla="*/ 0 h 30866"/>
                <a:gd name="T2" fmla="*/ 0 w 21600"/>
                <a:gd name="T3" fmla="*/ 0 h 30866"/>
                <a:gd name="T4" fmla="*/ 0 w 21600"/>
                <a:gd name="T5" fmla="*/ 0 h 30866"/>
                <a:gd name="T6" fmla="*/ 0 60000 65536"/>
                <a:gd name="T7" fmla="*/ 0 60000 65536"/>
                <a:gd name="T8" fmla="*/ 0 60000 65536"/>
              </a:gdLst>
              <a:ahLst/>
              <a:cxnLst>
                <a:cxn ang="T6">
                  <a:pos x="T0" y="T1"/>
                </a:cxn>
                <a:cxn ang="T7">
                  <a:pos x="T2" y="T3"/>
                </a:cxn>
                <a:cxn ang="T8">
                  <a:pos x="T4" y="T5"/>
                </a:cxn>
              </a:cxnLst>
              <a:rect l="0" t="0" r="r" b="b"/>
              <a:pathLst>
                <a:path w="21600" h="30866" fill="none" extrusionOk="0">
                  <a:moveTo>
                    <a:pt x="13131" y="-1"/>
                  </a:moveTo>
                  <a:cubicBezTo>
                    <a:pt x="18469" y="4086"/>
                    <a:pt x="21600" y="10426"/>
                    <a:pt x="21600" y="17150"/>
                  </a:cubicBezTo>
                  <a:cubicBezTo>
                    <a:pt x="21600" y="22153"/>
                    <a:pt x="19863" y="27001"/>
                    <a:pt x="16686" y="30866"/>
                  </a:cubicBezTo>
                </a:path>
                <a:path w="21600" h="30866" stroke="0" extrusionOk="0">
                  <a:moveTo>
                    <a:pt x="13131" y="-1"/>
                  </a:moveTo>
                  <a:cubicBezTo>
                    <a:pt x="18469" y="4086"/>
                    <a:pt x="21600" y="10426"/>
                    <a:pt x="21600" y="17150"/>
                  </a:cubicBezTo>
                  <a:cubicBezTo>
                    <a:pt x="21600" y="22153"/>
                    <a:pt x="19863" y="27001"/>
                    <a:pt x="16686" y="30866"/>
                  </a:cubicBezTo>
                  <a:lnTo>
                    <a:pt x="0" y="17150"/>
                  </a:lnTo>
                  <a:lnTo>
                    <a:pt x="13131" y="-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anchor="ctr"/>
            <a:lstStyle/>
            <a:p>
              <a:endParaRPr lang="tr-TR"/>
            </a:p>
          </p:txBody>
        </p:sp>
        <p:sp>
          <p:nvSpPr>
            <p:cNvPr id="19494" name="Arc 173"/>
            <p:cNvSpPr>
              <a:spLocks/>
            </p:cNvSpPr>
            <p:nvPr/>
          </p:nvSpPr>
          <p:spPr bwMode="auto">
            <a:xfrm>
              <a:off x="2549" y="2306"/>
              <a:ext cx="303" cy="465"/>
            </a:xfrm>
            <a:custGeom>
              <a:avLst/>
              <a:gdLst>
                <a:gd name="T0" fmla="*/ 0 w 21600"/>
                <a:gd name="T1" fmla="*/ 0 h 33113"/>
                <a:gd name="T2" fmla="*/ 0 w 21600"/>
                <a:gd name="T3" fmla="*/ 0 h 33113"/>
                <a:gd name="T4" fmla="*/ 0 w 21600"/>
                <a:gd name="T5" fmla="*/ 0 h 33113"/>
                <a:gd name="T6" fmla="*/ 0 60000 65536"/>
                <a:gd name="T7" fmla="*/ 0 60000 65536"/>
                <a:gd name="T8" fmla="*/ 0 60000 65536"/>
              </a:gdLst>
              <a:ahLst/>
              <a:cxnLst>
                <a:cxn ang="T6">
                  <a:pos x="T0" y="T1"/>
                </a:cxn>
                <a:cxn ang="T7">
                  <a:pos x="T2" y="T3"/>
                </a:cxn>
                <a:cxn ang="T8">
                  <a:pos x="T4" y="T5"/>
                </a:cxn>
              </a:cxnLst>
              <a:rect l="0" t="0" r="r" b="b"/>
              <a:pathLst>
                <a:path w="21600" h="33113" fill="none" extrusionOk="0">
                  <a:moveTo>
                    <a:pt x="3961" y="33113"/>
                  </a:moveTo>
                  <a:cubicBezTo>
                    <a:pt x="1384" y="29466"/>
                    <a:pt x="0" y="25110"/>
                    <a:pt x="0" y="20645"/>
                  </a:cubicBezTo>
                  <a:cubicBezTo>
                    <a:pt x="-1" y="11162"/>
                    <a:pt x="6184" y="2788"/>
                    <a:pt x="15248" y="0"/>
                  </a:cubicBezTo>
                </a:path>
                <a:path w="21600" h="33113" stroke="0" extrusionOk="0">
                  <a:moveTo>
                    <a:pt x="3961" y="33113"/>
                  </a:moveTo>
                  <a:cubicBezTo>
                    <a:pt x="1384" y="29466"/>
                    <a:pt x="0" y="25110"/>
                    <a:pt x="0" y="20645"/>
                  </a:cubicBezTo>
                  <a:cubicBezTo>
                    <a:pt x="-1" y="11162"/>
                    <a:pt x="6184" y="2788"/>
                    <a:pt x="15248" y="0"/>
                  </a:cubicBezTo>
                  <a:lnTo>
                    <a:pt x="21600" y="20645"/>
                  </a:lnTo>
                  <a:lnTo>
                    <a:pt x="3961" y="33113"/>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anchor="ctr"/>
            <a:lstStyle/>
            <a:p>
              <a:endParaRPr lang="tr-TR"/>
            </a:p>
          </p:txBody>
        </p:sp>
        <p:sp>
          <p:nvSpPr>
            <p:cNvPr id="19495" name="Arc 172"/>
            <p:cNvSpPr>
              <a:spLocks/>
            </p:cNvSpPr>
            <p:nvPr/>
          </p:nvSpPr>
          <p:spPr bwMode="auto">
            <a:xfrm flipH="1">
              <a:off x="2610" y="2325"/>
              <a:ext cx="307" cy="348"/>
            </a:xfrm>
            <a:custGeom>
              <a:avLst/>
              <a:gdLst>
                <a:gd name="T0" fmla="*/ 0 w 22284"/>
                <a:gd name="T1" fmla="*/ 0 h 25358"/>
                <a:gd name="T2" fmla="*/ 0 w 22284"/>
                <a:gd name="T3" fmla="*/ 0 h 25358"/>
                <a:gd name="T4" fmla="*/ 0 w 22284"/>
                <a:gd name="T5" fmla="*/ 0 h 25358"/>
                <a:gd name="T6" fmla="*/ 0 60000 65536"/>
                <a:gd name="T7" fmla="*/ 0 60000 65536"/>
                <a:gd name="T8" fmla="*/ 0 60000 65536"/>
              </a:gdLst>
              <a:ahLst/>
              <a:cxnLst>
                <a:cxn ang="T6">
                  <a:pos x="T0" y="T1"/>
                </a:cxn>
                <a:cxn ang="T7">
                  <a:pos x="T2" y="T3"/>
                </a:cxn>
                <a:cxn ang="T8">
                  <a:pos x="T4" y="T5"/>
                </a:cxn>
              </a:cxnLst>
              <a:rect l="0" t="0" r="r" b="b"/>
              <a:pathLst>
                <a:path w="22284" h="25358" fill="none" extrusionOk="0">
                  <a:moveTo>
                    <a:pt x="329" y="25357"/>
                  </a:moveTo>
                  <a:cubicBezTo>
                    <a:pt x="110" y="24117"/>
                    <a:pt x="0" y="22859"/>
                    <a:pt x="0" y="21600"/>
                  </a:cubicBezTo>
                  <a:cubicBezTo>
                    <a:pt x="0" y="9670"/>
                    <a:pt x="9670" y="0"/>
                    <a:pt x="21600" y="0"/>
                  </a:cubicBezTo>
                  <a:cubicBezTo>
                    <a:pt x="21828" y="-1"/>
                    <a:pt x="22056" y="3"/>
                    <a:pt x="22284" y="10"/>
                  </a:cubicBezTo>
                </a:path>
                <a:path w="22284" h="25358" stroke="0" extrusionOk="0">
                  <a:moveTo>
                    <a:pt x="329" y="25357"/>
                  </a:moveTo>
                  <a:cubicBezTo>
                    <a:pt x="110" y="24117"/>
                    <a:pt x="0" y="22859"/>
                    <a:pt x="0" y="21600"/>
                  </a:cubicBezTo>
                  <a:cubicBezTo>
                    <a:pt x="0" y="9670"/>
                    <a:pt x="9670" y="0"/>
                    <a:pt x="21600" y="0"/>
                  </a:cubicBezTo>
                  <a:cubicBezTo>
                    <a:pt x="21828" y="-1"/>
                    <a:pt x="22056" y="3"/>
                    <a:pt x="22284" y="10"/>
                  </a:cubicBezTo>
                  <a:lnTo>
                    <a:pt x="21600" y="21600"/>
                  </a:lnTo>
                  <a:lnTo>
                    <a:pt x="329" y="25357"/>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anchor="ctr"/>
            <a:lstStyle/>
            <a:p>
              <a:endParaRPr lang="tr-TR"/>
            </a:p>
          </p:txBody>
        </p:sp>
        <p:sp>
          <p:nvSpPr>
            <p:cNvPr id="19496" name="Arc 171"/>
            <p:cNvSpPr>
              <a:spLocks/>
            </p:cNvSpPr>
            <p:nvPr/>
          </p:nvSpPr>
          <p:spPr bwMode="auto">
            <a:xfrm>
              <a:off x="2489" y="2325"/>
              <a:ext cx="312" cy="348"/>
            </a:xfrm>
            <a:custGeom>
              <a:avLst/>
              <a:gdLst>
                <a:gd name="T0" fmla="*/ 0 w 22702"/>
                <a:gd name="T1" fmla="*/ 0 h 25358"/>
                <a:gd name="T2" fmla="*/ 0 w 22702"/>
                <a:gd name="T3" fmla="*/ 0 h 25358"/>
                <a:gd name="T4" fmla="*/ 0 w 22702"/>
                <a:gd name="T5" fmla="*/ 0 h 25358"/>
                <a:gd name="T6" fmla="*/ 0 60000 65536"/>
                <a:gd name="T7" fmla="*/ 0 60000 65536"/>
                <a:gd name="T8" fmla="*/ 0 60000 65536"/>
              </a:gdLst>
              <a:ahLst/>
              <a:cxnLst>
                <a:cxn ang="T6">
                  <a:pos x="T0" y="T1"/>
                </a:cxn>
                <a:cxn ang="T7">
                  <a:pos x="T2" y="T3"/>
                </a:cxn>
                <a:cxn ang="T8">
                  <a:pos x="T4" y="T5"/>
                </a:cxn>
              </a:cxnLst>
              <a:rect l="0" t="0" r="r" b="b"/>
              <a:pathLst>
                <a:path w="22702" h="25358" fill="none" extrusionOk="0">
                  <a:moveTo>
                    <a:pt x="329" y="25357"/>
                  </a:moveTo>
                  <a:cubicBezTo>
                    <a:pt x="110" y="24117"/>
                    <a:pt x="0" y="22859"/>
                    <a:pt x="0" y="21600"/>
                  </a:cubicBezTo>
                  <a:cubicBezTo>
                    <a:pt x="0" y="9670"/>
                    <a:pt x="9670" y="0"/>
                    <a:pt x="21600" y="0"/>
                  </a:cubicBezTo>
                  <a:cubicBezTo>
                    <a:pt x="21967" y="-1"/>
                    <a:pt x="22334" y="9"/>
                    <a:pt x="22701" y="28"/>
                  </a:cubicBezTo>
                </a:path>
                <a:path w="22702" h="25358" stroke="0" extrusionOk="0">
                  <a:moveTo>
                    <a:pt x="329" y="25357"/>
                  </a:moveTo>
                  <a:cubicBezTo>
                    <a:pt x="110" y="24117"/>
                    <a:pt x="0" y="22859"/>
                    <a:pt x="0" y="21600"/>
                  </a:cubicBezTo>
                  <a:cubicBezTo>
                    <a:pt x="0" y="9670"/>
                    <a:pt x="9670" y="0"/>
                    <a:pt x="21600" y="0"/>
                  </a:cubicBezTo>
                  <a:cubicBezTo>
                    <a:pt x="21967" y="-1"/>
                    <a:pt x="22334" y="9"/>
                    <a:pt x="22701" y="28"/>
                  </a:cubicBezTo>
                  <a:lnTo>
                    <a:pt x="21600" y="21600"/>
                  </a:lnTo>
                  <a:lnTo>
                    <a:pt x="329" y="25357"/>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anchor="ctr"/>
            <a:lstStyle/>
            <a:p>
              <a:endParaRPr lang="tr-TR"/>
            </a:p>
          </p:txBody>
        </p:sp>
        <p:sp>
          <p:nvSpPr>
            <p:cNvPr id="19497" name="Arc 170"/>
            <p:cNvSpPr>
              <a:spLocks/>
            </p:cNvSpPr>
            <p:nvPr/>
          </p:nvSpPr>
          <p:spPr bwMode="auto">
            <a:xfrm>
              <a:off x="2494" y="2333"/>
              <a:ext cx="407" cy="296"/>
            </a:xfrm>
            <a:custGeom>
              <a:avLst/>
              <a:gdLst>
                <a:gd name="T0" fmla="*/ 0 w 29640"/>
                <a:gd name="T1" fmla="*/ 0 h 21600"/>
                <a:gd name="T2" fmla="*/ 0 w 29640"/>
                <a:gd name="T3" fmla="*/ 0 h 21600"/>
                <a:gd name="T4" fmla="*/ 0 w 29640"/>
                <a:gd name="T5" fmla="*/ 0 h 21600"/>
                <a:gd name="T6" fmla="*/ 0 60000 65536"/>
                <a:gd name="T7" fmla="*/ 0 60000 65536"/>
                <a:gd name="T8" fmla="*/ 0 60000 65536"/>
              </a:gdLst>
              <a:ahLst/>
              <a:cxnLst>
                <a:cxn ang="T6">
                  <a:pos x="T0" y="T1"/>
                </a:cxn>
                <a:cxn ang="T7">
                  <a:pos x="T2" y="T3"/>
                </a:cxn>
                <a:cxn ang="T8">
                  <a:pos x="T4" y="T5"/>
                </a:cxn>
              </a:cxnLst>
              <a:rect l="0" t="0" r="r" b="b"/>
              <a:pathLst>
                <a:path w="29640" h="21600" fill="none" extrusionOk="0">
                  <a:moveTo>
                    <a:pt x="-1" y="6567"/>
                  </a:moveTo>
                  <a:cubicBezTo>
                    <a:pt x="4068" y="2369"/>
                    <a:pt x="9664" y="-1"/>
                    <a:pt x="15511" y="0"/>
                  </a:cubicBezTo>
                  <a:cubicBezTo>
                    <a:pt x="20699" y="0"/>
                    <a:pt x="25715" y="1867"/>
                    <a:pt x="29640" y="5261"/>
                  </a:cubicBezTo>
                </a:path>
                <a:path w="29640" h="21600" stroke="0" extrusionOk="0">
                  <a:moveTo>
                    <a:pt x="-1" y="6567"/>
                  </a:moveTo>
                  <a:cubicBezTo>
                    <a:pt x="4068" y="2369"/>
                    <a:pt x="9664" y="-1"/>
                    <a:pt x="15511" y="0"/>
                  </a:cubicBezTo>
                  <a:cubicBezTo>
                    <a:pt x="20699" y="0"/>
                    <a:pt x="25715" y="1867"/>
                    <a:pt x="29640" y="5261"/>
                  </a:cubicBezTo>
                  <a:lnTo>
                    <a:pt x="15511" y="21600"/>
                  </a:lnTo>
                  <a:lnTo>
                    <a:pt x="-1" y="6567"/>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anchor="ctr"/>
            <a:lstStyle/>
            <a:p>
              <a:endParaRPr lang="tr-TR"/>
            </a:p>
          </p:txBody>
        </p:sp>
        <p:sp>
          <p:nvSpPr>
            <p:cNvPr id="19498" name="Arc 169"/>
            <p:cNvSpPr>
              <a:spLocks/>
            </p:cNvSpPr>
            <p:nvPr/>
          </p:nvSpPr>
          <p:spPr bwMode="auto">
            <a:xfrm flipV="1">
              <a:off x="2460" y="2248"/>
              <a:ext cx="487" cy="383"/>
            </a:xfrm>
            <a:custGeom>
              <a:avLst/>
              <a:gdLst>
                <a:gd name="T0" fmla="*/ 0 w 28175"/>
                <a:gd name="T1" fmla="*/ 0 h 21600"/>
                <a:gd name="T2" fmla="*/ 0 w 28175"/>
                <a:gd name="T3" fmla="*/ 0 h 21600"/>
                <a:gd name="T4" fmla="*/ 0 w 28175"/>
                <a:gd name="T5" fmla="*/ 0 h 21600"/>
                <a:gd name="T6" fmla="*/ 0 60000 65536"/>
                <a:gd name="T7" fmla="*/ 0 60000 65536"/>
                <a:gd name="T8" fmla="*/ 0 60000 65536"/>
              </a:gdLst>
              <a:ahLst/>
              <a:cxnLst>
                <a:cxn ang="T6">
                  <a:pos x="T0" y="T1"/>
                </a:cxn>
                <a:cxn ang="T7">
                  <a:pos x="T2" y="T3"/>
                </a:cxn>
                <a:cxn ang="T8">
                  <a:pos x="T4" y="T5"/>
                </a:cxn>
              </a:cxnLst>
              <a:rect l="0" t="0" r="r" b="b"/>
              <a:pathLst>
                <a:path w="28175" h="21600" fill="none" extrusionOk="0">
                  <a:moveTo>
                    <a:pt x="0" y="5685"/>
                  </a:moveTo>
                  <a:cubicBezTo>
                    <a:pt x="3984" y="2028"/>
                    <a:pt x="9195" y="-1"/>
                    <a:pt x="14604" y="0"/>
                  </a:cubicBezTo>
                  <a:cubicBezTo>
                    <a:pt x="19542" y="0"/>
                    <a:pt x="24332" y="1692"/>
                    <a:pt x="28174" y="4795"/>
                  </a:cubicBezTo>
                </a:path>
                <a:path w="28175" h="21600" stroke="0" extrusionOk="0">
                  <a:moveTo>
                    <a:pt x="0" y="5685"/>
                  </a:moveTo>
                  <a:cubicBezTo>
                    <a:pt x="3984" y="2028"/>
                    <a:pt x="9195" y="-1"/>
                    <a:pt x="14604" y="0"/>
                  </a:cubicBezTo>
                  <a:cubicBezTo>
                    <a:pt x="19542" y="0"/>
                    <a:pt x="24332" y="1692"/>
                    <a:pt x="28174" y="4795"/>
                  </a:cubicBezTo>
                  <a:lnTo>
                    <a:pt x="14604" y="21600"/>
                  </a:lnTo>
                  <a:lnTo>
                    <a:pt x="0" y="5685"/>
                  </a:lnTo>
                  <a:close/>
                </a:path>
              </a:pathLst>
            </a:custGeom>
            <a:noFill/>
            <a:ln w="1905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anchor="ctr"/>
            <a:lstStyle/>
            <a:p>
              <a:endParaRPr lang="tr-TR"/>
            </a:p>
          </p:txBody>
        </p:sp>
        <p:sp>
          <p:nvSpPr>
            <p:cNvPr id="19499" name="Arc 168"/>
            <p:cNvSpPr>
              <a:spLocks/>
            </p:cNvSpPr>
            <p:nvPr/>
          </p:nvSpPr>
          <p:spPr bwMode="auto">
            <a:xfrm flipV="1">
              <a:off x="2578" y="2331"/>
              <a:ext cx="259" cy="87"/>
            </a:xfrm>
            <a:custGeom>
              <a:avLst/>
              <a:gdLst>
                <a:gd name="T0" fmla="*/ 0 w 43200"/>
                <a:gd name="T1" fmla="*/ 0 h 28881"/>
                <a:gd name="T2" fmla="*/ 0 w 43200"/>
                <a:gd name="T3" fmla="*/ 0 h 28881"/>
                <a:gd name="T4" fmla="*/ 0 w 43200"/>
                <a:gd name="T5" fmla="*/ 0 h 28881"/>
                <a:gd name="T6" fmla="*/ 0 60000 65536"/>
                <a:gd name="T7" fmla="*/ 0 60000 65536"/>
                <a:gd name="T8" fmla="*/ 0 60000 65536"/>
              </a:gdLst>
              <a:ahLst/>
              <a:cxnLst>
                <a:cxn ang="T6">
                  <a:pos x="T0" y="T1"/>
                </a:cxn>
                <a:cxn ang="T7">
                  <a:pos x="T2" y="T3"/>
                </a:cxn>
                <a:cxn ang="T8">
                  <a:pos x="T4" y="T5"/>
                </a:cxn>
              </a:cxnLst>
              <a:rect l="0" t="0" r="r" b="b"/>
              <a:pathLst>
                <a:path w="43200" h="28881" fill="none"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path>
                <a:path w="43200" h="28881" stroke="0" extrusionOk="0">
                  <a:moveTo>
                    <a:pt x="1264" y="28880"/>
                  </a:moveTo>
                  <a:cubicBezTo>
                    <a:pt x="427" y="26544"/>
                    <a:pt x="0" y="24081"/>
                    <a:pt x="0" y="21600"/>
                  </a:cubicBezTo>
                  <a:cubicBezTo>
                    <a:pt x="0" y="9670"/>
                    <a:pt x="9670" y="0"/>
                    <a:pt x="21600" y="0"/>
                  </a:cubicBezTo>
                  <a:cubicBezTo>
                    <a:pt x="33529" y="0"/>
                    <a:pt x="43200" y="9670"/>
                    <a:pt x="43200" y="21600"/>
                  </a:cubicBezTo>
                  <a:cubicBezTo>
                    <a:pt x="43200" y="22965"/>
                    <a:pt x="43070" y="24327"/>
                    <a:pt x="42813" y="25669"/>
                  </a:cubicBezTo>
                  <a:lnTo>
                    <a:pt x="21600" y="21600"/>
                  </a:lnTo>
                  <a:lnTo>
                    <a:pt x="1264" y="28880"/>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anchor="ctr"/>
            <a:lstStyle/>
            <a:p>
              <a:endParaRPr lang="tr-TR"/>
            </a:p>
          </p:txBody>
        </p:sp>
        <p:sp>
          <p:nvSpPr>
            <p:cNvPr id="19500" name="Arc 167"/>
            <p:cNvSpPr>
              <a:spLocks/>
            </p:cNvSpPr>
            <p:nvPr/>
          </p:nvSpPr>
          <p:spPr bwMode="auto">
            <a:xfrm flipV="1">
              <a:off x="2645" y="2305"/>
              <a:ext cx="117" cy="65"/>
            </a:xfrm>
            <a:custGeom>
              <a:avLst/>
              <a:gdLst>
                <a:gd name="T0" fmla="*/ 0 w 43200"/>
                <a:gd name="T1" fmla="*/ 0 h 40439"/>
                <a:gd name="T2" fmla="*/ 0 w 43200"/>
                <a:gd name="T3" fmla="*/ 0 h 40439"/>
                <a:gd name="T4" fmla="*/ 0 w 43200"/>
                <a:gd name="T5" fmla="*/ 0 h 40439"/>
                <a:gd name="T6" fmla="*/ 0 60000 65536"/>
                <a:gd name="T7" fmla="*/ 0 60000 65536"/>
                <a:gd name="T8" fmla="*/ 0 60000 65536"/>
              </a:gdLst>
              <a:ahLst/>
              <a:cxnLst>
                <a:cxn ang="T6">
                  <a:pos x="T0" y="T1"/>
                </a:cxn>
                <a:cxn ang="T7">
                  <a:pos x="T2" y="T3"/>
                </a:cxn>
                <a:cxn ang="T8">
                  <a:pos x="T4" y="T5"/>
                </a:cxn>
              </a:cxnLst>
              <a:rect l="0" t="0" r="r" b="b"/>
              <a:pathLst>
                <a:path w="43200" h="40439" fill="none"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path>
                <a:path w="43200" h="40439" stroke="0" extrusionOk="0">
                  <a:moveTo>
                    <a:pt x="9242" y="39316"/>
                  </a:moveTo>
                  <a:cubicBezTo>
                    <a:pt x="3451" y="35276"/>
                    <a:pt x="0" y="28661"/>
                    <a:pt x="0" y="21600"/>
                  </a:cubicBezTo>
                  <a:cubicBezTo>
                    <a:pt x="0" y="9670"/>
                    <a:pt x="9670" y="0"/>
                    <a:pt x="21600" y="0"/>
                  </a:cubicBezTo>
                  <a:cubicBezTo>
                    <a:pt x="33529" y="0"/>
                    <a:pt x="43200" y="9670"/>
                    <a:pt x="43200" y="21600"/>
                  </a:cubicBezTo>
                  <a:cubicBezTo>
                    <a:pt x="43200" y="29413"/>
                    <a:pt x="38980" y="36617"/>
                    <a:pt x="32166" y="40439"/>
                  </a:cubicBezTo>
                  <a:lnTo>
                    <a:pt x="21600" y="21600"/>
                  </a:lnTo>
                  <a:lnTo>
                    <a:pt x="9242" y="39316"/>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anchor="ctr"/>
            <a:lstStyle/>
            <a:p>
              <a:endParaRPr lang="tr-TR"/>
            </a:p>
          </p:txBody>
        </p:sp>
        <p:sp>
          <p:nvSpPr>
            <p:cNvPr id="19501" name="Arc 166"/>
            <p:cNvSpPr>
              <a:spLocks/>
            </p:cNvSpPr>
            <p:nvPr/>
          </p:nvSpPr>
          <p:spPr bwMode="auto">
            <a:xfrm flipV="1">
              <a:off x="2480" y="2379"/>
              <a:ext cx="448" cy="176"/>
            </a:xfrm>
            <a:custGeom>
              <a:avLst/>
              <a:gdLst>
                <a:gd name="T0" fmla="*/ 0 w 39297"/>
                <a:gd name="T1" fmla="*/ 0 h 21600"/>
                <a:gd name="T2" fmla="*/ 0 w 39297"/>
                <a:gd name="T3" fmla="*/ 0 h 21600"/>
                <a:gd name="T4" fmla="*/ 0 w 39297"/>
                <a:gd name="T5" fmla="*/ 0 h 21600"/>
                <a:gd name="T6" fmla="*/ 0 60000 65536"/>
                <a:gd name="T7" fmla="*/ 0 60000 65536"/>
                <a:gd name="T8" fmla="*/ 0 60000 65536"/>
              </a:gdLst>
              <a:ahLst/>
              <a:cxnLst>
                <a:cxn ang="T6">
                  <a:pos x="T0" y="T1"/>
                </a:cxn>
                <a:cxn ang="T7">
                  <a:pos x="T2" y="T3"/>
                </a:cxn>
                <a:cxn ang="T8">
                  <a:pos x="T4" y="T5"/>
                </a:cxn>
              </a:cxnLst>
              <a:rect l="0" t="0" r="r" b="b"/>
              <a:pathLst>
                <a:path w="39297" h="21600" fill="none" extrusionOk="0">
                  <a:moveTo>
                    <a:pt x="-1" y="13106"/>
                  </a:moveTo>
                  <a:cubicBezTo>
                    <a:pt x="3399" y="5156"/>
                    <a:pt x="11213" y="-1"/>
                    <a:pt x="19860" y="0"/>
                  </a:cubicBezTo>
                  <a:cubicBezTo>
                    <a:pt x="28137" y="0"/>
                    <a:pt x="35686" y="4730"/>
                    <a:pt x="39297" y="12178"/>
                  </a:cubicBezTo>
                </a:path>
                <a:path w="39297" h="21600" stroke="0" extrusionOk="0">
                  <a:moveTo>
                    <a:pt x="-1" y="13106"/>
                  </a:moveTo>
                  <a:cubicBezTo>
                    <a:pt x="3399" y="5156"/>
                    <a:pt x="11213" y="-1"/>
                    <a:pt x="19860" y="0"/>
                  </a:cubicBezTo>
                  <a:cubicBezTo>
                    <a:pt x="28137" y="0"/>
                    <a:pt x="35686" y="4730"/>
                    <a:pt x="39297" y="12178"/>
                  </a:cubicBezTo>
                  <a:lnTo>
                    <a:pt x="19860" y="21600"/>
                  </a:lnTo>
                  <a:lnTo>
                    <a:pt x="-1" y="13106"/>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anchor="ctr"/>
            <a:lstStyle/>
            <a:p>
              <a:endParaRPr lang="tr-TR"/>
            </a:p>
          </p:txBody>
        </p:sp>
        <p:sp>
          <p:nvSpPr>
            <p:cNvPr id="19502" name="Arc 165"/>
            <p:cNvSpPr>
              <a:spLocks/>
            </p:cNvSpPr>
            <p:nvPr/>
          </p:nvSpPr>
          <p:spPr bwMode="auto">
            <a:xfrm flipV="1">
              <a:off x="2516" y="2367"/>
              <a:ext cx="382" cy="116"/>
            </a:xfrm>
            <a:custGeom>
              <a:avLst/>
              <a:gdLst>
                <a:gd name="T0" fmla="*/ 0 w 42062"/>
                <a:gd name="T1" fmla="*/ 0 h 21600"/>
                <a:gd name="T2" fmla="*/ 0 w 42062"/>
                <a:gd name="T3" fmla="*/ 0 h 21600"/>
                <a:gd name="T4" fmla="*/ 0 w 42062"/>
                <a:gd name="T5" fmla="*/ 0 h 21600"/>
                <a:gd name="T6" fmla="*/ 0 60000 65536"/>
                <a:gd name="T7" fmla="*/ 0 60000 65536"/>
                <a:gd name="T8" fmla="*/ 0 60000 65536"/>
              </a:gdLst>
              <a:ahLst/>
              <a:cxnLst>
                <a:cxn ang="T6">
                  <a:pos x="T0" y="T1"/>
                </a:cxn>
                <a:cxn ang="T7">
                  <a:pos x="T2" y="T3"/>
                </a:cxn>
                <a:cxn ang="T8">
                  <a:pos x="T4" y="T5"/>
                </a:cxn>
              </a:cxnLst>
              <a:rect l="0" t="0" r="r" b="b"/>
              <a:pathLst>
                <a:path w="42062" h="21600" fill="none" extrusionOk="0">
                  <a:moveTo>
                    <a:pt x="0" y="16969"/>
                  </a:moveTo>
                  <a:cubicBezTo>
                    <a:pt x="2175" y="7060"/>
                    <a:pt x="10953" y="-1"/>
                    <a:pt x="21098" y="0"/>
                  </a:cubicBezTo>
                  <a:cubicBezTo>
                    <a:pt x="31023" y="0"/>
                    <a:pt x="39671" y="6763"/>
                    <a:pt x="42061" y="16397"/>
                  </a:cubicBezTo>
                </a:path>
                <a:path w="42062" h="21600" stroke="0" extrusionOk="0">
                  <a:moveTo>
                    <a:pt x="0" y="16969"/>
                  </a:moveTo>
                  <a:cubicBezTo>
                    <a:pt x="2175" y="7060"/>
                    <a:pt x="10953" y="-1"/>
                    <a:pt x="21098" y="0"/>
                  </a:cubicBezTo>
                  <a:cubicBezTo>
                    <a:pt x="31023" y="0"/>
                    <a:pt x="39671" y="6763"/>
                    <a:pt x="42061" y="16397"/>
                  </a:cubicBezTo>
                  <a:lnTo>
                    <a:pt x="21098" y="21600"/>
                  </a:lnTo>
                  <a:lnTo>
                    <a:pt x="0" y="16969"/>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anchor="ctr"/>
            <a:lstStyle/>
            <a:p>
              <a:endParaRPr lang="tr-TR"/>
            </a:p>
          </p:txBody>
        </p:sp>
        <p:sp>
          <p:nvSpPr>
            <p:cNvPr id="19503" name="Arc 164"/>
            <p:cNvSpPr>
              <a:spLocks/>
            </p:cNvSpPr>
            <p:nvPr/>
          </p:nvSpPr>
          <p:spPr bwMode="auto">
            <a:xfrm flipV="1">
              <a:off x="2468" y="2326"/>
              <a:ext cx="466" cy="383"/>
            </a:xfrm>
            <a:custGeom>
              <a:avLst/>
              <a:gdLst>
                <a:gd name="T0" fmla="*/ 0 w 26908"/>
                <a:gd name="T1" fmla="*/ 0 h 21600"/>
                <a:gd name="T2" fmla="*/ 0 w 26908"/>
                <a:gd name="T3" fmla="*/ 0 h 21600"/>
                <a:gd name="T4" fmla="*/ 0 w 26908"/>
                <a:gd name="T5" fmla="*/ 0 h 21600"/>
                <a:gd name="T6" fmla="*/ 0 60000 65536"/>
                <a:gd name="T7" fmla="*/ 0 60000 65536"/>
                <a:gd name="T8" fmla="*/ 0 60000 65536"/>
              </a:gdLst>
              <a:ahLst/>
              <a:cxnLst>
                <a:cxn ang="T6">
                  <a:pos x="T0" y="T1"/>
                </a:cxn>
                <a:cxn ang="T7">
                  <a:pos x="T2" y="T3"/>
                </a:cxn>
                <a:cxn ang="T8">
                  <a:pos x="T4" y="T5"/>
                </a:cxn>
              </a:cxnLst>
              <a:rect l="0" t="0" r="r" b="b"/>
              <a:pathLst>
                <a:path w="26908" h="21600" fill="none" extrusionOk="0">
                  <a:moveTo>
                    <a:pt x="-1" y="5272"/>
                  </a:moveTo>
                  <a:cubicBezTo>
                    <a:pt x="3926" y="1871"/>
                    <a:pt x="8946" y="-1"/>
                    <a:pt x="14141" y="0"/>
                  </a:cubicBezTo>
                  <a:cubicBezTo>
                    <a:pt x="18732" y="0"/>
                    <a:pt x="23204" y="1463"/>
                    <a:pt x="26908" y="4176"/>
                  </a:cubicBezTo>
                </a:path>
                <a:path w="26908" h="21600" stroke="0" extrusionOk="0">
                  <a:moveTo>
                    <a:pt x="-1" y="5272"/>
                  </a:moveTo>
                  <a:cubicBezTo>
                    <a:pt x="3926" y="1871"/>
                    <a:pt x="8946" y="-1"/>
                    <a:pt x="14141" y="0"/>
                  </a:cubicBezTo>
                  <a:cubicBezTo>
                    <a:pt x="18732" y="0"/>
                    <a:pt x="23204" y="1463"/>
                    <a:pt x="26908" y="4176"/>
                  </a:cubicBezTo>
                  <a:lnTo>
                    <a:pt x="14141" y="21600"/>
                  </a:lnTo>
                  <a:lnTo>
                    <a:pt x="-1" y="5272"/>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anchor="ctr"/>
            <a:lstStyle/>
            <a:p>
              <a:endParaRPr lang="tr-TR"/>
            </a:p>
          </p:txBody>
        </p:sp>
        <p:sp>
          <p:nvSpPr>
            <p:cNvPr id="19504" name="Arc 163"/>
            <p:cNvSpPr>
              <a:spLocks/>
            </p:cNvSpPr>
            <p:nvPr/>
          </p:nvSpPr>
          <p:spPr bwMode="auto">
            <a:xfrm flipV="1">
              <a:off x="2511" y="2378"/>
              <a:ext cx="366" cy="382"/>
            </a:xfrm>
            <a:custGeom>
              <a:avLst/>
              <a:gdLst>
                <a:gd name="T0" fmla="*/ 0 w 21163"/>
                <a:gd name="T1" fmla="*/ 0 h 21600"/>
                <a:gd name="T2" fmla="*/ 0 w 21163"/>
                <a:gd name="T3" fmla="*/ 0 h 21600"/>
                <a:gd name="T4" fmla="*/ 0 w 21163"/>
                <a:gd name="T5" fmla="*/ 0 h 21600"/>
                <a:gd name="T6" fmla="*/ 0 60000 65536"/>
                <a:gd name="T7" fmla="*/ 0 60000 65536"/>
                <a:gd name="T8" fmla="*/ 0 60000 65536"/>
              </a:gdLst>
              <a:ahLst/>
              <a:cxnLst>
                <a:cxn ang="T6">
                  <a:pos x="T0" y="T1"/>
                </a:cxn>
                <a:cxn ang="T7">
                  <a:pos x="T2" y="T3"/>
                </a:cxn>
                <a:cxn ang="T8">
                  <a:pos x="T4" y="T5"/>
                </a:cxn>
              </a:cxnLst>
              <a:rect l="0" t="0" r="r" b="b"/>
              <a:pathLst>
                <a:path w="21163" h="21600" fill="none" extrusionOk="0">
                  <a:moveTo>
                    <a:pt x="0" y="3411"/>
                  </a:moveTo>
                  <a:cubicBezTo>
                    <a:pt x="3477" y="1183"/>
                    <a:pt x="7520" y="-1"/>
                    <a:pt x="11650" y="0"/>
                  </a:cubicBezTo>
                  <a:cubicBezTo>
                    <a:pt x="14948" y="0"/>
                    <a:pt x="18202" y="755"/>
                    <a:pt x="21163" y="2207"/>
                  </a:cubicBezTo>
                </a:path>
                <a:path w="21163" h="21600" stroke="0" extrusionOk="0">
                  <a:moveTo>
                    <a:pt x="0" y="3411"/>
                  </a:moveTo>
                  <a:cubicBezTo>
                    <a:pt x="3477" y="1183"/>
                    <a:pt x="7520" y="-1"/>
                    <a:pt x="11650" y="0"/>
                  </a:cubicBezTo>
                  <a:cubicBezTo>
                    <a:pt x="14948" y="0"/>
                    <a:pt x="18202" y="755"/>
                    <a:pt x="21163" y="2207"/>
                  </a:cubicBezTo>
                  <a:lnTo>
                    <a:pt x="11650" y="21600"/>
                  </a:lnTo>
                  <a:lnTo>
                    <a:pt x="0" y="3411"/>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anchor="ctr"/>
            <a:lstStyle/>
            <a:p>
              <a:endParaRPr lang="tr-TR"/>
            </a:p>
          </p:txBody>
        </p:sp>
      </p:grpSp>
      <p:sp>
        <p:nvSpPr>
          <p:cNvPr id="19480" name="Arc 161"/>
          <p:cNvSpPr>
            <a:spLocks/>
          </p:cNvSpPr>
          <p:nvPr/>
        </p:nvSpPr>
        <p:spPr bwMode="auto">
          <a:xfrm flipV="1">
            <a:off x="5057775" y="4124325"/>
            <a:ext cx="2333625" cy="882650"/>
          </a:xfrm>
          <a:custGeom>
            <a:avLst/>
            <a:gdLst>
              <a:gd name="T0" fmla="*/ 0 w 35915"/>
              <a:gd name="T1" fmla="*/ 2147483646 h 21600"/>
              <a:gd name="T2" fmla="*/ 2147483646 w 35915"/>
              <a:gd name="T3" fmla="*/ 2147483646 h 21600"/>
              <a:gd name="T4" fmla="*/ 2147483646 w 35915"/>
              <a:gd name="T5" fmla="*/ 2147483646 h 21600"/>
              <a:gd name="T6" fmla="*/ 0 60000 65536"/>
              <a:gd name="T7" fmla="*/ 0 60000 65536"/>
              <a:gd name="T8" fmla="*/ 0 60000 65536"/>
            </a:gdLst>
            <a:ahLst/>
            <a:cxnLst>
              <a:cxn ang="T6">
                <a:pos x="T0" y="T1"/>
              </a:cxn>
              <a:cxn ang="T7">
                <a:pos x="T2" y="T3"/>
              </a:cxn>
              <a:cxn ang="T8">
                <a:pos x="T4" y="T5"/>
              </a:cxn>
            </a:cxnLst>
            <a:rect l="0" t="0" r="r" b="b"/>
            <a:pathLst>
              <a:path w="35915" h="21600" fill="none" extrusionOk="0">
                <a:moveTo>
                  <a:pt x="-1" y="9809"/>
                </a:moveTo>
                <a:cubicBezTo>
                  <a:pt x="3986" y="3690"/>
                  <a:pt x="10794" y="-1"/>
                  <a:pt x="18098" y="0"/>
                </a:cubicBezTo>
                <a:cubicBezTo>
                  <a:pt x="25221" y="0"/>
                  <a:pt x="31887" y="3512"/>
                  <a:pt x="35915" y="9388"/>
                </a:cubicBezTo>
              </a:path>
              <a:path w="35915" h="21600" stroke="0" extrusionOk="0">
                <a:moveTo>
                  <a:pt x="-1" y="9809"/>
                </a:moveTo>
                <a:cubicBezTo>
                  <a:pt x="3986" y="3690"/>
                  <a:pt x="10794" y="-1"/>
                  <a:pt x="18098" y="0"/>
                </a:cubicBezTo>
                <a:cubicBezTo>
                  <a:pt x="25221" y="0"/>
                  <a:pt x="31887" y="3512"/>
                  <a:pt x="35915" y="9388"/>
                </a:cubicBezTo>
                <a:lnTo>
                  <a:pt x="18098" y="21600"/>
                </a:lnTo>
                <a:lnTo>
                  <a:pt x="-1" y="9809"/>
                </a:lnTo>
                <a:close/>
              </a:path>
            </a:pathLst>
          </a:custGeom>
          <a:noFill/>
          <a:ln w="12700">
            <a:solidFill>
              <a:srgbClr val="000000"/>
            </a:solidFill>
            <a:round/>
            <a:headEnd type="none" w="sm" len="sm"/>
            <a:tailEnd type="none" w="sm" len="sm"/>
          </a:ln>
          <a:extLst>
            <a:ext uri="{909E8E84-426E-40DD-AFC4-6F175D3DCCD1}">
              <a14:hiddenFill xmlns:a14="http://schemas.microsoft.com/office/drawing/2010/main">
                <a:solidFill>
                  <a:srgbClr val="BBE0E3"/>
                </a:solidFill>
              </a14:hiddenFill>
            </a:ext>
          </a:extLst>
        </p:spPr>
        <p:txBody>
          <a:bodyPr wrap="none" anchor="ctr"/>
          <a:lstStyle/>
          <a:p>
            <a:endParaRPr lang="tr-TR"/>
          </a:p>
        </p:txBody>
      </p:sp>
      <p:sp>
        <p:nvSpPr>
          <p:cNvPr id="354464" name="Rectangle 160"/>
          <p:cNvSpPr>
            <a:spLocks noChangeArrowheads="1"/>
          </p:cNvSpPr>
          <p:nvPr/>
        </p:nvSpPr>
        <p:spPr bwMode="auto">
          <a:xfrm>
            <a:off x="4278313" y="3573463"/>
            <a:ext cx="1081087" cy="45878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algn="ctr" eaLnBrk="1" hangingPunct="1">
              <a:defRPr/>
            </a:pPr>
            <a:r>
              <a:rPr lang="tr-TR" sz="1200" b="1" i="1">
                <a:solidFill>
                  <a:srgbClr val="000000"/>
                </a:solidFill>
                <a:effectLst>
                  <a:outerShdw blurRad="38100" dist="38100" dir="2700000" algn="tl">
                    <a:srgbClr val="C0C0C0"/>
                  </a:outerShdw>
                </a:effectLst>
                <a:cs typeface="Times New Roman" pitchFamily="18" charset="0"/>
              </a:rPr>
              <a:t>Kuzey G</a:t>
            </a:r>
            <a:r>
              <a:rPr lang="tr-TR" sz="1200" b="1" i="1">
                <a:solidFill>
                  <a:srgbClr val="000000"/>
                </a:solidFill>
                <a:effectLst>
                  <a:outerShdw blurRad="38100" dist="38100" dir="2700000" algn="tl">
                    <a:srgbClr val="C0C0C0"/>
                  </a:outerShdw>
                </a:effectLst>
                <a:latin typeface="Calibri"/>
                <a:cs typeface="Times New Roman" pitchFamily="18" charset="0"/>
              </a:rPr>
              <a:t>ö</a:t>
            </a:r>
            <a:r>
              <a:rPr lang="tr-TR" sz="1200" b="1" i="1">
                <a:solidFill>
                  <a:srgbClr val="000000"/>
                </a:solidFill>
                <a:effectLst>
                  <a:outerShdw blurRad="38100" dist="38100" dir="2700000" algn="tl">
                    <a:srgbClr val="C0C0C0"/>
                  </a:outerShdw>
                </a:effectLst>
                <a:cs typeface="Times New Roman" pitchFamily="18" charset="0"/>
              </a:rPr>
              <a:t>k Kutbu</a:t>
            </a:r>
            <a:endParaRPr lang="tr-TR">
              <a:latin typeface="Calibri" pitchFamily="34" charset="0"/>
            </a:endParaRPr>
          </a:p>
        </p:txBody>
      </p:sp>
      <p:sp>
        <p:nvSpPr>
          <p:cNvPr id="19482" name="Oval 159"/>
          <p:cNvSpPr>
            <a:spLocks noChangeArrowheads="1"/>
          </p:cNvSpPr>
          <p:nvPr/>
        </p:nvSpPr>
        <p:spPr bwMode="auto">
          <a:xfrm>
            <a:off x="6191250" y="3862388"/>
            <a:ext cx="58738" cy="38100"/>
          </a:xfrm>
          <a:prstGeom prst="ellipse">
            <a:avLst/>
          </a:prstGeom>
          <a:solidFill>
            <a:srgbClr val="000000"/>
          </a:solidFill>
          <a:ln w="12700">
            <a:solidFill>
              <a:srgbClr val="000000"/>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19483" name="Arc 158"/>
          <p:cNvSpPr>
            <a:spLocks/>
          </p:cNvSpPr>
          <p:nvPr/>
        </p:nvSpPr>
        <p:spPr bwMode="auto">
          <a:xfrm flipH="1">
            <a:off x="5716588" y="4376738"/>
            <a:ext cx="1284287" cy="804862"/>
          </a:xfrm>
          <a:custGeom>
            <a:avLst/>
            <a:gdLst>
              <a:gd name="T0" fmla="*/ 0 w 21595"/>
              <a:gd name="T1" fmla="*/ 2147483646 h 13555"/>
              <a:gd name="T2" fmla="*/ 2147483646 w 21595"/>
              <a:gd name="T3" fmla="*/ 0 h 13555"/>
              <a:gd name="T4" fmla="*/ 2147483646 w 21595"/>
              <a:gd name="T5" fmla="*/ 2147483646 h 13555"/>
              <a:gd name="T6" fmla="*/ 0 60000 65536"/>
              <a:gd name="T7" fmla="*/ 0 60000 65536"/>
              <a:gd name="T8" fmla="*/ 0 60000 65536"/>
            </a:gdLst>
            <a:ahLst/>
            <a:cxnLst>
              <a:cxn ang="T6">
                <a:pos x="T0" y="T1"/>
              </a:cxn>
              <a:cxn ang="T7">
                <a:pos x="T2" y="T3"/>
              </a:cxn>
              <a:cxn ang="T8">
                <a:pos x="T4" y="T5"/>
              </a:cxn>
            </a:cxnLst>
            <a:rect l="0" t="0" r="r" b="b"/>
            <a:pathLst>
              <a:path w="21595" h="13555" fill="none" extrusionOk="0">
                <a:moveTo>
                  <a:pt x="-1" y="13109"/>
                </a:moveTo>
                <a:cubicBezTo>
                  <a:pt x="98" y="8331"/>
                  <a:pt x="1778" y="3721"/>
                  <a:pt x="4777" y="0"/>
                </a:cubicBezTo>
              </a:path>
              <a:path w="21595" h="13555" stroke="0" extrusionOk="0">
                <a:moveTo>
                  <a:pt x="-1" y="13109"/>
                </a:moveTo>
                <a:cubicBezTo>
                  <a:pt x="98" y="8331"/>
                  <a:pt x="1778" y="3721"/>
                  <a:pt x="4777" y="0"/>
                </a:cubicBezTo>
                <a:lnTo>
                  <a:pt x="21595" y="13555"/>
                </a:lnTo>
                <a:lnTo>
                  <a:pt x="-1" y="13109"/>
                </a:lnTo>
                <a:close/>
              </a:path>
            </a:pathLst>
          </a:custGeom>
          <a:noFill/>
          <a:ln w="38100">
            <a:solidFill>
              <a:srgbClr val="FFFF00"/>
            </a:solidFill>
            <a:round/>
            <a:headEnd/>
            <a:tailEnd type="triangle" w="med" len="med"/>
          </a:ln>
          <a:extLst>
            <a:ext uri="{909E8E84-426E-40DD-AFC4-6F175D3DCCD1}">
              <a14:hiddenFill xmlns:a14="http://schemas.microsoft.com/office/drawing/2010/main">
                <a:solidFill>
                  <a:srgbClr val="BBE0E3"/>
                </a:solidFill>
              </a14:hiddenFill>
            </a:ext>
          </a:extLst>
        </p:spPr>
        <p:txBody>
          <a:bodyPr wrap="none" anchor="ctr"/>
          <a:lstStyle/>
          <a:p>
            <a:endParaRPr lang="tr-TR"/>
          </a:p>
        </p:txBody>
      </p:sp>
      <p:sp>
        <p:nvSpPr>
          <p:cNvPr id="354461" name="AutoShape 157"/>
          <p:cNvSpPr>
            <a:spLocks noChangeArrowheads="1"/>
          </p:cNvSpPr>
          <p:nvPr/>
        </p:nvSpPr>
        <p:spPr bwMode="auto">
          <a:xfrm>
            <a:off x="6583363" y="4221163"/>
            <a:ext cx="193675" cy="182562"/>
          </a:xfrm>
          <a:prstGeom prst="star5">
            <a:avLst/>
          </a:prstGeom>
          <a:solidFill>
            <a:srgbClr val="FFFF00"/>
          </a:solidFill>
          <a:ln w="12700">
            <a:solidFill>
              <a:srgbClr val="000000"/>
            </a:solidFill>
            <a:miter lim="800000"/>
            <a:headEnd type="none" w="sm" len="sm"/>
            <a:tailEnd type="none" w="sm" len="sm"/>
          </a:ln>
        </p:spPr>
        <p:txBody>
          <a:bodyPr wrap="none" anchor="ctr"/>
          <a:lstStyle/>
          <a:p>
            <a:pPr>
              <a:defRPr/>
            </a:pPr>
            <a:endParaRPr lang="tr-TR"/>
          </a:p>
        </p:txBody>
      </p:sp>
      <p:sp>
        <p:nvSpPr>
          <p:cNvPr id="354460" name="Rectangle 156"/>
          <p:cNvSpPr>
            <a:spLocks noChangeArrowheads="1"/>
          </p:cNvSpPr>
          <p:nvPr/>
        </p:nvSpPr>
        <p:spPr bwMode="auto">
          <a:xfrm>
            <a:off x="6799263" y="4581525"/>
            <a:ext cx="504825" cy="7016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1" hangingPunct="1">
              <a:defRPr/>
            </a:pPr>
            <a:endParaRPr lang="tr-TR" sz="2000" b="1">
              <a:solidFill>
                <a:srgbClr val="CC0000"/>
              </a:solidFill>
              <a:effectLst>
                <a:outerShdw blurRad="38100" dist="38100" dir="2700000" algn="tl">
                  <a:srgbClr val="C0C0C0"/>
                </a:outerShdw>
              </a:effectLst>
              <a:cs typeface="Times New Roman" pitchFamily="18" charset="0"/>
            </a:endParaRPr>
          </a:p>
          <a:p>
            <a:pPr algn="ctr">
              <a:defRPr/>
            </a:pPr>
            <a:r>
              <a:rPr lang="tr-TR" sz="2000" b="1">
                <a:solidFill>
                  <a:srgbClr val="CC0000"/>
                </a:solidFill>
                <a:effectLst>
                  <a:outerShdw blurRad="38100" dist="38100" dir="2700000" algn="tl">
                    <a:srgbClr val="C0C0C0"/>
                  </a:outerShdw>
                </a:effectLst>
                <a:cs typeface="Times New Roman" pitchFamily="18" charset="0"/>
              </a:rPr>
              <a:t>?</a:t>
            </a:r>
            <a:endParaRPr lang="tr-TR">
              <a:latin typeface="Calibri" pitchFamily="34" charset="0"/>
            </a:endParaRPr>
          </a:p>
        </p:txBody>
      </p:sp>
      <p:sp>
        <p:nvSpPr>
          <p:cNvPr id="354459" name="Rectangle 155"/>
          <p:cNvSpPr>
            <a:spLocks noChangeArrowheads="1"/>
          </p:cNvSpPr>
          <p:nvPr/>
        </p:nvSpPr>
        <p:spPr bwMode="auto">
          <a:xfrm>
            <a:off x="5603875" y="5314950"/>
            <a:ext cx="1339850" cy="4572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1" hangingPunct="1">
              <a:defRPr/>
            </a:pPr>
            <a:endParaRPr lang="tr-TR" sz="1200" b="1" i="1">
              <a:solidFill>
                <a:srgbClr val="000000"/>
              </a:solidFill>
              <a:effectLst>
                <a:outerShdw blurRad="38100" dist="38100" dir="2700000" algn="tl">
                  <a:srgbClr val="C0C0C0"/>
                </a:outerShdw>
              </a:effectLst>
              <a:cs typeface="Times New Roman" pitchFamily="18" charset="0"/>
            </a:endParaRPr>
          </a:p>
          <a:p>
            <a:pPr>
              <a:defRPr/>
            </a:pPr>
            <a:r>
              <a:rPr lang="tr-TR" sz="1200" b="1" i="1">
                <a:solidFill>
                  <a:srgbClr val="000000"/>
                </a:solidFill>
                <a:effectLst>
                  <a:outerShdw blurRad="38100" dist="38100" dir="2700000" algn="tl">
                    <a:srgbClr val="C0C0C0"/>
                  </a:outerShdw>
                </a:effectLst>
                <a:cs typeface="Times New Roman" pitchFamily="18" charset="0"/>
              </a:rPr>
              <a:t>G</a:t>
            </a:r>
            <a:r>
              <a:rPr lang="tr-TR" sz="1200" b="1" i="1">
                <a:solidFill>
                  <a:srgbClr val="000000"/>
                </a:solidFill>
                <a:effectLst>
                  <a:outerShdw blurRad="38100" dist="38100" dir="2700000" algn="tl">
                    <a:srgbClr val="C0C0C0"/>
                  </a:outerShdw>
                </a:effectLst>
                <a:latin typeface="Calibri"/>
                <a:cs typeface="Times New Roman" pitchFamily="18" charset="0"/>
              </a:rPr>
              <a:t>ö</a:t>
            </a:r>
            <a:r>
              <a:rPr lang="tr-TR" sz="1200" b="1" i="1">
                <a:solidFill>
                  <a:srgbClr val="000000"/>
                </a:solidFill>
                <a:effectLst>
                  <a:outerShdw blurRad="38100" dist="38100" dir="2700000" algn="tl">
                    <a:srgbClr val="C0C0C0"/>
                  </a:outerShdw>
                </a:effectLst>
                <a:cs typeface="Times New Roman" pitchFamily="18" charset="0"/>
              </a:rPr>
              <a:t>k Ekvatoru</a:t>
            </a:r>
            <a:endParaRPr lang="tr-TR">
              <a:latin typeface="Calibri" pitchFamily="34" charset="0"/>
            </a:endParaRPr>
          </a:p>
        </p:txBody>
      </p:sp>
      <p:sp>
        <p:nvSpPr>
          <p:cNvPr id="19487" name="Line 154"/>
          <p:cNvSpPr>
            <a:spLocks noChangeShapeType="1"/>
          </p:cNvSpPr>
          <p:nvPr/>
        </p:nvSpPr>
        <p:spPr bwMode="auto">
          <a:xfrm>
            <a:off x="5286375" y="3860800"/>
            <a:ext cx="93821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9488" name="Rectangle 184"/>
          <p:cNvSpPr>
            <a:spLocks noChangeArrowheads="1"/>
          </p:cNvSpPr>
          <p:nvPr/>
        </p:nvSpPr>
        <p:spPr bwMode="auto">
          <a:xfrm>
            <a:off x="0" y="1566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ext Box 2"/>
          <p:cNvSpPr txBox="1">
            <a:spLocks noChangeArrowheads="1"/>
          </p:cNvSpPr>
          <p:nvPr/>
        </p:nvSpPr>
        <p:spPr bwMode="auto">
          <a:xfrm>
            <a:off x="107950" y="304800"/>
            <a:ext cx="882015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400" b="1" i="1" dirty="0">
                <a:solidFill>
                  <a:srgbClr val="000099"/>
                </a:solidFill>
                <a:latin typeface="Tahoma" pitchFamily="34" charset="0"/>
              </a:rPr>
              <a:t>Kutup Yıldızı’nın ufuktan yüksekliğini ölçmek için basitçe ellerinizi kullanabilirsiniz. Kolunuzu gergin tutarak ileriye uzatın ve elinizi yumruk yapın. İşte yumruğunuz gökyüzünde 10</a:t>
            </a:r>
            <a:r>
              <a:rPr lang="en-US" sz="2400" b="1" i="1" dirty="0">
                <a:solidFill>
                  <a:srgbClr val="000099"/>
                </a:solidFill>
                <a:latin typeface="Tahoma" pitchFamily="34" charset="0"/>
              </a:rPr>
              <a:t>º</a:t>
            </a:r>
            <a:r>
              <a:rPr lang="tr-TR" sz="2400" b="1" i="1" dirty="0">
                <a:solidFill>
                  <a:srgbClr val="000099"/>
                </a:solidFill>
                <a:latin typeface="Tahoma" pitchFamily="34" charset="0"/>
              </a:rPr>
              <a:t> lik bir açısal uzaklığı göstermektedir.</a:t>
            </a:r>
          </a:p>
          <a:p>
            <a:pPr algn="just" eaLnBrk="1" hangingPunct="1">
              <a:spcBef>
                <a:spcPct val="50000"/>
              </a:spcBef>
              <a:buSzPct val="200000"/>
              <a:buFont typeface="Comic Sans MS" pitchFamily="66" charset="0"/>
              <a:buChar char="●"/>
              <a:defRPr/>
            </a:pPr>
            <a:r>
              <a:rPr lang="tr-TR" sz="2400" b="1" i="1" dirty="0">
                <a:solidFill>
                  <a:srgbClr val="000099"/>
                </a:solidFill>
                <a:latin typeface="Tahoma" pitchFamily="34" charset="0"/>
              </a:rPr>
              <a:t>Daha küçük açısal uzaklıkları ölçmek içinse başparmağınızı kullanabilirsiniz. Kolunuzu tam gergin tutarak ileriye uzattığınızda başparmağınız gökyüzünde 1</a:t>
            </a:r>
            <a:r>
              <a:rPr lang="en-US" sz="2400" b="1" i="1" dirty="0">
                <a:solidFill>
                  <a:srgbClr val="000099"/>
                </a:solidFill>
                <a:latin typeface="Tahoma" pitchFamily="34" charset="0"/>
              </a:rPr>
              <a:t>º</a:t>
            </a:r>
            <a:r>
              <a:rPr lang="tr-TR" sz="2400" b="1" i="1" dirty="0">
                <a:solidFill>
                  <a:srgbClr val="000099"/>
                </a:solidFill>
                <a:latin typeface="Tahoma" pitchFamily="34" charset="0"/>
              </a:rPr>
              <a:t> lik bir açısal uzaklığa denk gelmektedir.</a:t>
            </a:r>
            <a:endParaRPr lang="en-US" sz="2400" b="1" i="1" dirty="0">
              <a:solidFill>
                <a:srgbClr val="000099"/>
              </a:solidFill>
              <a:latin typeface="Tahoma" pitchFamily="34" charset="0"/>
            </a:endParaRPr>
          </a:p>
        </p:txBody>
      </p:sp>
      <p:pic>
        <p:nvPicPr>
          <p:cNvPr id="21507" name="Picture 3" descr="hand_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05275"/>
            <a:ext cx="9144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arte_du_ciel_autom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00200"/>
            <a:ext cx="45370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304800" y="457200"/>
            <a:ext cx="8153400" cy="1265238"/>
          </a:xfrm>
          <a:prstGeom prst="rect">
            <a:avLst/>
          </a:prstGeom>
          <a:noFill/>
          <a:ln w="9525">
            <a:noFill/>
            <a:miter lim="800000"/>
            <a:headEnd/>
            <a:tailEnd/>
          </a:ln>
          <a:effectLst/>
        </p:spPr>
        <p:txBody>
          <a:bodyPr/>
          <a:lstStyle/>
          <a:p>
            <a:pPr marL="342900" indent="-342900" eaLnBrk="1" fontAlgn="auto" hangingPunct="1">
              <a:spcBef>
                <a:spcPct val="20000"/>
              </a:spcBef>
              <a:spcAft>
                <a:spcPts val="0"/>
              </a:spcAft>
              <a:buClr>
                <a:schemeClr val="hlink"/>
              </a:buClr>
              <a:buSzPct val="65000"/>
              <a:buFont typeface="Wingdings" pitchFamily="2" charset="2"/>
              <a:buChar char="n"/>
              <a:defRPr/>
            </a:pPr>
            <a:r>
              <a:rPr lang="tr-TR" sz="2400" dirty="0">
                <a:latin typeface="+mn-lt"/>
                <a:cs typeface="+mn-cs"/>
              </a:rPr>
              <a:t>1929 yılında Uluslararası Astronomi Topluluğu (</a:t>
            </a:r>
            <a:r>
              <a:rPr lang="tr-TR" sz="2400" dirty="0" err="1">
                <a:latin typeface="+mn-lt"/>
                <a:cs typeface="+mn-cs"/>
              </a:rPr>
              <a:t>International</a:t>
            </a:r>
            <a:r>
              <a:rPr lang="tr-TR" sz="2400" dirty="0">
                <a:latin typeface="+mn-lt"/>
                <a:cs typeface="+mn-cs"/>
              </a:rPr>
              <a:t> </a:t>
            </a:r>
            <a:r>
              <a:rPr lang="tr-TR" sz="2400" dirty="0" err="1">
                <a:latin typeface="+mn-lt"/>
                <a:cs typeface="+mn-cs"/>
              </a:rPr>
              <a:t>Astronomical</a:t>
            </a:r>
            <a:r>
              <a:rPr lang="tr-TR" sz="2400" dirty="0">
                <a:latin typeface="+mn-lt"/>
                <a:cs typeface="+mn-cs"/>
              </a:rPr>
              <a:t>  </a:t>
            </a:r>
            <a:r>
              <a:rPr lang="tr-TR" sz="2400" dirty="0" err="1">
                <a:latin typeface="+mn-lt"/>
                <a:cs typeface="+mn-cs"/>
              </a:rPr>
              <a:t>Union</a:t>
            </a:r>
            <a:r>
              <a:rPr lang="tr-TR" sz="2400" dirty="0">
                <a:latin typeface="+mn-lt"/>
                <a:cs typeface="+mn-cs"/>
              </a:rPr>
              <a:t>) gökyüzünde 88 tane takımyıldızının olduğunu belirlemiştir. </a:t>
            </a:r>
          </a:p>
        </p:txBody>
      </p:sp>
      <p:sp>
        <p:nvSpPr>
          <p:cNvPr id="9" name="Text Box 6"/>
          <p:cNvSpPr txBox="1">
            <a:spLocks noChangeArrowheads="1"/>
          </p:cNvSpPr>
          <p:nvPr/>
        </p:nvSpPr>
        <p:spPr bwMode="auto">
          <a:xfrm>
            <a:off x="179388" y="2057400"/>
            <a:ext cx="3935412" cy="3785652"/>
          </a:xfrm>
          <a:prstGeom prst="rect">
            <a:avLst/>
          </a:prstGeom>
          <a:noFill/>
          <a:ln w="9525">
            <a:noFill/>
            <a:miter lim="800000"/>
            <a:headEnd/>
            <a:tailEnd/>
          </a:ln>
          <a:effectLst/>
        </p:spPr>
        <p:txBody>
          <a:bodyPr>
            <a:spAutoFit/>
          </a:bodyPr>
          <a:lstStyle/>
          <a:p>
            <a:pPr eaLnBrk="1" fontAlgn="auto" hangingPunct="1">
              <a:spcBef>
                <a:spcPct val="50000"/>
              </a:spcBef>
              <a:spcAft>
                <a:spcPts val="0"/>
              </a:spcAft>
              <a:buSzPct val="200000"/>
              <a:buFont typeface="Comic Sans MS" pitchFamily="66" charset="0"/>
              <a:buChar char="●"/>
              <a:defRPr/>
            </a:pPr>
            <a:r>
              <a:rPr lang="tr-TR" sz="1600" b="1" i="1" dirty="0">
                <a:solidFill>
                  <a:srgbClr val="000099"/>
                </a:solidFill>
                <a:latin typeface="+mn-lt"/>
                <a:cs typeface="+mn-cs"/>
              </a:rPr>
              <a:t>Günümüzde ise </a:t>
            </a:r>
            <a:r>
              <a:rPr lang="tr-TR" sz="1600" b="1" i="1" dirty="0">
                <a:solidFill>
                  <a:srgbClr val="FF0000"/>
                </a:solidFill>
                <a:latin typeface="+mn-lt"/>
                <a:cs typeface="+mn-cs"/>
              </a:rPr>
              <a:t>takımyıldızlar astronomlar tarafından gökyüzündeki yıldızları adreslemek için kullanılmaktadır.</a:t>
            </a:r>
          </a:p>
          <a:p>
            <a:pPr eaLnBrk="1" fontAlgn="auto" hangingPunct="1">
              <a:spcBef>
                <a:spcPct val="50000"/>
              </a:spcBef>
              <a:spcAft>
                <a:spcPts val="0"/>
              </a:spcAft>
              <a:buSzPct val="200000"/>
              <a:buFont typeface="Comic Sans MS" pitchFamily="66" charset="0"/>
              <a:buChar char="●"/>
              <a:defRPr/>
            </a:pPr>
            <a:r>
              <a:rPr lang="tr-TR" sz="1600" b="1" i="1" dirty="0">
                <a:solidFill>
                  <a:srgbClr val="000099"/>
                </a:solidFill>
                <a:latin typeface="+mn-lt"/>
                <a:cs typeface="+mn-cs"/>
              </a:rPr>
              <a:t>Tüm gökyüzü 88 parçaya (takımyıldıza) bölünerek bunlara genellikle Eski Yunan mitolojisinden bir ad verilmiştir. </a:t>
            </a:r>
          </a:p>
          <a:p>
            <a:pPr eaLnBrk="1" fontAlgn="auto" hangingPunct="1">
              <a:spcBef>
                <a:spcPct val="50000"/>
              </a:spcBef>
              <a:spcAft>
                <a:spcPts val="0"/>
              </a:spcAft>
              <a:buSzPct val="200000"/>
              <a:buFont typeface="Comic Sans MS" pitchFamily="66" charset="0"/>
              <a:buChar char="●"/>
              <a:defRPr/>
            </a:pPr>
            <a:r>
              <a:rPr lang="tr-TR" sz="1600" b="1" i="1" dirty="0">
                <a:solidFill>
                  <a:srgbClr val="000099"/>
                </a:solidFill>
                <a:latin typeface="+mn-lt"/>
                <a:cs typeface="+mn-cs"/>
              </a:rPr>
              <a:t>Her yıldız içerisinde bulunduğu takımyıldızın adının kısaltmasını da içerecek şekilde isimlendirilir. Böylece bir astronom herhangi bir yıldızın yalnızca adını bilerek gökyüzünde hangi bölgede olduğu, hangi mevsimlerde görülebileceği, hatta hangi gece saat kaçta doğup kaçta batacağını hemen söyleyebilir.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107950" y="188913"/>
            <a:ext cx="8928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Tüm gece boyunca Kutup Yıldızı’nı gözlerseniz, o hiç hareket etmezken, diğer tüm yıldızların onun etrafında döndüğünü görürsünüz.</a:t>
            </a:r>
          </a:p>
        </p:txBody>
      </p:sp>
      <p:pic>
        <p:nvPicPr>
          <p:cNvPr id="22531" name="Picture 3" descr="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2" name="Text Box 4"/>
          <p:cNvSpPr txBox="1">
            <a:spLocks noChangeArrowheads="1"/>
          </p:cNvSpPr>
          <p:nvPr/>
        </p:nvSpPr>
        <p:spPr bwMode="auto">
          <a:xfrm>
            <a:off x="0" y="1268413"/>
            <a:ext cx="8928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buSzPct val="200000"/>
              <a:buFont typeface="Comic Sans MS" pitchFamily="66" charset="0"/>
              <a:buNone/>
              <a:defRPr/>
            </a:pPr>
            <a:r>
              <a:rPr lang="tr-TR" sz="2000" b="1" i="1">
                <a:solidFill>
                  <a:srgbClr val="FF0000"/>
                </a:solidFill>
                <a:effectLst>
                  <a:outerShdw blurRad="38100" dist="38100" dir="2700000" algn="tl">
                    <a:srgbClr val="C0C0C0"/>
                  </a:outerShdw>
                </a:effectLst>
                <a:latin typeface="Tahoma" pitchFamily="34" charset="0"/>
              </a:rPr>
              <a:t>Saat 22.00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107950" y="188913"/>
            <a:ext cx="8928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Tüm gece boyunca Kutup Yıldızı’nı gözlerseniz, o hiç hareket etmezken, diğer tüm yıldızların onun etrafında döndüğünü görürsünüz.</a:t>
            </a:r>
          </a:p>
        </p:txBody>
      </p:sp>
      <p:sp>
        <p:nvSpPr>
          <p:cNvPr id="294915" name="Text Box 3"/>
          <p:cNvSpPr txBox="1">
            <a:spLocks noChangeArrowheads="1"/>
          </p:cNvSpPr>
          <p:nvPr/>
        </p:nvSpPr>
        <p:spPr bwMode="auto">
          <a:xfrm>
            <a:off x="0" y="1268413"/>
            <a:ext cx="8928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buSzPct val="200000"/>
              <a:buFont typeface="Comic Sans MS" pitchFamily="66" charset="0"/>
              <a:buNone/>
              <a:defRPr/>
            </a:pPr>
            <a:r>
              <a:rPr lang="tr-TR" sz="2000" b="1" i="1">
                <a:solidFill>
                  <a:srgbClr val="FF0000"/>
                </a:solidFill>
                <a:effectLst>
                  <a:outerShdw blurRad="38100" dist="38100" dir="2700000" algn="tl">
                    <a:srgbClr val="C0C0C0"/>
                  </a:outerShdw>
                </a:effectLst>
                <a:latin typeface="Tahoma" pitchFamily="34" charset="0"/>
              </a:rPr>
              <a:t>Saat 24.00</a:t>
            </a:r>
          </a:p>
        </p:txBody>
      </p:sp>
      <p:pic>
        <p:nvPicPr>
          <p:cNvPr id="23556" name="Picture 4" descr="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2"/>
          <p:cNvSpPr txBox="1">
            <a:spLocks noChangeArrowheads="1"/>
          </p:cNvSpPr>
          <p:nvPr/>
        </p:nvSpPr>
        <p:spPr bwMode="auto">
          <a:xfrm>
            <a:off x="107950" y="188913"/>
            <a:ext cx="8928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Tüm gece boyunca Kutup Yıldızı’nı gözlerseniz, o hiç hareket etmezken, diğer tüm yıldızların onun etrafında döndüğünü görürsünüz.</a:t>
            </a:r>
          </a:p>
        </p:txBody>
      </p:sp>
      <p:sp>
        <p:nvSpPr>
          <p:cNvPr id="295939" name="Text Box 3"/>
          <p:cNvSpPr txBox="1">
            <a:spLocks noChangeArrowheads="1"/>
          </p:cNvSpPr>
          <p:nvPr/>
        </p:nvSpPr>
        <p:spPr bwMode="auto">
          <a:xfrm>
            <a:off x="0" y="1268413"/>
            <a:ext cx="8928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buSzPct val="200000"/>
              <a:buFont typeface="Comic Sans MS" pitchFamily="66" charset="0"/>
              <a:buNone/>
              <a:defRPr/>
            </a:pPr>
            <a:r>
              <a:rPr lang="tr-TR" sz="2000" b="1" i="1">
                <a:solidFill>
                  <a:srgbClr val="FF0000"/>
                </a:solidFill>
                <a:effectLst>
                  <a:outerShdw blurRad="38100" dist="38100" dir="2700000" algn="tl">
                    <a:srgbClr val="C0C0C0"/>
                  </a:outerShdw>
                </a:effectLst>
                <a:latin typeface="Tahoma" pitchFamily="34" charset="0"/>
              </a:rPr>
              <a:t>Saat 02.00</a:t>
            </a:r>
          </a:p>
        </p:txBody>
      </p:sp>
      <p:pic>
        <p:nvPicPr>
          <p:cNvPr id="24580" name="Picture 4" descr="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ext Box 2"/>
          <p:cNvSpPr txBox="1">
            <a:spLocks noChangeArrowheads="1"/>
          </p:cNvSpPr>
          <p:nvPr/>
        </p:nvSpPr>
        <p:spPr bwMode="auto">
          <a:xfrm>
            <a:off x="107950" y="188913"/>
            <a:ext cx="8928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Tüm gece boyunca Kutup Yıldızı’nı gözlerseniz, o hiç hareket etmezken, diğer tüm yıldızların onun etrafında döndüğünü görürsünüz.</a:t>
            </a:r>
          </a:p>
        </p:txBody>
      </p:sp>
      <p:sp>
        <p:nvSpPr>
          <p:cNvPr id="296963" name="Text Box 3"/>
          <p:cNvSpPr txBox="1">
            <a:spLocks noChangeArrowheads="1"/>
          </p:cNvSpPr>
          <p:nvPr/>
        </p:nvSpPr>
        <p:spPr bwMode="auto">
          <a:xfrm>
            <a:off x="0" y="1268413"/>
            <a:ext cx="8928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buSzPct val="200000"/>
              <a:buFont typeface="Comic Sans MS" pitchFamily="66" charset="0"/>
              <a:buNone/>
              <a:defRPr/>
            </a:pPr>
            <a:r>
              <a:rPr lang="tr-TR" sz="2000" b="1" i="1">
                <a:solidFill>
                  <a:srgbClr val="FF0000"/>
                </a:solidFill>
                <a:effectLst>
                  <a:outerShdw blurRad="38100" dist="38100" dir="2700000" algn="tl">
                    <a:srgbClr val="C0C0C0"/>
                  </a:outerShdw>
                </a:effectLst>
                <a:latin typeface="Tahoma" pitchFamily="34" charset="0"/>
              </a:rPr>
              <a:t>Saat 04.00</a:t>
            </a:r>
          </a:p>
        </p:txBody>
      </p:sp>
      <p:pic>
        <p:nvPicPr>
          <p:cNvPr id="25604" name="Picture 4" descr="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79388" y="260350"/>
            <a:ext cx="882015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SzPct val="200000"/>
              <a:buFont typeface="Comic Sans MS" panose="030F0702030302020204" pitchFamily="66" charset="0"/>
              <a:buChar char="●"/>
            </a:pPr>
            <a:r>
              <a:rPr lang="tr-TR" altLang="tr-TR" sz="2000" b="1" i="1" dirty="0">
                <a:solidFill>
                  <a:srgbClr val="000099"/>
                </a:solidFill>
                <a:latin typeface="Tahoma" panose="020B0604030504040204" pitchFamily="34" charset="0"/>
              </a:rPr>
              <a:t>Gördüğünüz gibi bazı yıldızlar Kutup Yıldızı etrafında dönerken ufkun altına hiçbir zaman inmemektedir. </a:t>
            </a:r>
          </a:p>
          <a:p>
            <a:pPr algn="just" eaLnBrk="1" hangingPunct="1">
              <a:spcBef>
                <a:spcPct val="50000"/>
              </a:spcBef>
              <a:buSzPct val="200000"/>
              <a:buFont typeface="Comic Sans MS" panose="030F0702030302020204" pitchFamily="66" charset="0"/>
              <a:buChar char="●"/>
            </a:pPr>
            <a:r>
              <a:rPr lang="tr-TR" altLang="tr-TR" sz="2000" b="1" i="1" dirty="0">
                <a:solidFill>
                  <a:srgbClr val="000099"/>
                </a:solidFill>
                <a:latin typeface="Tahoma" panose="020B0604030504040204" pitchFamily="34" charset="0"/>
              </a:rPr>
              <a:t>Kutup yıldızı ufuktan 40</a:t>
            </a:r>
            <a:r>
              <a:rPr lang="en-US" altLang="tr-TR" sz="2000" b="1" i="1" dirty="0">
                <a:solidFill>
                  <a:srgbClr val="000099"/>
                </a:solidFill>
                <a:latin typeface="Tahoma" panose="020B0604030504040204" pitchFamily="34" charset="0"/>
              </a:rPr>
              <a:t>º</a:t>
            </a:r>
            <a:r>
              <a:rPr lang="tr-TR" altLang="tr-TR" sz="2000" b="1" i="1" dirty="0">
                <a:solidFill>
                  <a:srgbClr val="000099"/>
                </a:solidFill>
                <a:latin typeface="Tahoma" panose="020B0604030504040204" pitchFamily="34" charset="0"/>
              </a:rPr>
              <a:t> yükseklikte olduğuna göre, sizin de hemen anlayabileceğiniz gibi, ona 40</a:t>
            </a:r>
            <a:r>
              <a:rPr lang="en-US" altLang="tr-TR" sz="2000" b="1" i="1" dirty="0">
                <a:solidFill>
                  <a:srgbClr val="000099"/>
                </a:solidFill>
                <a:latin typeface="Tahoma" panose="020B0604030504040204" pitchFamily="34" charset="0"/>
              </a:rPr>
              <a:t>º</a:t>
            </a:r>
            <a:r>
              <a:rPr lang="tr-TR" altLang="tr-TR" sz="2000" b="1" i="1" dirty="0">
                <a:solidFill>
                  <a:srgbClr val="000099"/>
                </a:solidFill>
                <a:latin typeface="Tahoma" panose="020B0604030504040204" pitchFamily="34" charset="0"/>
              </a:rPr>
              <a:t> den daha yakında olan yıldızlar hiçbir zaman ufkun altına inmezler.</a:t>
            </a:r>
          </a:p>
          <a:p>
            <a:pPr algn="just" eaLnBrk="1" hangingPunct="1">
              <a:spcBef>
                <a:spcPct val="50000"/>
              </a:spcBef>
              <a:buSzPct val="200000"/>
              <a:buFont typeface="Comic Sans MS" panose="030F0702030302020204" pitchFamily="66" charset="0"/>
              <a:buChar char="●"/>
            </a:pPr>
            <a:r>
              <a:rPr lang="tr-TR" altLang="tr-TR" sz="2000" b="1" i="1" dirty="0">
                <a:solidFill>
                  <a:srgbClr val="000099"/>
                </a:solidFill>
                <a:latin typeface="Tahoma" panose="020B0604030504040204" pitchFamily="34" charset="0"/>
              </a:rPr>
              <a:t>Ufkun hiçbir zaman altına inmeyen bu yıldızlara “batmayan” yıldızlar adı verilir. Bir yıldızın batmayan yıldız olması, bulunduğunuz enleme göre değişir. Bu nedenle bir gözlem yerinde “batmayan” bir yıldız, başka gözlem yerinde batabilir.</a:t>
            </a:r>
          </a:p>
          <a:p>
            <a:pPr algn="just" eaLnBrk="1" hangingPunct="1">
              <a:spcBef>
                <a:spcPct val="50000"/>
              </a:spcBef>
              <a:buSzPct val="200000"/>
              <a:buFont typeface="Comic Sans MS" panose="030F0702030302020204" pitchFamily="66" charset="0"/>
              <a:buChar char="●"/>
            </a:pPr>
            <a:r>
              <a:rPr lang="tr-TR" altLang="tr-TR" sz="2000" b="1" i="1" dirty="0">
                <a:solidFill>
                  <a:srgbClr val="000099"/>
                </a:solidFill>
                <a:latin typeface="Tahoma" panose="020B0604030504040204" pitchFamily="34" charset="0"/>
              </a:rPr>
              <a:t>Bir de doğmayan yıldızlar vardır. Bunlar da Kutup Yıldızı’na 140</a:t>
            </a:r>
            <a:r>
              <a:rPr lang="en-US" altLang="tr-TR" sz="2000" b="1" i="1" dirty="0">
                <a:solidFill>
                  <a:srgbClr val="000099"/>
                </a:solidFill>
                <a:latin typeface="Tahoma" panose="020B0604030504040204" pitchFamily="34" charset="0"/>
              </a:rPr>
              <a:t>º</a:t>
            </a:r>
            <a:r>
              <a:rPr lang="tr-TR" altLang="tr-TR" sz="2000" b="1" i="1" dirty="0">
                <a:solidFill>
                  <a:srgbClr val="000099"/>
                </a:solidFill>
                <a:latin typeface="Tahoma" panose="020B0604030504040204" pitchFamily="34" charset="0"/>
              </a:rPr>
              <a:t> den daha uzak olan yıldızlardır. Yalnız unutmayın ki bu değer yalnızca Ankara gibi 40</a:t>
            </a:r>
            <a:r>
              <a:rPr lang="en-US" altLang="tr-TR" sz="2000" b="1" i="1" dirty="0">
                <a:solidFill>
                  <a:srgbClr val="000099"/>
                </a:solidFill>
                <a:latin typeface="Tahoma" panose="020B0604030504040204" pitchFamily="34" charset="0"/>
              </a:rPr>
              <a:t>º</a:t>
            </a:r>
            <a:r>
              <a:rPr lang="tr-TR" altLang="tr-TR" sz="2000" b="1" i="1" dirty="0">
                <a:solidFill>
                  <a:srgbClr val="000099"/>
                </a:solidFill>
                <a:latin typeface="Tahoma" panose="020B0604030504040204" pitchFamily="34" charset="0"/>
              </a:rPr>
              <a:t> enlemde yer alan gözlem yerleri için geçerlidir. Doğmayan yıldızları Ankara’dan hiçbir zaman görmemiz mümkün değildir.</a:t>
            </a:r>
            <a:endParaRPr lang="en-US" altLang="tr-TR" sz="2000" b="1" i="1" dirty="0">
              <a:solidFill>
                <a:srgbClr val="000099"/>
              </a:solidFill>
              <a:latin typeface="Tahoma" panose="020B0604030504040204" pitchFamily="34" charset="0"/>
            </a:endParaRPr>
          </a:p>
          <a:p>
            <a:pPr algn="just" eaLnBrk="1" hangingPunct="1">
              <a:spcBef>
                <a:spcPct val="50000"/>
              </a:spcBef>
              <a:buSzPct val="200000"/>
              <a:buFont typeface="Comic Sans MS" panose="030F0702030302020204" pitchFamily="66" charset="0"/>
              <a:buChar char="●"/>
            </a:pPr>
            <a:endParaRPr lang="en-US" altLang="tr-TR" sz="2000" b="1" i="1" dirty="0">
              <a:solidFill>
                <a:srgbClr val="000099"/>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
          <p:cNvSpPr txBox="1">
            <a:spLocks noChangeArrowheads="1"/>
          </p:cNvSpPr>
          <p:nvPr/>
        </p:nvSpPr>
        <p:spPr bwMode="auto">
          <a:xfrm>
            <a:off x="107950" y="188913"/>
            <a:ext cx="89281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b="1" i="1" dirty="0">
                <a:solidFill>
                  <a:srgbClr val="000099"/>
                </a:solidFill>
                <a:latin typeface="Tahoma" pitchFamily="34" charset="0"/>
              </a:rPr>
              <a:t>Kutup Yıldızı’nın da içerisinde bulunduğu takımyıldız Küçük Ayı takımyıldızıdır. Küçükayı’nın kuyruğundaki yıldızın Kutup Yıldızı olduğunu artık biliyoruz. Küçükayı takımyıldızı batmayan bir takımyıldız olduğu için her mevsim ve gecenin her saatinde gökyüzünde görülebilir.</a:t>
            </a:r>
          </a:p>
        </p:txBody>
      </p:sp>
      <p:pic>
        <p:nvPicPr>
          <p:cNvPr id="27651" name="Picture 3" descr="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107950" y="188913"/>
            <a:ext cx="89281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Şimdi yeniden Büyükayı takımyıldızına dönelim…</a:t>
            </a:r>
          </a:p>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Bu kez de cezvenin sapının ucundaki iki yıldızın arasındaki uzaklığı 1 birim kabul edelim.</a:t>
            </a:r>
          </a:p>
        </p:txBody>
      </p:sp>
      <p:pic>
        <p:nvPicPr>
          <p:cNvPr id="28675" name="Picture 3" descr="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ext Box 2"/>
          <p:cNvSpPr txBox="1">
            <a:spLocks noChangeArrowheads="1"/>
          </p:cNvSpPr>
          <p:nvPr/>
        </p:nvSpPr>
        <p:spPr bwMode="auto">
          <a:xfrm>
            <a:off x="107950" y="188913"/>
            <a:ext cx="89281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ve bu iki yıldızı birleştiren hayali doğruyu cezvenin sapından dışarıya doğru 3 birim uzatalım.</a:t>
            </a:r>
          </a:p>
          <a:p>
            <a:pPr algn="just" eaLnBrk="1" hangingPunct="1">
              <a:spcBef>
                <a:spcPct val="50000"/>
              </a:spcBef>
              <a:buSzPct val="200000"/>
              <a:buFont typeface="Comic Sans MS" pitchFamily="66" charset="0"/>
              <a:buNone/>
              <a:defRPr/>
            </a:pPr>
            <a:endParaRPr lang="tr-TR" sz="2000" b="1" i="1" dirty="0">
              <a:solidFill>
                <a:srgbClr val="000099"/>
              </a:solidFill>
              <a:latin typeface="Tahoma" pitchFamily="34" charset="0"/>
            </a:endParaRPr>
          </a:p>
          <a:p>
            <a:pPr algn="ctr" eaLnBrk="1" hangingPunct="1">
              <a:spcBef>
                <a:spcPct val="50000"/>
              </a:spcBef>
              <a:buSzPct val="200000"/>
              <a:buFont typeface="Comic Sans MS" pitchFamily="66" charset="0"/>
              <a:buNone/>
              <a:defRPr/>
            </a:pPr>
            <a:r>
              <a:rPr lang="tr-TR" sz="2000" b="1" i="1" dirty="0">
                <a:solidFill>
                  <a:srgbClr val="FF0000"/>
                </a:solidFill>
                <a:latin typeface="Tahoma" pitchFamily="34" charset="0"/>
              </a:rPr>
              <a:t>1 birim</a:t>
            </a:r>
          </a:p>
        </p:txBody>
      </p:sp>
      <p:pic>
        <p:nvPicPr>
          <p:cNvPr id="29699" name="Picture 3" descr="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2"/>
          <p:cNvSpPr txBox="1">
            <a:spLocks noChangeArrowheads="1"/>
          </p:cNvSpPr>
          <p:nvPr/>
        </p:nvSpPr>
        <p:spPr bwMode="auto">
          <a:xfrm>
            <a:off x="107950" y="188913"/>
            <a:ext cx="89281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ve bu iki yıldızı birleştiren hayali doğruyu cezvenin sapından dışarıya doğru 3 birim uzatalım.</a:t>
            </a:r>
          </a:p>
          <a:p>
            <a:pPr algn="just" eaLnBrk="1" hangingPunct="1">
              <a:spcBef>
                <a:spcPct val="50000"/>
              </a:spcBef>
              <a:buSzPct val="200000"/>
              <a:buFont typeface="Comic Sans MS" pitchFamily="66" charset="0"/>
              <a:buNone/>
              <a:defRPr/>
            </a:pPr>
            <a:endParaRPr lang="tr-TR" sz="2000" b="1" i="1" dirty="0">
              <a:solidFill>
                <a:srgbClr val="000099"/>
              </a:solidFill>
              <a:latin typeface="Tahoma" pitchFamily="34" charset="0"/>
            </a:endParaRPr>
          </a:p>
          <a:p>
            <a:pPr algn="ctr" eaLnBrk="1" hangingPunct="1">
              <a:spcBef>
                <a:spcPct val="50000"/>
              </a:spcBef>
              <a:buSzPct val="200000"/>
              <a:buFont typeface="Comic Sans MS" pitchFamily="66" charset="0"/>
              <a:buNone/>
              <a:defRPr/>
            </a:pPr>
            <a:r>
              <a:rPr lang="tr-TR" sz="2000" b="1" i="1" dirty="0">
                <a:solidFill>
                  <a:srgbClr val="FF0000"/>
                </a:solidFill>
                <a:latin typeface="Tahoma" pitchFamily="34" charset="0"/>
              </a:rPr>
              <a:t>2 birim</a:t>
            </a:r>
          </a:p>
        </p:txBody>
      </p:sp>
      <p:pic>
        <p:nvPicPr>
          <p:cNvPr id="30723" name="Picture 3" descr="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107950" y="188913"/>
            <a:ext cx="89281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ve bu iki yıldızı birleştiren hayali doğruyu cezvenin sapından dışarıya doğru 3 birim uzatalım.</a:t>
            </a:r>
          </a:p>
          <a:p>
            <a:pPr algn="just" eaLnBrk="1" hangingPunct="1">
              <a:spcBef>
                <a:spcPct val="50000"/>
              </a:spcBef>
              <a:buSzPct val="200000"/>
              <a:buFont typeface="Comic Sans MS" pitchFamily="66" charset="0"/>
              <a:buNone/>
              <a:defRPr/>
            </a:pPr>
            <a:endParaRPr lang="tr-TR" sz="2000" b="1" i="1" dirty="0">
              <a:solidFill>
                <a:srgbClr val="000099"/>
              </a:solidFill>
              <a:latin typeface="Tahoma" pitchFamily="34" charset="0"/>
            </a:endParaRPr>
          </a:p>
          <a:p>
            <a:pPr algn="ctr" eaLnBrk="1" hangingPunct="1">
              <a:spcBef>
                <a:spcPct val="50000"/>
              </a:spcBef>
              <a:buSzPct val="200000"/>
              <a:buFont typeface="Comic Sans MS" pitchFamily="66" charset="0"/>
              <a:buNone/>
              <a:defRPr/>
            </a:pPr>
            <a:r>
              <a:rPr lang="tr-TR" sz="2000" b="1" i="1" dirty="0">
                <a:solidFill>
                  <a:srgbClr val="FF0000"/>
                </a:solidFill>
                <a:latin typeface="Tahoma" pitchFamily="34" charset="0"/>
              </a:rPr>
              <a:t>3 birim</a:t>
            </a:r>
          </a:p>
        </p:txBody>
      </p:sp>
      <p:pic>
        <p:nvPicPr>
          <p:cNvPr id="31747" name="Picture 3" descr="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uyukay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1922"/>
            <a:ext cx="9144000" cy="611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2987675" y="0"/>
            <a:ext cx="3455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4000"/>
              <a:t>Büyük Ayı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ext Box 2"/>
          <p:cNvSpPr txBox="1">
            <a:spLocks noChangeArrowheads="1"/>
          </p:cNvSpPr>
          <p:nvPr/>
        </p:nvSpPr>
        <p:spPr bwMode="auto">
          <a:xfrm>
            <a:off x="107950" y="188913"/>
            <a:ext cx="89281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Ulaştığımız yıldız Çoban takımyıldızıdır. Külaha benzer bir şekle sahip olan Çoban takımyıldızının en parlak üyesi olan Arcturus, aynı zamanda gökyüzünün de en parlak yıldızlarından birisidir. Çoban takımyıldızı en iyi ilkbahar aylarında gözlenebilir.</a:t>
            </a:r>
            <a:endParaRPr lang="tr-TR" sz="2000" b="1" i="1" dirty="0">
              <a:solidFill>
                <a:srgbClr val="FF0000"/>
              </a:solidFill>
              <a:latin typeface="Tahoma" pitchFamily="34" charset="0"/>
            </a:endParaRPr>
          </a:p>
        </p:txBody>
      </p:sp>
      <p:pic>
        <p:nvPicPr>
          <p:cNvPr id="32771" name="Picture 3" descr="0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ext Box 2"/>
          <p:cNvSpPr txBox="1">
            <a:spLocks noChangeArrowheads="1"/>
          </p:cNvSpPr>
          <p:nvPr/>
        </p:nvSpPr>
        <p:spPr bwMode="auto">
          <a:xfrm>
            <a:off x="107950" y="188913"/>
            <a:ext cx="89281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Çoban takımyıldızının hemen yanında Kuzey Tacı takımyıldızı bulunmaktadır. Adına benzer şekilde, Kuzey Tacı, beş yıldızdan oluşan bir taca benzer. Kuzey Tacı da Çoban Takımyıldızı gibi en iyi ilkbahar aylarında gözlenebilir.</a:t>
            </a:r>
            <a:endParaRPr lang="tr-TR" sz="2000" b="1" i="1" dirty="0">
              <a:solidFill>
                <a:srgbClr val="FF0000"/>
              </a:solidFill>
              <a:latin typeface="Tahoma" pitchFamily="34" charset="0"/>
            </a:endParaRPr>
          </a:p>
        </p:txBody>
      </p:sp>
      <p:pic>
        <p:nvPicPr>
          <p:cNvPr id="33795" name="Picture 3" descr="0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107950" y="188913"/>
            <a:ext cx="89281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Yeniden Büyükayı takımyıldızına dönelim. Cezvenin ucundan Kutup Yıldızı’na uzattığımız doğruyu aynı yönde 3 birim daha uzatarak Kral takımyıldızına ulaşırız. Kral takımyıldızı batmayan bir takımyıldızdır ve her zaman gökyüzünde görülebilir.</a:t>
            </a:r>
            <a:endParaRPr lang="tr-TR" sz="2000" b="1" i="1" dirty="0">
              <a:solidFill>
                <a:srgbClr val="FF0000"/>
              </a:solidFill>
              <a:latin typeface="Tahoma" pitchFamily="34" charset="0"/>
            </a:endParaRPr>
          </a:p>
        </p:txBody>
      </p:sp>
      <p:pic>
        <p:nvPicPr>
          <p:cNvPr id="34819" name="Picture 3" descr="0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ext Box 2"/>
          <p:cNvSpPr txBox="1">
            <a:spLocks noChangeArrowheads="1"/>
          </p:cNvSpPr>
          <p:nvPr/>
        </p:nvSpPr>
        <p:spPr bwMode="auto">
          <a:xfrm>
            <a:off x="107950" y="188913"/>
            <a:ext cx="87852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Kral takımyıldızının hemen yanında bulunan ve konumuna göre M veya W harfine benzeyen takımyıldız ise Kraliçe’dir. Kraliçe de batmayan bir takımyıldızdır ve her zaman gökyüzünde görülebilir.</a:t>
            </a:r>
            <a:endParaRPr lang="tr-TR" sz="2000" b="1" i="1" dirty="0">
              <a:solidFill>
                <a:srgbClr val="FF0000"/>
              </a:solidFill>
              <a:latin typeface="Tahoma" pitchFamily="34" charset="0"/>
            </a:endParaRPr>
          </a:p>
        </p:txBody>
      </p:sp>
      <p:pic>
        <p:nvPicPr>
          <p:cNvPr id="35843" name="Picture 3" descr="0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107950" y="188913"/>
            <a:ext cx="88566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Kraliçe’nin Kral’a göre tam aksi tarafında Kahraman ve Andromeda takımyıldızları yeralır. Her iki takımyıldız da yaz ve sonbahar aylarında gözlenebilirler. Andromeda takımyıldızında bulunan M31 (Andromeda) Galaksisi’ni küçük bir teleskopla bile izleyebilirsiniz.</a:t>
            </a:r>
          </a:p>
        </p:txBody>
      </p:sp>
      <p:pic>
        <p:nvPicPr>
          <p:cNvPr id="36867" name="Picture 3" descr="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73735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Text Box 2"/>
          <p:cNvSpPr txBox="1">
            <a:spLocks noChangeArrowheads="1"/>
          </p:cNvSpPr>
          <p:nvPr/>
        </p:nvSpPr>
        <p:spPr bwMode="auto">
          <a:xfrm>
            <a:off x="107950" y="188913"/>
            <a:ext cx="88566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Andromeda takımyıldızının hemen bitişiğinde ise Kanatlıat takımyıldızı bulunur. Kanatlıat, en iyi yaz sonu ve sonbaharda gözlenebilir. </a:t>
            </a:r>
          </a:p>
        </p:txBody>
      </p:sp>
      <p:pic>
        <p:nvPicPr>
          <p:cNvPr id="37891" name="Picture 3" descr="0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73735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107950" y="188913"/>
            <a:ext cx="87852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Kral takımyıldızının diğer yanında ise Ejderha takımyıldızı yer alır. Ejderha’nın kuyruğu Küçükayı ve Büyükayı takımyıldızları arasında kalır. Ejderha da batmayan bir takımyıldızdır.</a:t>
            </a:r>
            <a:endParaRPr lang="tr-TR" sz="2000" b="1" i="1" dirty="0">
              <a:solidFill>
                <a:srgbClr val="FF0000"/>
              </a:solidFill>
              <a:latin typeface="Tahoma" pitchFamily="34" charset="0"/>
            </a:endParaRPr>
          </a:p>
        </p:txBody>
      </p:sp>
      <p:pic>
        <p:nvPicPr>
          <p:cNvPr id="38915" name="Picture 3" descr="0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p:cNvSpPr txBox="1">
            <a:spLocks noChangeArrowheads="1"/>
          </p:cNvSpPr>
          <p:nvPr/>
        </p:nvSpPr>
        <p:spPr bwMode="auto">
          <a:xfrm>
            <a:off x="107950" y="188913"/>
            <a:ext cx="88566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b="1" i="1" dirty="0">
                <a:solidFill>
                  <a:srgbClr val="000099"/>
                </a:solidFill>
                <a:latin typeface="Tahoma" pitchFamily="34" charset="0"/>
              </a:rPr>
              <a:t>Ejderha’nın başını takip ederseniz Herkül takımyıldızına ulaşırsınız. Herkül takımyıldızı yaz ayları boyunca gözlenebilir.</a:t>
            </a:r>
          </a:p>
        </p:txBody>
      </p:sp>
      <p:pic>
        <p:nvPicPr>
          <p:cNvPr id="39939" name="Picture 3" descr="04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7975"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950" y="188913"/>
            <a:ext cx="88566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Yaz aylarının en belirgin takımyıldızları ise Kuğu, Çalgı ve Kartal takımyıldızlarıdır. Bu üç takımyıldızı Kral, Ejderha ve Herkül takımyıldızlarından bulabilirsiniz.</a:t>
            </a:r>
          </a:p>
        </p:txBody>
      </p:sp>
      <p:pic>
        <p:nvPicPr>
          <p:cNvPr id="40963" name="Picture 3" descr="0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73735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107950" y="188913"/>
            <a:ext cx="88566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Büyükayı takımyıldızının Küçükayı’ya göre tam aksi tarafında ise Aslan takımyıldızı yeralır. En iyi kışın sonu ve ilkbaharın başında gözlenebilen Aslan takımyıldızını yaz aylarında gözleyemiyoruz.</a:t>
            </a:r>
          </a:p>
        </p:txBody>
      </p:sp>
      <p:pic>
        <p:nvPicPr>
          <p:cNvPr id="41987" name="Picture 3" descr="0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uyukay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742950"/>
            <a:ext cx="9148763"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2987675" y="0"/>
            <a:ext cx="3455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4000"/>
              <a:t>Büyük Ayı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AutoShape 2"/>
          <p:cNvSpPr>
            <a:spLocks noChangeArrowheads="1"/>
          </p:cNvSpPr>
          <p:nvPr/>
        </p:nvSpPr>
        <p:spPr bwMode="auto">
          <a:xfrm>
            <a:off x="6516688" y="836613"/>
            <a:ext cx="215900" cy="215900"/>
          </a:xfrm>
          <a:prstGeom prst="star5">
            <a:avLst/>
          </a:prstGeom>
          <a:solidFill>
            <a:schemeClr val="tx1"/>
          </a:solidFill>
          <a:ln w="9525">
            <a:solidFill>
              <a:srgbClr val="FFFF66"/>
            </a:solidFill>
            <a:miter lim="800000"/>
            <a:headEnd/>
            <a:tailEnd/>
          </a:ln>
          <a:effectLst/>
          <a:extLst/>
        </p:spPr>
        <p:txBody>
          <a:bodyPr wrap="none" anchor="ctr"/>
          <a:lstStyle/>
          <a:p>
            <a:pPr>
              <a:defRPr/>
            </a:pPr>
            <a:endParaRPr lang="tr-TR"/>
          </a:p>
        </p:txBody>
      </p:sp>
      <p:sp>
        <p:nvSpPr>
          <p:cNvPr id="314371" name="AutoShape 3"/>
          <p:cNvSpPr>
            <a:spLocks noChangeArrowheads="1"/>
          </p:cNvSpPr>
          <p:nvPr/>
        </p:nvSpPr>
        <p:spPr bwMode="auto">
          <a:xfrm>
            <a:off x="6948488" y="1268413"/>
            <a:ext cx="215900" cy="215900"/>
          </a:xfrm>
          <a:prstGeom prst="star5">
            <a:avLst/>
          </a:prstGeom>
          <a:solidFill>
            <a:schemeClr val="tx1"/>
          </a:solidFill>
          <a:ln w="9525">
            <a:solidFill>
              <a:srgbClr val="FFFF66"/>
            </a:solidFill>
            <a:miter lim="800000"/>
            <a:headEnd/>
            <a:tailEnd/>
          </a:ln>
          <a:effectLst/>
          <a:extLst/>
        </p:spPr>
        <p:txBody>
          <a:bodyPr wrap="none" anchor="ctr"/>
          <a:lstStyle/>
          <a:p>
            <a:pPr>
              <a:defRPr/>
            </a:pPr>
            <a:endParaRPr lang="tr-TR"/>
          </a:p>
        </p:txBody>
      </p:sp>
      <p:sp>
        <p:nvSpPr>
          <p:cNvPr id="314372" name="AutoShape 4"/>
          <p:cNvSpPr>
            <a:spLocks noChangeArrowheads="1"/>
          </p:cNvSpPr>
          <p:nvPr/>
        </p:nvSpPr>
        <p:spPr bwMode="auto">
          <a:xfrm>
            <a:off x="6948488" y="1916113"/>
            <a:ext cx="215900" cy="215900"/>
          </a:xfrm>
          <a:prstGeom prst="star5">
            <a:avLst/>
          </a:prstGeom>
          <a:solidFill>
            <a:schemeClr val="tx1"/>
          </a:solidFill>
          <a:ln w="9525">
            <a:solidFill>
              <a:srgbClr val="FFFF66"/>
            </a:solidFill>
            <a:miter lim="800000"/>
            <a:headEnd/>
            <a:tailEnd/>
          </a:ln>
          <a:effectLst/>
          <a:extLst/>
        </p:spPr>
        <p:txBody>
          <a:bodyPr wrap="none" anchor="ctr"/>
          <a:lstStyle/>
          <a:p>
            <a:pPr>
              <a:defRPr/>
            </a:pPr>
            <a:endParaRPr lang="tr-TR"/>
          </a:p>
        </p:txBody>
      </p:sp>
      <p:sp>
        <p:nvSpPr>
          <p:cNvPr id="314373" name="AutoShape 5"/>
          <p:cNvSpPr>
            <a:spLocks noChangeArrowheads="1"/>
          </p:cNvSpPr>
          <p:nvPr/>
        </p:nvSpPr>
        <p:spPr bwMode="auto">
          <a:xfrm>
            <a:off x="6659563" y="3860800"/>
            <a:ext cx="215900" cy="215900"/>
          </a:xfrm>
          <a:prstGeom prst="star5">
            <a:avLst/>
          </a:prstGeom>
          <a:solidFill>
            <a:schemeClr val="tx1"/>
          </a:solidFill>
          <a:ln w="9525">
            <a:solidFill>
              <a:srgbClr val="FFFF66"/>
            </a:solidFill>
            <a:miter lim="800000"/>
            <a:headEnd/>
            <a:tailEnd/>
          </a:ln>
          <a:effectLst/>
          <a:extLst/>
        </p:spPr>
        <p:txBody>
          <a:bodyPr wrap="none" anchor="ctr"/>
          <a:lstStyle/>
          <a:p>
            <a:pPr>
              <a:defRPr/>
            </a:pPr>
            <a:endParaRPr lang="tr-TR"/>
          </a:p>
        </p:txBody>
      </p:sp>
      <p:sp>
        <p:nvSpPr>
          <p:cNvPr id="314374" name="AutoShape 6"/>
          <p:cNvSpPr>
            <a:spLocks noChangeArrowheads="1"/>
          </p:cNvSpPr>
          <p:nvPr/>
        </p:nvSpPr>
        <p:spPr bwMode="auto">
          <a:xfrm>
            <a:off x="6372225" y="2997200"/>
            <a:ext cx="215900" cy="215900"/>
          </a:xfrm>
          <a:prstGeom prst="star5">
            <a:avLst/>
          </a:prstGeom>
          <a:solidFill>
            <a:schemeClr val="tx1"/>
          </a:solidFill>
          <a:ln w="9525">
            <a:solidFill>
              <a:srgbClr val="FFFF66"/>
            </a:solidFill>
            <a:miter lim="800000"/>
            <a:headEnd/>
            <a:tailEnd/>
          </a:ln>
          <a:effectLst/>
          <a:extLst/>
        </p:spPr>
        <p:txBody>
          <a:bodyPr wrap="none" anchor="ctr"/>
          <a:lstStyle/>
          <a:p>
            <a:pPr>
              <a:defRPr/>
            </a:pPr>
            <a:endParaRPr lang="tr-TR"/>
          </a:p>
        </p:txBody>
      </p:sp>
      <p:sp>
        <p:nvSpPr>
          <p:cNvPr id="314375" name="AutoShape 7"/>
          <p:cNvSpPr>
            <a:spLocks noChangeArrowheads="1"/>
          </p:cNvSpPr>
          <p:nvPr/>
        </p:nvSpPr>
        <p:spPr bwMode="auto">
          <a:xfrm>
            <a:off x="7308850" y="3860800"/>
            <a:ext cx="215900" cy="215900"/>
          </a:xfrm>
          <a:prstGeom prst="star5">
            <a:avLst/>
          </a:prstGeom>
          <a:solidFill>
            <a:schemeClr val="tx1"/>
          </a:solidFill>
          <a:ln w="9525">
            <a:solidFill>
              <a:srgbClr val="FFFF66"/>
            </a:solidFill>
            <a:miter lim="800000"/>
            <a:headEnd/>
            <a:tailEnd/>
          </a:ln>
          <a:effectLst/>
          <a:extLst/>
        </p:spPr>
        <p:txBody>
          <a:bodyPr wrap="none" anchor="ctr"/>
          <a:lstStyle/>
          <a:p>
            <a:pPr>
              <a:defRPr/>
            </a:pPr>
            <a:endParaRPr lang="tr-TR"/>
          </a:p>
        </p:txBody>
      </p:sp>
      <p:sp>
        <p:nvSpPr>
          <p:cNvPr id="314376" name="AutoShape 8"/>
          <p:cNvSpPr>
            <a:spLocks noChangeArrowheads="1"/>
          </p:cNvSpPr>
          <p:nvPr/>
        </p:nvSpPr>
        <p:spPr bwMode="auto">
          <a:xfrm>
            <a:off x="7019925" y="2636838"/>
            <a:ext cx="215900" cy="215900"/>
          </a:xfrm>
          <a:prstGeom prst="star5">
            <a:avLst/>
          </a:prstGeom>
          <a:solidFill>
            <a:schemeClr val="tx1"/>
          </a:solidFill>
          <a:ln w="9525">
            <a:solidFill>
              <a:srgbClr val="FFFF66"/>
            </a:solidFill>
            <a:miter lim="800000"/>
            <a:headEnd/>
            <a:tailEnd/>
          </a:ln>
          <a:effectLst/>
          <a:extLst/>
        </p:spPr>
        <p:txBody>
          <a:bodyPr wrap="none" anchor="ctr"/>
          <a:lstStyle/>
          <a:p>
            <a:pPr>
              <a:defRPr/>
            </a:pPr>
            <a:endParaRPr lang="tr-TR"/>
          </a:p>
        </p:txBody>
      </p:sp>
      <p:sp>
        <p:nvSpPr>
          <p:cNvPr id="43017" name="Text Box 9"/>
          <p:cNvSpPr txBox="1">
            <a:spLocks noChangeArrowheads="1"/>
          </p:cNvSpPr>
          <p:nvPr/>
        </p:nvSpPr>
        <p:spPr bwMode="auto">
          <a:xfrm>
            <a:off x="7550150" y="1701800"/>
            <a:ext cx="1052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000099"/>
                </a:solidFill>
                <a:latin typeface="Monotype Corsiva" panose="03010101010201010101" pitchFamily="66" charset="0"/>
              </a:rPr>
              <a:t>Büyükayı</a:t>
            </a:r>
          </a:p>
        </p:txBody>
      </p:sp>
      <p:sp>
        <p:nvSpPr>
          <p:cNvPr id="43018" name="Line 10"/>
          <p:cNvSpPr>
            <a:spLocks noChangeShapeType="1"/>
          </p:cNvSpPr>
          <p:nvPr/>
        </p:nvSpPr>
        <p:spPr bwMode="auto">
          <a:xfrm>
            <a:off x="7667625" y="4005263"/>
            <a:ext cx="1476375" cy="0"/>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3019" name="Text Box 11"/>
          <p:cNvSpPr txBox="1">
            <a:spLocks noChangeArrowheads="1"/>
          </p:cNvSpPr>
          <p:nvPr/>
        </p:nvSpPr>
        <p:spPr bwMode="auto">
          <a:xfrm>
            <a:off x="7596188" y="3500438"/>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000" b="1">
                <a:solidFill>
                  <a:srgbClr val="000099"/>
                </a:solidFill>
                <a:latin typeface="Monotype Corsiva" panose="03010101010201010101" pitchFamily="66" charset="0"/>
              </a:rPr>
              <a:t>Kutup Yıldızı</a:t>
            </a:r>
          </a:p>
        </p:txBody>
      </p:sp>
      <p:grpSp>
        <p:nvGrpSpPr>
          <p:cNvPr id="314380" name="Group 12"/>
          <p:cNvGrpSpPr>
            <a:grpSpLocks/>
          </p:cNvGrpSpPr>
          <p:nvPr/>
        </p:nvGrpSpPr>
        <p:grpSpPr bwMode="auto">
          <a:xfrm>
            <a:off x="250825" y="3171825"/>
            <a:ext cx="6192838" cy="2081213"/>
            <a:chOff x="158" y="1998"/>
            <a:chExt cx="3901" cy="1311"/>
          </a:xfrm>
        </p:grpSpPr>
        <p:sp>
          <p:nvSpPr>
            <p:cNvPr id="43023" name="Line 13"/>
            <p:cNvSpPr>
              <a:spLocks noChangeShapeType="1"/>
            </p:cNvSpPr>
            <p:nvPr/>
          </p:nvSpPr>
          <p:spPr bwMode="auto">
            <a:xfrm flipH="1">
              <a:off x="1338" y="2523"/>
              <a:ext cx="2721" cy="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14382" name="AutoShape 14"/>
            <p:cNvSpPr>
              <a:spLocks noChangeArrowheads="1"/>
            </p:cNvSpPr>
            <p:nvPr/>
          </p:nvSpPr>
          <p:spPr bwMode="auto">
            <a:xfrm>
              <a:off x="884" y="2795"/>
              <a:ext cx="181" cy="181"/>
            </a:xfrm>
            <a:prstGeom prst="star5">
              <a:avLst/>
            </a:prstGeom>
            <a:solidFill>
              <a:srgbClr val="FF9966"/>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43025" name="Text Box 15"/>
            <p:cNvSpPr txBox="1">
              <a:spLocks noChangeArrowheads="1"/>
            </p:cNvSpPr>
            <p:nvPr/>
          </p:nvSpPr>
          <p:spPr bwMode="auto">
            <a:xfrm>
              <a:off x="657" y="3023"/>
              <a:ext cx="603" cy="286"/>
            </a:xfrm>
            <a:prstGeom prst="rect">
              <a:avLst/>
            </a:prstGeom>
            <a:noFill/>
            <a:ln w="571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000" b="1">
                  <a:solidFill>
                    <a:srgbClr val="FF3399"/>
                  </a:solidFill>
                  <a:latin typeface="Monotype Corsiva" panose="03010101010201010101" pitchFamily="66" charset="0"/>
                </a:rPr>
                <a:t>Regulus</a:t>
              </a:r>
            </a:p>
          </p:txBody>
        </p:sp>
        <p:sp>
          <p:nvSpPr>
            <p:cNvPr id="43026" name="Text Box 16"/>
            <p:cNvSpPr txBox="1">
              <a:spLocks noChangeArrowheads="1"/>
            </p:cNvSpPr>
            <p:nvPr/>
          </p:nvSpPr>
          <p:spPr bwMode="auto">
            <a:xfrm>
              <a:off x="158" y="1998"/>
              <a:ext cx="1448" cy="324"/>
            </a:xfrm>
            <a:prstGeom prst="rect">
              <a:avLst/>
            </a:prstGeom>
            <a:noFill/>
            <a:ln w="571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00" b="1">
                  <a:solidFill>
                    <a:srgbClr val="000099"/>
                  </a:solidFill>
                  <a:latin typeface="Monotype Corsiva" panose="03010101010201010101" pitchFamily="66" charset="0"/>
                </a:rPr>
                <a:t>Aslan Takımyıldızı</a:t>
              </a:r>
            </a:p>
          </p:txBody>
        </p:sp>
      </p:grpSp>
      <p:sp>
        <p:nvSpPr>
          <p:cNvPr id="43021" name="Rectangle 17"/>
          <p:cNvSpPr>
            <a:spLocks noChangeArrowheads="1"/>
          </p:cNvSpPr>
          <p:nvPr/>
        </p:nvSpPr>
        <p:spPr bwMode="auto">
          <a:xfrm>
            <a:off x="2595563" y="4797425"/>
            <a:ext cx="6224587" cy="1368425"/>
          </a:xfrm>
          <a:prstGeom prst="rect">
            <a:avLst/>
          </a:prstGeom>
          <a:noFill/>
          <a:ln w="571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0000CC"/>
                </a:solidFill>
                <a:latin typeface="Monotype Corsiva" panose="03010101010201010101" pitchFamily="66" charset="0"/>
              </a:rPr>
              <a:t>Büyük ayı’nın işaretçi yıldızlarından Kutupyıldızı’na gittiğimiz yönün tersine bir doğru uzattığımızda doğrudan Aslan (Leo) takımyıldızına ulaşabiliriz. Bu takımyıldızın en parlak yıldızı </a:t>
            </a:r>
            <a:r>
              <a:rPr lang="tr-TR" altLang="tr-TR" sz="2000" b="1">
                <a:solidFill>
                  <a:srgbClr val="FF3399"/>
                </a:solidFill>
                <a:latin typeface="Monotype Corsiva" panose="03010101010201010101" pitchFamily="66" charset="0"/>
              </a:rPr>
              <a:t>Regulus’</a:t>
            </a:r>
            <a:r>
              <a:rPr lang="tr-TR" altLang="tr-TR" sz="2000" b="1">
                <a:solidFill>
                  <a:srgbClr val="0000CC"/>
                </a:solidFill>
                <a:latin typeface="Monotype Corsiva" panose="03010101010201010101" pitchFamily="66" charset="0"/>
              </a:rPr>
              <a:t>tur.</a:t>
            </a:r>
          </a:p>
        </p:txBody>
      </p:sp>
      <p:sp>
        <p:nvSpPr>
          <p:cNvPr id="43022" name="Rectangle 18"/>
          <p:cNvSpPr>
            <a:spLocks noChangeArrowheads="1"/>
          </p:cNvSpPr>
          <p:nvPr/>
        </p:nvSpPr>
        <p:spPr bwMode="auto">
          <a:xfrm>
            <a:off x="179388" y="115888"/>
            <a:ext cx="3538537" cy="608012"/>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solidFill>
                  <a:srgbClr val="FF5050"/>
                </a:solidFill>
                <a:latin typeface="Monotype Corsiva" panose="03010101010201010101" pitchFamily="66" charset="0"/>
              </a:rPr>
              <a:t>Takımyıldızlar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14380"/>
                                        </p:tgtEl>
                                        <p:attrNameLst>
                                          <p:attrName>style.visibility</p:attrName>
                                        </p:attrNameLst>
                                      </p:cBhvr>
                                      <p:to>
                                        <p:strVal val="visible"/>
                                      </p:to>
                                    </p:set>
                                    <p:animEffect transition="in" filter="wheel(4)">
                                      <p:cBhvr>
                                        <p:cTn id="7" dur="5000"/>
                                        <p:tgtEl>
                                          <p:spTgt spid="314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 Box 2"/>
          <p:cNvSpPr txBox="1">
            <a:spLocks noChangeArrowheads="1"/>
          </p:cNvSpPr>
          <p:nvPr/>
        </p:nvSpPr>
        <p:spPr bwMode="auto">
          <a:xfrm>
            <a:off x="107950" y="188913"/>
            <a:ext cx="88566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Çoban takımyıldızının oluşturduğu külahın sivri ucunu aşağıya doğru uzatırsanız Başak takımyıldızına ulaşırsınız. Başak takımyıldızı da en iyi ilkbahar aylarında gözlenebilir.</a:t>
            </a:r>
          </a:p>
        </p:txBody>
      </p:sp>
      <p:pic>
        <p:nvPicPr>
          <p:cNvPr id="44035" name="Picture 3" descr="0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AutoShape 2"/>
          <p:cNvSpPr>
            <a:spLocks noChangeArrowheads="1"/>
          </p:cNvSpPr>
          <p:nvPr/>
        </p:nvSpPr>
        <p:spPr bwMode="auto">
          <a:xfrm>
            <a:off x="2971800" y="5486400"/>
            <a:ext cx="228600" cy="228600"/>
          </a:xfrm>
          <a:prstGeom prst="star5">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6419" name="AutoShape 3"/>
          <p:cNvSpPr>
            <a:spLocks noChangeArrowheads="1"/>
          </p:cNvSpPr>
          <p:nvPr/>
        </p:nvSpPr>
        <p:spPr bwMode="auto">
          <a:xfrm>
            <a:off x="5105400" y="5867400"/>
            <a:ext cx="228600" cy="228600"/>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6420" name="AutoShape 4"/>
          <p:cNvSpPr>
            <a:spLocks noChangeArrowheads="1"/>
          </p:cNvSpPr>
          <p:nvPr/>
        </p:nvSpPr>
        <p:spPr bwMode="auto">
          <a:xfrm>
            <a:off x="1295400" y="2057400"/>
            <a:ext cx="152400" cy="152400"/>
          </a:xfrm>
          <a:prstGeom prst="star5">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6421" name="AutoShape 5"/>
          <p:cNvSpPr>
            <a:spLocks noChangeArrowheads="1"/>
          </p:cNvSpPr>
          <p:nvPr/>
        </p:nvSpPr>
        <p:spPr bwMode="auto">
          <a:xfrm>
            <a:off x="838200" y="2133600"/>
            <a:ext cx="152400" cy="152400"/>
          </a:xfrm>
          <a:prstGeom prst="star5">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6422" name="AutoShape 6"/>
          <p:cNvSpPr>
            <a:spLocks noChangeArrowheads="1"/>
          </p:cNvSpPr>
          <p:nvPr/>
        </p:nvSpPr>
        <p:spPr bwMode="auto">
          <a:xfrm>
            <a:off x="1295400" y="1371600"/>
            <a:ext cx="152400" cy="152400"/>
          </a:xfrm>
          <a:prstGeom prst="star5">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6423" name="AutoShape 7"/>
          <p:cNvSpPr>
            <a:spLocks noChangeArrowheads="1"/>
          </p:cNvSpPr>
          <p:nvPr/>
        </p:nvSpPr>
        <p:spPr bwMode="auto">
          <a:xfrm>
            <a:off x="762000" y="1219200"/>
            <a:ext cx="152400" cy="152400"/>
          </a:xfrm>
          <a:prstGeom prst="star5">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6424" name="AutoShape 8"/>
          <p:cNvSpPr>
            <a:spLocks noChangeArrowheads="1"/>
          </p:cNvSpPr>
          <p:nvPr/>
        </p:nvSpPr>
        <p:spPr bwMode="auto">
          <a:xfrm>
            <a:off x="685800" y="2667000"/>
            <a:ext cx="152400" cy="152400"/>
          </a:xfrm>
          <a:prstGeom prst="star5">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6425" name="AutoShape 9"/>
          <p:cNvSpPr>
            <a:spLocks noChangeArrowheads="1"/>
          </p:cNvSpPr>
          <p:nvPr/>
        </p:nvSpPr>
        <p:spPr bwMode="auto">
          <a:xfrm>
            <a:off x="533400" y="3200400"/>
            <a:ext cx="152400" cy="152400"/>
          </a:xfrm>
          <a:prstGeom prst="star5">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6426" name="AutoShape 10"/>
          <p:cNvSpPr>
            <a:spLocks noChangeArrowheads="1"/>
          </p:cNvSpPr>
          <p:nvPr/>
        </p:nvSpPr>
        <p:spPr bwMode="auto">
          <a:xfrm>
            <a:off x="762000" y="3733800"/>
            <a:ext cx="152400" cy="152400"/>
          </a:xfrm>
          <a:prstGeom prst="star5">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6427" name="AutoShape 11"/>
          <p:cNvSpPr>
            <a:spLocks noChangeArrowheads="1"/>
          </p:cNvSpPr>
          <p:nvPr/>
        </p:nvSpPr>
        <p:spPr bwMode="auto">
          <a:xfrm>
            <a:off x="2133600" y="5334000"/>
            <a:ext cx="152400" cy="1524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6428" name="AutoShape 12"/>
          <p:cNvSpPr>
            <a:spLocks noChangeArrowheads="1"/>
          </p:cNvSpPr>
          <p:nvPr/>
        </p:nvSpPr>
        <p:spPr bwMode="auto">
          <a:xfrm>
            <a:off x="1219200" y="5334000"/>
            <a:ext cx="152400" cy="1524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6429" name="AutoShape 13"/>
          <p:cNvSpPr>
            <a:spLocks noChangeArrowheads="1"/>
          </p:cNvSpPr>
          <p:nvPr/>
        </p:nvSpPr>
        <p:spPr bwMode="auto">
          <a:xfrm>
            <a:off x="1524000" y="5105400"/>
            <a:ext cx="152400" cy="1524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6430" name="AutoShape 14"/>
          <p:cNvSpPr>
            <a:spLocks noChangeArrowheads="1"/>
          </p:cNvSpPr>
          <p:nvPr/>
        </p:nvSpPr>
        <p:spPr bwMode="auto">
          <a:xfrm>
            <a:off x="1524000" y="5791200"/>
            <a:ext cx="152400" cy="1524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6431" name="AutoShape 15"/>
          <p:cNvSpPr>
            <a:spLocks noChangeArrowheads="1"/>
          </p:cNvSpPr>
          <p:nvPr/>
        </p:nvSpPr>
        <p:spPr bwMode="auto">
          <a:xfrm>
            <a:off x="2133600" y="5638800"/>
            <a:ext cx="152400" cy="1524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6432" name="Arc 16"/>
          <p:cNvSpPr>
            <a:spLocks/>
          </p:cNvSpPr>
          <p:nvPr/>
        </p:nvSpPr>
        <p:spPr bwMode="auto">
          <a:xfrm flipH="1" flipV="1">
            <a:off x="685800" y="3048000"/>
            <a:ext cx="4876800" cy="2971800"/>
          </a:xfrm>
          <a:custGeom>
            <a:avLst/>
            <a:gdLst>
              <a:gd name="T0" fmla="*/ 2147483646 w 21600"/>
              <a:gd name="T1" fmla="*/ 0 h 21525"/>
              <a:gd name="T2" fmla="*/ 2147483646 w 21600"/>
              <a:gd name="T3" fmla="*/ 2147483646 h 21525"/>
              <a:gd name="T4" fmla="*/ 0 w 21600"/>
              <a:gd name="T5" fmla="*/ 2147483646 h 21525"/>
              <a:gd name="T6" fmla="*/ 0 60000 65536"/>
              <a:gd name="T7" fmla="*/ 0 60000 65536"/>
              <a:gd name="T8" fmla="*/ 0 60000 65536"/>
            </a:gdLst>
            <a:ahLst/>
            <a:cxnLst>
              <a:cxn ang="T6">
                <a:pos x="T0" y="T1"/>
              </a:cxn>
              <a:cxn ang="T7">
                <a:pos x="T2" y="T3"/>
              </a:cxn>
              <a:cxn ang="T8">
                <a:pos x="T4" y="T5"/>
              </a:cxn>
            </a:cxnLst>
            <a:rect l="0" t="0" r="r" b="b"/>
            <a:pathLst>
              <a:path w="21600" h="21525" fill="none" extrusionOk="0">
                <a:moveTo>
                  <a:pt x="1798" y="-1"/>
                </a:moveTo>
                <a:cubicBezTo>
                  <a:pt x="12991" y="934"/>
                  <a:pt x="21600" y="10292"/>
                  <a:pt x="21600" y="21525"/>
                </a:cubicBezTo>
              </a:path>
              <a:path w="21600" h="21525" stroke="0" extrusionOk="0">
                <a:moveTo>
                  <a:pt x="1798" y="-1"/>
                </a:moveTo>
                <a:cubicBezTo>
                  <a:pt x="12991" y="934"/>
                  <a:pt x="21600" y="10292"/>
                  <a:pt x="21600" y="21525"/>
                </a:cubicBezTo>
                <a:lnTo>
                  <a:pt x="0" y="21525"/>
                </a:lnTo>
                <a:lnTo>
                  <a:pt x="1798" y="-1"/>
                </a:lnTo>
                <a:close/>
              </a:path>
            </a:pathLst>
          </a:cu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5073" name="Rectangle 17"/>
          <p:cNvSpPr>
            <a:spLocks noChangeArrowheads="1"/>
          </p:cNvSpPr>
          <p:nvPr/>
        </p:nvSpPr>
        <p:spPr bwMode="auto">
          <a:xfrm>
            <a:off x="2339975" y="692150"/>
            <a:ext cx="6408738"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solidFill>
                  <a:srgbClr val="000099"/>
                </a:solidFill>
                <a:latin typeface="Monotype Corsiva" panose="03010101010201010101" pitchFamily="66" charset="0"/>
              </a:rPr>
              <a:t>Başak Takımyıldızı</a:t>
            </a:r>
          </a:p>
        </p:txBody>
      </p:sp>
      <p:sp>
        <p:nvSpPr>
          <p:cNvPr id="45074" name="Text Box 18"/>
          <p:cNvSpPr txBox="1">
            <a:spLocks noChangeArrowheads="1"/>
          </p:cNvSpPr>
          <p:nvPr/>
        </p:nvSpPr>
        <p:spPr bwMode="auto">
          <a:xfrm>
            <a:off x="990600" y="2462213"/>
            <a:ext cx="1052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000" b="1">
                <a:solidFill>
                  <a:srgbClr val="000099"/>
                </a:solidFill>
                <a:latin typeface="Monotype Corsiva" panose="03010101010201010101" pitchFamily="66" charset="0"/>
              </a:rPr>
              <a:t>Büyükayı</a:t>
            </a:r>
            <a:endParaRPr lang="tr-TR" altLang="tr-TR" sz="2400" b="1">
              <a:solidFill>
                <a:srgbClr val="000099"/>
              </a:solidFill>
              <a:latin typeface="Monotype Corsiva" panose="03010101010201010101" pitchFamily="66" charset="0"/>
            </a:endParaRPr>
          </a:p>
        </p:txBody>
      </p:sp>
      <p:sp>
        <p:nvSpPr>
          <p:cNvPr id="45075" name="Text Box 19"/>
          <p:cNvSpPr txBox="1">
            <a:spLocks noChangeArrowheads="1"/>
          </p:cNvSpPr>
          <p:nvPr/>
        </p:nvSpPr>
        <p:spPr bwMode="auto">
          <a:xfrm>
            <a:off x="485775" y="5613400"/>
            <a:ext cx="13112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000099"/>
                </a:solidFill>
                <a:latin typeface="Monotype Corsiva" panose="03010101010201010101" pitchFamily="66" charset="0"/>
              </a:rPr>
              <a:t>Çoban</a:t>
            </a:r>
          </a:p>
          <a:p>
            <a:pPr algn="ctr" eaLnBrk="1" hangingPunct="1">
              <a:spcBef>
                <a:spcPct val="0"/>
              </a:spcBef>
              <a:buFontTx/>
              <a:buNone/>
            </a:pPr>
            <a:r>
              <a:rPr lang="tr-TR" altLang="tr-TR" sz="2000" b="1">
                <a:solidFill>
                  <a:srgbClr val="000099"/>
                </a:solidFill>
                <a:latin typeface="Monotype Corsiva" panose="03010101010201010101" pitchFamily="66" charset="0"/>
              </a:rPr>
              <a:t>Takımyıldızı</a:t>
            </a:r>
            <a:endParaRPr lang="tr-TR" altLang="tr-TR" sz="2400" b="1">
              <a:solidFill>
                <a:srgbClr val="000099"/>
              </a:solidFill>
              <a:latin typeface="Monotype Corsiva" panose="03010101010201010101" pitchFamily="66" charset="0"/>
            </a:endParaRPr>
          </a:p>
        </p:txBody>
      </p:sp>
      <p:sp>
        <p:nvSpPr>
          <p:cNvPr id="45076" name="Text Box 20"/>
          <p:cNvSpPr txBox="1">
            <a:spLocks noChangeArrowheads="1"/>
          </p:cNvSpPr>
          <p:nvPr/>
        </p:nvSpPr>
        <p:spPr bwMode="auto">
          <a:xfrm>
            <a:off x="2514600" y="5129213"/>
            <a:ext cx="976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000" b="1">
                <a:solidFill>
                  <a:srgbClr val="FF3300"/>
                </a:solidFill>
                <a:latin typeface="Monotype Corsiva" panose="03010101010201010101" pitchFamily="66" charset="0"/>
              </a:rPr>
              <a:t>Arcturus</a:t>
            </a:r>
            <a:endParaRPr lang="tr-TR" altLang="tr-TR" sz="2400" b="1">
              <a:latin typeface="Monotype Corsiva" panose="03010101010201010101" pitchFamily="66" charset="0"/>
            </a:endParaRPr>
          </a:p>
        </p:txBody>
      </p:sp>
      <p:sp>
        <p:nvSpPr>
          <p:cNvPr id="45077" name="Text Box 21"/>
          <p:cNvSpPr txBox="1">
            <a:spLocks noChangeArrowheads="1"/>
          </p:cNvSpPr>
          <p:nvPr/>
        </p:nvSpPr>
        <p:spPr bwMode="auto">
          <a:xfrm>
            <a:off x="4800600" y="5510213"/>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000" b="1">
                <a:solidFill>
                  <a:srgbClr val="0000CC"/>
                </a:solidFill>
                <a:latin typeface="Monotype Corsiva" panose="03010101010201010101" pitchFamily="66" charset="0"/>
              </a:rPr>
              <a:t>Spica</a:t>
            </a:r>
            <a:endParaRPr lang="tr-TR" altLang="tr-TR" sz="2400" b="1">
              <a:solidFill>
                <a:srgbClr val="0000CC"/>
              </a:solidFill>
              <a:latin typeface="Monotype Corsiva" panose="03010101010201010101" pitchFamily="66" charset="0"/>
            </a:endParaRPr>
          </a:p>
        </p:txBody>
      </p:sp>
      <p:sp>
        <p:nvSpPr>
          <p:cNvPr id="45078" name="Rectangle 22"/>
          <p:cNvSpPr>
            <a:spLocks noChangeArrowheads="1"/>
          </p:cNvSpPr>
          <p:nvPr/>
        </p:nvSpPr>
        <p:spPr bwMode="auto">
          <a:xfrm>
            <a:off x="107950" y="115888"/>
            <a:ext cx="3538538" cy="608012"/>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solidFill>
                  <a:srgbClr val="FF5050"/>
                </a:solidFill>
                <a:latin typeface="Monotype Corsiva" panose="03010101010201010101" pitchFamily="66" charset="0"/>
              </a:rPr>
              <a:t>Takımyıldızlar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16432"/>
                                        </p:tgtEl>
                                        <p:attrNameLst>
                                          <p:attrName>style.visibility</p:attrName>
                                        </p:attrNameLst>
                                      </p:cBhvr>
                                      <p:to>
                                        <p:strVal val="visible"/>
                                      </p:to>
                                    </p:set>
                                    <p:anim calcmode="lin" valueType="num">
                                      <p:cBhvr>
                                        <p:cTn id="7" dur="500" fill="hold"/>
                                        <p:tgtEl>
                                          <p:spTgt spid="316432"/>
                                        </p:tgtEl>
                                        <p:attrNameLst>
                                          <p:attrName>ppt_x</p:attrName>
                                        </p:attrNameLst>
                                      </p:cBhvr>
                                      <p:tavLst>
                                        <p:tav tm="0">
                                          <p:val>
                                            <p:strVal val="#ppt_x"/>
                                          </p:val>
                                        </p:tav>
                                        <p:tav tm="100000">
                                          <p:val>
                                            <p:strVal val="#ppt_x"/>
                                          </p:val>
                                        </p:tav>
                                      </p:tavLst>
                                    </p:anim>
                                    <p:anim calcmode="lin" valueType="num">
                                      <p:cBhvr>
                                        <p:cTn id="8" dur="500" fill="hold"/>
                                        <p:tgtEl>
                                          <p:spTgt spid="316432"/>
                                        </p:tgtEl>
                                        <p:attrNameLst>
                                          <p:attrName>ppt_y</p:attrName>
                                        </p:attrNameLst>
                                      </p:cBhvr>
                                      <p:tavLst>
                                        <p:tav tm="0">
                                          <p:val>
                                            <p:strVal val="#ppt_y-#ppt_h/2"/>
                                          </p:val>
                                        </p:tav>
                                        <p:tav tm="100000">
                                          <p:val>
                                            <p:strVal val="#ppt_y"/>
                                          </p:val>
                                        </p:tav>
                                      </p:tavLst>
                                    </p:anim>
                                    <p:anim calcmode="lin" valueType="num">
                                      <p:cBhvr>
                                        <p:cTn id="9" dur="500" fill="hold"/>
                                        <p:tgtEl>
                                          <p:spTgt spid="316432"/>
                                        </p:tgtEl>
                                        <p:attrNameLst>
                                          <p:attrName>ppt_w</p:attrName>
                                        </p:attrNameLst>
                                      </p:cBhvr>
                                      <p:tavLst>
                                        <p:tav tm="0">
                                          <p:val>
                                            <p:strVal val="#ppt_w"/>
                                          </p:val>
                                        </p:tav>
                                        <p:tav tm="100000">
                                          <p:val>
                                            <p:strVal val="#ppt_w"/>
                                          </p:val>
                                        </p:tav>
                                      </p:tavLst>
                                    </p:anim>
                                    <p:anim calcmode="lin" valueType="num">
                                      <p:cBhvr>
                                        <p:cTn id="10" dur="500" fill="hold"/>
                                        <p:tgtEl>
                                          <p:spTgt spid="3164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3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2"/>
          <p:cNvSpPr txBox="1">
            <a:spLocks noChangeArrowheads="1"/>
          </p:cNvSpPr>
          <p:nvPr/>
        </p:nvSpPr>
        <p:spPr bwMode="auto">
          <a:xfrm>
            <a:off x="107950" y="188913"/>
            <a:ext cx="8856663"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b="1" i="1" dirty="0">
                <a:solidFill>
                  <a:srgbClr val="000099"/>
                </a:solidFill>
                <a:latin typeface="Tahoma" pitchFamily="34" charset="0"/>
              </a:rPr>
              <a:t>Başak takımyıldızının hemen doğusunda Terazi ve Akrep takımyıldızları yeralırlar. Her ikisi de en iyi yaz mevsiminde gözlenirler. Terazi ve Akrep takımyıldızları daima güney ufkuna yakın konumlarda görülürler. Akrebin kalbi olarak da bilinen Antares’i dikkatle gözlerseniz kırmızı renkte olduğunu görebilirsiniz.</a:t>
            </a:r>
          </a:p>
        </p:txBody>
      </p:sp>
      <p:pic>
        <p:nvPicPr>
          <p:cNvPr id="46083" name="Picture 3" descr="0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654800"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ext Box 2"/>
          <p:cNvSpPr txBox="1">
            <a:spLocks noChangeArrowheads="1"/>
          </p:cNvSpPr>
          <p:nvPr/>
        </p:nvSpPr>
        <p:spPr bwMode="auto">
          <a:xfrm>
            <a:off x="107950" y="188913"/>
            <a:ext cx="88566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Akrep takımyıldızının diğer tarafında ise çoğu kimse tarafından çaydanlığa benzetilen Yay takımyıldızı bulunmaktadır. Yay takımyıldızı da yazları güney ufkuna çok yakın olarak gözlenebilir.</a:t>
            </a:r>
          </a:p>
        </p:txBody>
      </p:sp>
      <p:pic>
        <p:nvPicPr>
          <p:cNvPr id="47107" name="Picture 3" descr="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73735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633913" y="260350"/>
            <a:ext cx="4186237"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solidFill>
                  <a:srgbClr val="000099"/>
                </a:solidFill>
                <a:latin typeface="Monotype Corsiva" panose="03010101010201010101" pitchFamily="66" charset="0"/>
              </a:rPr>
              <a:t>İkizler Takımyıldızı</a:t>
            </a:r>
          </a:p>
        </p:txBody>
      </p:sp>
      <p:sp>
        <p:nvSpPr>
          <p:cNvPr id="319491" name="AutoShape 3"/>
          <p:cNvSpPr>
            <a:spLocks noChangeArrowheads="1"/>
          </p:cNvSpPr>
          <p:nvPr/>
        </p:nvSpPr>
        <p:spPr bwMode="auto">
          <a:xfrm>
            <a:off x="7524750" y="5013325"/>
            <a:ext cx="287338" cy="287338"/>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9492" name="AutoShape 4"/>
          <p:cNvSpPr>
            <a:spLocks noChangeArrowheads="1"/>
          </p:cNvSpPr>
          <p:nvPr/>
        </p:nvSpPr>
        <p:spPr bwMode="auto">
          <a:xfrm>
            <a:off x="7380288" y="4005263"/>
            <a:ext cx="287337" cy="287337"/>
          </a:xfrm>
          <a:prstGeom prst="star5">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tr-TR"/>
          </a:p>
        </p:txBody>
      </p:sp>
      <p:sp>
        <p:nvSpPr>
          <p:cNvPr id="319493" name="AutoShape 5"/>
          <p:cNvSpPr>
            <a:spLocks noChangeArrowheads="1"/>
          </p:cNvSpPr>
          <p:nvPr/>
        </p:nvSpPr>
        <p:spPr bwMode="auto">
          <a:xfrm>
            <a:off x="468313" y="1485900"/>
            <a:ext cx="215900" cy="215900"/>
          </a:xfrm>
          <a:prstGeom prst="star5">
            <a:avLst/>
          </a:prstGeom>
          <a:solidFill>
            <a:schemeClr val="tx1"/>
          </a:solidFill>
          <a:ln w="9525">
            <a:solidFill>
              <a:srgbClr val="FFFF66"/>
            </a:solidFill>
            <a:miter lim="800000"/>
            <a:headEnd/>
            <a:tailEnd/>
          </a:ln>
          <a:effectLst/>
          <a:extLst/>
        </p:spPr>
        <p:txBody>
          <a:bodyPr wrap="none" anchor="ctr"/>
          <a:lstStyle/>
          <a:p>
            <a:pPr>
              <a:defRPr/>
            </a:pPr>
            <a:endParaRPr lang="tr-TR"/>
          </a:p>
        </p:txBody>
      </p:sp>
      <p:sp>
        <p:nvSpPr>
          <p:cNvPr id="319494" name="AutoShape 6"/>
          <p:cNvSpPr>
            <a:spLocks noChangeArrowheads="1"/>
          </p:cNvSpPr>
          <p:nvPr/>
        </p:nvSpPr>
        <p:spPr bwMode="auto">
          <a:xfrm>
            <a:off x="1044575" y="1125538"/>
            <a:ext cx="215900" cy="215900"/>
          </a:xfrm>
          <a:prstGeom prst="star5">
            <a:avLst/>
          </a:prstGeom>
          <a:solidFill>
            <a:schemeClr val="tx1"/>
          </a:solidFill>
          <a:ln w="9525">
            <a:solidFill>
              <a:srgbClr val="FFFF66"/>
            </a:solidFill>
            <a:miter lim="800000"/>
            <a:headEnd/>
            <a:tailEnd/>
          </a:ln>
          <a:effectLst/>
          <a:extLst/>
        </p:spPr>
        <p:txBody>
          <a:bodyPr wrap="none" anchor="ctr"/>
          <a:lstStyle/>
          <a:p>
            <a:pPr>
              <a:defRPr/>
            </a:pPr>
            <a:endParaRPr lang="tr-TR"/>
          </a:p>
        </p:txBody>
      </p:sp>
      <p:sp>
        <p:nvSpPr>
          <p:cNvPr id="319495" name="AutoShape 7"/>
          <p:cNvSpPr>
            <a:spLocks noChangeArrowheads="1"/>
          </p:cNvSpPr>
          <p:nvPr/>
        </p:nvSpPr>
        <p:spPr bwMode="auto">
          <a:xfrm>
            <a:off x="1835150" y="1270000"/>
            <a:ext cx="215900" cy="215900"/>
          </a:xfrm>
          <a:prstGeom prst="star5">
            <a:avLst/>
          </a:prstGeom>
          <a:solidFill>
            <a:schemeClr val="tx1"/>
          </a:solidFill>
          <a:ln w="9525">
            <a:solidFill>
              <a:srgbClr val="FFFF66"/>
            </a:solidFill>
            <a:miter lim="800000"/>
            <a:headEnd/>
            <a:tailEnd/>
          </a:ln>
          <a:effectLst/>
          <a:extLst/>
        </p:spPr>
        <p:txBody>
          <a:bodyPr wrap="none" anchor="ctr"/>
          <a:lstStyle/>
          <a:p>
            <a:pPr>
              <a:defRPr/>
            </a:pPr>
            <a:endParaRPr lang="tr-TR"/>
          </a:p>
        </p:txBody>
      </p:sp>
      <p:sp>
        <p:nvSpPr>
          <p:cNvPr id="319496" name="AutoShape 8"/>
          <p:cNvSpPr>
            <a:spLocks noChangeArrowheads="1"/>
          </p:cNvSpPr>
          <p:nvPr/>
        </p:nvSpPr>
        <p:spPr bwMode="auto">
          <a:xfrm>
            <a:off x="3779838" y="2133600"/>
            <a:ext cx="215900" cy="215900"/>
          </a:xfrm>
          <a:prstGeom prst="star5">
            <a:avLst/>
          </a:prstGeom>
          <a:solidFill>
            <a:schemeClr val="tx1"/>
          </a:solidFill>
          <a:ln w="9525">
            <a:solidFill>
              <a:srgbClr val="FFFF66"/>
            </a:solidFill>
            <a:miter lim="800000"/>
            <a:headEnd/>
            <a:tailEnd/>
          </a:ln>
          <a:effectLst/>
          <a:extLst/>
        </p:spPr>
        <p:txBody>
          <a:bodyPr wrap="none" anchor="ctr"/>
          <a:lstStyle/>
          <a:p>
            <a:pPr>
              <a:defRPr/>
            </a:pPr>
            <a:endParaRPr lang="tr-TR"/>
          </a:p>
        </p:txBody>
      </p:sp>
      <p:sp>
        <p:nvSpPr>
          <p:cNvPr id="319497" name="AutoShape 9"/>
          <p:cNvSpPr>
            <a:spLocks noChangeArrowheads="1"/>
          </p:cNvSpPr>
          <p:nvPr/>
        </p:nvSpPr>
        <p:spPr bwMode="auto">
          <a:xfrm>
            <a:off x="2771775" y="2133600"/>
            <a:ext cx="215900" cy="215900"/>
          </a:xfrm>
          <a:prstGeom prst="star5">
            <a:avLst/>
          </a:prstGeom>
          <a:solidFill>
            <a:schemeClr val="tx1"/>
          </a:solidFill>
          <a:ln w="9525">
            <a:solidFill>
              <a:srgbClr val="FFFF66"/>
            </a:solidFill>
            <a:miter lim="800000"/>
            <a:headEnd/>
            <a:tailEnd/>
          </a:ln>
          <a:effectLst/>
          <a:extLst/>
        </p:spPr>
        <p:txBody>
          <a:bodyPr wrap="none" anchor="ctr"/>
          <a:lstStyle/>
          <a:p>
            <a:pPr>
              <a:defRPr/>
            </a:pPr>
            <a:endParaRPr lang="tr-TR"/>
          </a:p>
        </p:txBody>
      </p:sp>
      <p:sp>
        <p:nvSpPr>
          <p:cNvPr id="319498" name="AutoShape 10"/>
          <p:cNvSpPr>
            <a:spLocks noChangeArrowheads="1"/>
          </p:cNvSpPr>
          <p:nvPr/>
        </p:nvSpPr>
        <p:spPr bwMode="auto">
          <a:xfrm>
            <a:off x="4067175" y="1412875"/>
            <a:ext cx="215900" cy="215900"/>
          </a:xfrm>
          <a:prstGeom prst="star5">
            <a:avLst/>
          </a:prstGeom>
          <a:solidFill>
            <a:schemeClr val="tx1"/>
          </a:solidFill>
          <a:ln w="9525">
            <a:solidFill>
              <a:srgbClr val="FFFF66"/>
            </a:solidFill>
            <a:miter lim="800000"/>
            <a:headEnd/>
            <a:tailEnd/>
          </a:ln>
          <a:effectLst/>
          <a:extLst/>
        </p:spPr>
        <p:txBody>
          <a:bodyPr wrap="none" anchor="ctr"/>
          <a:lstStyle/>
          <a:p>
            <a:pPr>
              <a:defRPr/>
            </a:pPr>
            <a:endParaRPr lang="tr-TR"/>
          </a:p>
        </p:txBody>
      </p:sp>
      <p:sp>
        <p:nvSpPr>
          <p:cNvPr id="319499" name="AutoShape 11"/>
          <p:cNvSpPr>
            <a:spLocks noChangeArrowheads="1"/>
          </p:cNvSpPr>
          <p:nvPr/>
        </p:nvSpPr>
        <p:spPr bwMode="auto">
          <a:xfrm>
            <a:off x="2627313" y="1412875"/>
            <a:ext cx="215900" cy="215900"/>
          </a:xfrm>
          <a:prstGeom prst="star5">
            <a:avLst/>
          </a:prstGeom>
          <a:solidFill>
            <a:schemeClr val="tx1"/>
          </a:solidFill>
          <a:ln w="9525">
            <a:solidFill>
              <a:srgbClr val="FFFF66"/>
            </a:solidFill>
            <a:miter lim="800000"/>
            <a:headEnd/>
            <a:tailEnd/>
          </a:ln>
          <a:effectLst/>
          <a:extLst/>
        </p:spPr>
        <p:txBody>
          <a:bodyPr wrap="none" anchor="ctr"/>
          <a:lstStyle/>
          <a:p>
            <a:pPr>
              <a:defRPr/>
            </a:pPr>
            <a:endParaRPr lang="tr-TR"/>
          </a:p>
        </p:txBody>
      </p:sp>
      <p:grpSp>
        <p:nvGrpSpPr>
          <p:cNvPr id="319500" name="Group 12"/>
          <p:cNvGrpSpPr>
            <a:grpSpLocks/>
          </p:cNvGrpSpPr>
          <p:nvPr/>
        </p:nvGrpSpPr>
        <p:grpSpPr bwMode="auto">
          <a:xfrm>
            <a:off x="2843214" y="1628775"/>
            <a:ext cx="5836220" cy="4242271"/>
            <a:chOff x="1701" y="936"/>
            <a:chExt cx="3721" cy="2763"/>
          </a:xfrm>
        </p:grpSpPr>
        <p:sp>
          <p:nvSpPr>
            <p:cNvPr id="48145" name="Line 13"/>
            <p:cNvSpPr>
              <a:spLocks noChangeShapeType="1"/>
            </p:cNvSpPr>
            <p:nvPr/>
          </p:nvSpPr>
          <p:spPr bwMode="auto">
            <a:xfrm>
              <a:off x="1701" y="936"/>
              <a:ext cx="3084" cy="204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8146" name="Text Box 14"/>
            <p:cNvSpPr txBox="1">
              <a:spLocks noChangeArrowheads="1"/>
            </p:cNvSpPr>
            <p:nvPr/>
          </p:nvSpPr>
          <p:spPr bwMode="auto">
            <a:xfrm>
              <a:off x="4876" y="2252"/>
              <a:ext cx="498" cy="268"/>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000" b="1">
                  <a:solidFill>
                    <a:srgbClr val="000099"/>
                  </a:solidFill>
                  <a:latin typeface="Monotype Corsiva" panose="03010101010201010101" pitchFamily="66" charset="0"/>
                </a:rPr>
                <a:t>Castor</a:t>
              </a:r>
            </a:p>
          </p:txBody>
        </p:sp>
        <p:sp>
          <p:nvSpPr>
            <p:cNvPr id="48147" name="Text Box 15"/>
            <p:cNvSpPr txBox="1">
              <a:spLocks noChangeArrowheads="1"/>
            </p:cNvSpPr>
            <p:nvPr/>
          </p:nvSpPr>
          <p:spPr bwMode="auto">
            <a:xfrm>
              <a:off x="4921" y="3431"/>
              <a:ext cx="501" cy="268"/>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000" b="1">
                  <a:solidFill>
                    <a:srgbClr val="000099"/>
                  </a:solidFill>
                  <a:latin typeface="Monotype Corsiva" panose="03010101010201010101" pitchFamily="66" charset="0"/>
                </a:rPr>
                <a:t>Pollux</a:t>
              </a:r>
            </a:p>
          </p:txBody>
        </p:sp>
      </p:grpSp>
      <p:sp>
        <p:nvSpPr>
          <p:cNvPr id="48141" name="Text Box 16"/>
          <p:cNvSpPr txBox="1">
            <a:spLocks noChangeArrowheads="1"/>
          </p:cNvSpPr>
          <p:nvPr/>
        </p:nvSpPr>
        <p:spPr bwMode="auto">
          <a:xfrm>
            <a:off x="1041400" y="1724025"/>
            <a:ext cx="96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a:solidFill>
                  <a:srgbClr val="000099"/>
                </a:solidFill>
                <a:latin typeface="Monotype Corsiva" panose="03010101010201010101" pitchFamily="66" charset="0"/>
              </a:rPr>
              <a:t>Büyükayı</a:t>
            </a:r>
          </a:p>
        </p:txBody>
      </p:sp>
      <p:sp>
        <p:nvSpPr>
          <p:cNvPr id="48142" name="Text Box 17"/>
          <p:cNvSpPr txBox="1">
            <a:spLocks noChangeArrowheads="1"/>
          </p:cNvSpPr>
          <p:nvPr/>
        </p:nvSpPr>
        <p:spPr bwMode="auto">
          <a:xfrm>
            <a:off x="250825" y="4691063"/>
            <a:ext cx="5203825" cy="1978025"/>
          </a:xfrm>
          <a:prstGeom prst="rect">
            <a:avLst/>
          </a:prstGeom>
          <a:noFill/>
          <a:ln w="57150">
            <a:solidFill>
              <a:srgbClr val="008000"/>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0000CC"/>
                </a:solidFill>
                <a:latin typeface="Monotype Corsiva" panose="03010101010201010101" pitchFamily="66" charset="0"/>
              </a:rPr>
              <a:t>Büyük ayı’nın şekildeki yıldızlarını bir doğru ile devam ettirirseniz ikizler takımyıldızının en parlak iki yıldızı </a:t>
            </a:r>
            <a:r>
              <a:rPr lang="tr-TR" altLang="tr-TR" sz="2000" b="1">
                <a:solidFill>
                  <a:srgbClr val="FF0000"/>
                </a:solidFill>
                <a:latin typeface="Monotype Corsiva" panose="03010101010201010101" pitchFamily="66" charset="0"/>
              </a:rPr>
              <a:t>Castor </a:t>
            </a:r>
            <a:r>
              <a:rPr lang="tr-TR" altLang="tr-TR" sz="2000" b="1">
                <a:solidFill>
                  <a:srgbClr val="0000CC"/>
                </a:solidFill>
                <a:latin typeface="Monotype Corsiva" panose="03010101010201010101" pitchFamily="66" charset="0"/>
              </a:rPr>
              <a:t>ve </a:t>
            </a:r>
            <a:r>
              <a:rPr lang="tr-TR" altLang="tr-TR" sz="2000" b="1">
                <a:solidFill>
                  <a:srgbClr val="FF0000"/>
                </a:solidFill>
                <a:latin typeface="Monotype Corsiva" panose="03010101010201010101" pitchFamily="66" charset="0"/>
              </a:rPr>
              <a:t>Pollux’</a:t>
            </a:r>
            <a:r>
              <a:rPr lang="tr-TR" altLang="tr-TR" sz="2000" b="1">
                <a:solidFill>
                  <a:srgbClr val="0000CC"/>
                </a:solidFill>
                <a:latin typeface="Monotype Corsiva" panose="03010101010201010101" pitchFamily="66" charset="0"/>
              </a:rPr>
              <a:t>a ulaşırsınız. </a:t>
            </a:r>
          </a:p>
          <a:p>
            <a:pPr algn="ctr" eaLnBrk="1" hangingPunct="1">
              <a:spcBef>
                <a:spcPct val="0"/>
              </a:spcBef>
              <a:buFontTx/>
              <a:buNone/>
            </a:pPr>
            <a:endParaRPr lang="tr-TR" altLang="tr-TR" sz="2000" b="1">
              <a:solidFill>
                <a:srgbClr val="0000CC"/>
              </a:solidFill>
              <a:latin typeface="Monotype Corsiva" panose="03010101010201010101" pitchFamily="66" charset="0"/>
            </a:endParaRPr>
          </a:p>
          <a:p>
            <a:pPr algn="ctr" eaLnBrk="1" hangingPunct="1">
              <a:spcBef>
                <a:spcPct val="0"/>
              </a:spcBef>
              <a:buFontTx/>
              <a:buNone/>
            </a:pPr>
            <a:r>
              <a:rPr lang="tr-TR" altLang="tr-TR" sz="2000" b="1">
                <a:solidFill>
                  <a:srgbClr val="FF0000"/>
                </a:solidFill>
                <a:latin typeface="Monotype Corsiva" panose="03010101010201010101" pitchFamily="66" charset="0"/>
              </a:rPr>
              <a:t>Uranüs </a:t>
            </a:r>
            <a:r>
              <a:rPr lang="tr-TR" altLang="tr-TR" sz="2000" b="1">
                <a:solidFill>
                  <a:srgbClr val="000099"/>
                </a:solidFill>
                <a:latin typeface="Monotype Corsiva" panose="03010101010201010101" pitchFamily="66" charset="0"/>
              </a:rPr>
              <a:t>ve </a:t>
            </a:r>
            <a:r>
              <a:rPr lang="tr-TR" altLang="tr-TR" sz="2000" b="1">
                <a:solidFill>
                  <a:srgbClr val="FF0000"/>
                </a:solidFill>
                <a:latin typeface="Monotype Corsiva" panose="03010101010201010101" pitchFamily="66" charset="0"/>
              </a:rPr>
              <a:t>Pluto gezegenleri</a:t>
            </a:r>
            <a:r>
              <a:rPr lang="tr-TR" altLang="tr-TR" sz="2000" b="1">
                <a:solidFill>
                  <a:srgbClr val="000099"/>
                </a:solidFill>
                <a:latin typeface="Monotype Corsiva" panose="03010101010201010101" pitchFamily="66" charset="0"/>
              </a:rPr>
              <a:t> ilk olarak bu takım yıldızındayken keşfedilmiştir.</a:t>
            </a:r>
          </a:p>
        </p:txBody>
      </p:sp>
      <p:sp>
        <p:nvSpPr>
          <p:cNvPr id="48143" name="Rectangle 18"/>
          <p:cNvSpPr>
            <a:spLocks noChangeArrowheads="1"/>
          </p:cNvSpPr>
          <p:nvPr/>
        </p:nvSpPr>
        <p:spPr bwMode="auto">
          <a:xfrm>
            <a:off x="179388" y="115888"/>
            <a:ext cx="3538537" cy="608012"/>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solidFill>
                  <a:srgbClr val="FF5050"/>
                </a:solidFill>
                <a:latin typeface="Monotype Corsiva" panose="03010101010201010101" pitchFamily="66" charset="0"/>
              </a:rPr>
              <a:t>Takımyıldızlar</a:t>
            </a:r>
          </a:p>
        </p:txBody>
      </p:sp>
      <p:pic>
        <p:nvPicPr>
          <p:cNvPr id="48144" name="Picture 19" descr="gem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981075"/>
            <a:ext cx="183673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19500"/>
                                        </p:tgtEl>
                                        <p:attrNameLst>
                                          <p:attrName>style.visibility</p:attrName>
                                        </p:attrNameLst>
                                      </p:cBhvr>
                                      <p:to>
                                        <p:strVal val="visible"/>
                                      </p:to>
                                    </p:set>
                                    <p:animEffect transition="in" filter="randombar(horizontal)">
                                      <p:cBhvr>
                                        <p:cTn id="7" dur="500"/>
                                        <p:tgtEl>
                                          <p:spTgt spid="319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ext Box 2"/>
          <p:cNvSpPr txBox="1">
            <a:spLocks noChangeArrowheads="1"/>
          </p:cNvSpPr>
          <p:nvPr/>
        </p:nvSpPr>
        <p:spPr bwMode="auto">
          <a:xfrm>
            <a:off x="107950" y="188640"/>
            <a:ext cx="88566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buSzPct val="200000"/>
              <a:buFont typeface="Comic Sans MS" pitchFamily="66" charset="0"/>
              <a:buChar char="●"/>
              <a:defRPr/>
            </a:pPr>
            <a:r>
              <a:rPr lang="tr-TR" sz="2000" b="1" i="1" dirty="0">
                <a:solidFill>
                  <a:srgbClr val="000099"/>
                </a:solidFill>
                <a:latin typeface="Tahoma" pitchFamily="34" charset="0"/>
              </a:rPr>
              <a:t>Herkül, Kartal, Terazi, Akrep ve Yay takımyıldızlarının tam ortasında ise Yılancı ve Yılan takımyıldızları yeralır. Her ikisi de yazın gözlenen takımyıldızlardır.</a:t>
            </a:r>
          </a:p>
        </p:txBody>
      </p:sp>
      <p:pic>
        <p:nvPicPr>
          <p:cNvPr id="49155" name="Picture 3" descr="0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673735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no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28775"/>
            <a:ext cx="799306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ChangeArrowheads="1"/>
          </p:cNvSpPr>
          <p:nvPr/>
        </p:nvSpPr>
        <p:spPr bwMode="auto">
          <a:xfrm>
            <a:off x="611188" y="836613"/>
            <a:ext cx="7993062" cy="57626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dirty="0">
                <a:solidFill>
                  <a:srgbClr val="0000CC"/>
                </a:solidFill>
                <a:latin typeface="Monotype Corsiva" panose="03010101010201010101" pitchFamily="66" charset="0"/>
              </a:rPr>
              <a:t>B</a:t>
            </a:r>
            <a:r>
              <a:rPr lang="tr-TR" altLang="tr-TR" sz="2800" b="1" dirty="0">
                <a:solidFill>
                  <a:srgbClr val="0000CC"/>
                </a:solidFill>
              </a:rPr>
              <a:t>ü</a:t>
            </a:r>
            <a:r>
              <a:rPr lang="tr-TR" altLang="tr-TR" sz="2800" b="1" dirty="0">
                <a:solidFill>
                  <a:srgbClr val="0000CC"/>
                </a:solidFill>
                <a:latin typeface="Monotype Corsiva" panose="03010101010201010101" pitchFamily="66" charset="0"/>
              </a:rPr>
              <a:t>y</a:t>
            </a:r>
            <a:r>
              <a:rPr lang="tr-TR" altLang="tr-TR" sz="2800" b="1" dirty="0">
                <a:solidFill>
                  <a:srgbClr val="0000CC"/>
                </a:solidFill>
              </a:rPr>
              <a:t>ü</a:t>
            </a:r>
            <a:r>
              <a:rPr lang="tr-TR" altLang="tr-TR" sz="2800" b="1" dirty="0">
                <a:solidFill>
                  <a:srgbClr val="0000CC"/>
                </a:solidFill>
                <a:latin typeface="Monotype Corsiva" panose="03010101010201010101" pitchFamily="66" charset="0"/>
              </a:rPr>
              <a:t>kayı Takımyıldızından hareketle bulunabilecek yıldızlar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 y="877888"/>
            <a:ext cx="82296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solidFill>
                  <a:srgbClr val="000099"/>
                </a:solidFill>
                <a:latin typeface="Monotype Corsiva" panose="03010101010201010101" pitchFamily="66" charset="0"/>
              </a:rPr>
              <a:t>Avcı (Orion) Takımyıldızı</a:t>
            </a:r>
          </a:p>
        </p:txBody>
      </p:sp>
      <p:pic>
        <p:nvPicPr>
          <p:cNvPr id="51203" name="Picture 3" descr="untitled image1"/>
          <p:cNvPicPr>
            <a:picLocks noChangeAspect="1" noChangeArrowheads="1"/>
          </p:cNvPicPr>
          <p:nvPr/>
        </p:nvPicPr>
        <p:blipFill>
          <a:blip r:embed="rId2">
            <a:extLst>
              <a:ext uri="{28A0092B-C50C-407E-A947-70E740481C1C}">
                <a14:useLocalDpi xmlns:a14="http://schemas.microsoft.com/office/drawing/2010/main" val="0"/>
              </a:ext>
            </a:extLst>
          </a:blip>
          <a:srcRect l="23492" r="22954"/>
          <a:stretch>
            <a:fillRect/>
          </a:stretch>
        </p:blipFill>
        <p:spPr bwMode="auto">
          <a:xfrm>
            <a:off x="4500563" y="1628775"/>
            <a:ext cx="4103687"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4"/>
          <p:cNvSpPr>
            <a:spLocks noChangeArrowheads="1"/>
          </p:cNvSpPr>
          <p:nvPr/>
        </p:nvSpPr>
        <p:spPr bwMode="auto">
          <a:xfrm>
            <a:off x="395288" y="1700213"/>
            <a:ext cx="3743325" cy="4165600"/>
          </a:xfrm>
          <a:prstGeom prst="rect">
            <a:avLst/>
          </a:prstGeom>
          <a:noFill/>
          <a:ln w="571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Char char="•"/>
            </a:pPr>
            <a:r>
              <a:rPr lang="tr-TR" altLang="tr-TR" sz="1800">
                <a:latin typeface="Arial" panose="020B0604020202020204" pitchFamily="34" charset="0"/>
              </a:rPr>
              <a:t> </a:t>
            </a:r>
            <a:r>
              <a:rPr lang="tr-TR" altLang="tr-TR" sz="2400" b="1">
                <a:solidFill>
                  <a:srgbClr val="FF9933"/>
                </a:solidFill>
                <a:latin typeface="Monotype Corsiva" panose="03010101010201010101" pitchFamily="66" charset="0"/>
              </a:rPr>
              <a:t>Avcı (Orion) takımyıldızını kış aylarında rahatlıkla görebilirsiniz.</a:t>
            </a:r>
            <a:r>
              <a:rPr lang="tr-TR" altLang="tr-TR" sz="2400">
                <a:latin typeface="Monotype Corsiva" panose="03010101010201010101" pitchFamily="66" charset="0"/>
              </a:rPr>
              <a:t> </a:t>
            </a:r>
          </a:p>
          <a:p>
            <a:pPr algn="ctr" eaLnBrk="1" hangingPunct="1">
              <a:spcBef>
                <a:spcPct val="0"/>
              </a:spcBef>
              <a:buFontTx/>
              <a:buNone/>
            </a:pPr>
            <a:endParaRPr lang="tr-TR" altLang="tr-TR" sz="2400">
              <a:latin typeface="Monotype Corsiva" panose="03010101010201010101" pitchFamily="66" charset="0"/>
            </a:endParaRPr>
          </a:p>
          <a:p>
            <a:pPr algn="ctr" eaLnBrk="1" hangingPunct="1">
              <a:spcBef>
                <a:spcPct val="0"/>
              </a:spcBef>
              <a:buFontTx/>
              <a:buChar char="•"/>
            </a:pPr>
            <a:r>
              <a:rPr lang="tr-TR" altLang="tr-TR" sz="2400">
                <a:latin typeface="Monotype Corsiva" panose="03010101010201010101" pitchFamily="66" charset="0"/>
              </a:rPr>
              <a:t> </a:t>
            </a:r>
            <a:r>
              <a:rPr lang="tr-TR" altLang="tr-TR" sz="2400" b="1">
                <a:solidFill>
                  <a:srgbClr val="0000CC"/>
                </a:solidFill>
                <a:latin typeface="Monotype Corsiva" panose="03010101010201010101" pitchFamily="66" charset="0"/>
              </a:rPr>
              <a:t>Bu takımyıldızının çok bilindik olmasının nedeni, bir arada çok parlak yıldızlara sahip olması ve gök ekvatoru üzerinde bulunmasıdır. Bu sayede tüm Dünya bu takım yıldızını görebilir.</a:t>
            </a:r>
          </a:p>
        </p:txBody>
      </p:sp>
      <p:sp>
        <p:nvSpPr>
          <p:cNvPr id="51205" name="Rectangle 5"/>
          <p:cNvSpPr>
            <a:spLocks noChangeArrowheads="1"/>
          </p:cNvSpPr>
          <p:nvPr/>
        </p:nvSpPr>
        <p:spPr bwMode="auto">
          <a:xfrm>
            <a:off x="179388" y="84138"/>
            <a:ext cx="3538537" cy="608012"/>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solidFill>
                  <a:srgbClr val="FF5050"/>
                </a:solidFill>
                <a:latin typeface="Monotype Corsiva" panose="03010101010201010101" pitchFamily="66" charset="0"/>
              </a:rPr>
              <a:t>Takımyıldızlar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276600" y="836613"/>
            <a:ext cx="54102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400">
                <a:latin typeface="Monotype Corsiva" panose="03010101010201010101" pitchFamily="66" charset="0"/>
              </a:rPr>
              <a:t>Sirius</a:t>
            </a:r>
            <a:r>
              <a:rPr lang="tr-TR" altLang="tr-TR" sz="4400"/>
              <a:t>’</a:t>
            </a:r>
            <a:r>
              <a:rPr lang="tr-TR" altLang="tr-TR" sz="4400">
                <a:latin typeface="Monotype Corsiva" panose="03010101010201010101" pitchFamily="66" charset="0"/>
              </a:rPr>
              <a:t>un Bulunması</a:t>
            </a:r>
          </a:p>
        </p:txBody>
      </p:sp>
      <p:sp>
        <p:nvSpPr>
          <p:cNvPr id="52227" name="Rectangle 3"/>
          <p:cNvSpPr>
            <a:spLocks noChangeArrowheads="1"/>
          </p:cNvSpPr>
          <p:nvPr/>
        </p:nvSpPr>
        <p:spPr bwMode="auto">
          <a:xfrm>
            <a:off x="457200" y="1600200"/>
            <a:ext cx="4038600" cy="4852988"/>
          </a:xfrm>
          <a:prstGeom prst="rect">
            <a:avLst/>
          </a:prstGeom>
          <a:noFill/>
          <a:ln w="571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pPr>
            <a:r>
              <a:rPr lang="tr-TR" altLang="tr-TR" sz="2800" b="1">
                <a:solidFill>
                  <a:srgbClr val="C52409"/>
                </a:solidFill>
                <a:latin typeface="Monotype Corsiva" panose="03010101010201010101" pitchFamily="66" charset="0"/>
              </a:rPr>
              <a:t>Avcı Takımyıldızı</a:t>
            </a:r>
            <a:r>
              <a:rPr lang="tr-TR" altLang="tr-TR" sz="2800" b="1">
                <a:solidFill>
                  <a:srgbClr val="C52409"/>
                </a:solidFill>
              </a:rPr>
              <a:t>’</a:t>
            </a:r>
            <a:r>
              <a:rPr lang="tr-TR" altLang="tr-TR" sz="2800" b="1">
                <a:solidFill>
                  <a:srgbClr val="C52409"/>
                </a:solidFill>
                <a:latin typeface="Monotype Corsiva" panose="03010101010201010101" pitchFamily="66" charset="0"/>
              </a:rPr>
              <a:t>nın ortasındaki sıra halindeki 3 yıldızdan eğriliği bozmadan hayali bir doğru ge</a:t>
            </a:r>
            <a:r>
              <a:rPr lang="tr-TR" altLang="tr-TR" sz="2800" b="1">
                <a:solidFill>
                  <a:srgbClr val="C52409"/>
                </a:solidFill>
              </a:rPr>
              <a:t>ç</a:t>
            </a:r>
            <a:r>
              <a:rPr lang="tr-TR" altLang="tr-TR" sz="2800" b="1">
                <a:solidFill>
                  <a:srgbClr val="C52409"/>
                </a:solidFill>
                <a:latin typeface="Monotype Corsiva" panose="03010101010201010101" pitchFamily="66" charset="0"/>
              </a:rPr>
              <a:t>irirsek karşımıza </a:t>
            </a:r>
            <a:r>
              <a:rPr lang="tr-TR" altLang="tr-TR" sz="2800" b="1">
                <a:solidFill>
                  <a:srgbClr val="0000CC"/>
                </a:solidFill>
                <a:latin typeface="Monotype Corsiva" panose="03010101010201010101" pitchFamily="66" charset="0"/>
              </a:rPr>
              <a:t>Sirius</a:t>
            </a:r>
            <a:r>
              <a:rPr lang="tr-TR" altLang="tr-TR" sz="2800" b="1">
                <a:solidFill>
                  <a:srgbClr val="C52409"/>
                </a:solidFill>
                <a:latin typeface="Monotype Corsiva" panose="03010101010201010101" pitchFamily="66" charset="0"/>
              </a:rPr>
              <a:t> yıldızı </a:t>
            </a:r>
            <a:r>
              <a:rPr lang="tr-TR" altLang="tr-TR" sz="2800" b="1">
                <a:solidFill>
                  <a:srgbClr val="C52409"/>
                </a:solidFill>
              </a:rPr>
              <a:t>ç</a:t>
            </a:r>
            <a:r>
              <a:rPr lang="tr-TR" altLang="tr-TR" sz="2800" b="1">
                <a:solidFill>
                  <a:srgbClr val="C52409"/>
                </a:solidFill>
                <a:latin typeface="Monotype Corsiva" panose="03010101010201010101" pitchFamily="66" charset="0"/>
              </a:rPr>
              <a:t>ıkar.</a:t>
            </a:r>
          </a:p>
          <a:p>
            <a:pPr algn="ctr" eaLnBrk="1" hangingPunct="1">
              <a:lnSpc>
                <a:spcPct val="80000"/>
              </a:lnSpc>
            </a:pPr>
            <a:endParaRPr lang="tr-TR" altLang="tr-TR" sz="2800">
              <a:latin typeface="Monotype Corsiva" panose="03010101010201010101" pitchFamily="66" charset="0"/>
            </a:endParaRPr>
          </a:p>
          <a:p>
            <a:pPr algn="ctr" eaLnBrk="1" hangingPunct="1">
              <a:lnSpc>
                <a:spcPct val="80000"/>
              </a:lnSpc>
            </a:pPr>
            <a:r>
              <a:rPr lang="tr-TR" altLang="tr-TR" sz="2800" b="1">
                <a:solidFill>
                  <a:srgbClr val="0000CC"/>
                </a:solidFill>
                <a:latin typeface="Monotype Corsiva" panose="03010101010201010101" pitchFamily="66" charset="0"/>
              </a:rPr>
              <a:t>Sirius</a:t>
            </a:r>
            <a:r>
              <a:rPr lang="tr-TR" altLang="tr-TR" sz="2800" b="1">
                <a:solidFill>
                  <a:srgbClr val="009900"/>
                </a:solidFill>
                <a:latin typeface="Monotype Corsiva" panose="03010101010201010101" pitchFamily="66" charset="0"/>
              </a:rPr>
              <a:t> g</a:t>
            </a:r>
            <a:r>
              <a:rPr lang="tr-TR" altLang="tr-TR" sz="2800" b="1">
                <a:solidFill>
                  <a:srgbClr val="009900"/>
                </a:solidFill>
              </a:rPr>
              <a:t>ö</a:t>
            </a:r>
            <a:r>
              <a:rPr lang="tr-TR" altLang="tr-TR" sz="2800" b="1">
                <a:solidFill>
                  <a:srgbClr val="009900"/>
                </a:solidFill>
                <a:latin typeface="Monotype Corsiva" panose="03010101010201010101" pitchFamily="66" charset="0"/>
              </a:rPr>
              <a:t>ky</a:t>
            </a:r>
            <a:r>
              <a:rPr lang="tr-TR" altLang="tr-TR" sz="2800" b="1">
                <a:solidFill>
                  <a:srgbClr val="009900"/>
                </a:solidFill>
              </a:rPr>
              <a:t>ü</a:t>
            </a:r>
            <a:r>
              <a:rPr lang="tr-TR" altLang="tr-TR" sz="2800" b="1">
                <a:solidFill>
                  <a:srgbClr val="009900"/>
                </a:solidFill>
                <a:latin typeface="Monotype Corsiva" panose="03010101010201010101" pitchFamily="66" charset="0"/>
              </a:rPr>
              <a:t>z</a:t>
            </a:r>
            <a:r>
              <a:rPr lang="tr-TR" altLang="tr-TR" sz="2800" b="1">
                <a:solidFill>
                  <a:srgbClr val="009900"/>
                </a:solidFill>
              </a:rPr>
              <a:t>ü</a:t>
            </a:r>
            <a:r>
              <a:rPr lang="tr-TR" altLang="tr-TR" sz="2800" b="1">
                <a:solidFill>
                  <a:srgbClr val="009900"/>
                </a:solidFill>
                <a:latin typeface="Monotype Corsiva" panose="03010101010201010101" pitchFamily="66" charset="0"/>
              </a:rPr>
              <a:t>n</a:t>
            </a:r>
            <a:r>
              <a:rPr lang="tr-TR" altLang="tr-TR" sz="2800" b="1">
                <a:solidFill>
                  <a:srgbClr val="009900"/>
                </a:solidFill>
              </a:rPr>
              <a:t>ü</a:t>
            </a:r>
            <a:r>
              <a:rPr lang="tr-TR" altLang="tr-TR" sz="2800" b="1">
                <a:solidFill>
                  <a:srgbClr val="009900"/>
                </a:solidFill>
                <a:latin typeface="Monotype Corsiva" panose="03010101010201010101" pitchFamily="66" charset="0"/>
              </a:rPr>
              <a:t>n en parlak yıldızı olduğu halde bize en yakın yıldız değildir. Bize en yakın yıldız </a:t>
            </a:r>
            <a:r>
              <a:rPr lang="tr-TR" altLang="tr-TR" sz="2800" b="1">
                <a:solidFill>
                  <a:srgbClr val="0000CC"/>
                </a:solidFill>
                <a:latin typeface="Monotype Corsiva" panose="03010101010201010101" pitchFamily="66" charset="0"/>
              </a:rPr>
              <a:t>Proxima Centauri</a:t>
            </a:r>
            <a:r>
              <a:rPr lang="tr-TR" altLang="tr-TR" sz="2800" b="1">
                <a:solidFill>
                  <a:srgbClr val="0000CC"/>
                </a:solidFill>
              </a:rPr>
              <a:t>’</a:t>
            </a:r>
            <a:r>
              <a:rPr lang="tr-TR" altLang="tr-TR" sz="2800" b="1">
                <a:solidFill>
                  <a:srgbClr val="0000CC"/>
                </a:solidFill>
                <a:latin typeface="Monotype Corsiva" panose="03010101010201010101" pitchFamily="66" charset="0"/>
              </a:rPr>
              <a:t>dir</a:t>
            </a:r>
            <a:r>
              <a:rPr lang="tr-TR" altLang="tr-TR" sz="2800" b="1">
                <a:solidFill>
                  <a:srgbClr val="009900"/>
                </a:solidFill>
                <a:latin typeface="Monotype Corsiva" panose="03010101010201010101" pitchFamily="66" charset="0"/>
              </a:rPr>
              <a:t>.</a:t>
            </a:r>
          </a:p>
        </p:txBody>
      </p:sp>
      <p:pic>
        <p:nvPicPr>
          <p:cNvPr id="52228" name="Picture 4" descr="http://www.sungaya.de/schwarz/astro/sternbild/or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700213"/>
            <a:ext cx="3443288"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3589" name="Group 5"/>
          <p:cNvGrpSpPr>
            <a:grpSpLocks/>
          </p:cNvGrpSpPr>
          <p:nvPr/>
        </p:nvGrpSpPr>
        <p:grpSpPr bwMode="auto">
          <a:xfrm>
            <a:off x="4932363" y="3716338"/>
            <a:ext cx="2376487" cy="2601912"/>
            <a:chOff x="3107" y="2341"/>
            <a:chExt cx="1497" cy="1639"/>
          </a:xfrm>
        </p:grpSpPr>
        <p:sp>
          <p:nvSpPr>
            <p:cNvPr id="52236" name="Line 6"/>
            <p:cNvSpPr>
              <a:spLocks noChangeShapeType="1"/>
            </p:cNvSpPr>
            <p:nvPr/>
          </p:nvSpPr>
          <p:spPr bwMode="auto">
            <a:xfrm flipH="1">
              <a:off x="3334" y="2341"/>
              <a:ext cx="1270" cy="1316"/>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23591" name="Text Box 7"/>
            <p:cNvSpPr txBox="1">
              <a:spLocks noChangeArrowheads="1"/>
            </p:cNvSpPr>
            <p:nvPr/>
          </p:nvSpPr>
          <p:spPr bwMode="auto">
            <a:xfrm>
              <a:off x="3107" y="3692"/>
              <a:ext cx="5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tr-TR" sz="2400" b="1">
                  <a:solidFill>
                    <a:schemeClr val="bg1"/>
                  </a:solidFill>
                  <a:effectLst>
                    <a:outerShdw blurRad="38100" dist="38100" dir="2700000" algn="tl">
                      <a:srgbClr val="C0C0C0"/>
                    </a:outerShdw>
                  </a:effectLst>
                  <a:latin typeface="Monotype Corsiva" pitchFamily="66" charset="0"/>
                </a:rPr>
                <a:t>Sirius</a:t>
              </a:r>
            </a:p>
          </p:txBody>
        </p:sp>
      </p:grpSp>
      <p:sp>
        <p:nvSpPr>
          <p:cNvPr id="52230" name="Text Box 8"/>
          <p:cNvSpPr txBox="1">
            <a:spLocks noChangeArrowheads="1"/>
          </p:cNvSpPr>
          <p:nvPr/>
        </p:nvSpPr>
        <p:spPr bwMode="auto">
          <a:xfrm>
            <a:off x="6659563" y="1844675"/>
            <a:ext cx="15319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FF3300"/>
                </a:solidFill>
                <a:latin typeface="Monotype Corsiva" panose="03010101010201010101" pitchFamily="66" charset="0"/>
              </a:rPr>
              <a:t>Avcı </a:t>
            </a:r>
          </a:p>
          <a:p>
            <a:pPr algn="ctr" eaLnBrk="1" hangingPunct="1">
              <a:spcBef>
                <a:spcPct val="0"/>
              </a:spcBef>
              <a:buFontTx/>
              <a:buNone/>
            </a:pPr>
            <a:r>
              <a:rPr lang="tr-TR" altLang="tr-TR" sz="2000" b="1">
                <a:solidFill>
                  <a:srgbClr val="FF3300"/>
                </a:solidFill>
                <a:latin typeface="Monotype Corsiva" panose="03010101010201010101" pitchFamily="66" charset="0"/>
              </a:rPr>
              <a:t>Takımyıldızı</a:t>
            </a:r>
          </a:p>
        </p:txBody>
      </p:sp>
      <p:sp>
        <p:nvSpPr>
          <p:cNvPr id="323593" name="Text Box 9"/>
          <p:cNvSpPr txBox="1">
            <a:spLocks noChangeArrowheads="1"/>
          </p:cNvSpPr>
          <p:nvPr/>
        </p:nvSpPr>
        <p:spPr bwMode="auto">
          <a:xfrm>
            <a:off x="7380288" y="4076700"/>
            <a:ext cx="574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200">
                <a:solidFill>
                  <a:srgbClr val="FF3300"/>
                </a:solidFill>
                <a:latin typeface="Arial" panose="020B0604020202020204" pitchFamily="34" charset="0"/>
              </a:rPr>
              <a:t>1 br</a:t>
            </a:r>
          </a:p>
        </p:txBody>
      </p:sp>
      <p:sp>
        <p:nvSpPr>
          <p:cNvPr id="323594" name="Text Box 10"/>
          <p:cNvSpPr txBox="1">
            <a:spLocks noChangeArrowheads="1"/>
          </p:cNvSpPr>
          <p:nvPr/>
        </p:nvSpPr>
        <p:spPr bwMode="auto">
          <a:xfrm>
            <a:off x="5651500" y="4149725"/>
            <a:ext cx="574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200">
                <a:solidFill>
                  <a:srgbClr val="FF3300"/>
                </a:solidFill>
                <a:latin typeface="Arial" panose="020B0604020202020204" pitchFamily="34" charset="0"/>
              </a:rPr>
              <a:t>8 br</a:t>
            </a:r>
          </a:p>
        </p:txBody>
      </p:sp>
      <p:sp>
        <p:nvSpPr>
          <p:cNvPr id="323595" name="AutoShape 11"/>
          <p:cNvSpPr>
            <a:spLocks/>
          </p:cNvSpPr>
          <p:nvPr/>
        </p:nvSpPr>
        <p:spPr bwMode="auto">
          <a:xfrm rot="2764854">
            <a:off x="7104063" y="3838575"/>
            <a:ext cx="503238" cy="382587"/>
          </a:xfrm>
          <a:prstGeom prst="rightBrace">
            <a:avLst>
              <a:gd name="adj1" fmla="val 8333"/>
              <a:gd name="adj2" fmla="val 47245"/>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323596" name="AutoShape 12"/>
          <p:cNvSpPr>
            <a:spLocks/>
          </p:cNvSpPr>
          <p:nvPr/>
        </p:nvSpPr>
        <p:spPr bwMode="auto">
          <a:xfrm rot="2655889" flipH="1">
            <a:off x="5724525" y="3421063"/>
            <a:ext cx="433388" cy="2608262"/>
          </a:xfrm>
          <a:prstGeom prst="rightBrace">
            <a:avLst>
              <a:gd name="adj1" fmla="val 50153"/>
              <a:gd name="adj2" fmla="val 47245"/>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800">
              <a:latin typeface="Arial" panose="020B0604020202020204" pitchFamily="34" charset="0"/>
            </a:endParaRPr>
          </a:p>
        </p:txBody>
      </p:sp>
      <p:sp>
        <p:nvSpPr>
          <p:cNvPr id="52235" name="Rectangle 13"/>
          <p:cNvSpPr>
            <a:spLocks noChangeArrowheads="1"/>
          </p:cNvSpPr>
          <p:nvPr/>
        </p:nvSpPr>
        <p:spPr bwMode="auto">
          <a:xfrm>
            <a:off x="179388" y="115888"/>
            <a:ext cx="3538537" cy="608012"/>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solidFill>
                  <a:srgbClr val="FF5050"/>
                </a:solidFill>
                <a:latin typeface="Monotype Corsiva" panose="03010101010201010101" pitchFamily="66" charset="0"/>
              </a:rPr>
              <a:t>Takımyıldızlar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23595"/>
                                        </p:tgtEl>
                                        <p:attrNameLst>
                                          <p:attrName>style.visibility</p:attrName>
                                        </p:attrNameLst>
                                      </p:cBhvr>
                                      <p:to>
                                        <p:strVal val="visible"/>
                                      </p:to>
                                    </p:set>
                                    <p:animEffect transition="in" filter="wedge">
                                      <p:cBhvr>
                                        <p:cTn id="7" dur="2000"/>
                                        <p:tgtEl>
                                          <p:spTgt spid="323595"/>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23593"/>
                                        </p:tgtEl>
                                        <p:attrNameLst>
                                          <p:attrName>style.visibility</p:attrName>
                                        </p:attrNameLst>
                                      </p:cBhvr>
                                      <p:to>
                                        <p:strVal val="visible"/>
                                      </p:to>
                                    </p:set>
                                    <p:animEffect transition="in" filter="fade">
                                      <p:cBhvr>
                                        <p:cTn id="11" dur="2000"/>
                                        <p:tgtEl>
                                          <p:spTgt spid="323593"/>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23589"/>
                                        </p:tgtEl>
                                        <p:attrNameLst>
                                          <p:attrName>style.visibility</p:attrName>
                                        </p:attrNameLst>
                                      </p:cBhvr>
                                      <p:to>
                                        <p:strVal val="visible"/>
                                      </p:to>
                                    </p:set>
                                    <p:animEffect transition="in" filter="fade">
                                      <p:cBhvr>
                                        <p:cTn id="15" dur="2000"/>
                                        <p:tgtEl>
                                          <p:spTgt spid="323589"/>
                                        </p:tgtEl>
                                      </p:cBhvr>
                                    </p:animEffect>
                                  </p:childTnLst>
                                </p:cTn>
                              </p:par>
                            </p:childTnLst>
                          </p:cTn>
                        </p:par>
                        <p:par>
                          <p:cTn id="16" fill="hold" nodeType="afterGroup">
                            <p:stCondLst>
                              <p:cond delay="6000"/>
                            </p:stCondLst>
                            <p:childTnLst>
                              <p:par>
                                <p:cTn id="17" presetID="20" presetClass="entr" presetSubtype="0" fill="hold" grpId="0" nodeType="afterEffect">
                                  <p:stCondLst>
                                    <p:cond delay="0"/>
                                  </p:stCondLst>
                                  <p:childTnLst>
                                    <p:set>
                                      <p:cBhvr>
                                        <p:cTn id="18" dur="1" fill="hold">
                                          <p:stCondLst>
                                            <p:cond delay="0"/>
                                          </p:stCondLst>
                                        </p:cTn>
                                        <p:tgtEl>
                                          <p:spTgt spid="323596"/>
                                        </p:tgtEl>
                                        <p:attrNameLst>
                                          <p:attrName>style.visibility</p:attrName>
                                        </p:attrNameLst>
                                      </p:cBhvr>
                                      <p:to>
                                        <p:strVal val="visible"/>
                                      </p:to>
                                    </p:set>
                                    <p:animEffect transition="in" filter="wedge">
                                      <p:cBhvr>
                                        <p:cTn id="19" dur="2000"/>
                                        <p:tgtEl>
                                          <p:spTgt spid="323596"/>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23594"/>
                                        </p:tgtEl>
                                        <p:attrNameLst>
                                          <p:attrName>style.visibility</p:attrName>
                                        </p:attrNameLst>
                                      </p:cBhvr>
                                      <p:to>
                                        <p:strVal val="visible"/>
                                      </p:to>
                                    </p:set>
                                    <p:animEffect transition="in" filter="fade">
                                      <p:cBhvr>
                                        <p:cTn id="23" dur="2000"/>
                                        <p:tgtEl>
                                          <p:spTgt spid="323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3" grpId="0"/>
      <p:bldP spid="323594" grpId="0"/>
      <p:bldP spid="323595" grpId="0" animBg="1"/>
      <p:bldP spid="3235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107950" y="188913"/>
            <a:ext cx="8785225" cy="10064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dirty="0">
                <a:solidFill>
                  <a:srgbClr val="000099"/>
                </a:solidFill>
                <a:latin typeface="+mn-lt"/>
                <a:cs typeface="+mn-cs"/>
              </a:rPr>
              <a:t>Büyükayı takımyıldızı gökyüzünün daima kuzey tarafında yer alır. Büyükayı’yı mevsime ve saate bağlı olarak, kuzeydoğudan kuzeybatıya kadar olan çeyrek daire içerisinde görebilirsiniz.</a:t>
            </a:r>
          </a:p>
        </p:txBody>
      </p:sp>
      <p:pic>
        <p:nvPicPr>
          <p:cNvPr id="7171" name="Picture 21" descr="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352550"/>
            <a:ext cx="657542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2"/>
          <p:cNvSpPr txBox="1">
            <a:spLocks noChangeArrowheads="1"/>
          </p:cNvSpPr>
          <p:nvPr/>
        </p:nvSpPr>
        <p:spPr bwMode="auto">
          <a:xfrm>
            <a:off x="179388" y="6021388"/>
            <a:ext cx="8785225" cy="7016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a:solidFill>
                  <a:srgbClr val="FF0000"/>
                </a:solidFill>
                <a:effectLst>
                  <a:outerShdw blurRad="38100" dist="38100" dir="2700000" algn="tl">
                    <a:srgbClr val="000000"/>
                  </a:outerShdw>
                </a:effectLst>
                <a:latin typeface="+mn-lt"/>
                <a:cs typeface="+mn-cs"/>
              </a:rPr>
              <a:t>Ağustos ayında geceyarısı kuzey gökyüzünün görünümü… Büyükayı takımyıldızını Kuzeybatı – Kuzey yönünde görebilirsiniz.</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048125" y="4724400"/>
            <a:ext cx="1531938" cy="698500"/>
          </a:xfrm>
          <a:prstGeom prst="rect">
            <a:avLst/>
          </a:prstGeom>
          <a:noFill/>
          <a:ln w="571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a:solidFill>
                  <a:srgbClr val="000099"/>
                </a:solidFill>
                <a:latin typeface="Monotype Corsiva" panose="03010101010201010101" pitchFamily="66" charset="0"/>
              </a:rPr>
              <a:t>Avcı (Orion) </a:t>
            </a:r>
          </a:p>
          <a:p>
            <a:pPr algn="ctr" eaLnBrk="1" hangingPunct="1">
              <a:spcBef>
                <a:spcPct val="0"/>
              </a:spcBef>
              <a:buFontTx/>
              <a:buNone/>
            </a:pPr>
            <a:r>
              <a:rPr lang="tr-TR" altLang="tr-TR" sz="1800" b="1">
                <a:solidFill>
                  <a:srgbClr val="000099"/>
                </a:solidFill>
                <a:latin typeface="Monotype Corsiva" panose="03010101010201010101" pitchFamily="66" charset="0"/>
              </a:rPr>
              <a:t>Takımyıldızı</a:t>
            </a:r>
          </a:p>
        </p:txBody>
      </p:sp>
      <p:pic>
        <p:nvPicPr>
          <p:cNvPr id="53251" name="Picture 3" descr="tau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738" y="139700"/>
            <a:ext cx="28479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avc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800" y="1412875"/>
            <a:ext cx="21717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Line 5"/>
          <p:cNvSpPr>
            <a:spLocks noChangeShapeType="1"/>
          </p:cNvSpPr>
          <p:nvPr/>
        </p:nvSpPr>
        <p:spPr bwMode="auto">
          <a:xfrm flipV="1">
            <a:off x="4643438" y="1844675"/>
            <a:ext cx="2160587" cy="1439863"/>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53254" name="Picture 6" descr="canis_maj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88503">
            <a:off x="209550" y="4186238"/>
            <a:ext cx="28575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Line 7"/>
          <p:cNvSpPr>
            <a:spLocks noChangeShapeType="1"/>
          </p:cNvSpPr>
          <p:nvPr/>
        </p:nvSpPr>
        <p:spPr bwMode="auto">
          <a:xfrm flipH="1">
            <a:off x="2268538" y="3500438"/>
            <a:ext cx="2016125" cy="115570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256" name="Rectangle 8"/>
          <p:cNvSpPr>
            <a:spLocks noChangeArrowheads="1"/>
          </p:cNvSpPr>
          <p:nvPr/>
        </p:nvSpPr>
        <p:spPr bwMode="auto">
          <a:xfrm>
            <a:off x="107950" y="115888"/>
            <a:ext cx="3538538" cy="608012"/>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solidFill>
                  <a:srgbClr val="FF5050"/>
                </a:solidFill>
                <a:latin typeface="Monotype Corsiva" panose="03010101010201010101" pitchFamily="66" charset="0"/>
              </a:rPr>
              <a:t>Takımyıldızlar</a:t>
            </a:r>
          </a:p>
        </p:txBody>
      </p:sp>
      <p:sp>
        <p:nvSpPr>
          <p:cNvPr id="53257" name="Line 9"/>
          <p:cNvSpPr>
            <a:spLocks noChangeShapeType="1"/>
          </p:cNvSpPr>
          <p:nvPr/>
        </p:nvSpPr>
        <p:spPr bwMode="auto">
          <a:xfrm flipV="1">
            <a:off x="4787900" y="4221163"/>
            <a:ext cx="0" cy="503237"/>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258" name="Text Box 10"/>
          <p:cNvSpPr txBox="1">
            <a:spLocks noChangeArrowheads="1"/>
          </p:cNvSpPr>
          <p:nvPr/>
        </p:nvSpPr>
        <p:spPr bwMode="auto">
          <a:xfrm>
            <a:off x="73025" y="3141663"/>
            <a:ext cx="2627313" cy="698500"/>
          </a:xfrm>
          <a:prstGeom prst="rect">
            <a:avLst/>
          </a:prstGeom>
          <a:noFill/>
          <a:ln w="571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a:solidFill>
                  <a:srgbClr val="000099"/>
                </a:solidFill>
                <a:latin typeface="Monotype Corsiva" panose="03010101010201010101" pitchFamily="66" charset="0"/>
              </a:rPr>
              <a:t>Büyük Köpek (canis Major) </a:t>
            </a:r>
          </a:p>
          <a:p>
            <a:pPr algn="ctr" eaLnBrk="1" hangingPunct="1">
              <a:spcBef>
                <a:spcPct val="0"/>
              </a:spcBef>
              <a:buFontTx/>
              <a:buNone/>
            </a:pPr>
            <a:r>
              <a:rPr lang="tr-TR" altLang="tr-TR" sz="1800" b="1">
                <a:solidFill>
                  <a:srgbClr val="000099"/>
                </a:solidFill>
                <a:latin typeface="Monotype Corsiva" panose="03010101010201010101" pitchFamily="66" charset="0"/>
              </a:rPr>
              <a:t>Takımyıldızı</a:t>
            </a:r>
          </a:p>
        </p:txBody>
      </p:sp>
      <p:sp>
        <p:nvSpPr>
          <p:cNvPr id="53259" name="Line 11"/>
          <p:cNvSpPr>
            <a:spLocks noChangeShapeType="1"/>
          </p:cNvSpPr>
          <p:nvPr/>
        </p:nvSpPr>
        <p:spPr bwMode="auto">
          <a:xfrm>
            <a:off x="1331913" y="3860800"/>
            <a:ext cx="71437" cy="433388"/>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260" name="Text Box 12"/>
          <p:cNvSpPr txBox="1">
            <a:spLocks noChangeArrowheads="1"/>
          </p:cNvSpPr>
          <p:nvPr/>
        </p:nvSpPr>
        <p:spPr bwMode="auto">
          <a:xfrm>
            <a:off x="7164388" y="3500438"/>
            <a:ext cx="1531937" cy="698500"/>
          </a:xfrm>
          <a:prstGeom prst="rect">
            <a:avLst/>
          </a:prstGeom>
          <a:noFill/>
          <a:ln w="571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1800" b="1">
                <a:solidFill>
                  <a:srgbClr val="000099"/>
                </a:solidFill>
                <a:latin typeface="Monotype Corsiva" panose="03010101010201010101" pitchFamily="66" charset="0"/>
              </a:rPr>
              <a:t>Boğa (Taurus)</a:t>
            </a:r>
          </a:p>
          <a:p>
            <a:pPr algn="ctr" eaLnBrk="1" hangingPunct="1">
              <a:spcBef>
                <a:spcPct val="0"/>
              </a:spcBef>
              <a:buFontTx/>
              <a:buNone/>
            </a:pPr>
            <a:r>
              <a:rPr lang="tr-TR" altLang="tr-TR" sz="1800" b="1">
                <a:solidFill>
                  <a:srgbClr val="000099"/>
                </a:solidFill>
                <a:latin typeface="Monotype Corsiva" panose="03010101010201010101" pitchFamily="66" charset="0"/>
              </a:rPr>
              <a:t>Takımyıldızı</a:t>
            </a:r>
          </a:p>
        </p:txBody>
      </p:sp>
      <p:sp>
        <p:nvSpPr>
          <p:cNvPr id="53261" name="Line 13"/>
          <p:cNvSpPr>
            <a:spLocks noChangeShapeType="1"/>
          </p:cNvSpPr>
          <p:nvPr/>
        </p:nvSpPr>
        <p:spPr bwMode="auto">
          <a:xfrm flipV="1">
            <a:off x="7885113" y="2997200"/>
            <a:ext cx="0" cy="503238"/>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body" idx="1"/>
          </p:nvPr>
        </p:nvSpPr>
        <p:spPr/>
        <p:txBody>
          <a:bodyPr/>
          <a:lstStyle/>
          <a:p>
            <a:pPr eaLnBrk="1" hangingPunct="1"/>
            <a:endParaRPr lang="tr-TR" altLang="tr-TR" smtClean="0"/>
          </a:p>
        </p:txBody>
      </p:sp>
      <p:pic>
        <p:nvPicPr>
          <p:cNvPr id="54275" name="Picture 3" descr="summertraingl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1335088"/>
            <a:ext cx="86899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4"/>
          <p:cNvSpPr txBox="1">
            <a:spLocks noChangeArrowheads="1"/>
          </p:cNvSpPr>
          <p:nvPr/>
        </p:nvSpPr>
        <p:spPr bwMode="auto">
          <a:xfrm>
            <a:off x="2051050" y="260350"/>
            <a:ext cx="6227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1800">
                <a:solidFill>
                  <a:srgbClr val="FF0000"/>
                </a:solidFill>
                <a:latin typeface="Tahoma" panose="020B0604030504040204" pitchFamily="34" charset="0"/>
              </a:rPr>
              <a:t>YAZ ÜÇGENİ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body" idx="1"/>
          </p:nvPr>
        </p:nvSpPr>
        <p:spPr/>
        <p:txBody>
          <a:bodyPr/>
          <a:lstStyle/>
          <a:p>
            <a:pPr eaLnBrk="1" hangingPunct="1"/>
            <a:endParaRPr lang="tr-TR" altLang="tr-TR" smtClean="0"/>
          </a:p>
        </p:txBody>
      </p:sp>
      <p:sp>
        <p:nvSpPr>
          <p:cNvPr id="55299" name="Text Box 3"/>
          <p:cNvSpPr txBox="1">
            <a:spLocks noChangeArrowheads="1"/>
          </p:cNvSpPr>
          <p:nvPr/>
        </p:nvSpPr>
        <p:spPr bwMode="auto">
          <a:xfrm>
            <a:off x="323850" y="260350"/>
            <a:ext cx="882015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1800" dirty="0">
                <a:solidFill>
                  <a:srgbClr val="FF0000"/>
                </a:solidFill>
                <a:latin typeface="Tahoma" panose="020B0604030504040204" pitchFamily="34" charset="0"/>
              </a:rPr>
              <a:t>YAZ ÜÇGENİ </a:t>
            </a:r>
          </a:p>
          <a:p>
            <a:pPr algn="ctr" eaLnBrk="1" hangingPunct="1">
              <a:spcBef>
                <a:spcPct val="50000"/>
              </a:spcBef>
              <a:buFontTx/>
              <a:buNone/>
            </a:pPr>
            <a:r>
              <a:rPr lang="tr-TR" altLang="tr-TR" sz="1800" dirty="0">
                <a:solidFill>
                  <a:srgbClr val="FF0000"/>
                </a:solidFill>
                <a:latin typeface="Tahoma" panose="020B0604030504040204" pitchFamily="34" charset="0"/>
              </a:rPr>
              <a:t>Lyra</a:t>
            </a:r>
            <a:r>
              <a:rPr lang="tr-TR" altLang="tr-TR" sz="1800" dirty="0">
                <a:solidFill>
                  <a:srgbClr val="FF0000"/>
                </a:solidFill>
                <a:latin typeface="Tahoma" panose="020B0604030504040204" pitchFamily="34" charset="0"/>
                <a:sym typeface="Wingdings" panose="05000000000000000000" pitchFamily="2" charset="2"/>
              </a:rPr>
              <a:t>Vega yıldızı, AquilaAltair yıldızı, Cygnus Deneb yıldızı</a:t>
            </a:r>
            <a:endParaRPr lang="tr-TR" altLang="tr-TR" sz="1800" dirty="0">
              <a:solidFill>
                <a:srgbClr val="FF0000"/>
              </a:solidFill>
              <a:latin typeface="Tahoma" panose="020B0604030504040204" pitchFamily="34" charset="0"/>
            </a:endParaRPr>
          </a:p>
        </p:txBody>
      </p:sp>
      <p:pic>
        <p:nvPicPr>
          <p:cNvPr id="55300" name="Picture 4" descr="summertraingl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561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1" name="Text Box 5"/>
          <p:cNvSpPr txBox="1">
            <a:spLocks noChangeArrowheads="1"/>
          </p:cNvSpPr>
          <p:nvPr/>
        </p:nvSpPr>
        <p:spPr bwMode="auto">
          <a:xfrm>
            <a:off x="4067175" y="1628775"/>
            <a:ext cx="1295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olidFill>
                  <a:srgbClr val="FFFFFF"/>
                </a:solidFill>
                <a:latin typeface="Arial" panose="020B0604020202020204" pitchFamily="34" charset="0"/>
              </a:rPr>
              <a:t>Vega</a:t>
            </a:r>
          </a:p>
          <a:p>
            <a:pPr eaLnBrk="1" hangingPunct="1">
              <a:spcBef>
                <a:spcPct val="50000"/>
              </a:spcBef>
              <a:buFontTx/>
              <a:buNone/>
            </a:pPr>
            <a:endParaRPr lang="tr-TR" altLang="tr-TR" sz="1200">
              <a:solidFill>
                <a:schemeClr val="bg1"/>
              </a:solidFill>
              <a:latin typeface="Arial" panose="020B0604020202020204" pitchFamily="34" charset="0"/>
            </a:endParaRPr>
          </a:p>
        </p:txBody>
      </p:sp>
      <p:sp>
        <p:nvSpPr>
          <p:cNvPr id="326662" name="Text Box 6"/>
          <p:cNvSpPr txBox="1">
            <a:spLocks noChangeArrowheads="1"/>
          </p:cNvSpPr>
          <p:nvPr/>
        </p:nvSpPr>
        <p:spPr bwMode="auto">
          <a:xfrm>
            <a:off x="6084888" y="4365625"/>
            <a:ext cx="576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olidFill>
                  <a:srgbClr val="FFFFFF"/>
                </a:solidFill>
                <a:latin typeface="Arial" panose="020B0604020202020204" pitchFamily="34" charset="0"/>
              </a:rPr>
              <a:t>Altair</a:t>
            </a:r>
          </a:p>
        </p:txBody>
      </p:sp>
      <p:sp>
        <p:nvSpPr>
          <p:cNvPr id="326663" name="Text Box 7"/>
          <p:cNvSpPr txBox="1">
            <a:spLocks noChangeArrowheads="1"/>
          </p:cNvSpPr>
          <p:nvPr/>
        </p:nvSpPr>
        <p:spPr bwMode="auto">
          <a:xfrm>
            <a:off x="2195513" y="3357563"/>
            <a:ext cx="1295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olidFill>
                  <a:srgbClr val="FFFFFF"/>
                </a:solidFill>
                <a:latin typeface="Arial" panose="020B0604020202020204" pitchFamily="34" charset="0"/>
              </a:rPr>
              <a:t>Deneb</a:t>
            </a:r>
          </a:p>
          <a:p>
            <a:pPr eaLnBrk="1" hangingPunct="1">
              <a:spcBef>
                <a:spcPct val="50000"/>
              </a:spcBef>
              <a:buFontTx/>
              <a:buNone/>
            </a:pPr>
            <a:endParaRPr lang="tr-TR" altLang="tr-TR" sz="1200">
              <a:solidFill>
                <a:schemeClr val="bg1"/>
              </a:solidFill>
              <a:latin typeface="Arial" panose="020B0604020202020204" pitchFamily="34" charset="0"/>
            </a:endParaRPr>
          </a:p>
        </p:txBody>
      </p:sp>
      <p:sp>
        <p:nvSpPr>
          <p:cNvPr id="326664" name="Line 8"/>
          <p:cNvSpPr>
            <a:spLocks noChangeShapeType="1"/>
          </p:cNvSpPr>
          <p:nvPr/>
        </p:nvSpPr>
        <p:spPr bwMode="auto">
          <a:xfrm>
            <a:off x="4448175" y="1885950"/>
            <a:ext cx="1657350" cy="2663825"/>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26665" name="Line 9"/>
          <p:cNvSpPr>
            <a:spLocks noChangeShapeType="1"/>
          </p:cNvSpPr>
          <p:nvPr/>
        </p:nvSpPr>
        <p:spPr bwMode="auto">
          <a:xfrm flipH="1" flipV="1">
            <a:off x="2857500" y="3497263"/>
            <a:ext cx="3240088" cy="10795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26666" name="Line 10"/>
          <p:cNvSpPr>
            <a:spLocks noChangeShapeType="1"/>
          </p:cNvSpPr>
          <p:nvPr/>
        </p:nvSpPr>
        <p:spPr bwMode="auto">
          <a:xfrm flipV="1">
            <a:off x="2859088" y="1895475"/>
            <a:ext cx="1584325" cy="15843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66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66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66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666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6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1" grpId="0"/>
      <p:bldP spid="326662" grpId="0"/>
      <p:bldP spid="326663" grpId="0"/>
      <p:bldP spid="326664" grpId="0" animBg="1"/>
      <p:bldP spid="326665" grpId="0" animBg="1"/>
      <p:bldP spid="32666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ygnus_he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5580063"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cygn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41438"/>
            <a:ext cx="33528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p:cNvSpPr txBox="1">
            <a:spLocks noChangeArrowheads="1"/>
          </p:cNvSpPr>
          <p:nvPr/>
        </p:nvSpPr>
        <p:spPr bwMode="auto">
          <a:xfrm>
            <a:off x="5651500" y="3933825"/>
            <a:ext cx="26654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latin typeface="Tahoma" panose="020B0604030504040204" pitchFamily="34" charset="0"/>
              </a:rPr>
              <a:t>Koç’un oğlu olan Cycnus öldüğünde Kuğu’ya dönüşmüştür.</a:t>
            </a:r>
          </a:p>
        </p:txBody>
      </p:sp>
      <p:sp>
        <p:nvSpPr>
          <p:cNvPr id="56325" name="Rectangle 5"/>
          <p:cNvSpPr>
            <a:spLocks noChangeArrowheads="1"/>
          </p:cNvSpPr>
          <p:nvPr/>
        </p:nvSpPr>
        <p:spPr bwMode="auto">
          <a:xfrm>
            <a:off x="685800" y="1524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400"/>
              <a:t>Cygnus (Kuğu)</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aquila_hev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196975"/>
            <a:ext cx="538797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descr="aqui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484313"/>
            <a:ext cx="24479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4"/>
          <p:cNvSpPr>
            <a:spLocks noChangeArrowheads="1"/>
          </p:cNvSpPr>
          <p:nvPr/>
        </p:nvSpPr>
        <p:spPr bwMode="auto">
          <a:xfrm>
            <a:off x="685800" y="1524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400"/>
              <a:t>Aquila (Kartal)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wintertraingl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25538"/>
            <a:ext cx="8766175" cy="538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3"/>
          <p:cNvSpPr txBox="1">
            <a:spLocks noChangeArrowheads="1"/>
          </p:cNvSpPr>
          <p:nvPr/>
        </p:nvSpPr>
        <p:spPr bwMode="auto">
          <a:xfrm>
            <a:off x="2051050" y="260350"/>
            <a:ext cx="6227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1800" dirty="0">
                <a:solidFill>
                  <a:srgbClr val="FF0000"/>
                </a:solidFill>
                <a:latin typeface="Tahoma" panose="020B0604030504040204" pitchFamily="34" charset="0"/>
              </a:rPr>
              <a:t>KIŞ ÜÇGENİ</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96888" y="301625"/>
            <a:ext cx="825817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1800" dirty="0">
                <a:solidFill>
                  <a:srgbClr val="FF0000"/>
                </a:solidFill>
                <a:latin typeface="Tahoma" panose="020B0604030504040204" pitchFamily="34" charset="0"/>
              </a:rPr>
              <a:t>KIŞ ÜÇGENİ </a:t>
            </a:r>
          </a:p>
          <a:p>
            <a:pPr eaLnBrk="1" hangingPunct="1">
              <a:spcBef>
                <a:spcPct val="50000"/>
              </a:spcBef>
              <a:buFontTx/>
              <a:buNone/>
            </a:pPr>
            <a:r>
              <a:rPr lang="tr-TR" altLang="tr-TR" sz="1800" dirty="0">
                <a:solidFill>
                  <a:srgbClr val="FF0000"/>
                </a:solidFill>
                <a:latin typeface="Tahoma" panose="020B0604030504040204" pitchFamily="34" charset="0"/>
              </a:rPr>
              <a:t>Canis Minor</a:t>
            </a:r>
            <a:r>
              <a:rPr lang="tr-TR" altLang="tr-TR" sz="1800" dirty="0">
                <a:solidFill>
                  <a:srgbClr val="FF0000"/>
                </a:solidFill>
                <a:latin typeface="Tahoma" panose="020B0604030504040204" pitchFamily="34" charset="0"/>
                <a:sym typeface="Wingdings" panose="05000000000000000000" pitchFamily="2" charset="2"/>
              </a:rPr>
              <a:t>Procyon yıldızı, OrionBetelgeuse yıldızı, Canis MajorSirius yıldızı</a:t>
            </a:r>
          </a:p>
        </p:txBody>
      </p:sp>
      <p:pic>
        <p:nvPicPr>
          <p:cNvPr id="59395" name="Picture 3" descr="wintertraingl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347788"/>
            <a:ext cx="8588375"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56" name="Text Box 4"/>
          <p:cNvSpPr txBox="1">
            <a:spLocks noChangeArrowheads="1"/>
          </p:cNvSpPr>
          <p:nvPr/>
        </p:nvSpPr>
        <p:spPr bwMode="auto">
          <a:xfrm>
            <a:off x="3451225" y="1928813"/>
            <a:ext cx="968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olidFill>
                  <a:srgbClr val="FFFFFF"/>
                </a:solidFill>
                <a:latin typeface="Arial" panose="020B0604020202020204" pitchFamily="34" charset="0"/>
              </a:rPr>
              <a:t>Procyon</a:t>
            </a:r>
          </a:p>
        </p:txBody>
      </p:sp>
      <p:sp>
        <p:nvSpPr>
          <p:cNvPr id="330757" name="Text Box 5"/>
          <p:cNvSpPr txBox="1">
            <a:spLocks noChangeArrowheads="1"/>
          </p:cNvSpPr>
          <p:nvPr/>
        </p:nvSpPr>
        <p:spPr bwMode="auto">
          <a:xfrm>
            <a:off x="2755900" y="4624388"/>
            <a:ext cx="118427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olidFill>
                  <a:srgbClr val="FFFFFF"/>
                </a:solidFill>
                <a:latin typeface="Arial" panose="020B0604020202020204" pitchFamily="34" charset="0"/>
              </a:rPr>
              <a:t>Sirius</a:t>
            </a:r>
          </a:p>
          <a:p>
            <a:pPr eaLnBrk="1" hangingPunct="1">
              <a:spcBef>
                <a:spcPct val="50000"/>
              </a:spcBef>
              <a:buFontTx/>
              <a:buNone/>
            </a:pPr>
            <a:endParaRPr lang="tr-TR" altLang="tr-TR" sz="1200">
              <a:solidFill>
                <a:schemeClr val="bg1"/>
              </a:solidFill>
              <a:latin typeface="Arial" panose="020B0604020202020204" pitchFamily="34" charset="0"/>
            </a:endParaRPr>
          </a:p>
          <a:p>
            <a:pPr eaLnBrk="1" hangingPunct="1">
              <a:spcBef>
                <a:spcPct val="50000"/>
              </a:spcBef>
              <a:buFontTx/>
              <a:buNone/>
            </a:pPr>
            <a:endParaRPr lang="tr-TR" altLang="tr-TR" sz="1200">
              <a:solidFill>
                <a:schemeClr val="bg1"/>
              </a:solidFill>
              <a:latin typeface="Arial" panose="020B0604020202020204" pitchFamily="34" charset="0"/>
            </a:endParaRPr>
          </a:p>
        </p:txBody>
      </p:sp>
      <p:sp>
        <p:nvSpPr>
          <p:cNvPr id="330758" name="Text Box 6"/>
          <p:cNvSpPr txBox="1">
            <a:spLocks noChangeArrowheads="1"/>
          </p:cNvSpPr>
          <p:nvPr/>
        </p:nvSpPr>
        <p:spPr bwMode="auto">
          <a:xfrm>
            <a:off x="5707063" y="3759200"/>
            <a:ext cx="11842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200">
                <a:solidFill>
                  <a:srgbClr val="FFFFFF"/>
                </a:solidFill>
                <a:latin typeface="Arial" panose="020B0604020202020204" pitchFamily="34" charset="0"/>
              </a:rPr>
              <a:t>Betelgeuse</a:t>
            </a:r>
          </a:p>
          <a:p>
            <a:pPr eaLnBrk="1" hangingPunct="1">
              <a:spcBef>
                <a:spcPct val="50000"/>
              </a:spcBef>
              <a:buFontTx/>
              <a:buNone/>
            </a:pPr>
            <a:endParaRPr lang="tr-TR" altLang="tr-TR" sz="1200">
              <a:solidFill>
                <a:schemeClr val="bg1"/>
              </a:solidFill>
              <a:latin typeface="Arial" panose="020B0604020202020204" pitchFamily="34" charset="0"/>
            </a:endParaRPr>
          </a:p>
          <a:p>
            <a:pPr eaLnBrk="1" hangingPunct="1">
              <a:spcBef>
                <a:spcPct val="50000"/>
              </a:spcBef>
              <a:buFontTx/>
              <a:buNone/>
            </a:pPr>
            <a:endParaRPr lang="tr-TR" altLang="tr-TR" sz="1200">
              <a:solidFill>
                <a:schemeClr val="bg1"/>
              </a:solidFill>
              <a:latin typeface="Arial" panose="020B0604020202020204" pitchFamily="34" charset="0"/>
            </a:endParaRPr>
          </a:p>
        </p:txBody>
      </p:sp>
      <p:sp>
        <p:nvSpPr>
          <p:cNvPr id="330759" name="Line 7"/>
          <p:cNvSpPr>
            <a:spLocks noChangeShapeType="1"/>
          </p:cNvSpPr>
          <p:nvPr/>
        </p:nvSpPr>
        <p:spPr bwMode="auto">
          <a:xfrm flipV="1">
            <a:off x="3352800" y="2452688"/>
            <a:ext cx="490538" cy="21002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30760" name="Line 8"/>
          <p:cNvSpPr>
            <a:spLocks noChangeShapeType="1"/>
          </p:cNvSpPr>
          <p:nvPr/>
        </p:nvSpPr>
        <p:spPr bwMode="auto">
          <a:xfrm flipH="1" flipV="1">
            <a:off x="3886200" y="2405063"/>
            <a:ext cx="1752600" cy="13636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30761" name="Line 9"/>
          <p:cNvSpPr>
            <a:spLocks noChangeShapeType="1"/>
          </p:cNvSpPr>
          <p:nvPr/>
        </p:nvSpPr>
        <p:spPr bwMode="auto">
          <a:xfrm flipV="1">
            <a:off x="3429000" y="3848100"/>
            <a:ext cx="2219325" cy="7239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7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07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07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07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0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p:bldP spid="330757" grpId="0"/>
      <p:bldP spid="330758" grpId="0"/>
      <p:bldP spid="330759" grpId="0" animBg="1"/>
      <p:bldP spid="330760" grpId="0" animBg="1"/>
      <p:bldP spid="33076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orion_he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208088"/>
            <a:ext cx="6599238"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descr="or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1412875"/>
            <a:ext cx="1887538"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4"/>
          <p:cNvSpPr>
            <a:spLocks noGrp="1" noChangeArrowheads="1"/>
          </p:cNvSpPr>
          <p:nvPr>
            <p:ph type="title"/>
          </p:nvPr>
        </p:nvSpPr>
        <p:spPr>
          <a:xfrm>
            <a:off x="685800" y="152400"/>
            <a:ext cx="7772400" cy="990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tr-TR" altLang="tr-TR" smtClean="0"/>
              <a:t>Orion (Avcı)</a:t>
            </a:r>
          </a:p>
        </p:txBody>
      </p:sp>
      <p:sp>
        <p:nvSpPr>
          <p:cNvPr id="60421" name="Text Box 5"/>
          <p:cNvSpPr txBox="1">
            <a:spLocks noChangeArrowheads="1"/>
          </p:cNvSpPr>
          <p:nvPr/>
        </p:nvSpPr>
        <p:spPr bwMode="auto">
          <a:xfrm>
            <a:off x="6732588" y="3716338"/>
            <a:ext cx="2411412" cy="296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400">
                <a:latin typeface="Tahoma" panose="020B0604030504040204" pitchFamily="34" charset="0"/>
              </a:rPr>
              <a:t>Orion Dünya’nın her yerinden görülebilir.</a:t>
            </a:r>
          </a:p>
          <a:p>
            <a:pPr eaLnBrk="1" hangingPunct="1">
              <a:spcBef>
                <a:spcPct val="50000"/>
              </a:spcBef>
              <a:buFontTx/>
              <a:buNone/>
            </a:pPr>
            <a:r>
              <a:rPr lang="tr-TR" altLang="tr-TR" sz="1400">
                <a:latin typeface="Tahoma" panose="020B0604030504040204" pitchFamily="34" charset="0"/>
              </a:rPr>
              <a:t>Yunan mitolojisine göre Orion, Eos’u büyülemek için çok sayıda hayvan öldürebileceğini böbürlenerek söylediğinden gökyüzüne kovulmuştur. Orion avcı köpekleri olan Canis Major ve Canis Minor’le birlikte gökyüzünde hiç yakalamaycakalrı havyanları kovalarlar.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anismajor_he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4750"/>
            <a:ext cx="5651500"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descr="canis_maj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628775"/>
            <a:ext cx="19621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4"/>
          <p:cNvSpPr>
            <a:spLocks noGrp="1" noChangeArrowheads="1"/>
          </p:cNvSpPr>
          <p:nvPr>
            <p:ph type="title"/>
          </p:nvPr>
        </p:nvSpPr>
        <p:spPr>
          <a:xfrm>
            <a:off x="685800" y="152400"/>
            <a:ext cx="7772400" cy="990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tr-TR" altLang="tr-TR" smtClean="0"/>
              <a:t>Canis major (Büyük Köpek)</a:t>
            </a:r>
          </a:p>
        </p:txBody>
      </p:sp>
      <p:sp>
        <p:nvSpPr>
          <p:cNvPr id="61445" name="Text Box 5"/>
          <p:cNvSpPr txBox="1">
            <a:spLocks noChangeArrowheads="1"/>
          </p:cNvSpPr>
          <p:nvPr/>
        </p:nvSpPr>
        <p:spPr bwMode="auto">
          <a:xfrm>
            <a:off x="5830888" y="3284538"/>
            <a:ext cx="3313112"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tr-TR" altLang="tr-TR" sz="1800">
                <a:latin typeface="Tahoma" panose="020B0604030504040204" pitchFamily="34" charset="0"/>
              </a:rPr>
              <a:t>Sirius yıldızı eski Mısır’da Nil nehrinin yıl içinde taşma zamanın geldiğini belirtirdi. Bu Mısırlıların yeni yılının başladığını ve Mısırılıların öülüm tanrısı olan Osiris’in üsteki Dünya’dan geri geldiğini ifade ederdi.</a:t>
            </a:r>
          </a:p>
          <a:p>
            <a:pPr eaLnBrk="1" hangingPunct="1">
              <a:spcBef>
                <a:spcPct val="50000"/>
              </a:spcBef>
              <a:buFontTx/>
              <a:buNone/>
            </a:pPr>
            <a:r>
              <a:rPr lang="tr-TR" altLang="tr-TR" sz="1800">
                <a:latin typeface="Tahoma" panose="020B0604030504040204" pitchFamily="34" charset="0"/>
              </a:rPr>
              <a:t>Yunanlılar göre ise Orion yani Avcı’nın av köpekerinden büyüğünü temsil ederdi.</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cd4_47"/>
          <p:cNvPicPr>
            <a:picLocks noChangeAspect="1" noChangeArrowheads="1"/>
          </p:cNvPicPr>
          <p:nvPr/>
        </p:nvPicPr>
        <p:blipFill>
          <a:blip r:embed="rId2">
            <a:lum contrast="-6000"/>
            <a:extLst>
              <a:ext uri="{28A0092B-C50C-407E-A947-70E740481C1C}">
                <a14:useLocalDpi xmlns:a14="http://schemas.microsoft.com/office/drawing/2010/main" val="0"/>
              </a:ext>
            </a:extLst>
          </a:blip>
          <a:srcRect l="7817" t="3185" r="24188" b="15379"/>
          <a:stretch>
            <a:fillRect/>
          </a:stretch>
        </p:blipFill>
        <p:spPr bwMode="auto">
          <a:xfrm>
            <a:off x="104775" y="1201738"/>
            <a:ext cx="6372225"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ChangeArrowheads="1"/>
          </p:cNvSpPr>
          <p:nvPr/>
        </p:nvSpPr>
        <p:spPr bwMode="auto">
          <a:xfrm>
            <a:off x="685800" y="152400"/>
            <a:ext cx="827881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400"/>
              <a:t>Canis minor (Küçük Köpek)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07950" y="188913"/>
            <a:ext cx="8928100" cy="14636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dirty="0">
                <a:solidFill>
                  <a:srgbClr val="000099"/>
                </a:solidFill>
                <a:latin typeface="+mn-lt"/>
                <a:cs typeface="+mn-cs"/>
              </a:rPr>
              <a:t>Büyükayı takımyıldızını bulduğumuza göre şimdi diğer takım-yıldızları keşfetmeye başlayabiliriz. </a:t>
            </a:r>
          </a:p>
          <a:p>
            <a:pPr algn="just" eaLnBrk="1" fontAlgn="auto" hangingPunct="1">
              <a:spcBef>
                <a:spcPct val="50000"/>
              </a:spcBef>
              <a:spcAft>
                <a:spcPts val="0"/>
              </a:spcAft>
              <a:buSzPct val="200000"/>
              <a:buFont typeface="Comic Sans MS" pitchFamily="66" charset="0"/>
              <a:buChar char="●"/>
              <a:defRPr/>
            </a:pPr>
            <a:r>
              <a:rPr lang="tr-TR" sz="2000" b="1" i="1" dirty="0">
                <a:solidFill>
                  <a:srgbClr val="000099"/>
                </a:solidFill>
                <a:latin typeface="+mn-lt"/>
                <a:cs typeface="+mn-cs"/>
              </a:rPr>
              <a:t>Büyük Ayı takımyıldızını oluşturan cezvenin ucundaki iki yıldıza (Dubhe ve Merak) dikkat edelim…</a:t>
            </a:r>
          </a:p>
        </p:txBody>
      </p:sp>
      <p:pic>
        <p:nvPicPr>
          <p:cNvPr id="8195" name="Picture 5" descr="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844675"/>
            <a:ext cx="665797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79388" y="84138"/>
            <a:ext cx="8785225" cy="608012"/>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FF5050"/>
                </a:solidFill>
                <a:latin typeface="Monotype Corsiva" panose="03010101010201010101" pitchFamily="66" charset="0"/>
              </a:rPr>
              <a:t>Kuzey Yarık</a:t>
            </a:r>
            <a:r>
              <a:rPr lang="tr-TR" altLang="tr-TR" sz="3600">
                <a:solidFill>
                  <a:srgbClr val="FF5050"/>
                </a:solidFill>
              </a:rPr>
              <a:t>ü</a:t>
            </a:r>
            <a:r>
              <a:rPr lang="tr-TR" altLang="tr-TR" sz="3600">
                <a:solidFill>
                  <a:srgbClr val="FF5050"/>
                </a:solidFill>
                <a:latin typeface="Monotype Corsiva" panose="03010101010201010101" pitchFamily="66" charset="0"/>
              </a:rPr>
              <a:t>renin En Belirgin Takımyıldızları</a:t>
            </a:r>
          </a:p>
        </p:txBody>
      </p:sp>
      <p:pic>
        <p:nvPicPr>
          <p:cNvPr id="63491" name="Picture 3" descr="Orion, the Hu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2492375"/>
            <a:ext cx="21717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Or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52513"/>
            <a:ext cx="367188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5"/>
          <p:cNvSpPr>
            <a:spLocks noChangeArrowheads="1"/>
          </p:cNvSpPr>
          <p:nvPr/>
        </p:nvSpPr>
        <p:spPr bwMode="auto">
          <a:xfrm>
            <a:off x="3995738" y="1628775"/>
            <a:ext cx="4979987" cy="679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latin typeface="Monotype Corsiva" panose="03010101010201010101" pitchFamily="66" charset="0"/>
              </a:rPr>
              <a:t>Avcı Takımyıldızı</a:t>
            </a:r>
          </a:p>
        </p:txBody>
      </p:sp>
      <p:sp>
        <p:nvSpPr>
          <p:cNvPr id="63494" name="Rectangle 6"/>
          <p:cNvSpPr>
            <a:spLocks noChangeArrowheads="1"/>
          </p:cNvSpPr>
          <p:nvPr/>
        </p:nvSpPr>
        <p:spPr bwMode="auto">
          <a:xfrm>
            <a:off x="4751388" y="908050"/>
            <a:ext cx="4392612" cy="6080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Kış Mevsiminde</a:t>
            </a:r>
          </a:p>
        </p:txBody>
      </p:sp>
      <p:sp>
        <p:nvSpPr>
          <p:cNvPr id="63495" name="Rectangle 7"/>
          <p:cNvSpPr>
            <a:spLocks noChangeArrowheads="1"/>
          </p:cNvSpPr>
          <p:nvPr/>
        </p:nvSpPr>
        <p:spPr bwMode="auto">
          <a:xfrm>
            <a:off x="6011863" y="5876925"/>
            <a:ext cx="1584325"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Orion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ikiz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71270">
            <a:off x="5148263" y="2274888"/>
            <a:ext cx="2857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ChangeArrowheads="1"/>
          </p:cNvSpPr>
          <p:nvPr/>
        </p:nvSpPr>
        <p:spPr bwMode="auto">
          <a:xfrm>
            <a:off x="4067175" y="981075"/>
            <a:ext cx="4979988" cy="679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latin typeface="Monotype Corsiva" panose="03010101010201010101" pitchFamily="66" charset="0"/>
              </a:rPr>
              <a:t>İkizler Takımyıldızı</a:t>
            </a:r>
          </a:p>
        </p:txBody>
      </p:sp>
      <p:pic>
        <p:nvPicPr>
          <p:cNvPr id="64516" name="Picture 4" descr="Gem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52513"/>
            <a:ext cx="3719513"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5"/>
          <p:cNvSpPr>
            <a:spLocks noChangeArrowheads="1"/>
          </p:cNvSpPr>
          <p:nvPr/>
        </p:nvSpPr>
        <p:spPr bwMode="auto">
          <a:xfrm>
            <a:off x="107950" y="188913"/>
            <a:ext cx="4392613"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Kış Mevsiminde</a:t>
            </a:r>
          </a:p>
        </p:txBody>
      </p:sp>
      <p:sp>
        <p:nvSpPr>
          <p:cNvPr id="64518" name="Rectangle 6"/>
          <p:cNvSpPr>
            <a:spLocks noChangeArrowheads="1"/>
          </p:cNvSpPr>
          <p:nvPr/>
        </p:nvSpPr>
        <p:spPr bwMode="auto">
          <a:xfrm>
            <a:off x="6011863" y="5876925"/>
            <a:ext cx="1584325"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Gemini</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anis_maj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2349500"/>
            <a:ext cx="24860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ChangeArrowheads="1"/>
          </p:cNvSpPr>
          <p:nvPr/>
        </p:nvSpPr>
        <p:spPr bwMode="auto">
          <a:xfrm>
            <a:off x="4572000" y="981075"/>
            <a:ext cx="4103688" cy="1111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latin typeface="Monotype Corsiva" panose="03010101010201010101" pitchFamily="66" charset="0"/>
              </a:rPr>
              <a:t>B</a:t>
            </a:r>
            <a:r>
              <a:rPr lang="tr-TR" altLang="tr-TR" sz="4000"/>
              <a:t>ü</a:t>
            </a:r>
            <a:r>
              <a:rPr lang="tr-TR" altLang="tr-TR" sz="4000">
                <a:latin typeface="Monotype Corsiva" panose="03010101010201010101" pitchFamily="66" charset="0"/>
              </a:rPr>
              <a:t>y</a:t>
            </a:r>
            <a:r>
              <a:rPr lang="tr-TR" altLang="tr-TR" sz="4000"/>
              <a:t>ü</a:t>
            </a:r>
            <a:r>
              <a:rPr lang="tr-TR" altLang="tr-TR" sz="4000">
                <a:latin typeface="Monotype Corsiva" panose="03010101010201010101" pitchFamily="66" charset="0"/>
              </a:rPr>
              <a:t>k K</a:t>
            </a:r>
            <a:r>
              <a:rPr lang="tr-TR" altLang="tr-TR" sz="4000"/>
              <a:t>ö</a:t>
            </a:r>
            <a:r>
              <a:rPr lang="tr-TR" altLang="tr-TR" sz="4000">
                <a:latin typeface="Monotype Corsiva" panose="03010101010201010101" pitchFamily="66" charset="0"/>
              </a:rPr>
              <a:t>pek Takımyıldızı</a:t>
            </a:r>
          </a:p>
        </p:txBody>
      </p:sp>
      <p:pic>
        <p:nvPicPr>
          <p:cNvPr id="65540" name="Picture 4" descr="buyukkop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52513"/>
            <a:ext cx="3719513"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5"/>
          <p:cNvSpPr>
            <a:spLocks noChangeArrowheads="1"/>
          </p:cNvSpPr>
          <p:nvPr/>
        </p:nvSpPr>
        <p:spPr bwMode="auto">
          <a:xfrm>
            <a:off x="179388" y="188913"/>
            <a:ext cx="4392612"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solidFill>
                  <a:srgbClr val="0000CC"/>
                </a:solidFill>
                <a:latin typeface="Monotype Corsiva" panose="03010101010201010101" pitchFamily="66" charset="0"/>
              </a:rPr>
              <a:t>Kış Mevsiminde</a:t>
            </a:r>
          </a:p>
        </p:txBody>
      </p:sp>
      <p:sp>
        <p:nvSpPr>
          <p:cNvPr id="65542" name="Rectangle 6"/>
          <p:cNvSpPr>
            <a:spLocks noChangeArrowheads="1"/>
          </p:cNvSpPr>
          <p:nvPr/>
        </p:nvSpPr>
        <p:spPr bwMode="auto">
          <a:xfrm>
            <a:off x="5435600" y="5876925"/>
            <a:ext cx="3024188"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Canis Major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auri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81075"/>
            <a:ext cx="4078287" cy="57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3" descr="arabac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276475"/>
            <a:ext cx="2695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4"/>
          <p:cNvSpPr>
            <a:spLocks noChangeArrowheads="1"/>
          </p:cNvSpPr>
          <p:nvPr/>
        </p:nvSpPr>
        <p:spPr bwMode="auto">
          <a:xfrm>
            <a:off x="4572000" y="836613"/>
            <a:ext cx="4392613" cy="752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latin typeface="Monotype Corsiva" panose="03010101010201010101" pitchFamily="66" charset="0"/>
              </a:rPr>
              <a:t>Arabacı Takımyıldızı</a:t>
            </a:r>
          </a:p>
        </p:txBody>
      </p:sp>
      <p:sp>
        <p:nvSpPr>
          <p:cNvPr id="66565" name="Rectangle 5"/>
          <p:cNvSpPr>
            <a:spLocks noChangeArrowheads="1"/>
          </p:cNvSpPr>
          <p:nvPr/>
        </p:nvSpPr>
        <p:spPr bwMode="auto">
          <a:xfrm>
            <a:off x="179388" y="115888"/>
            <a:ext cx="4392612"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Kış Mevsiminde</a:t>
            </a:r>
          </a:p>
        </p:txBody>
      </p:sp>
      <p:sp>
        <p:nvSpPr>
          <p:cNvPr id="66566" name="Rectangle 6"/>
          <p:cNvSpPr>
            <a:spLocks noChangeArrowheads="1"/>
          </p:cNvSpPr>
          <p:nvPr/>
        </p:nvSpPr>
        <p:spPr bwMode="auto">
          <a:xfrm>
            <a:off x="6372225" y="5805488"/>
            <a:ext cx="1584325"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Auriga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ay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908050"/>
            <a:ext cx="4295775"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ursa_maj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276475"/>
            <a:ext cx="2857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4"/>
          <p:cNvSpPr>
            <a:spLocks noChangeArrowheads="1"/>
          </p:cNvSpPr>
          <p:nvPr/>
        </p:nvSpPr>
        <p:spPr bwMode="auto">
          <a:xfrm>
            <a:off x="4787900" y="476250"/>
            <a:ext cx="4103688" cy="1152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latin typeface="Monotype Corsiva" panose="03010101010201010101" pitchFamily="66" charset="0"/>
              </a:rPr>
              <a:t>B</a:t>
            </a:r>
            <a:r>
              <a:rPr lang="tr-TR" altLang="tr-TR" sz="4000"/>
              <a:t>ü</a:t>
            </a:r>
            <a:r>
              <a:rPr lang="tr-TR" altLang="tr-TR" sz="4000">
                <a:latin typeface="Monotype Corsiva" panose="03010101010201010101" pitchFamily="66" charset="0"/>
              </a:rPr>
              <a:t>y</a:t>
            </a:r>
            <a:r>
              <a:rPr lang="tr-TR" altLang="tr-TR" sz="4000"/>
              <a:t>ü</a:t>
            </a:r>
            <a:r>
              <a:rPr lang="tr-TR" altLang="tr-TR" sz="4000">
                <a:latin typeface="Monotype Corsiva" panose="03010101010201010101" pitchFamily="66" charset="0"/>
              </a:rPr>
              <a:t>k Ayı Takımyıldızı</a:t>
            </a:r>
          </a:p>
        </p:txBody>
      </p:sp>
      <p:sp>
        <p:nvSpPr>
          <p:cNvPr id="67589" name="Rectangle 5"/>
          <p:cNvSpPr>
            <a:spLocks noChangeArrowheads="1"/>
          </p:cNvSpPr>
          <p:nvPr/>
        </p:nvSpPr>
        <p:spPr bwMode="auto">
          <a:xfrm>
            <a:off x="179388" y="115888"/>
            <a:ext cx="4392612"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İlkbahar Mevsiminde</a:t>
            </a:r>
          </a:p>
        </p:txBody>
      </p:sp>
      <p:sp>
        <p:nvSpPr>
          <p:cNvPr id="67590" name="Rectangle 6"/>
          <p:cNvSpPr>
            <a:spLocks noChangeArrowheads="1"/>
          </p:cNvSpPr>
          <p:nvPr/>
        </p:nvSpPr>
        <p:spPr bwMode="auto">
          <a:xfrm>
            <a:off x="6011863" y="5876925"/>
            <a:ext cx="2447925"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Ursa Major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4572000" y="1125538"/>
            <a:ext cx="4103688" cy="936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latin typeface="Monotype Corsiva" panose="03010101010201010101" pitchFamily="66" charset="0"/>
              </a:rPr>
              <a:t>Aslan Takımyıldızı</a:t>
            </a:r>
          </a:p>
        </p:txBody>
      </p:sp>
      <p:sp>
        <p:nvSpPr>
          <p:cNvPr id="68611" name="Rectangle 3"/>
          <p:cNvSpPr>
            <a:spLocks noChangeArrowheads="1"/>
          </p:cNvSpPr>
          <p:nvPr/>
        </p:nvSpPr>
        <p:spPr bwMode="auto">
          <a:xfrm>
            <a:off x="179388" y="188913"/>
            <a:ext cx="4392612"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İlkbahar Mevsiminde</a:t>
            </a:r>
          </a:p>
        </p:txBody>
      </p:sp>
      <p:pic>
        <p:nvPicPr>
          <p:cNvPr id="68612" name="Picture 4" descr="l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997200"/>
            <a:ext cx="28575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as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25538"/>
            <a:ext cx="3671888"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6"/>
          <p:cNvSpPr>
            <a:spLocks noChangeArrowheads="1"/>
          </p:cNvSpPr>
          <p:nvPr/>
        </p:nvSpPr>
        <p:spPr bwMode="auto">
          <a:xfrm>
            <a:off x="6011863" y="5734050"/>
            <a:ext cx="1584325"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Leo</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bo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36482">
            <a:off x="5651500" y="2997200"/>
            <a:ext cx="2857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3" descr="cob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81075"/>
            <a:ext cx="4006850" cy="57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4"/>
          <p:cNvSpPr>
            <a:spLocks noChangeArrowheads="1"/>
          </p:cNvSpPr>
          <p:nvPr/>
        </p:nvSpPr>
        <p:spPr bwMode="auto">
          <a:xfrm>
            <a:off x="4427538" y="1412875"/>
            <a:ext cx="4537075" cy="647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t>Ç</a:t>
            </a:r>
            <a:r>
              <a:rPr lang="tr-TR" altLang="tr-TR" sz="4000">
                <a:latin typeface="Monotype Corsiva" panose="03010101010201010101" pitchFamily="66" charset="0"/>
              </a:rPr>
              <a:t>oban Takımyıldızı</a:t>
            </a:r>
          </a:p>
        </p:txBody>
      </p:sp>
      <p:sp>
        <p:nvSpPr>
          <p:cNvPr id="69637" name="Rectangle 5"/>
          <p:cNvSpPr>
            <a:spLocks noChangeArrowheads="1"/>
          </p:cNvSpPr>
          <p:nvPr/>
        </p:nvSpPr>
        <p:spPr bwMode="auto">
          <a:xfrm>
            <a:off x="179388" y="188913"/>
            <a:ext cx="4392612"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İlkbahar Mevsiminde</a:t>
            </a:r>
          </a:p>
        </p:txBody>
      </p:sp>
      <p:sp>
        <p:nvSpPr>
          <p:cNvPr id="69638" name="Rectangle 6"/>
          <p:cNvSpPr>
            <a:spLocks noChangeArrowheads="1"/>
          </p:cNvSpPr>
          <p:nvPr/>
        </p:nvSpPr>
        <p:spPr bwMode="auto">
          <a:xfrm>
            <a:off x="6227763" y="5661025"/>
            <a:ext cx="1584325"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Bo</a:t>
            </a:r>
            <a:r>
              <a:rPr lang="tr-TR" altLang="tr-TR" sz="4000" b="1">
                <a:solidFill>
                  <a:srgbClr val="FF6600"/>
                </a:solidFill>
              </a:rPr>
              <a:t>ö</a:t>
            </a:r>
            <a:r>
              <a:rPr lang="tr-TR" altLang="tr-TR" sz="4000" b="1">
                <a:solidFill>
                  <a:srgbClr val="FF6600"/>
                </a:solidFill>
                <a:latin typeface="Monotype Corsiva" panose="03010101010201010101" pitchFamily="66" charset="0"/>
              </a:rPr>
              <a:t>tes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kug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17865">
            <a:off x="5549900" y="2060575"/>
            <a:ext cx="23431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p:cNvSpPr>
            <a:spLocks noChangeArrowheads="1"/>
          </p:cNvSpPr>
          <p:nvPr/>
        </p:nvSpPr>
        <p:spPr bwMode="auto">
          <a:xfrm>
            <a:off x="4427538" y="876300"/>
            <a:ext cx="4392612" cy="608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latin typeface="Monotype Corsiva" panose="03010101010201010101" pitchFamily="66" charset="0"/>
              </a:rPr>
              <a:t>Kuğu Takımyıldızı</a:t>
            </a:r>
          </a:p>
        </p:txBody>
      </p:sp>
      <p:pic>
        <p:nvPicPr>
          <p:cNvPr id="70660" name="Picture 4" descr="Cygn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81075"/>
            <a:ext cx="3935413"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Rectangle 5"/>
          <p:cNvSpPr>
            <a:spLocks noChangeArrowheads="1"/>
          </p:cNvSpPr>
          <p:nvPr/>
        </p:nvSpPr>
        <p:spPr bwMode="auto">
          <a:xfrm>
            <a:off x="179388" y="188913"/>
            <a:ext cx="4392612"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Yaz Mevsiminde</a:t>
            </a:r>
          </a:p>
        </p:txBody>
      </p:sp>
      <p:sp>
        <p:nvSpPr>
          <p:cNvPr id="70662" name="Rectangle 6"/>
          <p:cNvSpPr>
            <a:spLocks noChangeArrowheads="1"/>
          </p:cNvSpPr>
          <p:nvPr/>
        </p:nvSpPr>
        <p:spPr bwMode="auto">
          <a:xfrm>
            <a:off x="6227763" y="5734050"/>
            <a:ext cx="1584325"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Cygnus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ly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2236788"/>
            <a:ext cx="28575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p:cNvSpPr>
            <a:spLocks noChangeArrowheads="1"/>
          </p:cNvSpPr>
          <p:nvPr/>
        </p:nvSpPr>
        <p:spPr bwMode="auto">
          <a:xfrm>
            <a:off x="4427538" y="876300"/>
            <a:ext cx="4392612" cy="608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t>Ç</a:t>
            </a:r>
            <a:r>
              <a:rPr lang="tr-TR" altLang="tr-TR" sz="4000">
                <a:latin typeface="Monotype Corsiva" panose="03010101010201010101" pitchFamily="66" charset="0"/>
              </a:rPr>
              <a:t>algı Takımyıldızı</a:t>
            </a:r>
          </a:p>
        </p:txBody>
      </p:sp>
      <p:pic>
        <p:nvPicPr>
          <p:cNvPr id="71684" name="Picture 4" descr="ly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81075"/>
            <a:ext cx="403225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5"/>
          <p:cNvSpPr>
            <a:spLocks noChangeArrowheads="1"/>
          </p:cNvSpPr>
          <p:nvPr/>
        </p:nvSpPr>
        <p:spPr bwMode="auto">
          <a:xfrm>
            <a:off x="179388" y="188913"/>
            <a:ext cx="4392612"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Yaz Mevsiminde</a:t>
            </a:r>
          </a:p>
        </p:txBody>
      </p:sp>
      <p:sp>
        <p:nvSpPr>
          <p:cNvPr id="71686" name="Rectangle 6"/>
          <p:cNvSpPr>
            <a:spLocks noChangeArrowheads="1"/>
          </p:cNvSpPr>
          <p:nvPr/>
        </p:nvSpPr>
        <p:spPr bwMode="auto">
          <a:xfrm>
            <a:off x="6011863" y="5876925"/>
            <a:ext cx="1584325"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Lyra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RingNebul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90600"/>
            <a:ext cx="5618163"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p:cNvSpPr>
            <a:spLocks noChangeArrowheads="1"/>
          </p:cNvSpPr>
          <p:nvPr/>
        </p:nvSpPr>
        <p:spPr bwMode="auto">
          <a:xfrm>
            <a:off x="990600" y="228600"/>
            <a:ext cx="7315200" cy="608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t>Ç</a:t>
            </a:r>
            <a:r>
              <a:rPr lang="tr-TR" altLang="tr-TR" sz="4000">
                <a:latin typeface="Monotype Corsiva" panose="03010101010201010101" pitchFamily="66" charset="0"/>
              </a:rPr>
              <a:t>algı Takımyıldızında Ring Nebula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950" y="188913"/>
            <a:ext cx="8928100" cy="400110"/>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dirty="0">
                <a:solidFill>
                  <a:srgbClr val="000099"/>
                </a:solidFill>
                <a:latin typeface="+mn-lt"/>
                <a:cs typeface="+mn-cs"/>
              </a:rPr>
              <a:t>Bu iki yıldızı birleştiren hayali çizgiyi 1 birim olarak kabul edelim…</a:t>
            </a:r>
          </a:p>
        </p:txBody>
      </p:sp>
      <p:pic>
        <p:nvPicPr>
          <p:cNvPr id="9219" name="Picture 3" descr="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86288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akr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17716">
            <a:off x="4973638" y="2511425"/>
            <a:ext cx="34671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descr="Scorpi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052513"/>
            <a:ext cx="3719512"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4"/>
          <p:cNvSpPr>
            <a:spLocks noChangeArrowheads="1"/>
          </p:cNvSpPr>
          <p:nvPr/>
        </p:nvSpPr>
        <p:spPr bwMode="auto">
          <a:xfrm>
            <a:off x="4500563" y="981075"/>
            <a:ext cx="4392612" cy="608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latin typeface="Monotype Corsiva" panose="03010101010201010101" pitchFamily="66" charset="0"/>
              </a:rPr>
              <a:t>Akrep Takımyıldızı</a:t>
            </a:r>
          </a:p>
        </p:txBody>
      </p:sp>
      <p:sp>
        <p:nvSpPr>
          <p:cNvPr id="73733" name="Rectangle 5"/>
          <p:cNvSpPr>
            <a:spLocks noChangeArrowheads="1"/>
          </p:cNvSpPr>
          <p:nvPr/>
        </p:nvSpPr>
        <p:spPr bwMode="auto">
          <a:xfrm>
            <a:off x="179388" y="188913"/>
            <a:ext cx="4392612"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Yaz Mevsiminde</a:t>
            </a:r>
          </a:p>
        </p:txBody>
      </p:sp>
      <p:sp>
        <p:nvSpPr>
          <p:cNvPr id="73734" name="Rectangle 6"/>
          <p:cNvSpPr>
            <a:spLocks noChangeArrowheads="1"/>
          </p:cNvSpPr>
          <p:nvPr/>
        </p:nvSpPr>
        <p:spPr bwMode="auto">
          <a:xfrm>
            <a:off x="6300788" y="5805488"/>
            <a:ext cx="1800225"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Scorpius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356100" y="1125538"/>
            <a:ext cx="4392613" cy="6080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latin typeface="Monotype Corsiva" panose="03010101010201010101" pitchFamily="66" charset="0"/>
              </a:rPr>
              <a:t>Kartal Takımyıldızı</a:t>
            </a:r>
          </a:p>
        </p:txBody>
      </p:sp>
      <p:pic>
        <p:nvPicPr>
          <p:cNvPr id="74755" name="Picture 3" descr="aqui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35222">
            <a:off x="5588000" y="2084388"/>
            <a:ext cx="25527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4" descr="ka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893763"/>
            <a:ext cx="3743325" cy="591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Rectangle 5"/>
          <p:cNvSpPr>
            <a:spLocks noChangeArrowheads="1"/>
          </p:cNvSpPr>
          <p:nvPr/>
        </p:nvSpPr>
        <p:spPr bwMode="auto">
          <a:xfrm>
            <a:off x="179388" y="188913"/>
            <a:ext cx="4392612"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Yaz Mevsiminde</a:t>
            </a:r>
          </a:p>
        </p:txBody>
      </p:sp>
      <p:sp>
        <p:nvSpPr>
          <p:cNvPr id="74758" name="Rectangle 6"/>
          <p:cNvSpPr>
            <a:spLocks noChangeArrowheads="1"/>
          </p:cNvSpPr>
          <p:nvPr/>
        </p:nvSpPr>
        <p:spPr bwMode="auto">
          <a:xfrm>
            <a:off x="6011863" y="5876925"/>
            <a:ext cx="1584325"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Aquila</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4572000" y="949325"/>
            <a:ext cx="4392613" cy="608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latin typeface="Monotype Corsiva" panose="03010101010201010101" pitchFamily="66" charset="0"/>
              </a:rPr>
              <a:t>Ok</a:t>
            </a:r>
            <a:r>
              <a:rPr lang="tr-TR" altLang="tr-TR" sz="4000"/>
              <a:t>ç</a:t>
            </a:r>
            <a:r>
              <a:rPr lang="tr-TR" altLang="tr-TR" sz="4000">
                <a:latin typeface="Monotype Corsiva" panose="03010101010201010101" pitchFamily="66" charset="0"/>
              </a:rPr>
              <a:t>u Takımyıldızı</a:t>
            </a:r>
          </a:p>
        </p:txBody>
      </p:sp>
      <p:pic>
        <p:nvPicPr>
          <p:cNvPr id="75779" name="Picture 3" descr="sagittar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26646">
            <a:off x="5280025" y="2365375"/>
            <a:ext cx="33528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4" descr="ok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08050"/>
            <a:ext cx="3959225"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5"/>
          <p:cNvSpPr>
            <a:spLocks noChangeArrowheads="1"/>
          </p:cNvSpPr>
          <p:nvPr/>
        </p:nvSpPr>
        <p:spPr bwMode="auto">
          <a:xfrm>
            <a:off x="179388" y="188913"/>
            <a:ext cx="4392612"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Yaz Mevsiminde</a:t>
            </a:r>
          </a:p>
        </p:txBody>
      </p:sp>
      <p:sp>
        <p:nvSpPr>
          <p:cNvPr id="75782" name="Rectangle 6"/>
          <p:cNvSpPr>
            <a:spLocks noChangeArrowheads="1"/>
          </p:cNvSpPr>
          <p:nvPr/>
        </p:nvSpPr>
        <p:spPr bwMode="auto">
          <a:xfrm>
            <a:off x="6011863" y="5876925"/>
            <a:ext cx="2376487"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Sagittarius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kanatli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38400"/>
            <a:ext cx="373380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p:cNvSpPr>
            <a:spLocks noChangeArrowheads="1"/>
          </p:cNvSpPr>
          <p:nvPr/>
        </p:nvSpPr>
        <p:spPr bwMode="auto">
          <a:xfrm>
            <a:off x="4356100" y="981075"/>
            <a:ext cx="4392613" cy="86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latin typeface="Monotype Corsiva" panose="03010101010201010101" pitchFamily="66" charset="0"/>
              </a:rPr>
              <a:t>Kanatlıat Takımyıldızı</a:t>
            </a:r>
          </a:p>
        </p:txBody>
      </p:sp>
      <p:pic>
        <p:nvPicPr>
          <p:cNvPr id="76804" name="Picture 4" descr="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08050"/>
            <a:ext cx="3744913"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5"/>
          <p:cNvSpPr>
            <a:spLocks noChangeArrowheads="1"/>
          </p:cNvSpPr>
          <p:nvPr/>
        </p:nvSpPr>
        <p:spPr bwMode="auto">
          <a:xfrm>
            <a:off x="179388" y="188913"/>
            <a:ext cx="4392612"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Sonbahar Mevsiminde</a:t>
            </a:r>
          </a:p>
        </p:txBody>
      </p:sp>
      <p:sp>
        <p:nvSpPr>
          <p:cNvPr id="76806" name="Rectangle 6"/>
          <p:cNvSpPr>
            <a:spLocks noChangeArrowheads="1"/>
          </p:cNvSpPr>
          <p:nvPr/>
        </p:nvSpPr>
        <p:spPr bwMode="auto">
          <a:xfrm>
            <a:off x="6011863" y="5876925"/>
            <a:ext cx="1800225"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Pegasus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boğ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81075"/>
            <a:ext cx="3671887"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3" descr="tau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828800"/>
            <a:ext cx="31892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4"/>
          <p:cNvSpPr>
            <a:spLocks noChangeArrowheads="1"/>
          </p:cNvSpPr>
          <p:nvPr/>
        </p:nvSpPr>
        <p:spPr bwMode="auto">
          <a:xfrm>
            <a:off x="4859338" y="836613"/>
            <a:ext cx="4032250" cy="6080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latin typeface="Monotype Corsiva" panose="03010101010201010101" pitchFamily="66" charset="0"/>
              </a:rPr>
              <a:t>Boğa Takımyıldızı</a:t>
            </a:r>
          </a:p>
        </p:txBody>
      </p:sp>
      <p:sp>
        <p:nvSpPr>
          <p:cNvPr id="77829" name="Rectangle 5"/>
          <p:cNvSpPr>
            <a:spLocks noChangeArrowheads="1"/>
          </p:cNvSpPr>
          <p:nvPr/>
        </p:nvSpPr>
        <p:spPr bwMode="auto">
          <a:xfrm>
            <a:off x="179388" y="188913"/>
            <a:ext cx="4392612"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Sonbahar Mevsiminde</a:t>
            </a:r>
          </a:p>
        </p:txBody>
      </p:sp>
      <p:sp>
        <p:nvSpPr>
          <p:cNvPr id="77830" name="Rectangle 6"/>
          <p:cNvSpPr>
            <a:spLocks noChangeArrowheads="1"/>
          </p:cNvSpPr>
          <p:nvPr/>
        </p:nvSpPr>
        <p:spPr bwMode="auto">
          <a:xfrm>
            <a:off x="6011863" y="5876925"/>
            <a:ext cx="1584325"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Taurus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assiope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81200"/>
            <a:ext cx="23399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3"/>
          <p:cNvSpPr>
            <a:spLocks noChangeArrowheads="1"/>
          </p:cNvSpPr>
          <p:nvPr/>
        </p:nvSpPr>
        <p:spPr bwMode="auto">
          <a:xfrm>
            <a:off x="179388" y="188913"/>
            <a:ext cx="4392612"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Sonbahar Mevsiminde</a:t>
            </a:r>
          </a:p>
        </p:txBody>
      </p:sp>
      <p:sp>
        <p:nvSpPr>
          <p:cNvPr id="78852" name="Rectangle 4"/>
          <p:cNvSpPr>
            <a:spLocks noChangeArrowheads="1"/>
          </p:cNvSpPr>
          <p:nvPr/>
        </p:nvSpPr>
        <p:spPr bwMode="auto">
          <a:xfrm>
            <a:off x="4859338" y="836613"/>
            <a:ext cx="4032250" cy="1079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latin typeface="Monotype Corsiva" panose="03010101010201010101" pitchFamily="66" charset="0"/>
              </a:rPr>
              <a:t>Kraliçe Takımyıldızı</a:t>
            </a:r>
          </a:p>
        </p:txBody>
      </p:sp>
      <p:pic>
        <p:nvPicPr>
          <p:cNvPr id="78853" name="Picture 5" descr="Cassiope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08050"/>
            <a:ext cx="4176713"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Rectangle 6"/>
          <p:cNvSpPr>
            <a:spLocks noChangeArrowheads="1"/>
          </p:cNvSpPr>
          <p:nvPr/>
        </p:nvSpPr>
        <p:spPr bwMode="auto">
          <a:xfrm>
            <a:off x="6011863" y="5805488"/>
            <a:ext cx="2376487"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Cassiopeia</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kahra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133600"/>
            <a:ext cx="23272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3"/>
          <p:cNvSpPr>
            <a:spLocks noChangeArrowheads="1"/>
          </p:cNvSpPr>
          <p:nvPr/>
        </p:nvSpPr>
        <p:spPr bwMode="auto">
          <a:xfrm>
            <a:off x="179388" y="188913"/>
            <a:ext cx="4392612"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Sonbahar Mevsiminde</a:t>
            </a:r>
          </a:p>
        </p:txBody>
      </p:sp>
      <p:sp>
        <p:nvSpPr>
          <p:cNvPr id="79876" name="Rectangle 4"/>
          <p:cNvSpPr>
            <a:spLocks noChangeArrowheads="1"/>
          </p:cNvSpPr>
          <p:nvPr/>
        </p:nvSpPr>
        <p:spPr bwMode="auto">
          <a:xfrm>
            <a:off x="4500563" y="836613"/>
            <a:ext cx="4392612" cy="1079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latin typeface="Monotype Corsiva" panose="03010101010201010101" pitchFamily="66" charset="0"/>
              </a:rPr>
              <a:t>Kahraman Takımyıldızı</a:t>
            </a:r>
          </a:p>
        </p:txBody>
      </p:sp>
      <p:pic>
        <p:nvPicPr>
          <p:cNvPr id="79877" name="Picture 5" descr="h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08050"/>
            <a:ext cx="4176713"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Rectangle 6"/>
          <p:cNvSpPr>
            <a:spLocks noChangeArrowheads="1"/>
          </p:cNvSpPr>
          <p:nvPr/>
        </p:nvSpPr>
        <p:spPr bwMode="auto">
          <a:xfrm>
            <a:off x="6300788" y="5805488"/>
            <a:ext cx="1584325"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Perseus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apricor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474913"/>
            <a:ext cx="28575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p:cNvSpPr>
            <a:spLocks noChangeArrowheads="1"/>
          </p:cNvSpPr>
          <p:nvPr/>
        </p:nvSpPr>
        <p:spPr bwMode="auto">
          <a:xfrm>
            <a:off x="179388" y="188913"/>
            <a:ext cx="4392612" cy="6080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a:solidFill>
                  <a:srgbClr val="0000CC"/>
                </a:solidFill>
                <a:latin typeface="Monotype Corsiva" panose="03010101010201010101" pitchFamily="66" charset="0"/>
              </a:rPr>
              <a:t>Sonbahar Mevsiminde</a:t>
            </a:r>
          </a:p>
        </p:txBody>
      </p:sp>
      <p:sp>
        <p:nvSpPr>
          <p:cNvPr id="80900" name="Rectangle 4"/>
          <p:cNvSpPr>
            <a:spLocks noChangeArrowheads="1"/>
          </p:cNvSpPr>
          <p:nvPr/>
        </p:nvSpPr>
        <p:spPr bwMode="auto">
          <a:xfrm>
            <a:off x="5003800" y="836613"/>
            <a:ext cx="3744913" cy="1079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a:latin typeface="Monotype Corsiva" panose="03010101010201010101" pitchFamily="66" charset="0"/>
              </a:rPr>
              <a:t>Deniz-Ke</a:t>
            </a:r>
            <a:r>
              <a:rPr lang="tr-TR" altLang="tr-TR" sz="4000"/>
              <a:t>ç</a:t>
            </a:r>
            <a:r>
              <a:rPr lang="tr-TR" altLang="tr-TR" sz="4000">
                <a:latin typeface="Monotype Corsiva" panose="03010101010201010101" pitchFamily="66" charset="0"/>
              </a:rPr>
              <a:t>isi Takımyıldızı</a:t>
            </a:r>
          </a:p>
        </p:txBody>
      </p:sp>
      <p:pic>
        <p:nvPicPr>
          <p:cNvPr id="80901" name="Picture 5" descr="The Constellation of Capricorn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81075"/>
            <a:ext cx="424815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6"/>
          <p:cNvSpPr>
            <a:spLocks noChangeArrowheads="1"/>
          </p:cNvSpPr>
          <p:nvPr/>
        </p:nvSpPr>
        <p:spPr bwMode="auto">
          <a:xfrm>
            <a:off x="5722938" y="5805488"/>
            <a:ext cx="2520950" cy="647700"/>
          </a:xfrm>
          <a:prstGeom prst="rect">
            <a:avLst/>
          </a:prstGeom>
          <a:solidFill>
            <a:schemeClr val="bg1"/>
          </a:solidFill>
          <a:ln w="571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4000" b="1">
                <a:solidFill>
                  <a:srgbClr val="FF6600"/>
                </a:solidFill>
                <a:latin typeface="Monotype Corsiva" panose="03010101010201010101" pitchFamily="66" charset="0"/>
              </a:rPr>
              <a:t>Capricornus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950" y="188913"/>
            <a:ext cx="8928100" cy="3968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dirty="0">
                <a:solidFill>
                  <a:srgbClr val="000099"/>
                </a:solidFill>
                <a:latin typeface="+mn-lt"/>
                <a:cs typeface="+mn-cs"/>
              </a:rPr>
              <a:t>ve bu hayali çizgiyi Dubhe’nin yönünde 5 birim uzatalım…</a:t>
            </a:r>
          </a:p>
        </p:txBody>
      </p:sp>
      <p:sp>
        <p:nvSpPr>
          <p:cNvPr id="5" name="Text Box 3"/>
          <p:cNvSpPr txBox="1">
            <a:spLocks noChangeArrowheads="1"/>
          </p:cNvSpPr>
          <p:nvPr/>
        </p:nvSpPr>
        <p:spPr bwMode="auto">
          <a:xfrm>
            <a:off x="179388" y="620713"/>
            <a:ext cx="8748712" cy="3968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buSzPct val="200000"/>
              <a:buFont typeface="Comic Sans MS" pitchFamily="66" charset="0"/>
              <a:buNone/>
              <a:defRPr/>
            </a:pPr>
            <a:r>
              <a:rPr lang="tr-TR" sz="2000" b="1" i="1">
                <a:solidFill>
                  <a:srgbClr val="FF0000"/>
                </a:solidFill>
                <a:effectLst>
                  <a:outerShdw blurRad="38100" dist="38100" dir="2700000" algn="tl">
                    <a:srgbClr val="000000"/>
                  </a:outerShdw>
                </a:effectLst>
                <a:latin typeface="+mn-lt"/>
                <a:cs typeface="+mn-cs"/>
              </a:rPr>
              <a:t>1 birim…</a:t>
            </a:r>
          </a:p>
        </p:txBody>
      </p:sp>
      <p:pic>
        <p:nvPicPr>
          <p:cNvPr id="10244" name="Picture 4" descr="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86288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950" y="188913"/>
            <a:ext cx="8928100" cy="396875"/>
          </a:xfrm>
          <a:prstGeom prst="rect">
            <a:avLst/>
          </a:prstGeom>
          <a:noFill/>
          <a:ln w="9525">
            <a:noFill/>
            <a:miter lim="800000"/>
            <a:headEnd/>
            <a:tailEnd/>
          </a:ln>
          <a:effectLst/>
        </p:spPr>
        <p:txBody>
          <a:bodyPr>
            <a:spAutoFit/>
          </a:bodyPr>
          <a:lstStyle/>
          <a:p>
            <a:pPr algn="just" eaLnBrk="1" fontAlgn="auto" hangingPunct="1">
              <a:spcBef>
                <a:spcPct val="50000"/>
              </a:spcBef>
              <a:spcAft>
                <a:spcPts val="0"/>
              </a:spcAft>
              <a:buSzPct val="200000"/>
              <a:buFont typeface="Comic Sans MS" pitchFamily="66" charset="0"/>
              <a:buChar char="●"/>
              <a:defRPr/>
            </a:pPr>
            <a:r>
              <a:rPr lang="tr-TR" sz="2000" b="1" i="1" dirty="0">
                <a:solidFill>
                  <a:srgbClr val="000099"/>
                </a:solidFill>
                <a:latin typeface="+mn-lt"/>
                <a:cs typeface="+mn-cs"/>
              </a:rPr>
              <a:t>ve bu hayali çizgiyi Dubhe’nin yönünde 5 birim uzatalım…</a:t>
            </a:r>
          </a:p>
        </p:txBody>
      </p:sp>
      <p:sp>
        <p:nvSpPr>
          <p:cNvPr id="5" name="Text Box 3"/>
          <p:cNvSpPr txBox="1">
            <a:spLocks noChangeArrowheads="1"/>
          </p:cNvSpPr>
          <p:nvPr/>
        </p:nvSpPr>
        <p:spPr bwMode="auto">
          <a:xfrm>
            <a:off x="179388" y="620713"/>
            <a:ext cx="8748712" cy="3968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buSzPct val="200000"/>
              <a:buFont typeface="Comic Sans MS" pitchFamily="66" charset="0"/>
              <a:buNone/>
              <a:defRPr/>
            </a:pPr>
            <a:r>
              <a:rPr lang="tr-TR" sz="2000" b="1" i="1">
                <a:solidFill>
                  <a:srgbClr val="FF0000"/>
                </a:solidFill>
                <a:effectLst>
                  <a:outerShdw blurRad="38100" dist="38100" dir="2700000" algn="tl">
                    <a:srgbClr val="000000"/>
                  </a:outerShdw>
                </a:effectLst>
                <a:latin typeface="+mn-lt"/>
                <a:cs typeface="+mn-cs"/>
              </a:rPr>
              <a:t>2 birim…</a:t>
            </a:r>
          </a:p>
        </p:txBody>
      </p:sp>
      <p:pic>
        <p:nvPicPr>
          <p:cNvPr id="11268" name="Picture 4" descr="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862887"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heme/theme1.xml><?xml version="1.0" encoding="utf-8"?>
<a:theme xmlns:a="http://schemas.openxmlformats.org/drawingml/2006/main" name="Ofis Teması">
  <a:themeElements>
    <a:clrScheme name="Ofis Teması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is Teması">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Ofis Teması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2988</TotalTime>
  <Words>1700</Words>
  <Application>Microsoft Office PowerPoint</Application>
  <PresentationFormat>On-screen Show (4:3)</PresentationFormat>
  <Paragraphs>220</Paragraphs>
  <Slides>77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Arial</vt:lpstr>
      <vt:lpstr>Calibri</vt:lpstr>
      <vt:lpstr>Comic Sans MS</vt:lpstr>
      <vt:lpstr>Monotype Corsiva</vt:lpstr>
      <vt:lpstr>Palatino Linotype</vt:lpstr>
      <vt:lpstr>Tahoma</vt:lpstr>
      <vt:lpstr>Times New Roman</vt:lpstr>
      <vt:lpstr>Wingdings</vt:lpstr>
      <vt:lpstr>Ofis Teması</vt:lpstr>
      <vt:lpstr>Takımyıldızlar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Orion (Avcı)</vt:lpstr>
      <vt:lpstr>Canis major (Büyük Köpek)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Günlük Hareket ve Gökyüzü</dc:title>
  <dc:creator>hvs</dc:creator>
  <cp:lastModifiedBy>Mesut Yilmaz</cp:lastModifiedBy>
  <cp:revision>269</cp:revision>
  <dcterms:created xsi:type="dcterms:W3CDTF">2012-08-17T08:56:57Z</dcterms:created>
  <dcterms:modified xsi:type="dcterms:W3CDTF">2015-10-26T12:04:33Z</dcterms:modified>
</cp:coreProperties>
</file>