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2"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46" d="100"/>
          <a:sy n="46" d="100"/>
        </p:scale>
        <p:origin x="78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DF5AB86-48BF-479C-8798-8426FC7C16C6}"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610200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DF5AB86-48BF-479C-8798-8426FC7C16C6}"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1460513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DF5AB86-48BF-479C-8798-8426FC7C16C6}"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A89586C-C2F4-4CFB-94AE-CC01F8477F0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549285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DF5AB86-48BF-479C-8798-8426FC7C16C6}"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1540936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DF5AB86-48BF-479C-8798-8426FC7C16C6}"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89586C-C2F4-4CFB-94AE-CC01F8477F0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715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5DF5AB86-48BF-479C-8798-8426FC7C16C6}"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4215958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DF5AB86-48BF-479C-8798-8426FC7C16C6}"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4100717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DF5AB86-48BF-479C-8798-8426FC7C16C6}"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628892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DF5AB86-48BF-479C-8798-8426FC7C16C6}"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2935798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DF5AB86-48BF-479C-8798-8426FC7C16C6}"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3797011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DF5AB86-48BF-479C-8798-8426FC7C16C6}"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113208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DF5AB86-48BF-479C-8798-8426FC7C16C6}" type="datetimeFigureOut">
              <a:rPr lang="tr-TR" smtClean="0"/>
              <a:t>15.01.2020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3224810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DF5AB86-48BF-479C-8798-8426FC7C16C6}" type="datetimeFigureOut">
              <a:rPr lang="tr-TR" smtClean="0"/>
              <a:t>15.01.2020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3517496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F5AB86-48BF-479C-8798-8426FC7C16C6}" type="datetimeFigureOut">
              <a:rPr lang="tr-TR" smtClean="0"/>
              <a:t>15.01.2020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3807095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DF5AB86-48BF-479C-8798-8426FC7C16C6}"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399828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DF5AB86-48BF-479C-8798-8426FC7C16C6}"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89586C-C2F4-4CFB-94AE-CC01F8477F00}" type="slidenum">
              <a:rPr lang="tr-TR" smtClean="0"/>
              <a:t>‹#›</a:t>
            </a:fld>
            <a:endParaRPr lang="tr-TR"/>
          </a:p>
        </p:txBody>
      </p:sp>
    </p:spTree>
    <p:extLst>
      <p:ext uri="{BB962C8B-B14F-4D97-AF65-F5344CB8AC3E}">
        <p14:creationId xmlns:p14="http://schemas.microsoft.com/office/powerpoint/2010/main" val="1104566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DF5AB86-48BF-479C-8798-8426FC7C16C6}" type="datetimeFigureOut">
              <a:rPr lang="tr-TR" smtClean="0"/>
              <a:t>15.01.2020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A89586C-C2F4-4CFB-94AE-CC01F8477F00}" type="slidenum">
              <a:rPr lang="tr-TR" smtClean="0"/>
              <a:t>‹#›</a:t>
            </a:fld>
            <a:endParaRPr lang="tr-TR"/>
          </a:p>
        </p:txBody>
      </p:sp>
    </p:spTree>
    <p:extLst>
      <p:ext uri="{BB962C8B-B14F-4D97-AF65-F5344CB8AC3E}">
        <p14:creationId xmlns:p14="http://schemas.microsoft.com/office/powerpoint/2010/main" val="11378998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606548"/>
            <a:ext cx="9144000" cy="2387600"/>
          </a:xfrm>
        </p:spPr>
        <p:txBody>
          <a:bodyPr/>
          <a:lstStyle/>
          <a:p>
            <a:r>
              <a:rPr lang="tr-TR" dirty="0"/>
              <a:t>Solunum Sistemi </a:t>
            </a:r>
            <a:endParaRPr lang="tr-TR" dirty="0"/>
          </a:p>
        </p:txBody>
      </p:sp>
      <p:sp>
        <p:nvSpPr>
          <p:cNvPr id="3" name="Alt Konu Başlığı 2"/>
          <p:cNvSpPr>
            <a:spLocks noGrp="1"/>
          </p:cNvSpPr>
          <p:nvPr>
            <p:ph type="subTitle" idx="1"/>
          </p:nvPr>
        </p:nvSpPr>
        <p:spPr>
          <a:xfrm>
            <a:off x="3276601" y="3698855"/>
            <a:ext cx="8915399" cy="1126283"/>
          </a:xfrm>
        </p:spPr>
        <p:txBody>
          <a:bodyPr>
            <a:noAutofit/>
          </a:bodyPr>
          <a:lstStyle/>
          <a:p>
            <a:r>
              <a:rPr lang="tr-TR" sz="6000" dirty="0" smtClean="0"/>
              <a:t>Öğretim Görevlisi</a:t>
            </a:r>
          </a:p>
          <a:p>
            <a:r>
              <a:rPr lang="tr-TR" sz="6000" dirty="0" smtClean="0"/>
              <a:t>Dr. Mert OCAK</a:t>
            </a:r>
            <a:endParaRPr lang="tr-TR" sz="6000" dirty="0"/>
          </a:p>
        </p:txBody>
      </p:sp>
    </p:spTree>
    <p:extLst>
      <p:ext uri="{BB962C8B-B14F-4D97-AF65-F5344CB8AC3E}">
        <p14:creationId xmlns:p14="http://schemas.microsoft.com/office/powerpoint/2010/main" val="2437074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53491" y="457200"/>
            <a:ext cx="9996054" cy="6130636"/>
          </a:xfrm>
        </p:spPr>
        <p:txBody>
          <a:bodyPr>
            <a:normAutofit fontScale="85000" lnSpcReduction="10000"/>
          </a:bodyPr>
          <a:lstStyle/>
          <a:p>
            <a:pPr fontAlgn="base"/>
            <a:r>
              <a:rPr lang="tr-TR" sz="2400" b="1" dirty="0"/>
              <a:t>Burun (</a:t>
            </a:r>
            <a:r>
              <a:rPr lang="tr-TR" sz="2400" b="1" dirty="0" err="1"/>
              <a:t>nasus</a:t>
            </a:r>
            <a:r>
              <a:rPr lang="tr-TR" sz="2400" b="1" dirty="0"/>
              <a:t>) </a:t>
            </a:r>
          </a:p>
          <a:p>
            <a:pPr fontAlgn="base"/>
            <a:r>
              <a:rPr lang="tr-TR" sz="2400" dirty="0"/>
              <a:t>Solunum sisteminin ilk organı olan burun, kemik ve </a:t>
            </a:r>
            <a:r>
              <a:rPr lang="tr-TR" sz="2400" dirty="0" err="1"/>
              <a:t>hiyalin</a:t>
            </a:r>
            <a:r>
              <a:rPr lang="tr-TR" sz="2400" dirty="0"/>
              <a:t> kıkırdaklardan yapılmış, kas ve deri ile örtülü bir organdır. İki bölümden oluşan burnun dışarıda kalan, büyüklüğü ve şekli ırka ve şahsa göre çok değişmekle beraber, kabaca tabanı aşağıda tepesi yukarıda üç yüzlü bir piramide benzetilebilen dış kısmına </a:t>
            </a:r>
            <a:r>
              <a:rPr lang="tr-TR" sz="2400" b="1" dirty="0" err="1"/>
              <a:t>nasus</a:t>
            </a:r>
            <a:r>
              <a:rPr lang="tr-TR" sz="2400" b="1" dirty="0"/>
              <a:t> </a:t>
            </a:r>
            <a:r>
              <a:rPr lang="tr-TR" sz="2400" b="1" dirty="0" err="1"/>
              <a:t>externus</a:t>
            </a:r>
            <a:r>
              <a:rPr lang="tr-TR" sz="2400" b="1" dirty="0"/>
              <a:t> (dış burun)</a:t>
            </a:r>
            <a:r>
              <a:rPr lang="tr-TR" sz="2400" dirty="0"/>
              <a:t>, </a:t>
            </a:r>
            <a:r>
              <a:rPr lang="tr-TR" sz="2400" b="1" dirty="0" err="1"/>
              <a:t>septum</a:t>
            </a:r>
            <a:r>
              <a:rPr lang="tr-TR" sz="2400" b="1" dirty="0"/>
              <a:t> </a:t>
            </a:r>
            <a:r>
              <a:rPr lang="tr-TR" sz="2400" b="1" dirty="0" err="1"/>
              <a:t>nasi</a:t>
            </a:r>
            <a:r>
              <a:rPr lang="tr-TR" sz="2400" b="1" dirty="0"/>
              <a:t> </a:t>
            </a:r>
            <a:r>
              <a:rPr lang="tr-TR" sz="2400" dirty="0"/>
              <a:t>denilen bir bölme ile ayrılmış iki boşluktan oluşan iç bölümüne ise </a:t>
            </a:r>
            <a:r>
              <a:rPr lang="tr-TR" sz="2400" b="1" dirty="0" err="1"/>
              <a:t>cavitas</a:t>
            </a:r>
            <a:r>
              <a:rPr lang="tr-TR" sz="2400" b="1" dirty="0"/>
              <a:t> </a:t>
            </a:r>
            <a:r>
              <a:rPr lang="tr-TR" sz="2400" b="1" dirty="0" err="1"/>
              <a:t>nasi</a:t>
            </a:r>
            <a:r>
              <a:rPr lang="tr-TR" sz="2400" b="1" dirty="0"/>
              <a:t> (burun boşluğu) </a:t>
            </a:r>
            <a:r>
              <a:rPr lang="tr-TR" sz="2400" dirty="0"/>
              <a:t>denilir.  </a:t>
            </a:r>
          </a:p>
          <a:p>
            <a:pPr fontAlgn="base"/>
            <a:r>
              <a:rPr lang="tr-TR" sz="2400" b="1" dirty="0"/>
              <a:t>NASUS EXTERNUS (DIŞ BURUN) </a:t>
            </a:r>
          </a:p>
          <a:p>
            <a:pPr fontAlgn="base"/>
            <a:r>
              <a:rPr lang="tr-TR" sz="2400" dirty="0"/>
              <a:t>Burnun sağ ve sol yüzleri ortada birleşerek </a:t>
            </a:r>
            <a:r>
              <a:rPr lang="tr-TR" sz="2400" b="1" dirty="0"/>
              <a:t>burun sırtını (</a:t>
            </a:r>
            <a:r>
              <a:rPr lang="tr-TR" sz="2400" b="1" dirty="0" err="1"/>
              <a:t>dorsum</a:t>
            </a:r>
            <a:r>
              <a:rPr lang="tr-TR" sz="2400" b="1" dirty="0"/>
              <a:t> </a:t>
            </a:r>
            <a:r>
              <a:rPr lang="tr-TR" sz="2400" b="1" dirty="0" err="1"/>
              <a:t>nasi</a:t>
            </a:r>
            <a:r>
              <a:rPr lang="tr-TR" sz="2400" b="1" dirty="0"/>
              <a:t>)</a:t>
            </a:r>
            <a:r>
              <a:rPr lang="tr-TR" sz="2400" dirty="0"/>
              <a:t> oluşturur. </a:t>
            </a:r>
            <a:r>
              <a:rPr lang="tr-TR" sz="2400" dirty="0" err="1"/>
              <a:t>Dorsum</a:t>
            </a:r>
            <a:r>
              <a:rPr lang="tr-TR" sz="2400" dirty="0"/>
              <a:t> </a:t>
            </a:r>
            <a:r>
              <a:rPr lang="tr-TR" sz="2400" dirty="0" err="1"/>
              <a:t>nasi'nin</a:t>
            </a:r>
            <a:r>
              <a:rPr lang="tr-TR" sz="2400" dirty="0"/>
              <a:t> yukarıda alın ile birleşen kısmına </a:t>
            </a:r>
            <a:r>
              <a:rPr lang="tr-TR" sz="2400" b="1" dirty="0" err="1"/>
              <a:t>radix</a:t>
            </a:r>
            <a:r>
              <a:rPr lang="tr-TR" sz="2400" b="1" dirty="0"/>
              <a:t> </a:t>
            </a:r>
            <a:r>
              <a:rPr lang="tr-TR" sz="2400" b="1" dirty="0" err="1"/>
              <a:t>nasi</a:t>
            </a:r>
            <a:r>
              <a:rPr lang="tr-TR" sz="2400" dirty="0"/>
              <a:t>, aşağıda kalan uç kısmına da </a:t>
            </a:r>
            <a:r>
              <a:rPr lang="tr-TR" sz="2400" b="1" dirty="0" err="1"/>
              <a:t>apex</a:t>
            </a:r>
            <a:r>
              <a:rPr lang="tr-TR" sz="2400" b="1" dirty="0"/>
              <a:t> </a:t>
            </a:r>
            <a:r>
              <a:rPr lang="tr-TR" sz="2400" b="1" dirty="0" err="1"/>
              <a:t>nasi</a:t>
            </a:r>
            <a:r>
              <a:rPr lang="tr-TR" sz="2400" dirty="0"/>
              <a:t> denilir. Yan yüzlerinin, burun deliklerini dıştan çevreleyen kısımlarına </a:t>
            </a:r>
            <a:r>
              <a:rPr lang="tr-TR" sz="2400" b="1" dirty="0" err="1"/>
              <a:t>alae</a:t>
            </a:r>
            <a:r>
              <a:rPr lang="tr-TR" sz="2400" b="1" dirty="0"/>
              <a:t> </a:t>
            </a:r>
            <a:r>
              <a:rPr lang="tr-TR" sz="2400" b="1" dirty="0" err="1"/>
              <a:t>nasi</a:t>
            </a:r>
            <a:r>
              <a:rPr lang="tr-TR" sz="2400" dirty="0"/>
              <a:t> (burun kanatları) denilir. Burnun tabanında </a:t>
            </a:r>
            <a:r>
              <a:rPr lang="tr-TR" sz="2400" b="1" dirty="0" err="1"/>
              <a:t>nares</a:t>
            </a:r>
            <a:r>
              <a:rPr lang="tr-TR" sz="2400" dirty="0"/>
              <a:t> denilen oval şekilli burun delikleri bulunur.  </a:t>
            </a:r>
          </a:p>
          <a:p>
            <a:pPr fontAlgn="base"/>
            <a:r>
              <a:rPr lang="tr-TR" sz="2400" dirty="0"/>
              <a:t>Burun iskeletinin bir kısmını kemik, bir kısmını da kıkırdak yapılar (</a:t>
            </a:r>
            <a:r>
              <a:rPr lang="tr-TR" sz="2400" b="1" dirty="0" err="1"/>
              <a:t>cartilagines</a:t>
            </a:r>
            <a:r>
              <a:rPr lang="tr-TR" sz="2400" b="1" dirty="0"/>
              <a:t> </a:t>
            </a:r>
            <a:r>
              <a:rPr lang="tr-TR" sz="2400" b="1" dirty="0" err="1"/>
              <a:t>nasi</a:t>
            </a:r>
            <a:r>
              <a:rPr lang="tr-TR" sz="2400" dirty="0"/>
              <a:t>) oluşturur. İskeletin kemik kısmını yukarıda </a:t>
            </a:r>
            <a:r>
              <a:rPr lang="tr-TR" sz="2400" b="1" dirty="0" err="1"/>
              <a:t>os</a:t>
            </a:r>
            <a:r>
              <a:rPr lang="tr-TR" sz="2400" b="1" dirty="0"/>
              <a:t> </a:t>
            </a:r>
            <a:r>
              <a:rPr lang="tr-TR" sz="2400" b="1" dirty="0" err="1"/>
              <a:t>nasale</a:t>
            </a:r>
            <a:r>
              <a:rPr lang="tr-TR" sz="2400" dirty="0"/>
              <a:t>, yanlarda </a:t>
            </a:r>
            <a:r>
              <a:rPr lang="tr-TR" sz="2400" b="1" dirty="0" err="1"/>
              <a:t>maxilla'nın</a:t>
            </a:r>
            <a:r>
              <a:rPr lang="tr-TR" sz="2400" b="1" dirty="0"/>
              <a:t> </a:t>
            </a:r>
            <a:r>
              <a:rPr lang="tr-TR" sz="2400" b="1" dirty="0" err="1"/>
              <a:t>processus</a:t>
            </a:r>
            <a:r>
              <a:rPr lang="tr-TR" sz="2400" b="1" dirty="0"/>
              <a:t> </a:t>
            </a:r>
            <a:r>
              <a:rPr lang="tr-TR" sz="2400" b="1" dirty="0" err="1"/>
              <a:t>frontalis</a:t>
            </a:r>
            <a:r>
              <a:rPr lang="tr-TR" sz="2400" dirty="0" err="1"/>
              <a:t>'leri</a:t>
            </a:r>
            <a:r>
              <a:rPr lang="tr-TR" sz="2400" dirty="0"/>
              <a:t>, önde </a:t>
            </a:r>
            <a:r>
              <a:rPr lang="tr-TR" sz="2400" b="1" dirty="0" err="1"/>
              <a:t>maxilla'nın</a:t>
            </a:r>
            <a:r>
              <a:rPr lang="tr-TR" sz="2400" b="1" dirty="0"/>
              <a:t> </a:t>
            </a:r>
            <a:r>
              <a:rPr lang="tr-TR" sz="2400" b="1" dirty="0" err="1"/>
              <a:t>processus</a:t>
            </a:r>
            <a:r>
              <a:rPr lang="tr-TR" sz="2400" b="1" dirty="0"/>
              <a:t> </a:t>
            </a:r>
            <a:r>
              <a:rPr lang="tr-TR" sz="2400" b="1" dirty="0" err="1"/>
              <a:t>palatinus'unun</a:t>
            </a:r>
            <a:r>
              <a:rPr lang="tr-TR" sz="2400" b="1" dirty="0"/>
              <a:t> ön kenarı </a:t>
            </a:r>
            <a:r>
              <a:rPr lang="tr-TR" sz="2400" dirty="0"/>
              <a:t>ve</a:t>
            </a:r>
            <a:r>
              <a:rPr lang="tr-TR" sz="2400" b="1" dirty="0"/>
              <a:t> </a:t>
            </a:r>
            <a:r>
              <a:rPr lang="tr-TR" sz="2400" b="1" dirty="0" err="1"/>
              <a:t>spina</a:t>
            </a:r>
            <a:r>
              <a:rPr lang="tr-TR" sz="2400" b="1" dirty="0"/>
              <a:t> </a:t>
            </a:r>
            <a:r>
              <a:rPr lang="tr-TR" sz="2400" b="1" dirty="0" err="1"/>
              <a:t>nasalis</a:t>
            </a:r>
            <a:r>
              <a:rPr lang="tr-TR" sz="2400" b="1" dirty="0"/>
              <a:t> </a:t>
            </a:r>
            <a:r>
              <a:rPr lang="tr-TR" sz="2400" b="1" dirty="0" err="1"/>
              <a:t>anterior</a:t>
            </a:r>
            <a:r>
              <a:rPr lang="tr-TR" sz="2400" dirty="0"/>
              <a:t> oluşturur. Bu kemikler önde </a:t>
            </a:r>
            <a:r>
              <a:rPr lang="tr-TR" sz="2400" b="1" dirty="0" err="1"/>
              <a:t>apertura</a:t>
            </a:r>
            <a:r>
              <a:rPr lang="tr-TR" sz="2400" b="1" dirty="0"/>
              <a:t> </a:t>
            </a:r>
            <a:r>
              <a:rPr lang="tr-TR" sz="2400" b="1" dirty="0" err="1"/>
              <a:t>piriformis</a:t>
            </a:r>
            <a:r>
              <a:rPr lang="tr-TR" sz="2400" dirty="0"/>
              <a:t> denilen kemik girişi oluştururlar. Burun kıkırdakları da </a:t>
            </a:r>
            <a:r>
              <a:rPr lang="tr-TR" sz="2400" dirty="0" err="1"/>
              <a:t>apertura</a:t>
            </a:r>
            <a:r>
              <a:rPr lang="tr-TR" sz="2400" dirty="0"/>
              <a:t> </a:t>
            </a:r>
            <a:r>
              <a:rPr lang="tr-TR" sz="2400" dirty="0" err="1"/>
              <a:t>piriformis’e</a:t>
            </a:r>
            <a:r>
              <a:rPr lang="tr-TR" sz="2400" dirty="0"/>
              <a:t> tutunurlar.</a:t>
            </a:r>
            <a:r>
              <a:rPr lang="tr-TR" dirty="0"/>
              <a:t>  </a:t>
            </a:r>
          </a:p>
          <a:p>
            <a:endParaRPr lang="tr-TR" dirty="0"/>
          </a:p>
        </p:txBody>
      </p:sp>
    </p:spTree>
    <p:extLst>
      <p:ext uri="{BB962C8B-B14F-4D97-AF65-F5344CB8AC3E}">
        <p14:creationId xmlns:p14="http://schemas.microsoft.com/office/powerpoint/2010/main" val="624430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37855" y="0"/>
            <a:ext cx="10411690" cy="6587836"/>
          </a:xfrm>
        </p:spPr>
        <p:txBody>
          <a:bodyPr>
            <a:noAutofit/>
          </a:bodyPr>
          <a:lstStyle/>
          <a:p>
            <a:pPr fontAlgn="base"/>
            <a:r>
              <a:rPr lang="tr-TR" sz="2000" b="1" dirty="0"/>
              <a:t>CAVITAS NASI (BURUN BOŞLUĞU) </a:t>
            </a:r>
          </a:p>
          <a:p>
            <a:pPr fontAlgn="base"/>
            <a:r>
              <a:rPr lang="tr-TR" sz="2000" dirty="0"/>
              <a:t>Sağ ve sol olmak üzere iki bölümden oluşan burun boşluğu solunum sisteminin başlangıç bölümünü oluşturur. Burun boşluğunun iki bölümü </a:t>
            </a:r>
            <a:r>
              <a:rPr lang="tr-TR" sz="2000" b="1" dirty="0" err="1"/>
              <a:t>septum</a:t>
            </a:r>
            <a:r>
              <a:rPr lang="tr-TR" sz="2000" b="1" dirty="0"/>
              <a:t> </a:t>
            </a:r>
            <a:r>
              <a:rPr lang="tr-TR" sz="2000" b="1" dirty="0" err="1"/>
              <a:t>nasi</a:t>
            </a:r>
            <a:r>
              <a:rPr lang="tr-TR" sz="2000" dirty="0"/>
              <a:t> denilen burun bölmesi ile birbirinden ayrılır. Burun bölmesinin kemik bölümünü (</a:t>
            </a:r>
            <a:r>
              <a:rPr lang="tr-TR" sz="2000" b="1" dirty="0" err="1"/>
              <a:t>septum</a:t>
            </a:r>
            <a:r>
              <a:rPr lang="tr-TR" sz="2000" b="1" dirty="0"/>
              <a:t> </a:t>
            </a:r>
            <a:r>
              <a:rPr lang="tr-TR" sz="2000" b="1" dirty="0" err="1"/>
              <a:t>nasi</a:t>
            </a:r>
            <a:r>
              <a:rPr lang="tr-TR" sz="2000" b="1" dirty="0"/>
              <a:t> </a:t>
            </a:r>
            <a:r>
              <a:rPr lang="tr-TR" sz="2000" b="1" dirty="0" err="1"/>
              <a:t>osseum</a:t>
            </a:r>
            <a:r>
              <a:rPr lang="tr-TR" sz="2000" dirty="0"/>
              <a:t>) </a:t>
            </a:r>
            <a:r>
              <a:rPr lang="tr-TR" sz="2000" dirty="0" err="1"/>
              <a:t>os</a:t>
            </a:r>
            <a:r>
              <a:rPr lang="tr-TR" sz="2000" dirty="0"/>
              <a:t> </a:t>
            </a:r>
            <a:r>
              <a:rPr lang="tr-TR" sz="2000" dirty="0" err="1"/>
              <a:t>ethmoidale’nin</a:t>
            </a:r>
            <a:r>
              <a:rPr lang="tr-TR" sz="2000" dirty="0"/>
              <a:t> </a:t>
            </a:r>
            <a:r>
              <a:rPr lang="tr-TR" sz="2000" dirty="0" err="1"/>
              <a:t>lamina</a:t>
            </a:r>
            <a:r>
              <a:rPr lang="tr-TR" sz="2000" dirty="0"/>
              <a:t> </a:t>
            </a:r>
            <a:r>
              <a:rPr lang="tr-TR" sz="2000" dirty="0" err="1"/>
              <a:t>perpendicularis’i</a:t>
            </a:r>
            <a:r>
              <a:rPr lang="tr-TR" sz="2000" dirty="0"/>
              <a:t> ile </a:t>
            </a:r>
            <a:r>
              <a:rPr lang="tr-TR" sz="2000" dirty="0" err="1"/>
              <a:t>vomer</a:t>
            </a:r>
            <a:r>
              <a:rPr lang="tr-TR" sz="2000" dirty="0"/>
              <a:t> oluştururken, kıkırdak bölümünü (</a:t>
            </a:r>
            <a:r>
              <a:rPr lang="tr-TR" sz="2000" b="1" dirty="0" err="1"/>
              <a:t>septum</a:t>
            </a:r>
            <a:r>
              <a:rPr lang="tr-TR" sz="2000" b="1" dirty="0"/>
              <a:t> </a:t>
            </a:r>
            <a:r>
              <a:rPr lang="tr-TR" sz="2000" b="1" dirty="0" err="1"/>
              <a:t>nasi</a:t>
            </a:r>
            <a:r>
              <a:rPr lang="tr-TR" sz="2000" b="1" dirty="0"/>
              <a:t> </a:t>
            </a:r>
            <a:r>
              <a:rPr lang="tr-TR" sz="2000" b="1" dirty="0" err="1"/>
              <a:t>cartilaginea</a:t>
            </a:r>
            <a:r>
              <a:rPr lang="tr-TR" sz="2000" dirty="0"/>
              <a:t>) </a:t>
            </a:r>
            <a:r>
              <a:rPr lang="tr-TR" sz="2000" dirty="0" err="1"/>
              <a:t>cartilago</a:t>
            </a:r>
            <a:r>
              <a:rPr lang="tr-TR" sz="2000" dirty="0"/>
              <a:t> </a:t>
            </a:r>
            <a:r>
              <a:rPr lang="tr-TR" sz="2000" dirty="0" err="1"/>
              <a:t>septi</a:t>
            </a:r>
            <a:r>
              <a:rPr lang="tr-TR" sz="2000" dirty="0"/>
              <a:t> </a:t>
            </a:r>
            <a:r>
              <a:rPr lang="tr-TR" sz="2000" dirty="0" err="1"/>
              <a:t>nasi’nin</a:t>
            </a:r>
            <a:r>
              <a:rPr lang="tr-TR" sz="2000" dirty="0"/>
              <a:t> dikey </a:t>
            </a:r>
            <a:r>
              <a:rPr lang="tr-TR" sz="2000" dirty="0" err="1"/>
              <a:t>laminası</a:t>
            </a:r>
            <a:r>
              <a:rPr lang="tr-TR" sz="2000" dirty="0"/>
              <a:t> oluşturur.  </a:t>
            </a:r>
          </a:p>
          <a:p>
            <a:pPr fontAlgn="base"/>
            <a:r>
              <a:rPr lang="tr-TR" sz="2000" b="1" dirty="0"/>
              <a:t>PARANAZAL SINÜSLER (SINUS PARANASALES) </a:t>
            </a:r>
          </a:p>
          <a:p>
            <a:pPr fontAlgn="base"/>
            <a:r>
              <a:rPr lang="tr-TR" sz="2000" dirty="0"/>
              <a:t>Burun boşluğunun duvarlarının yapısına katılan kemiklerin bazılarının içinde bulunan farklı şekil ve büyüklükteki boşluklardır. Bu boşluklar </a:t>
            </a:r>
            <a:r>
              <a:rPr lang="tr-TR" sz="2000" b="1" dirty="0" err="1"/>
              <a:t>embriyonal</a:t>
            </a:r>
            <a:r>
              <a:rPr lang="tr-TR" sz="2000" b="1" dirty="0"/>
              <a:t> dönemde burun mukozasının kemikler içerisine gömülmesiyle oluşur.</a:t>
            </a:r>
            <a:r>
              <a:rPr lang="tr-TR" sz="2000" dirty="0"/>
              <a:t> </a:t>
            </a:r>
            <a:r>
              <a:rPr lang="tr-TR" sz="2000" b="1" dirty="0"/>
              <a:t>Bu nedenle </a:t>
            </a:r>
            <a:r>
              <a:rPr lang="tr-TR" sz="2000" b="1" dirty="0" err="1"/>
              <a:t>paranazal</a:t>
            </a:r>
            <a:r>
              <a:rPr lang="tr-TR" sz="2000" b="1" dirty="0"/>
              <a:t> </a:t>
            </a:r>
            <a:r>
              <a:rPr lang="tr-TR" sz="2000" b="1" dirty="0" err="1"/>
              <a:t>sinusların</a:t>
            </a:r>
            <a:r>
              <a:rPr lang="tr-TR" sz="2000" b="1" dirty="0"/>
              <a:t> iç yüzünü döşeyen solunum sistemine ait </a:t>
            </a:r>
            <a:r>
              <a:rPr lang="tr-TR" sz="2000" b="1" dirty="0" err="1"/>
              <a:t>silyalı</a:t>
            </a:r>
            <a:r>
              <a:rPr lang="tr-TR" sz="2000" b="1" dirty="0"/>
              <a:t> mukoza, burun boşluğu mukozası ile devamlıdır</a:t>
            </a:r>
            <a:r>
              <a:rPr lang="tr-TR" sz="2000" dirty="0"/>
              <a:t>. </a:t>
            </a:r>
            <a:r>
              <a:rPr lang="tr-TR" sz="2000" dirty="0" err="1"/>
              <a:t>Yenidoğanda</a:t>
            </a:r>
            <a:r>
              <a:rPr lang="tr-TR" sz="2000" dirty="0"/>
              <a:t> arka grup </a:t>
            </a:r>
            <a:r>
              <a:rPr lang="tr-TR" sz="2000" dirty="0" err="1"/>
              <a:t>etmoit</a:t>
            </a:r>
            <a:r>
              <a:rPr lang="tr-TR" sz="2000" dirty="0"/>
              <a:t> hücreler yeni oluşmaya başlamıştır. </a:t>
            </a:r>
            <a:r>
              <a:rPr lang="tr-TR" sz="2000" dirty="0" err="1"/>
              <a:t>Sinus</a:t>
            </a:r>
            <a:r>
              <a:rPr lang="tr-TR" sz="2000" dirty="0"/>
              <a:t> </a:t>
            </a:r>
            <a:r>
              <a:rPr lang="tr-TR" sz="2000" dirty="0" err="1"/>
              <a:t>maxillaris</a:t>
            </a:r>
            <a:r>
              <a:rPr lang="tr-TR" sz="2000" dirty="0"/>
              <a:t> yaklaşık bir bezelye tanesi büyüklüğündedir ve </a:t>
            </a:r>
            <a:r>
              <a:rPr lang="tr-TR" sz="2000" dirty="0" err="1"/>
              <a:t>içeriside</a:t>
            </a:r>
            <a:r>
              <a:rPr lang="tr-TR" sz="2000" dirty="0"/>
              <a:t> sıvı ile doludur. Diğer </a:t>
            </a:r>
            <a:r>
              <a:rPr lang="tr-TR" sz="2000" dirty="0" err="1"/>
              <a:t>paranazal</a:t>
            </a:r>
            <a:r>
              <a:rPr lang="tr-TR" sz="2000" dirty="0"/>
              <a:t> </a:t>
            </a:r>
            <a:r>
              <a:rPr lang="tr-TR" sz="2000" dirty="0" err="1"/>
              <a:t>sinuslar</a:t>
            </a:r>
            <a:r>
              <a:rPr lang="tr-TR" sz="2000" dirty="0"/>
              <a:t> doğumdan sonra oluşmaya başlarlar. Normalde hava ile dolu olan bu boşluklar, birer kanal aracılığı ile burun boşluğunun dış duvarına açılırlar.  </a:t>
            </a:r>
          </a:p>
          <a:p>
            <a:pPr fontAlgn="base"/>
            <a:r>
              <a:rPr lang="tr-TR" sz="2000" b="1" dirty="0" err="1"/>
              <a:t>Sinus</a:t>
            </a:r>
            <a:r>
              <a:rPr lang="tr-TR" sz="2000" b="1" dirty="0"/>
              <a:t> </a:t>
            </a:r>
            <a:r>
              <a:rPr lang="tr-TR" sz="2000" b="1" dirty="0" err="1"/>
              <a:t>frontalis</a:t>
            </a:r>
            <a:r>
              <a:rPr lang="tr-TR" sz="2000" b="1" dirty="0"/>
              <a:t>, </a:t>
            </a:r>
            <a:r>
              <a:rPr lang="tr-TR" sz="2000" b="1" dirty="0" err="1"/>
              <a:t>cellulae</a:t>
            </a:r>
            <a:r>
              <a:rPr lang="tr-TR" sz="2000" b="1" dirty="0"/>
              <a:t> </a:t>
            </a:r>
            <a:r>
              <a:rPr lang="tr-TR" sz="2000" b="1" dirty="0" err="1"/>
              <a:t>ethmoidales</a:t>
            </a:r>
            <a:r>
              <a:rPr lang="tr-TR" sz="2000" b="1" dirty="0"/>
              <a:t>, </a:t>
            </a:r>
            <a:r>
              <a:rPr lang="tr-TR" sz="2000" b="1" dirty="0" err="1"/>
              <a:t>sinus</a:t>
            </a:r>
            <a:r>
              <a:rPr lang="tr-TR" sz="2000" b="1" dirty="0"/>
              <a:t> </a:t>
            </a:r>
            <a:r>
              <a:rPr lang="tr-TR" sz="2000" b="1" dirty="0" err="1"/>
              <a:t>sphenoidalis</a:t>
            </a:r>
            <a:r>
              <a:rPr lang="tr-TR" sz="2000" b="1" dirty="0"/>
              <a:t> </a:t>
            </a:r>
            <a:r>
              <a:rPr lang="tr-TR" sz="2000" dirty="0"/>
              <a:t>ve</a:t>
            </a:r>
            <a:r>
              <a:rPr lang="tr-TR" sz="2000" b="1" dirty="0"/>
              <a:t> </a:t>
            </a:r>
            <a:r>
              <a:rPr lang="tr-TR" sz="2000" b="1" dirty="0" err="1"/>
              <a:t>sinus</a:t>
            </a:r>
            <a:r>
              <a:rPr lang="tr-TR" sz="2000" b="1" dirty="0"/>
              <a:t> </a:t>
            </a:r>
            <a:r>
              <a:rPr lang="tr-TR" sz="2000" b="1" dirty="0" err="1"/>
              <a:t>maxillaris</a:t>
            </a:r>
            <a:r>
              <a:rPr lang="tr-TR" sz="2000" dirty="0"/>
              <a:t> olmak üzere dört farklı </a:t>
            </a:r>
            <a:r>
              <a:rPr lang="tr-TR" sz="2000" dirty="0" err="1"/>
              <a:t>paranazal</a:t>
            </a:r>
            <a:r>
              <a:rPr lang="tr-TR" sz="2000" dirty="0"/>
              <a:t> </a:t>
            </a:r>
            <a:r>
              <a:rPr lang="tr-TR" sz="2000" dirty="0" err="1"/>
              <a:t>sinus</a:t>
            </a:r>
            <a:r>
              <a:rPr lang="tr-TR" sz="2000" dirty="0"/>
              <a:t> bulunur</a:t>
            </a:r>
            <a:r>
              <a:rPr lang="tr-TR" sz="2000" dirty="0" smtClean="0"/>
              <a:t>.</a:t>
            </a:r>
            <a:endParaRPr lang="tr-TR" sz="2000" dirty="0"/>
          </a:p>
        </p:txBody>
      </p:sp>
    </p:spTree>
    <p:extLst>
      <p:ext uri="{BB962C8B-B14F-4D97-AF65-F5344CB8AC3E}">
        <p14:creationId xmlns:p14="http://schemas.microsoft.com/office/powerpoint/2010/main" val="1479191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20982" y="228600"/>
            <a:ext cx="10349345" cy="6380018"/>
          </a:xfrm>
        </p:spPr>
        <p:txBody>
          <a:bodyPr>
            <a:normAutofit fontScale="92500" lnSpcReduction="10000"/>
          </a:bodyPr>
          <a:lstStyle/>
          <a:p>
            <a:pPr fontAlgn="base"/>
            <a:r>
              <a:rPr lang="tr-TR" sz="2400" b="1" dirty="0" err="1"/>
              <a:t>Larynx</a:t>
            </a:r>
            <a:r>
              <a:rPr lang="tr-TR" sz="2400" b="1" dirty="0"/>
              <a:t> (Gırtlak) </a:t>
            </a:r>
          </a:p>
          <a:p>
            <a:pPr fontAlgn="base"/>
            <a:r>
              <a:rPr lang="tr-TR" sz="2400" dirty="0"/>
              <a:t>Dil kökü ve </a:t>
            </a:r>
            <a:r>
              <a:rPr lang="tr-TR" sz="2400" dirty="0" err="1"/>
              <a:t>trachea</a:t>
            </a:r>
            <a:r>
              <a:rPr lang="tr-TR" sz="2400" dirty="0"/>
              <a:t> arasında bulunan </a:t>
            </a:r>
            <a:r>
              <a:rPr lang="tr-TR" sz="2400" dirty="0" err="1"/>
              <a:t>larynx</a:t>
            </a:r>
            <a:r>
              <a:rPr lang="tr-TR" sz="2400" dirty="0"/>
              <a:t> kıkırdak, zar, bağ ve kaslardan yapılmıştır. </a:t>
            </a:r>
            <a:r>
              <a:rPr lang="tr-TR" sz="2400" dirty="0" err="1"/>
              <a:t>Larynx</a:t>
            </a:r>
            <a:r>
              <a:rPr lang="tr-TR" sz="2400" dirty="0"/>
              <a:t>, solunum havasının geçtiği yol olmasının </a:t>
            </a:r>
            <a:r>
              <a:rPr lang="tr-TR" sz="2400" dirty="0" err="1"/>
              <a:t>yanısıra</a:t>
            </a:r>
            <a:r>
              <a:rPr lang="tr-TR" sz="2400" dirty="0"/>
              <a:t> sesin oluşumunu sağlar ve yabancı cisimlerin solunum yoluna geçişini engelleyen bir </a:t>
            </a:r>
            <a:r>
              <a:rPr lang="tr-TR" sz="2400" dirty="0" err="1"/>
              <a:t>sfinkter</a:t>
            </a:r>
            <a:r>
              <a:rPr lang="tr-TR" sz="2400" dirty="0"/>
              <a:t> görevi yapar.  </a:t>
            </a:r>
          </a:p>
          <a:p>
            <a:pPr fontAlgn="base"/>
            <a:r>
              <a:rPr lang="tr-TR" sz="2400" dirty="0" err="1"/>
              <a:t>Larynx</a:t>
            </a:r>
            <a:r>
              <a:rPr lang="tr-TR" sz="2400" dirty="0"/>
              <a:t>, her iki tarafa ait boynun damar sinir paketi arasında ve </a:t>
            </a:r>
            <a:r>
              <a:rPr lang="tr-TR" sz="2400" b="1" dirty="0"/>
              <a:t>C</a:t>
            </a:r>
            <a:r>
              <a:rPr lang="tr-TR" sz="2400" b="1" baseline="-25000" dirty="0"/>
              <a:t>3</a:t>
            </a:r>
            <a:r>
              <a:rPr lang="tr-TR" sz="2400" b="1" dirty="0"/>
              <a:t> ile C</a:t>
            </a:r>
            <a:r>
              <a:rPr lang="tr-TR" sz="2400" b="1" baseline="-25000" dirty="0"/>
              <a:t>6</a:t>
            </a:r>
            <a:r>
              <a:rPr lang="tr-TR" sz="2400" b="1" dirty="0"/>
              <a:t>'nın alt kenarları arasında</a:t>
            </a:r>
            <a:r>
              <a:rPr lang="tr-TR" sz="2400" dirty="0"/>
              <a:t> bulunur. Çocuklarda ve kadınlarda biraz daha yukarıda yer alır. Yeni doğanlarda </a:t>
            </a:r>
            <a:r>
              <a:rPr lang="tr-TR" sz="2400" dirty="0" err="1"/>
              <a:t>larynx</a:t>
            </a:r>
            <a:r>
              <a:rPr lang="tr-TR" sz="2400" dirty="0"/>
              <a:t>, </a:t>
            </a:r>
            <a:r>
              <a:rPr lang="tr-TR" sz="2400" dirty="0" err="1"/>
              <a:t>axis’in</a:t>
            </a:r>
            <a:r>
              <a:rPr lang="tr-TR" sz="2400" dirty="0"/>
              <a:t> üst kenarı ile C</a:t>
            </a:r>
            <a:r>
              <a:rPr lang="tr-TR" sz="2400" baseline="-25000" dirty="0"/>
              <a:t>4</a:t>
            </a:r>
            <a:r>
              <a:rPr lang="tr-TR" sz="2400" dirty="0"/>
              <a:t>'ün alt kenarları arasında uzanır. </a:t>
            </a:r>
            <a:r>
              <a:rPr lang="tr-TR" sz="2400" dirty="0" err="1"/>
              <a:t>Larynx</a:t>
            </a:r>
            <a:r>
              <a:rPr lang="tr-TR" sz="2400" dirty="0"/>
              <a:t>, konuşma ve yutma esnasında yukarı çekilir ve başın pozisyonuna göre de, az çok yerini değiştirir. </a:t>
            </a:r>
          </a:p>
          <a:p>
            <a:pPr fontAlgn="base"/>
            <a:r>
              <a:rPr lang="tr-TR" sz="2400" b="1" dirty="0" err="1"/>
              <a:t>Trachea</a:t>
            </a:r>
            <a:r>
              <a:rPr lang="tr-TR" sz="2400" b="1" dirty="0"/>
              <a:t> (Nefes borusu) </a:t>
            </a:r>
          </a:p>
          <a:p>
            <a:pPr fontAlgn="base"/>
            <a:r>
              <a:rPr lang="tr-TR" sz="2400" dirty="0" err="1"/>
              <a:t>Larynx'in</a:t>
            </a:r>
            <a:r>
              <a:rPr lang="tr-TR" sz="2400" dirty="0"/>
              <a:t> alt kenarı veya C</a:t>
            </a:r>
            <a:r>
              <a:rPr lang="tr-TR" sz="2400" baseline="-25000" dirty="0"/>
              <a:t>6</a:t>
            </a:r>
            <a:r>
              <a:rPr lang="tr-TR" sz="2400" dirty="0"/>
              <a:t> hizasından T</a:t>
            </a:r>
            <a:r>
              <a:rPr lang="tr-TR" sz="2400" baseline="-25000" dirty="0"/>
              <a:t>4</a:t>
            </a:r>
            <a:r>
              <a:rPr lang="tr-TR" sz="2400" dirty="0"/>
              <a:t> alt kenarı hizasına kadar </a:t>
            </a:r>
            <a:r>
              <a:rPr lang="tr-TR" sz="2400" dirty="0" err="1"/>
              <a:t>oesophagus’un</a:t>
            </a:r>
            <a:r>
              <a:rPr lang="tr-TR" sz="2400" dirty="0"/>
              <a:t> önünde uzanan yaklaşık 10-12 cm uzunluğunda bir borudur. Kıkırdak ve zarlardan yapılmıştır. T</a:t>
            </a:r>
            <a:r>
              <a:rPr lang="tr-TR" sz="2400" baseline="-25000" dirty="0"/>
              <a:t>4</a:t>
            </a:r>
            <a:r>
              <a:rPr lang="tr-TR" sz="2400" dirty="0"/>
              <a:t> alt kenarı hizasında </a:t>
            </a:r>
            <a:r>
              <a:rPr lang="tr-TR" sz="2400" dirty="0" err="1"/>
              <a:t>bronchus</a:t>
            </a:r>
            <a:r>
              <a:rPr lang="tr-TR" sz="2400" dirty="0"/>
              <a:t> </a:t>
            </a:r>
            <a:r>
              <a:rPr lang="tr-TR" sz="2400" dirty="0" err="1"/>
              <a:t>principalis</a:t>
            </a:r>
            <a:r>
              <a:rPr lang="tr-TR" sz="2400" dirty="0"/>
              <a:t> </a:t>
            </a:r>
            <a:r>
              <a:rPr lang="tr-TR" sz="2400" dirty="0" err="1"/>
              <a:t>dexter</a:t>
            </a:r>
            <a:r>
              <a:rPr lang="tr-TR" sz="2400" dirty="0"/>
              <a:t> ve </a:t>
            </a:r>
            <a:r>
              <a:rPr lang="tr-TR" sz="2400" dirty="0" err="1"/>
              <a:t>bronchus</a:t>
            </a:r>
            <a:r>
              <a:rPr lang="tr-TR" sz="2400" dirty="0"/>
              <a:t> </a:t>
            </a:r>
            <a:r>
              <a:rPr lang="tr-TR" sz="2400" dirty="0" err="1"/>
              <a:t>principalis</a:t>
            </a:r>
            <a:r>
              <a:rPr lang="tr-TR" sz="2400" dirty="0"/>
              <a:t> </a:t>
            </a:r>
            <a:r>
              <a:rPr lang="tr-TR" sz="2400" dirty="0" err="1"/>
              <a:t>sinister</a:t>
            </a:r>
            <a:r>
              <a:rPr lang="tr-TR" sz="2400" dirty="0"/>
              <a:t> olmak üzere iki dala ayrılır. Bu dalların T</a:t>
            </a:r>
            <a:r>
              <a:rPr lang="tr-TR" sz="2400" baseline="-25000" dirty="0"/>
              <a:t>4</a:t>
            </a:r>
            <a:r>
              <a:rPr lang="tr-TR" sz="2400" dirty="0"/>
              <a:t> seviyesinde oluşturduğu çatala, </a:t>
            </a:r>
            <a:r>
              <a:rPr lang="tr-TR" sz="2400" b="1" dirty="0" err="1"/>
              <a:t>bifurcatio</a:t>
            </a:r>
            <a:r>
              <a:rPr lang="tr-TR" sz="2400" b="1" dirty="0"/>
              <a:t> </a:t>
            </a:r>
            <a:r>
              <a:rPr lang="tr-TR" sz="2400" b="1" dirty="0" err="1"/>
              <a:t>trachea</a:t>
            </a:r>
            <a:r>
              <a:rPr lang="tr-TR" sz="2400" dirty="0"/>
              <a:t> denilir. Derin </a:t>
            </a:r>
            <a:r>
              <a:rPr lang="tr-TR" sz="2400" dirty="0" err="1"/>
              <a:t>inspirasyonda</a:t>
            </a:r>
            <a:r>
              <a:rPr lang="tr-TR" sz="2400" dirty="0"/>
              <a:t> </a:t>
            </a:r>
            <a:r>
              <a:rPr lang="tr-TR" sz="2400" dirty="0" err="1"/>
              <a:t>bifurcation</a:t>
            </a:r>
            <a:r>
              <a:rPr lang="tr-TR" sz="2400" dirty="0"/>
              <a:t> </a:t>
            </a:r>
            <a:r>
              <a:rPr lang="tr-TR" sz="2400" dirty="0" err="1"/>
              <a:t>trachea</a:t>
            </a:r>
            <a:r>
              <a:rPr lang="tr-TR" sz="2400" dirty="0"/>
              <a:t> T</a:t>
            </a:r>
            <a:r>
              <a:rPr lang="tr-TR" sz="2400" baseline="-25000" dirty="0"/>
              <a:t>6</a:t>
            </a:r>
            <a:r>
              <a:rPr lang="tr-TR" sz="2400" dirty="0"/>
              <a:t> seviyesine kadar inebilir.</a:t>
            </a:r>
          </a:p>
          <a:p>
            <a:endParaRPr lang="tr-TR" dirty="0"/>
          </a:p>
        </p:txBody>
      </p:sp>
    </p:spTree>
    <p:extLst>
      <p:ext uri="{BB962C8B-B14F-4D97-AF65-F5344CB8AC3E}">
        <p14:creationId xmlns:p14="http://schemas.microsoft.com/office/powerpoint/2010/main" val="1874468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04109" y="0"/>
            <a:ext cx="10245436" cy="6587836"/>
          </a:xfrm>
        </p:spPr>
        <p:txBody>
          <a:bodyPr>
            <a:noAutofit/>
          </a:bodyPr>
          <a:lstStyle/>
          <a:p>
            <a:pPr fontAlgn="base"/>
            <a:r>
              <a:rPr lang="tr-TR" sz="2000" b="1" dirty="0"/>
              <a:t>Akciğerler (</a:t>
            </a:r>
            <a:r>
              <a:rPr lang="tr-TR" sz="2000" b="1" dirty="0" err="1"/>
              <a:t>Pulmones</a:t>
            </a:r>
            <a:r>
              <a:rPr lang="tr-TR" sz="2000" b="1" dirty="0"/>
              <a:t>) </a:t>
            </a:r>
          </a:p>
          <a:p>
            <a:pPr fontAlgn="base"/>
            <a:r>
              <a:rPr lang="tr-TR" sz="2000" dirty="0"/>
              <a:t>Göğüs boşluğun en büyük organıdır. Kalbin de bulunduğu </a:t>
            </a:r>
            <a:r>
              <a:rPr lang="tr-TR" sz="2000" dirty="0" err="1"/>
              <a:t>mediastinum'un</a:t>
            </a:r>
            <a:r>
              <a:rPr lang="tr-TR" sz="2000" dirty="0"/>
              <a:t> her iki yanında yer alırlar. Süngerimsi elastik bir yapıya sahiptir. Çok elastik bir organ olması nedeniyle, göğüs boşluğundan çıkartılması veya göğüs boşluğu delinerek negatif basıncın dış basınçla eşitlenmesi halinde, akciğerler 1/3'ü kadar küçülürler.  </a:t>
            </a:r>
          </a:p>
          <a:p>
            <a:pPr fontAlgn="base"/>
            <a:r>
              <a:rPr lang="tr-TR" sz="2000" dirty="0"/>
              <a:t>Akciğerin dış yüzü düz ve parlaktır. Burada akciğer </a:t>
            </a:r>
            <a:r>
              <a:rPr lang="tr-TR" sz="2000" dirty="0" err="1"/>
              <a:t>lobçuklarına</a:t>
            </a:r>
            <a:r>
              <a:rPr lang="tr-TR" sz="2000" dirty="0"/>
              <a:t> uyan çok kenarlı sahalar görülür. Yeni doğanda akciğerler pembemsi-beyaz renklidir. Yaş ilerledikçe, solunum havasındaki kir nedeniyle biraz gri renk alır. Bu gri renk, daha sonra siyah renge dönüşür. Bu koyu renk, solunum ile alınan karbon zerreciklerinin akciğerin dış yüzüne yakın kısımlarında birikmesiyle oluşur.  </a:t>
            </a:r>
          </a:p>
          <a:p>
            <a:pPr fontAlgn="base"/>
            <a:r>
              <a:rPr lang="tr-TR" sz="2000" dirty="0"/>
              <a:t>Sağ akciğer yaklaşık 625 gr, sol akciğer ise 567 gr kadardır. Erkeklerde kadınlardan biraz daha ağırdır. Akciğerler erkeklerde vücut ağırlığının yaklaşık 1/37'i, kadınlarda ise 1/43'ü kadardır.    </a:t>
            </a:r>
          </a:p>
          <a:p>
            <a:pPr fontAlgn="base"/>
            <a:r>
              <a:rPr lang="tr-TR" sz="2000" dirty="0"/>
              <a:t>Normalde solunum dakikada 15-20 defa yapılır. Ancak çocuklarda biraz daha fazla, yaşlılarda ise daha az olur. 2 yaşından sonra kaburgalar normal meyilli şekillerini alır ve bu durumdan sonra tam solunum hareketi görülür. </a:t>
            </a:r>
          </a:p>
          <a:p>
            <a:pPr fontAlgn="base"/>
            <a:r>
              <a:rPr lang="tr-TR" sz="2000" dirty="0"/>
              <a:t>Akciğerler bir koni şeklindedir. Bu nedenle </a:t>
            </a:r>
            <a:r>
              <a:rPr lang="tr-TR" sz="2000" b="1" dirty="0" err="1"/>
              <a:t>apex</a:t>
            </a:r>
            <a:r>
              <a:rPr lang="tr-TR" sz="2000" b="1" dirty="0"/>
              <a:t> </a:t>
            </a:r>
            <a:r>
              <a:rPr lang="tr-TR" sz="2000" b="1" dirty="0" err="1"/>
              <a:t>pulmonis</a:t>
            </a:r>
            <a:r>
              <a:rPr lang="tr-TR" sz="2000" dirty="0"/>
              <a:t> denilen bir tepesi, </a:t>
            </a:r>
            <a:r>
              <a:rPr lang="tr-TR" sz="2000" b="1" dirty="0" err="1"/>
              <a:t>basis</a:t>
            </a:r>
            <a:r>
              <a:rPr lang="tr-TR" sz="2000" dirty="0"/>
              <a:t> </a:t>
            </a:r>
            <a:r>
              <a:rPr lang="tr-TR" sz="2000" b="1" dirty="0" err="1"/>
              <a:t>pulmonis</a:t>
            </a:r>
            <a:r>
              <a:rPr lang="tr-TR" sz="2000" dirty="0"/>
              <a:t> denilen bir tabanı vardır.  </a:t>
            </a:r>
          </a:p>
          <a:p>
            <a:endParaRPr lang="tr-TR" sz="2000" dirty="0"/>
          </a:p>
        </p:txBody>
      </p:sp>
    </p:spTree>
    <p:extLst>
      <p:ext uri="{BB962C8B-B14F-4D97-AF65-F5344CB8AC3E}">
        <p14:creationId xmlns:p14="http://schemas.microsoft.com/office/powerpoint/2010/main" val="37914101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46</TotalTime>
  <Words>23</Words>
  <Application>Microsoft Office PowerPoint</Application>
  <PresentationFormat>Geniş ekran</PresentationFormat>
  <Paragraphs>24</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Solunum Sistemi </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Solunum Sistemi</dc:title>
  <dc:creator>Mert Ocak</dc:creator>
  <cp:lastModifiedBy>Mert Ocak</cp:lastModifiedBy>
  <cp:revision>2</cp:revision>
  <dcterms:created xsi:type="dcterms:W3CDTF">2020-01-15T07:18:16Z</dcterms:created>
  <dcterms:modified xsi:type="dcterms:W3CDTF">2020-01-15T08:04:48Z</dcterms:modified>
</cp:coreProperties>
</file>