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353" r:id="rId3"/>
    <p:sldId id="315" r:id="rId4"/>
    <p:sldId id="316" r:id="rId5"/>
    <p:sldId id="362" r:id="rId6"/>
    <p:sldId id="318" r:id="rId7"/>
    <p:sldId id="363" r:id="rId8"/>
    <p:sldId id="364" r:id="rId9"/>
    <p:sldId id="365" r:id="rId10"/>
    <p:sldId id="319" r:id="rId11"/>
    <p:sldId id="367" r:id="rId12"/>
    <p:sldId id="320" r:id="rId13"/>
    <p:sldId id="321" r:id="rId14"/>
    <p:sldId id="368" r:id="rId15"/>
    <p:sldId id="322" r:id="rId16"/>
    <p:sldId id="371" r:id="rId17"/>
    <p:sldId id="323" r:id="rId18"/>
    <p:sldId id="370" r:id="rId19"/>
    <p:sldId id="324" r:id="rId20"/>
    <p:sldId id="372" r:id="rId21"/>
    <p:sldId id="325" r:id="rId22"/>
    <p:sldId id="326" r:id="rId23"/>
    <p:sldId id="327" r:id="rId24"/>
    <p:sldId id="328" r:id="rId25"/>
    <p:sldId id="329" r:id="rId26"/>
    <p:sldId id="373" r:id="rId27"/>
    <p:sldId id="374" r:id="rId28"/>
    <p:sldId id="375" r:id="rId29"/>
    <p:sldId id="330" r:id="rId30"/>
    <p:sldId id="331" r:id="rId31"/>
    <p:sldId id="332" r:id="rId32"/>
    <p:sldId id="333" r:id="rId33"/>
    <p:sldId id="376" r:id="rId34"/>
    <p:sldId id="336" r:id="rId35"/>
    <p:sldId id="377" r:id="rId3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775" y="2492896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4725144"/>
            <a:ext cx="7559675" cy="1179512"/>
          </a:xfrm>
        </p:spPr>
        <p:txBody>
          <a:bodyPr/>
          <a:lstStyle/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2 İçerik Yer Tutucusu"/>
          <p:cNvSpPr>
            <a:spLocks noGrp="1"/>
          </p:cNvSpPr>
          <p:nvPr>
            <p:ph idx="1"/>
          </p:nvPr>
        </p:nvSpPr>
        <p:spPr>
          <a:xfrm>
            <a:off x="251520" y="1988840"/>
            <a:ext cx="8424936" cy="2622997"/>
          </a:xfrm>
        </p:spPr>
        <p:txBody>
          <a:bodyPr/>
          <a:lstStyle/>
          <a:p>
            <a:pPr algn="just"/>
            <a:r>
              <a:rPr lang="tr-TR" dirty="0" err="1" smtClean="0"/>
              <a:t>Gestaltçılar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C00000"/>
                </a:solidFill>
              </a:rPr>
              <a:t>yaratıcı üretken düşünce biçimini sürekli kullananları toplumun üstün yetenekli bireyleri</a:t>
            </a:r>
            <a:r>
              <a:rPr lang="tr-TR" dirty="0" smtClean="0"/>
              <a:t> olarak betimlerler.</a:t>
            </a:r>
          </a:p>
          <a:p>
            <a:pPr algn="just"/>
            <a:r>
              <a:rPr lang="tr-TR" dirty="0" smtClean="0"/>
              <a:t>Olayların esasını ararlar ve yapısal gerçeklere yöneliktirler. </a:t>
            </a: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685800" y="542925"/>
            <a:ext cx="7772400" cy="1143000"/>
          </a:xfrm>
        </p:spPr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83768" y="2564904"/>
            <a:ext cx="3131840" cy="1470868"/>
          </a:xfrm>
        </p:spPr>
        <p:txBody>
          <a:bodyPr/>
          <a:lstStyle/>
          <a:p>
            <a:pPr algn="just"/>
            <a:r>
              <a:rPr lang="tr-TR" dirty="0" err="1" smtClean="0"/>
              <a:t>Kelly</a:t>
            </a:r>
            <a:endParaRPr lang="tr-TR" dirty="0" smtClean="0"/>
          </a:p>
          <a:p>
            <a:pPr algn="just"/>
            <a:r>
              <a:rPr lang="tr-TR" dirty="0" err="1" smtClean="0"/>
              <a:t>Feldman</a:t>
            </a:r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>
          <a:xfrm>
            <a:off x="359532" y="1685925"/>
            <a:ext cx="8424936" cy="3212975"/>
          </a:xfrm>
        </p:spPr>
        <p:txBody>
          <a:bodyPr/>
          <a:lstStyle/>
          <a:p>
            <a:pPr algn="just"/>
            <a:r>
              <a:rPr lang="tr-TR" dirty="0" smtClean="0"/>
              <a:t>Bu teorinin felsefi temelini </a:t>
            </a:r>
            <a:r>
              <a:rPr lang="tr-TR" b="1" dirty="0" smtClean="0">
                <a:solidFill>
                  <a:srgbClr val="C00000"/>
                </a:solidFill>
              </a:rPr>
              <a:t>“yapısal değişkenler”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oluşturur.</a:t>
            </a:r>
          </a:p>
          <a:p>
            <a:pPr algn="just"/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İnsanlar kendi yarattıkları “geçirgen” kalıplardan bakarak dünyayı görürler.</a:t>
            </a:r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Kelly</a:t>
            </a:r>
            <a:r>
              <a:rPr lang="tr-TR" dirty="0" smtClean="0"/>
              <a:t> bu kalıplara </a:t>
            </a:r>
            <a:r>
              <a:rPr lang="tr-TR" b="1" dirty="0" smtClean="0">
                <a:solidFill>
                  <a:srgbClr val="C00000"/>
                </a:solidFill>
              </a:rPr>
              <a:t>“kişisel yapılar”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adını verir.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Yapı, </a:t>
            </a:r>
            <a:r>
              <a:rPr lang="tr-TR" dirty="0" smtClean="0"/>
              <a:t>kişinin yaşadığı dünyayı yorumlamasını ve inşa etmesini sağlayan düşünceler grubudur. </a:t>
            </a:r>
          </a:p>
          <a:p>
            <a:pPr algn="just"/>
            <a:r>
              <a:rPr lang="tr-TR" dirty="0" smtClean="0"/>
              <a:t>Bireyin sistemlerinin karmaşık olması psikolojik fonksiyonları ve zekâlarıyla ilişkilidir.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348880"/>
            <a:ext cx="7772400" cy="2952328"/>
          </a:xfrm>
        </p:spPr>
        <p:txBody>
          <a:bodyPr/>
          <a:lstStyle/>
          <a:p>
            <a:pPr algn="just"/>
            <a:r>
              <a:rPr lang="tr-TR" dirty="0" smtClean="0"/>
              <a:t>Kişiler; olaylar, deneyimler </a:t>
            </a:r>
            <a:r>
              <a:rPr lang="tr-TR" dirty="0"/>
              <a:t>ve </a:t>
            </a:r>
            <a:r>
              <a:rPr lang="tr-TR" dirty="0" smtClean="0"/>
              <a:t>psikolojik büyümenin sonucu olarak zenginleşirler.</a:t>
            </a:r>
          </a:p>
          <a:p>
            <a:pPr algn="just"/>
            <a:r>
              <a:rPr lang="tr-TR" dirty="0" smtClean="0"/>
              <a:t>Önemli olan kişilerin çevrelerindeki olayları nasıl algıladığı ve yorumladıklarıdır.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2 İçerik Yer Tutucusu"/>
          <p:cNvSpPr>
            <a:spLocks noGrp="1"/>
          </p:cNvSpPr>
          <p:nvPr>
            <p:ph idx="1"/>
          </p:nvPr>
        </p:nvSpPr>
        <p:spPr>
          <a:xfrm>
            <a:off x="611560" y="2060848"/>
            <a:ext cx="7772400" cy="3394720"/>
          </a:xfrm>
        </p:spPr>
        <p:txBody>
          <a:bodyPr/>
          <a:lstStyle/>
          <a:p>
            <a:pPr algn="just"/>
            <a:r>
              <a:rPr lang="tr-TR" dirty="0" smtClean="0"/>
              <a:t>Bilişsel kuramcılara göre öğrenen, kendi öğrenmesinden sorumludur. </a:t>
            </a:r>
          </a:p>
          <a:p>
            <a:pPr algn="just"/>
            <a:r>
              <a:rPr lang="tr-TR" dirty="0" smtClean="0"/>
              <a:t>Verileni olduğu gibi almaz, verilenlerin taşıdığı anlamı keşfeder. </a:t>
            </a:r>
          </a:p>
          <a:p>
            <a:pPr algn="just"/>
            <a:r>
              <a:rPr lang="tr-TR" dirty="0" smtClean="0"/>
              <a:t>Verilen bilgiler arasından uygun olanları seçer.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9122" y="2420888"/>
            <a:ext cx="7772400" cy="2406972"/>
          </a:xfrm>
        </p:spPr>
        <p:txBody>
          <a:bodyPr/>
          <a:lstStyle/>
          <a:p>
            <a:pPr algn="just"/>
            <a:r>
              <a:rPr lang="tr-TR" sz="2800" dirty="0" smtClean="0"/>
              <a:t>Bilişsel alan kuramcılarına göre; </a:t>
            </a:r>
            <a:r>
              <a:rPr lang="tr-TR" sz="2800" dirty="0" smtClean="0">
                <a:solidFill>
                  <a:srgbClr val="C00000"/>
                </a:solidFill>
              </a:rPr>
              <a:t>öğrenenlerin verileri akıllıca düzenlemesi, </a:t>
            </a:r>
            <a:r>
              <a:rPr lang="tr-TR" sz="2800" dirty="0" smtClean="0">
                <a:solidFill>
                  <a:srgbClr val="7030A0"/>
                </a:solidFill>
              </a:rPr>
              <a:t>esnek düşünerek problemleri çözmesi </a:t>
            </a:r>
            <a:r>
              <a:rPr lang="tr-TR" sz="2800" dirty="0" smtClean="0"/>
              <a:t>ve </a:t>
            </a:r>
            <a:r>
              <a:rPr lang="tr-TR" sz="2800" dirty="0" smtClean="0">
                <a:solidFill>
                  <a:srgbClr val="C00000"/>
                </a:solidFill>
              </a:rPr>
              <a:t>bütün bu sürecin sonunda ortaya özgün bir ürün koyması </a:t>
            </a:r>
            <a:r>
              <a:rPr lang="tr-TR" sz="2800" dirty="0" smtClean="0"/>
              <a:t>yaratıcılık olarak nitelendirilir</a:t>
            </a:r>
          </a:p>
          <a:p>
            <a:pPr algn="just"/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2 İçerik Yer Tutucusu"/>
          <p:cNvSpPr>
            <a:spLocks noGrp="1"/>
          </p:cNvSpPr>
          <p:nvPr>
            <p:ph idx="1"/>
          </p:nvPr>
        </p:nvSpPr>
        <p:spPr>
          <a:xfrm>
            <a:off x="658198" y="2132856"/>
            <a:ext cx="7772400" cy="1594520"/>
          </a:xfrm>
        </p:spPr>
        <p:txBody>
          <a:bodyPr/>
          <a:lstStyle/>
          <a:p>
            <a:pPr algn="just"/>
            <a:r>
              <a:rPr lang="tr-TR" sz="2800" dirty="0" smtClean="0"/>
              <a:t>Yaratıcılık, </a:t>
            </a:r>
            <a:r>
              <a:rPr lang="tr-TR" sz="2800" dirty="0" err="1" smtClean="0"/>
              <a:t>Piaget’in</a:t>
            </a:r>
            <a:r>
              <a:rPr lang="tr-TR" sz="2800" dirty="0" smtClean="0"/>
              <a:t> aşamalarının öngördüğü gelişmeyi de içeren, genel </a:t>
            </a:r>
            <a:r>
              <a:rPr lang="tr-TR" sz="2800" dirty="0" smtClean="0">
                <a:solidFill>
                  <a:srgbClr val="C00000"/>
                </a:solidFill>
              </a:rPr>
              <a:t>bilişsel gelişmenin özel bir durumu </a:t>
            </a:r>
            <a:r>
              <a:rPr lang="tr-TR" sz="2800" dirty="0" smtClean="0"/>
              <a:t>olarak tanımlanır. </a:t>
            </a:r>
          </a:p>
          <a:p>
            <a:pPr algn="just"/>
            <a:r>
              <a:rPr lang="tr-TR" sz="2800" dirty="0">
                <a:solidFill>
                  <a:srgbClr val="C00000"/>
                </a:solidFill>
              </a:rPr>
              <a:t>Yaratıcılık çok yönlü bir süreçtir. </a:t>
            </a:r>
          </a:p>
          <a:p>
            <a:pPr algn="just"/>
            <a:endParaRPr lang="tr-TR" sz="2800" dirty="0" smtClean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2716" y="2204864"/>
            <a:ext cx="7198568" cy="2859955"/>
          </a:xfrm>
        </p:spPr>
        <p:txBody>
          <a:bodyPr/>
          <a:lstStyle/>
          <a:p>
            <a:pPr algn="just"/>
            <a:r>
              <a:rPr lang="tr-TR" dirty="0" smtClean="0"/>
              <a:t>Bilişsel gelişim kuramcıları;</a:t>
            </a:r>
          </a:p>
          <a:p>
            <a:pPr lvl="1" algn="just"/>
            <a:r>
              <a:rPr lang="tr-TR" dirty="0" smtClean="0">
                <a:solidFill>
                  <a:srgbClr val="C00000"/>
                </a:solidFill>
              </a:rPr>
              <a:t>bilgileri düzenlemede akıcılık,</a:t>
            </a:r>
            <a:r>
              <a:rPr lang="tr-TR" dirty="0" smtClean="0"/>
              <a:t> </a:t>
            </a:r>
          </a:p>
          <a:p>
            <a:pPr lvl="1" algn="just"/>
            <a:r>
              <a:rPr lang="tr-TR" dirty="0" smtClean="0">
                <a:solidFill>
                  <a:srgbClr val="7030A0"/>
                </a:solidFill>
              </a:rPr>
              <a:t>problem çözmede esneklik,</a:t>
            </a:r>
          </a:p>
          <a:p>
            <a:pPr lvl="1" algn="just"/>
            <a:r>
              <a:rPr lang="tr-TR" dirty="0" smtClean="0">
                <a:solidFill>
                  <a:srgbClr val="C00000"/>
                </a:solidFill>
              </a:rPr>
              <a:t>her iki durumda ortaya konan ürünün orijinal olmasının </a:t>
            </a:r>
            <a:r>
              <a:rPr lang="tr-TR" dirty="0" smtClean="0"/>
              <a:t>yaratıcılık olduğunu belirtirler</a:t>
            </a:r>
            <a:r>
              <a:rPr lang="tr-TR" dirty="0"/>
              <a:t>.</a:t>
            </a:r>
            <a:endParaRPr lang="tr-TR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BİLİŞSEL-GELİŞİMSEL KURAM 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FAKTÖRİYALİST KURAM</a:t>
            </a:r>
            <a:r>
              <a:rPr lang="tr-TR" dirty="0" smtClean="0"/>
              <a:t>	</a:t>
            </a:r>
          </a:p>
        </p:txBody>
      </p:sp>
      <p:sp>
        <p:nvSpPr>
          <p:cNvPr id="593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chemeClr val="accent4"/>
                </a:solidFill>
              </a:rPr>
              <a:t>Zekâyı oluşturan yüzlerce özellik olduğu kabul edilmektedir.   </a:t>
            </a:r>
          </a:p>
          <a:p>
            <a:pPr algn="just"/>
            <a:r>
              <a:rPr lang="tr-TR" dirty="0" smtClean="0">
                <a:solidFill>
                  <a:srgbClr val="C00000"/>
                </a:solidFill>
              </a:rPr>
              <a:t>Buradan yola çıkarak </a:t>
            </a:r>
            <a:r>
              <a:rPr lang="tr-TR" b="1" dirty="0" smtClean="0">
                <a:solidFill>
                  <a:srgbClr val="C00000"/>
                </a:solidFill>
              </a:rPr>
              <a:t>‘insan </a:t>
            </a:r>
            <a:r>
              <a:rPr lang="tr-TR" b="1" dirty="0">
                <a:solidFill>
                  <a:srgbClr val="C00000"/>
                </a:solidFill>
              </a:rPr>
              <a:t>zekâsının yapısı’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chemeClr val="accent4"/>
                </a:solidFill>
              </a:rPr>
              <a:t>modeli</a:t>
            </a:r>
            <a:r>
              <a:rPr lang="tr-TR" dirty="0" smtClean="0"/>
              <a:t> </a:t>
            </a:r>
            <a:r>
              <a:rPr lang="tr-TR" dirty="0"/>
              <a:t>ortaya </a:t>
            </a:r>
            <a:r>
              <a:rPr lang="tr-TR" dirty="0" smtClean="0"/>
              <a:t>konmuştur.</a:t>
            </a:r>
          </a:p>
          <a:p>
            <a:pPr algn="just"/>
            <a:r>
              <a:rPr lang="tr-TR" dirty="0" smtClean="0"/>
              <a:t>Zekânın üç boyutunu;</a:t>
            </a:r>
          </a:p>
          <a:p>
            <a:pPr lvl="1" algn="just"/>
            <a:r>
              <a:rPr lang="tr-TR" b="1" dirty="0" smtClean="0">
                <a:solidFill>
                  <a:srgbClr val="C00000"/>
                </a:solidFill>
              </a:rPr>
              <a:t>işlemler,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</a:p>
          <a:p>
            <a:pPr lvl="1" algn="just"/>
            <a:r>
              <a:rPr lang="tr-TR" b="1" dirty="0" smtClean="0">
                <a:solidFill>
                  <a:srgbClr val="7030A0"/>
                </a:solidFill>
              </a:rPr>
              <a:t>ürünler </a:t>
            </a:r>
            <a:r>
              <a:rPr lang="tr-TR" b="1" dirty="0" smtClean="0"/>
              <a:t>ve </a:t>
            </a:r>
          </a:p>
          <a:p>
            <a:pPr lvl="1" algn="just"/>
            <a:r>
              <a:rPr lang="tr-TR" b="1" dirty="0" smtClean="0">
                <a:solidFill>
                  <a:srgbClr val="C00000"/>
                </a:solidFill>
              </a:rPr>
              <a:t>içerik</a:t>
            </a:r>
            <a:r>
              <a:rPr lang="tr-TR" dirty="0" smtClean="0"/>
              <a:t> olarak belirlemiştir.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323528" y="2636912"/>
            <a:ext cx="8713788" cy="1143000"/>
          </a:xfrm>
        </p:spPr>
        <p:txBody>
          <a:bodyPr/>
          <a:lstStyle/>
          <a:p>
            <a:r>
              <a:rPr lang="tr-TR" sz="3600" b="1" dirty="0" smtClean="0"/>
              <a:t>YARATICILIKLA İLGİLİ KURAMLAR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İşlemler boyutunda </a:t>
            </a:r>
            <a:r>
              <a:rPr lang="tr-TR" dirty="0" smtClean="0"/>
              <a:t>bireyin zihinsel etkinliklerini ne gibi işlemlerle yürüttüğü üzerinde durulmaktadır.</a:t>
            </a:r>
          </a:p>
          <a:p>
            <a:pPr algn="just"/>
            <a:r>
              <a:rPr lang="tr-TR" dirty="0" smtClean="0"/>
              <a:t>Bu işlemler </a:t>
            </a:r>
            <a:r>
              <a:rPr lang="tr-TR" dirty="0" smtClean="0">
                <a:solidFill>
                  <a:srgbClr val="C00000"/>
                </a:solidFill>
              </a:rPr>
              <a:t>bellek, bilişsellik, ıraksak düşünme, yakınsak düşünme ve değerlendirme gibi </a:t>
            </a:r>
            <a:r>
              <a:rPr lang="tr-TR" dirty="0" smtClean="0"/>
              <a:t>süreçlerden oluşmaktadır.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FAKTÖRİYALİST KURAM</a:t>
            </a:r>
            <a:r>
              <a:rPr lang="tr-TR" dirty="0" smtClean="0"/>
              <a:t>	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2 İçerik Yer Tutucusu"/>
          <p:cNvSpPr>
            <a:spLocks noGrp="1"/>
          </p:cNvSpPr>
          <p:nvPr>
            <p:ph idx="1"/>
          </p:nvPr>
        </p:nvSpPr>
        <p:spPr>
          <a:xfrm>
            <a:off x="179512" y="2276872"/>
            <a:ext cx="8062664" cy="3240360"/>
          </a:xfrm>
        </p:spPr>
        <p:txBody>
          <a:bodyPr/>
          <a:lstStyle/>
          <a:p>
            <a:pPr algn="just"/>
            <a:r>
              <a:rPr lang="tr-TR" sz="2800" dirty="0" smtClean="0"/>
              <a:t>Zihinsel işlemlerin ne tür materyaller kullanılarak yürütüldüğü üzerinde durulmuştur.</a:t>
            </a:r>
          </a:p>
          <a:p>
            <a:pPr algn="just"/>
            <a:r>
              <a:rPr lang="tr-TR" sz="2800" dirty="0" smtClean="0"/>
              <a:t>Bu materyaller şekiller, semboller, anlamlar ve davranışlardır. </a:t>
            </a:r>
          </a:p>
          <a:p>
            <a:pPr algn="just"/>
            <a:r>
              <a:rPr lang="tr-TR" sz="2800" dirty="0" smtClean="0"/>
              <a:t>Ürünler boyutunda ise bireyin bilgileri nasıl kavradığı ve ne tür cevaplar verdiği söz konusudur.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r>
              <a:rPr lang="tr-TR" b="1" dirty="0" smtClean="0"/>
              <a:t>FAKTÖRİYALİST KURAM</a:t>
            </a:r>
            <a:r>
              <a:rPr lang="tr-TR" dirty="0" smtClean="0"/>
              <a:t>	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61443" name="2 İçerik Yer Tutucusu"/>
          <p:cNvSpPr>
            <a:spLocks noGrp="1"/>
          </p:cNvSpPr>
          <p:nvPr>
            <p:ph idx="1"/>
          </p:nvPr>
        </p:nvSpPr>
        <p:spPr>
          <a:xfrm>
            <a:off x="672444" y="2420888"/>
            <a:ext cx="7772400" cy="1830909"/>
          </a:xfrm>
        </p:spPr>
        <p:txBody>
          <a:bodyPr/>
          <a:lstStyle/>
          <a:p>
            <a:pPr algn="just"/>
            <a:r>
              <a:rPr lang="tr-TR" sz="2800" dirty="0" smtClean="0"/>
              <a:t>Yaratıcı fikirler bir anda ortaya çıkmaz ancak belirli bir sürecin tamamlanmasıyla ortaya çıkar. </a:t>
            </a:r>
          </a:p>
          <a:p>
            <a:pPr algn="just"/>
            <a:r>
              <a:rPr lang="tr-TR" sz="2800" dirty="0" smtClean="0"/>
              <a:t>Bazen çok kısa sürdüğü, bazen de bilinçaltında gerçekleştiği için fark edilmez.</a:t>
            </a:r>
          </a:p>
          <a:p>
            <a:pPr algn="just"/>
            <a:endParaRPr lang="tr-TR" sz="28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2 İçerik Yer Tutucusu"/>
          <p:cNvSpPr>
            <a:spLocks noGrp="1"/>
          </p:cNvSpPr>
          <p:nvPr>
            <p:ph idx="1"/>
          </p:nvPr>
        </p:nvSpPr>
        <p:spPr>
          <a:xfrm>
            <a:off x="971600" y="1698165"/>
            <a:ext cx="6838528" cy="4114800"/>
          </a:xfrm>
        </p:spPr>
        <p:txBody>
          <a:bodyPr/>
          <a:lstStyle/>
          <a:p>
            <a:pPr algn="just"/>
            <a:r>
              <a:rPr lang="tr-TR" dirty="0" smtClean="0"/>
              <a:t>Yaratıcılık süreci dört aşamada ele alınmıştır;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Hazırlık,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Kuluçka,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Aydınlanma,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dirty="0" smtClean="0"/>
              <a:t>Doğrulama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2 İçerik Yer Tutucusu"/>
          <p:cNvSpPr>
            <a:spLocks noGrp="1"/>
          </p:cNvSpPr>
          <p:nvPr>
            <p:ph idx="1"/>
          </p:nvPr>
        </p:nvSpPr>
        <p:spPr>
          <a:xfrm>
            <a:off x="685800" y="2420887"/>
            <a:ext cx="7772400" cy="3775125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Hazırlık dönemi; </a:t>
            </a:r>
            <a:r>
              <a:rPr lang="tr-TR" dirty="0" smtClean="0"/>
              <a:t>bir soruna bilinçli sistematik ve mantıksal bir yaklaşımı içerir.</a:t>
            </a:r>
          </a:p>
          <a:p>
            <a:pPr algn="just"/>
            <a:r>
              <a:rPr lang="tr-TR" dirty="0" smtClean="0"/>
              <a:t>Birey sorun hakkında detaylı bilgi toplar. </a:t>
            </a:r>
          </a:p>
          <a:p>
            <a:pPr algn="just"/>
            <a:endParaRPr lang="tr-TR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Kuluçka aşaması </a:t>
            </a:r>
            <a:r>
              <a:rPr lang="tr-TR" dirty="0" smtClean="0"/>
              <a:t>ürünün bilinç ötesinde olgunlaşmakta olduğu kademedir. </a:t>
            </a:r>
          </a:p>
          <a:p>
            <a:pPr algn="just"/>
            <a:r>
              <a:rPr lang="tr-TR" dirty="0" smtClean="0">
                <a:solidFill>
                  <a:srgbClr val="C00000"/>
                </a:solidFill>
              </a:rPr>
              <a:t>Kuluçka aşamasında; </a:t>
            </a:r>
            <a:r>
              <a:rPr lang="tr-TR" dirty="0" smtClean="0"/>
              <a:t>anahtar kavramlar ‘dinlendirmek’, ‘kuluçkaya yatırmak’ ve ‘mayalamak’ tır. </a:t>
            </a:r>
          </a:p>
          <a:p>
            <a:pPr algn="just"/>
            <a:r>
              <a:rPr lang="tr-TR" dirty="0" smtClean="0"/>
              <a:t>Elde edilen tüm bilgilerin tam anlamıyla beyne yerleşmesi için kişiye tanınan zamandır.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dönem dakikalarca sürebileceği gibi, haftalar ya da yıllar boyu da sürebilir. </a:t>
            </a:r>
          </a:p>
          <a:p>
            <a:pPr algn="just"/>
            <a:r>
              <a:rPr lang="tr-TR" dirty="0" smtClean="0"/>
              <a:t>Kişi sorunu çözmeye çalışırken bir ilerleme kaydetmiyor gibi görülür. </a:t>
            </a:r>
          </a:p>
          <a:p>
            <a:pPr algn="just"/>
            <a:r>
              <a:rPr lang="tr-TR" dirty="0" smtClean="0"/>
              <a:t>Hatta sorunla doğrudan doğruya ilişkisi olmayan işlerle uğraşır. </a:t>
            </a:r>
          </a:p>
          <a:p>
            <a:pPr algn="just"/>
            <a:r>
              <a:rPr lang="tr-TR" dirty="0" smtClean="0"/>
              <a:t>Beyinde konuyla ilgili bütün ilişkiler hemen kurulamayabilir.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2564904"/>
            <a:ext cx="7772400" cy="966812"/>
          </a:xfrm>
        </p:spPr>
        <p:txBody>
          <a:bodyPr/>
          <a:lstStyle/>
          <a:p>
            <a:pPr algn="just"/>
            <a:r>
              <a:rPr lang="tr-TR" dirty="0" smtClean="0"/>
              <a:t>Araya başka düşünceler girse de hatta kişi uyusa ya da konu unutulsa bile beyin bilinçaltı çalışmasını devam ettirir.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844824"/>
            <a:ext cx="8496944" cy="4351189"/>
          </a:xfrm>
        </p:spPr>
        <p:txBody>
          <a:bodyPr/>
          <a:lstStyle/>
          <a:p>
            <a:pPr algn="just"/>
            <a:r>
              <a:rPr lang="tr-TR" sz="2800" dirty="0" smtClean="0"/>
              <a:t>Araya giren yeni uğraşlar, gözlemler, düşünceler ve deneyimler, peşinde olunan düşüncenin ortaya çıkmasında katkı bile yapabilir. </a:t>
            </a:r>
          </a:p>
          <a:p>
            <a:pPr algn="just"/>
            <a:r>
              <a:rPr lang="tr-TR" sz="2800" dirty="0" smtClean="0"/>
              <a:t>Düşünülen her yeni kavram arka planda asıl konuyla ilgili yeni çağrışımlara yol açar, yeni seçenekler oluşturur. </a:t>
            </a:r>
          </a:p>
          <a:p>
            <a:pPr algn="just"/>
            <a:r>
              <a:rPr lang="tr-TR" sz="2800" dirty="0" smtClean="0"/>
              <a:t>Bu doğrultuda zaman zaman konuya ara vererek kuluçka aşamasını bilinçli bir şekilde yaratmak yarar sağlar.</a:t>
            </a: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800" dirty="0" smtClean="0">
                <a:solidFill>
                  <a:srgbClr val="C00000"/>
                </a:solidFill>
              </a:rPr>
              <a:t>Aydınlama sürecinde; </a:t>
            </a:r>
            <a:r>
              <a:rPr lang="tr-TR" sz="2800" dirty="0" smtClean="0"/>
              <a:t>yaratıcılık, anlık parıltılar ve ışıltılar halinde gelişir. </a:t>
            </a:r>
          </a:p>
          <a:p>
            <a:pPr algn="just"/>
            <a:r>
              <a:rPr lang="tr-TR" sz="2800" dirty="0" smtClean="0"/>
              <a:t>Kişinin bu parıltıların farkına varması ve bunları kaydedebilmesi önemlidir. </a:t>
            </a:r>
          </a:p>
          <a:p>
            <a:pPr algn="just"/>
            <a:r>
              <a:rPr lang="tr-TR" sz="2800" dirty="0" smtClean="0"/>
              <a:t>Beyinde bilinçli ya da bilinçaltında konuyu düşünürken bir uyarı, aranan ilişkinin doğmasını sağlar. </a:t>
            </a:r>
          </a:p>
          <a:p>
            <a:pPr algn="just"/>
            <a:r>
              <a:rPr lang="tr-TR" sz="2800" dirty="0" smtClean="0"/>
              <a:t>Resmin son parçası tamamlanıp yeni düşünce yaratılır.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50179" name="2 İçerik Yer Tutucusu"/>
          <p:cNvSpPr>
            <a:spLocks noGrp="1"/>
          </p:cNvSpPr>
          <p:nvPr>
            <p:ph idx="1"/>
          </p:nvPr>
        </p:nvSpPr>
        <p:spPr>
          <a:xfrm>
            <a:off x="323528" y="2081213"/>
            <a:ext cx="8352928" cy="4114800"/>
          </a:xfrm>
        </p:spPr>
        <p:txBody>
          <a:bodyPr/>
          <a:lstStyle/>
          <a:p>
            <a:pPr algn="just"/>
            <a:r>
              <a:rPr lang="tr-TR" dirty="0" err="1" smtClean="0"/>
              <a:t>Gestaltçılar</a:t>
            </a:r>
            <a:r>
              <a:rPr lang="tr-TR" dirty="0" smtClean="0"/>
              <a:t>, yaratıcılık yerine daha çok </a:t>
            </a:r>
            <a:r>
              <a:rPr lang="tr-TR" dirty="0" smtClean="0">
                <a:solidFill>
                  <a:srgbClr val="C00000"/>
                </a:solidFill>
              </a:rPr>
              <a:t>“Üretken düşünce”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C00000"/>
                </a:solidFill>
              </a:rPr>
              <a:t>“Sorun çözme” </a:t>
            </a:r>
            <a:r>
              <a:rPr lang="tr-TR" dirty="0" smtClean="0"/>
              <a:t>kavramlarını kullanırlar. </a:t>
            </a:r>
          </a:p>
          <a:p>
            <a:pPr algn="just"/>
            <a:r>
              <a:rPr lang="tr-TR" dirty="0" smtClean="0">
                <a:solidFill>
                  <a:srgbClr val="7030A0"/>
                </a:solidFill>
              </a:rPr>
              <a:t>Parçaların bir bütün içinde anlam kazandığı ve bütünün parçalarının toplamından daha önemli </a:t>
            </a:r>
            <a:r>
              <a:rPr lang="tr-TR" dirty="0" smtClean="0"/>
              <a:t>olduğu görüşü hâkimdir.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2 İçerik Yer Tutucusu"/>
          <p:cNvSpPr>
            <a:spLocks noGrp="1"/>
          </p:cNvSpPr>
          <p:nvPr>
            <p:ph idx="1"/>
          </p:nvPr>
        </p:nvSpPr>
        <p:spPr>
          <a:xfrm>
            <a:off x="685800" y="1628800"/>
            <a:ext cx="8062664" cy="4567213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Hazırlık döneminde </a:t>
            </a:r>
            <a:r>
              <a:rPr lang="tr-TR" dirty="0" smtClean="0"/>
              <a:t>tohumu atılan, </a:t>
            </a:r>
            <a:r>
              <a:rPr lang="tr-TR" dirty="0" smtClean="0">
                <a:solidFill>
                  <a:srgbClr val="C00000"/>
                </a:solidFill>
              </a:rPr>
              <a:t>kuluçka evresinde </a:t>
            </a:r>
            <a:r>
              <a:rPr lang="tr-TR" dirty="0" smtClean="0"/>
              <a:t>farkına varmadan yeşeren yaratıcılık birdenbire somutlaşır. </a:t>
            </a:r>
          </a:p>
          <a:p>
            <a:pPr algn="just"/>
            <a:r>
              <a:rPr lang="tr-TR" dirty="0" smtClean="0">
                <a:solidFill>
                  <a:srgbClr val="C00000"/>
                </a:solidFill>
              </a:rPr>
              <a:t>Kuluçka aşaması ve aydınlanma dönemleri </a:t>
            </a:r>
            <a:r>
              <a:rPr lang="tr-TR" dirty="0" smtClean="0"/>
              <a:t>bilinç dışında oluşurlar. </a:t>
            </a:r>
          </a:p>
          <a:p>
            <a:pPr algn="just"/>
            <a:r>
              <a:rPr lang="tr-TR" dirty="0" smtClean="0"/>
              <a:t>Burada rastgele biçimde fikirlerin bileşimleri üretilir ve son aşamada da üretilen tüm fikirler toplanır, değerlendirilir ve bunlardan işe yarar olabilecekler bilince ulaşır.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2 İçerik Yer Tutucusu"/>
          <p:cNvSpPr>
            <a:spLocks noGrp="1"/>
          </p:cNvSpPr>
          <p:nvPr>
            <p:ph idx="1"/>
          </p:nvPr>
        </p:nvSpPr>
        <p:spPr>
          <a:xfrm>
            <a:off x="539552" y="2420888"/>
            <a:ext cx="7772400" cy="2911029"/>
          </a:xfrm>
        </p:spPr>
        <p:txBody>
          <a:bodyPr/>
          <a:lstStyle/>
          <a:p>
            <a:pPr algn="just"/>
            <a:r>
              <a:rPr lang="tr-TR" sz="2800" dirty="0" smtClean="0">
                <a:solidFill>
                  <a:srgbClr val="C00000"/>
                </a:solidFill>
              </a:rPr>
              <a:t>Doğrulama aşaması;</a:t>
            </a:r>
            <a:r>
              <a:rPr lang="tr-TR" sz="2800" dirty="0" smtClean="0"/>
              <a:t> sonuçların doğrulandığı, değerlendirildiği ve uygulandığı son aşamadır. </a:t>
            </a:r>
          </a:p>
          <a:p>
            <a:pPr algn="just"/>
            <a:r>
              <a:rPr lang="tr-TR" sz="2800" dirty="0" smtClean="0"/>
              <a:t>Bilinçli ve mantıksal düşünmenin ağırlıklı olduğu dönemdir.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2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279181"/>
          </a:xfrm>
        </p:spPr>
        <p:txBody>
          <a:bodyPr/>
          <a:lstStyle/>
          <a:p>
            <a:pPr algn="just"/>
            <a:r>
              <a:rPr lang="tr-TR" dirty="0" smtClean="0"/>
              <a:t>Bu dönemde kişi düşüncesini ve çözümünü test eder, eksikliklerini tamamlar, eleştirir, bulunan çözüm yollarının doğru olup olmadığını kontrol eder. </a:t>
            </a:r>
          </a:p>
          <a:p>
            <a:pPr algn="just"/>
            <a:r>
              <a:rPr lang="tr-TR" dirty="0" smtClean="0"/>
              <a:t>Son aşamada ortaya çıkan fikirler toplanır, değerlendirilir ve bunlardan işe yarar olabilecekler bir kenara ayrılır.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060848"/>
            <a:ext cx="7772400" cy="1974925"/>
          </a:xfrm>
        </p:spPr>
        <p:txBody>
          <a:bodyPr/>
          <a:lstStyle/>
          <a:p>
            <a:pPr algn="just"/>
            <a:r>
              <a:rPr lang="tr-TR" dirty="0" smtClean="0"/>
              <a:t>Bu süreçte önemli olan, kişinin ‘yargı’ yeteneğini gerektiği gibi kullanarak güvenilir bir karar vermesi ve bu kararını uygulamasıdır.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KARMAŞIK KURAMLAR 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Yaratıcılığı açıklamaya yönelik bu yaklaşımlar aslında kendi ölçütlerini, başka bir ifade ile yaratıcılığı açıklamada kendi temel dayanaklarını ifade etmektedir.</a:t>
            </a:r>
          </a:p>
          <a:p>
            <a:r>
              <a:rPr lang="tr-TR" dirty="0" smtClean="0"/>
              <a:t>Bütün yaratıcılıkları tek başına açıklayabilen bir yaklaşım bulunmamaktadır.</a:t>
            </a:r>
          </a:p>
          <a:p>
            <a:pPr algn="just"/>
            <a:endParaRPr lang="tr-TR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SONUÇ OLARAK;</a:t>
            </a:r>
            <a:r>
              <a:rPr lang="tr-TR" dirty="0" smtClean="0"/>
              <a:t>	</a:t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3172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2 İçerik Yer Tutucusu"/>
          <p:cNvSpPr>
            <a:spLocks noGrp="1"/>
          </p:cNvSpPr>
          <p:nvPr>
            <p:ph idx="1"/>
          </p:nvPr>
        </p:nvSpPr>
        <p:spPr>
          <a:xfrm>
            <a:off x="251520" y="4149080"/>
            <a:ext cx="8638728" cy="2118940"/>
          </a:xfrm>
        </p:spPr>
        <p:txBody>
          <a:bodyPr/>
          <a:lstStyle/>
          <a:p>
            <a:pPr algn="just"/>
            <a:r>
              <a:rPr lang="tr-TR" dirty="0" err="1" smtClean="0"/>
              <a:t>Gestaltçılara</a:t>
            </a:r>
            <a:r>
              <a:rPr lang="tr-TR" dirty="0" smtClean="0"/>
              <a:t> göre, bir sorunun çözümü aranırken öğeler toplanmaz, düzenlenmez, adım adım da gidilmez. </a:t>
            </a:r>
          </a:p>
          <a:p>
            <a:pPr algn="just"/>
            <a:r>
              <a:rPr lang="tr-TR" dirty="0" smtClean="0">
                <a:solidFill>
                  <a:srgbClr val="C00000"/>
                </a:solidFill>
              </a:rPr>
              <a:t>Sorun, bir bütün içinde görülerek çözüme ulaşılır. </a:t>
            </a: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pic>
        <p:nvPicPr>
          <p:cNvPr id="20482" name="Picture 2" descr="http://4.bp.blogspot.com/-KFzn-c-1CE8/UU6rDWgmhbI/AAAAAAAAAA4/XVClyxMhwBA/s1600/images%2520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324766"/>
            <a:ext cx="3734172" cy="2581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132856"/>
            <a:ext cx="7772400" cy="3559101"/>
          </a:xfrm>
        </p:spPr>
        <p:txBody>
          <a:bodyPr/>
          <a:lstStyle/>
          <a:p>
            <a:pPr algn="just"/>
            <a:r>
              <a:rPr lang="tr-TR" dirty="0" smtClean="0"/>
              <a:t>Yaratıcı düşüncede </a:t>
            </a:r>
            <a:r>
              <a:rPr lang="tr-TR" dirty="0" smtClean="0">
                <a:solidFill>
                  <a:srgbClr val="C00000"/>
                </a:solidFill>
              </a:rPr>
              <a:t>sorunun yeniden yapılandırılması </a:t>
            </a:r>
            <a:r>
              <a:rPr lang="tr-TR" dirty="0" smtClean="0"/>
              <a:t>gerekir. </a:t>
            </a:r>
          </a:p>
          <a:p>
            <a:pPr algn="just"/>
            <a:r>
              <a:rPr lang="tr-TR" dirty="0" smtClean="0"/>
              <a:t>Yeniden yapılandırılma </a:t>
            </a:r>
            <a:r>
              <a:rPr lang="tr-TR" dirty="0" smtClean="0">
                <a:solidFill>
                  <a:srgbClr val="C00000"/>
                </a:solidFill>
              </a:rPr>
              <a:t>bir çözüm ortaya çıkıncaya dek sürer. </a:t>
            </a:r>
          </a:p>
          <a:p>
            <a:pPr algn="just"/>
            <a:r>
              <a:rPr lang="tr-TR" dirty="0" smtClean="0"/>
              <a:t>Çözüm, içten bir aydınlanma, bir ışıklanma ile elde edilir ve bu da basit öğelerin analiziyle kavranamaz.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72400" cy="1143000"/>
          </a:xfrm>
        </p:spPr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2 İçerik Yer Tutucusu"/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351189"/>
          </a:xfrm>
        </p:spPr>
        <p:txBody>
          <a:bodyPr/>
          <a:lstStyle/>
          <a:p>
            <a:pPr algn="just"/>
            <a:r>
              <a:rPr lang="tr-TR" dirty="0" err="1" smtClean="0"/>
              <a:t>Gestalt</a:t>
            </a:r>
            <a:r>
              <a:rPr lang="tr-TR" dirty="0" smtClean="0"/>
              <a:t> psikologları üç tür düşünce tanımlamaktadır:</a:t>
            </a:r>
          </a:p>
          <a:p>
            <a:pPr lvl="1">
              <a:buFont typeface="Wingdings" pitchFamily="2" charset="2"/>
              <a:buChar char="Ø"/>
            </a:pPr>
            <a:r>
              <a:rPr lang="tr-TR" i="1" dirty="0" smtClean="0"/>
              <a:t>A Tipi Düşünce Biçimi</a:t>
            </a:r>
            <a:endParaRPr lang="tr-TR" dirty="0" smtClean="0"/>
          </a:p>
          <a:p>
            <a:pPr lvl="1">
              <a:buFont typeface="Wingdings" pitchFamily="2" charset="2"/>
              <a:buChar char="Ø"/>
            </a:pPr>
            <a:r>
              <a:rPr lang="tr-TR" i="1" dirty="0" smtClean="0"/>
              <a:t>Y Tipi Düşünce Biçimi</a:t>
            </a:r>
            <a:endParaRPr lang="tr-TR" dirty="0" smtClean="0"/>
          </a:p>
          <a:p>
            <a:pPr lvl="1">
              <a:buFont typeface="Wingdings" pitchFamily="2" charset="2"/>
              <a:buChar char="Ø"/>
            </a:pPr>
            <a:r>
              <a:rPr lang="tr-TR" i="1" dirty="0" smtClean="0"/>
              <a:t>B Tipi Düşünce Biçimi</a:t>
            </a: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endParaRPr lang="tr-TR" dirty="0" smtClean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685800" y="542925"/>
            <a:ext cx="7772400" cy="1143000"/>
          </a:xfrm>
        </p:spPr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348880"/>
            <a:ext cx="8280920" cy="1902917"/>
          </a:xfrm>
        </p:spPr>
        <p:txBody>
          <a:bodyPr/>
          <a:lstStyle/>
          <a:p>
            <a:pPr algn="just"/>
            <a:r>
              <a:rPr lang="tr-TR" i="1" dirty="0" smtClean="0"/>
              <a:t>“A Tipi Düşünce Biçimi: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Yaratıcı, üretici, gruplama ve yeniden örgütleme yapabilen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7030A0"/>
                </a:solidFill>
              </a:rPr>
              <a:t>temel etmenleri görüp yeni çözümler bulan </a:t>
            </a:r>
            <a:r>
              <a:rPr lang="tr-TR" dirty="0" smtClean="0"/>
              <a:t>düşünce biçimidir.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276872"/>
            <a:ext cx="8208912" cy="2232249"/>
          </a:xfrm>
        </p:spPr>
        <p:txBody>
          <a:bodyPr/>
          <a:lstStyle/>
          <a:p>
            <a:pPr algn="just"/>
            <a:r>
              <a:rPr lang="tr-TR" i="1" dirty="0" smtClean="0"/>
              <a:t>Y Tipi Düşünce Biçimi: </a:t>
            </a:r>
            <a:r>
              <a:rPr lang="tr-TR" dirty="0" smtClean="0">
                <a:solidFill>
                  <a:srgbClr val="C00000"/>
                </a:solidFill>
              </a:rPr>
              <a:t>Mekanik, </a:t>
            </a:r>
            <a:r>
              <a:rPr lang="tr-TR" dirty="0" smtClean="0">
                <a:solidFill>
                  <a:srgbClr val="7030A0"/>
                </a:solidFill>
              </a:rPr>
              <a:t>yönü-amacı belirsiz düşünce biçimidir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Birey alan ve elemanları hakkında rastgele davranışlar içindedir.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204864"/>
            <a:ext cx="7772400" cy="1470869"/>
          </a:xfrm>
        </p:spPr>
        <p:txBody>
          <a:bodyPr/>
          <a:lstStyle/>
          <a:p>
            <a:pPr algn="just"/>
            <a:r>
              <a:rPr lang="tr-TR" i="1" dirty="0" smtClean="0"/>
              <a:t>B Tipi Düşünce Biçimi: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C00000"/>
                </a:solidFill>
              </a:rPr>
              <a:t>Yarı üretken, yaratıcı,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yarı mekanik düşünce</a:t>
            </a:r>
            <a:r>
              <a:rPr lang="tr-TR" dirty="0" smtClean="0"/>
              <a:t> sistemidir.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GESTALT KURAMI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874</TotalTime>
  <Words>1024</Words>
  <Application>Microsoft Office PowerPoint</Application>
  <PresentationFormat>Ekran Gösterisi (4:3)</PresentationFormat>
  <Paragraphs>118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9" baseType="lpstr">
      <vt:lpstr>Comic Sans MS</vt:lpstr>
      <vt:lpstr>Times New Roman</vt:lpstr>
      <vt:lpstr>Wingdings</vt:lpstr>
      <vt:lpstr>Şiirsel tasarım şablonu</vt:lpstr>
      <vt:lpstr>ÇOCUK VE YARATICILIK</vt:lpstr>
      <vt:lpstr>YARATICILIKLA İLGİLİ KURAMLAR </vt:lpstr>
      <vt:lpstr>GESTALT KURAMI  </vt:lpstr>
      <vt:lpstr>GESTALT KURAMI  </vt:lpstr>
      <vt:lpstr>GESTALT KURAMI  </vt:lpstr>
      <vt:lpstr>GESTALT KURAMI  </vt:lpstr>
      <vt:lpstr>GESTALT KURAMI  </vt:lpstr>
      <vt:lpstr>GESTALT KURAMI  </vt:lpstr>
      <vt:lpstr>GESTALT KURAMI  </vt:lpstr>
      <vt:lpstr>GESTALT KURAMI  </vt:lpstr>
      <vt:lpstr>BİLİŞSEL-GELİŞİMSEL KURAM  </vt:lpstr>
      <vt:lpstr>BİLİŞSEL-GELİŞİMSEL KURAM  </vt:lpstr>
      <vt:lpstr>BİLİŞSEL-GELİŞİMSEL KURAM  </vt:lpstr>
      <vt:lpstr>BİLİŞSEL-GELİŞİMSEL KURAM  </vt:lpstr>
      <vt:lpstr>BİLİŞSEL-GELİŞİMSEL KURAM  </vt:lpstr>
      <vt:lpstr>BİLİŞSEL-GELİŞİMSEL KURAM  </vt:lpstr>
      <vt:lpstr>BİLİŞSEL-GELİŞİMSEL KURAM  </vt:lpstr>
      <vt:lpstr>BİLİŞSEL-GELİŞİMSEL KURAM  </vt:lpstr>
      <vt:lpstr>FAKTÖRİYALİST KURAM </vt:lpstr>
      <vt:lpstr>FAKTÖRİYALİST KURAM </vt:lpstr>
      <vt:lpstr>FAKTÖRİYALİST KURAM </vt:lpstr>
      <vt:lpstr>KARMAŞIK KURAMLAR   </vt:lpstr>
      <vt:lpstr>KARMAŞIK KURAMLAR   </vt:lpstr>
      <vt:lpstr>KARMAŞIK KURAMLAR   </vt:lpstr>
      <vt:lpstr>KARMAŞIK KURAMLAR   </vt:lpstr>
      <vt:lpstr>KARMAŞIK KURAMLAR   </vt:lpstr>
      <vt:lpstr>KARMAŞIK KURAMLAR   </vt:lpstr>
      <vt:lpstr>KARMAŞIK KURAMLAR   </vt:lpstr>
      <vt:lpstr>KARMAŞIK KURAMLAR   </vt:lpstr>
      <vt:lpstr>KARMAŞIK KURAMLAR   </vt:lpstr>
      <vt:lpstr>KARMAŞIK KURAMLAR   </vt:lpstr>
      <vt:lpstr>KARMAŞIK KURAMLAR   </vt:lpstr>
      <vt:lpstr>KARMAŞIK KURAMLAR   </vt:lpstr>
      <vt:lpstr>SONUÇ OLARAK;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67</cp:revision>
  <cp:lastPrinted>2017-03-07T05:16:26Z</cp:lastPrinted>
  <dcterms:created xsi:type="dcterms:W3CDTF">2009-04-17T20:58:37Z</dcterms:created>
  <dcterms:modified xsi:type="dcterms:W3CDTF">2020-12-16T17:49:06Z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