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ml\Dropbox\Ders_Materyal\Uluslararasi_iktisat\ulkelere_gore_dis_tic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1600"/>
              <a:t>Türkiye'nin</a:t>
            </a:r>
            <a:r>
              <a:rPr lang="tr-TR" sz="1600" baseline="0"/>
              <a:t> dış ticaretinde AB'nin payı</a:t>
            </a:r>
            <a:endParaRPr lang="en-US" sz="16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'2009-2017'!$D$27</c:f>
              <c:strCache>
                <c:ptCount val="1"/>
                <c:pt idx="0">
                  <c:v>ihracat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'2009-2017'!$C$28:$C$36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'2009-2017'!$D$28:$D$36</c:f>
              <c:numCache>
                <c:formatCode>0.0%</c:formatCode>
                <c:ptCount val="9"/>
                <c:pt idx="0">
                  <c:v>0.46085658616746322</c:v>
                </c:pt>
                <c:pt idx="1">
                  <c:v>0.46313378680270462</c:v>
                </c:pt>
                <c:pt idx="2">
                  <c:v>0.46227546269705583</c:v>
                </c:pt>
                <c:pt idx="3">
                  <c:v>0.38827948809909074</c:v>
                </c:pt>
                <c:pt idx="4">
                  <c:v>0.41523919156015721</c:v>
                </c:pt>
                <c:pt idx="5">
                  <c:v>0.43463299423246188</c:v>
                </c:pt>
                <c:pt idx="6">
                  <c:v>0.44496737195236541</c:v>
                </c:pt>
                <c:pt idx="7">
                  <c:v>0.47975553147353983</c:v>
                </c:pt>
                <c:pt idx="8">
                  <c:v>0.47076417645726826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F2-440F-9FAA-BA7D39A77F79}"/>
            </c:ext>
          </c:extLst>
        </c:ser>
        <c:ser>
          <c:idx val="1"/>
          <c:order val="1"/>
          <c:tx>
            <c:strRef>
              <c:f>'2009-2017'!$E$27</c:f>
              <c:strCache>
                <c:ptCount val="1"/>
                <c:pt idx="0">
                  <c:v>ithalat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'2009-2017'!$C$28:$C$36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'2009-2017'!$E$28:$E$36</c:f>
              <c:numCache>
                <c:formatCode>0.0%</c:formatCode>
                <c:ptCount val="9"/>
                <c:pt idx="0">
                  <c:v>0.40098112643663492</c:v>
                </c:pt>
                <c:pt idx="1">
                  <c:v>0.38958535664500421</c:v>
                </c:pt>
                <c:pt idx="2">
                  <c:v>0.37833253076654538</c:v>
                </c:pt>
                <c:pt idx="3">
                  <c:v>0.36950889126158987</c:v>
                </c:pt>
                <c:pt idx="4">
                  <c:v>0.36727297848424378</c:v>
                </c:pt>
                <c:pt idx="5">
                  <c:v>0.36614916518643714</c:v>
                </c:pt>
                <c:pt idx="6">
                  <c:v>0.37963570700658239</c:v>
                </c:pt>
                <c:pt idx="7">
                  <c:v>0.39003672738965434</c:v>
                </c:pt>
                <c:pt idx="8">
                  <c:v>0.36389654737652749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F2-440F-9FAA-BA7D39A77F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7519903"/>
        <c:axId val="1478928271"/>
      </c:lineChart>
      <c:catAx>
        <c:axId val="1477519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8928271"/>
        <c:crosses val="autoZero"/>
        <c:auto val="1"/>
        <c:lblAlgn val="ctr"/>
        <c:lblOffset val="100"/>
        <c:noMultiLvlLbl val="0"/>
      </c:catAx>
      <c:valAx>
        <c:axId val="1478928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7519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5F194-3165-48F8-B827-570DFCC0CC3F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9526B-6CF2-4749-8D60-6670C3BC5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3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CE744-EB73-48D8-95B1-BAC77BB590F7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500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9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5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2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0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7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7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2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1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BCD14-CA79-46E3-979E-556B37E222E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FDC90-54E8-4C14-B693-548F860DF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6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webgate.ec.europa.eu/isdb_results/factsheets/country/details_turkey_e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İKTİSADÎ ENTEGRASYON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455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Tercihli ticaret anlaşmaları</a:t>
            </a:r>
          </a:p>
          <a:p>
            <a:r>
              <a:rPr lang="tr-TR" dirty="0" smtClean="0"/>
              <a:t>Serbest Ticaret Bölgeleri</a:t>
            </a:r>
          </a:p>
          <a:p>
            <a:r>
              <a:rPr lang="tr-TR" dirty="0" smtClean="0"/>
              <a:t>Gümrük Birliği</a:t>
            </a:r>
          </a:p>
          <a:p>
            <a:r>
              <a:rPr lang="tr-TR" dirty="0" smtClean="0"/>
              <a:t>Ortak Pazar</a:t>
            </a:r>
          </a:p>
          <a:p>
            <a:r>
              <a:rPr lang="tr-TR" dirty="0" smtClean="0"/>
              <a:t>İktisadî birlik</a:t>
            </a:r>
          </a:p>
        </p:txBody>
      </p:sp>
    </p:spTree>
    <p:extLst>
      <p:ext uri="{BB962C8B-B14F-4D97-AF65-F5344CB8AC3E}">
        <p14:creationId xmlns:p14="http://schemas.microsoft.com/office/powerpoint/2010/main" val="3224821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Gümrük Birliği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Ticaret yaratma</a:t>
            </a:r>
          </a:p>
          <a:p>
            <a:r>
              <a:rPr lang="tr-TR" dirty="0" smtClean="0"/>
              <a:t>Ticaret saptırma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995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9"/>
          <p:cNvSpPr txBox="1">
            <a:spLocks noChangeArrowheads="1"/>
          </p:cNvSpPr>
          <p:nvPr/>
        </p:nvSpPr>
        <p:spPr bwMode="auto">
          <a:xfrm>
            <a:off x="5132586" y="3543251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2</a:t>
            </a:r>
            <a:endParaRPr lang="en-US" sz="2400" dirty="0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3386374" y="1052934"/>
            <a:ext cx="0" cy="4464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3386374" y="5516984"/>
            <a:ext cx="65484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3383200" y="1340272"/>
            <a:ext cx="6335713" cy="3529012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973624" y="689324"/>
            <a:ext cx="3433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P</a:t>
            </a:r>
            <a:endParaRPr lang="en-US" sz="2400" dirty="0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9071212" y="765598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S</a:t>
            </a:r>
            <a:endParaRPr lang="en-US" sz="2400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9863374" y="4653385"/>
            <a:ext cx="3738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D</a:t>
            </a:r>
            <a:endParaRPr lang="en-US" sz="2400" dirty="0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0079274" y="5590010"/>
            <a:ext cx="3914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Q</a:t>
            </a:r>
            <a:endParaRPr lang="en-US" sz="2400" dirty="0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246800" y="5516985"/>
            <a:ext cx="4956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Q</a:t>
            </a:r>
            <a:r>
              <a:rPr lang="tr-TR" sz="2400" baseline="-25000" dirty="0"/>
              <a:t>1</a:t>
            </a:r>
            <a:endParaRPr lang="en-US" sz="2400" baseline="-25000" dirty="0"/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>
            <a:off x="4534138" y="4077122"/>
            <a:ext cx="1587" cy="14398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8350488" y="4077122"/>
            <a:ext cx="1587" cy="15113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16" name="Line 23"/>
          <p:cNvSpPr>
            <a:spLocks noChangeShapeType="1"/>
          </p:cNvSpPr>
          <p:nvPr/>
        </p:nvSpPr>
        <p:spPr bwMode="auto">
          <a:xfrm flipH="1">
            <a:off x="3383199" y="4077122"/>
            <a:ext cx="496728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2091400" y="3903440"/>
            <a:ext cx="1072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150 (B)</a:t>
            </a:r>
            <a:endParaRPr lang="en-US" sz="2400" baseline="-25000" dirty="0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 flipV="1">
            <a:off x="3386375" y="908472"/>
            <a:ext cx="5540375" cy="40322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5262500" y="5516986"/>
            <a:ext cx="4956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Q</a:t>
            </a:r>
            <a:r>
              <a:rPr lang="tr-TR" sz="2400" baseline="-25000" dirty="0"/>
              <a:t>2</a:t>
            </a:r>
            <a:endParaRPr lang="en-US" sz="2400" baseline="-25000" dirty="0"/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6672065" y="5516986"/>
            <a:ext cx="4956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Q</a:t>
            </a:r>
            <a:r>
              <a:rPr lang="tr-TR" sz="2400" baseline="-25000" dirty="0"/>
              <a:t>3</a:t>
            </a:r>
            <a:endParaRPr lang="en-US" sz="2400" baseline="-25000" dirty="0"/>
          </a:p>
        </p:txBody>
      </p:sp>
      <p:sp>
        <p:nvSpPr>
          <p:cNvPr id="23" name="Line 33"/>
          <p:cNvSpPr>
            <a:spLocks noChangeShapeType="1"/>
          </p:cNvSpPr>
          <p:nvPr/>
        </p:nvSpPr>
        <p:spPr bwMode="auto">
          <a:xfrm flipH="1">
            <a:off x="3359696" y="3399383"/>
            <a:ext cx="3600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24" name="Text Box 34"/>
          <p:cNvSpPr txBox="1">
            <a:spLocks noChangeArrowheads="1"/>
          </p:cNvSpPr>
          <p:nvPr/>
        </p:nvSpPr>
        <p:spPr bwMode="auto">
          <a:xfrm>
            <a:off x="1703512" y="3140969"/>
            <a:ext cx="13260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C + %100</a:t>
            </a:r>
            <a:endParaRPr lang="en-US" sz="2400" dirty="0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6960097" y="3356992"/>
            <a:ext cx="3175" cy="2088704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5591945" y="3356992"/>
            <a:ext cx="3175" cy="2088704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 flipH="1" flipV="1">
            <a:off x="3382480" y="2915216"/>
            <a:ext cx="2808312" cy="9728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27" name="Text Box 37"/>
          <p:cNvSpPr txBox="1">
            <a:spLocks noChangeArrowheads="1"/>
          </p:cNvSpPr>
          <p:nvPr/>
        </p:nvSpPr>
        <p:spPr bwMode="auto">
          <a:xfrm>
            <a:off x="8063150" y="5516985"/>
            <a:ext cx="4956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Q</a:t>
            </a:r>
            <a:r>
              <a:rPr lang="tr-TR" sz="2400" baseline="-25000" dirty="0"/>
              <a:t>4</a:t>
            </a:r>
            <a:endParaRPr lang="en-US" sz="2400" baseline="-25000" dirty="0"/>
          </a:p>
        </p:txBody>
      </p:sp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4052466" y="3540026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1</a:t>
            </a:r>
            <a:endParaRPr lang="en-US" sz="2400" dirty="0"/>
          </a:p>
        </p:txBody>
      </p:sp>
      <p:sp>
        <p:nvSpPr>
          <p:cNvPr id="29" name="Text Box 40"/>
          <p:cNvSpPr txBox="1">
            <a:spLocks noChangeArrowheads="1"/>
          </p:cNvSpPr>
          <p:nvPr/>
        </p:nvSpPr>
        <p:spPr bwMode="auto">
          <a:xfrm>
            <a:off x="6096000" y="3540026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3</a:t>
            </a:r>
            <a:endParaRPr lang="en-US" sz="2400" dirty="0"/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7104112" y="3543400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4</a:t>
            </a:r>
            <a:endParaRPr lang="en-US" sz="2400" dirty="0"/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2495600" y="2636913"/>
            <a:ext cx="651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225</a:t>
            </a:r>
            <a:endParaRPr lang="en-US" sz="2400" baseline="-25000" dirty="0"/>
          </a:p>
        </p:txBody>
      </p:sp>
      <p:sp>
        <p:nvSpPr>
          <p:cNvPr id="35" name="Line 23"/>
          <p:cNvSpPr>
            <a:spLocks noChangeShapeType="1"/>
          </p:cNvSpPr>
          <p:nvPr/>
        </p:nvSpPr>
        <p:spPr bwMode="auto">
          <a:xfrm flipH="1">
            <a:off x="3382480" y="4509120"/>
            <a:ext cx="568863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tr-TR" sz="2400"/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6068690" y="4047456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5</a:t>
            </a:r>
            <a:endParaRPr lang="en-US" sz="2400" dirty="0"/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2063552" y="4293097"/>
            <a:ext cx="10695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/>
              <a:t>100 (C)</a:t>
            </a:r>
            <a:endParaRPr lang="en-US" sz="2400" baseline="-25000" dirty="0"/>
          </a:p>
        </p:txBody>
      </p:sp>
      <p:sp>
        <p:nvSpPr>
          <p:cNvPr id="38" name="37 Metin kutusu"/>
          <p:cNvSpPr txBox="1"/>
          <p:nvPr/>
        </p:nvSpPr>
        <p:spPr>
          <a:xfrm>
            <a:off x="1919537" y="6237313"/>
            <a:ext cx="6083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Not: GB öncesi %100 gümrük varsayılıyor. GB, B ülkesiyle kuruldu, dış tarife aynı. 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325994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/>
      <p:bldP spid="29" grpId="0"/>
      <p:bldP spid="30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Gümrük Birliği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Statik Etkiler</a:t>
            </a:r>
          </a:p>
          <a:p>
            <a:pPr lvl="1"/>
            <a:r>
              <a:rPr lang="tr-TR" dirty="0" smtClean="0"/>
              <a:t>Birlik ne kadar büyük olursa (ör. C de birliğe girerse) ticaret saptırma o kadar küçük olur. </a:t>
            </a:r>
          </a:p>
          <a:p>
            <a:pPr lvl="1"/>
            <a:r>
              <a:rPr lang="tr-TR" dirty="0" smtClean="0"/>
              <a:t> Ortak gümrük tarifesi küçük tutularak ticaret saptırma azaltılabilir. </a:t>
            </a:r>
          </a:p>
          <a:p>
            <a:pPr lvl="1"/>
            <a:r>
              <a:rPr lang="tr-TR" dirty="0" smtClean="0"/>
              <a:t>GB rakip malları üreten ülkeler arasında yapılırsa, verimsiz üretimin tasfiye ihtimali daha fazla olur. </a:t>
            </a:r>
          </a:p>
        </p:txBody>
      </p:sp>
    </p:spTree>
    <p:extLst>
      <p:ext uri="{BB962C8B-B14F-4D97-AF65-F5344CB8AC3E}">
        <p14:creationId xmlns:p14="http://schemas.microsoft.com/office/powerpoint/2010/main" val="842634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9800" y="188640"/>
            <a:ext cx="7772400" cy="720080"/>
          </a:xfrm>
        </p:spPr>
        <p:txBody>
          <a:bodyPr>
            <a:normAutofit/>
          </a:bodyPr>
          <a:lstStyle/>
          <a:p>
            <a:r>
              <a:rPr lang="tr-TR" dirty="0" smtClean="0"/>
              <a:t>Gümrük Birliği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09800" y="908720"/>
            <a:ext cx="7772400" cy="5616624"/>
          </a:xfrm>
        </p:spPr>
        <p:txBody>
          <a:bodyPr/>
          <a:lstStyle/>
          <a:p>
            <a:r>
              <a:rPr lang="tr-TR" dirty="0" smtClean="0"/>
              <a:t>Türkiye ve AB, 1996 yılından geçerli olmak üzere bir Gümrük Birliği protokolü imzaladı.</a:t>
            </a:r>
          </a:p>
          <a:p>
            <a:r>
              <a:rPr lang="tr-TR" dirty="0" smtClean="0"/>
              <a:t>Bugün, AB, </a:t>
            </a:r>
            <a:r>
              <a:rPr lang="tr-TR" dirty="0"/>
              <a:t>ihracatının </a:t>
            </a:r>
            <a:r>
              <a:rPr lang="tr-TR" dirty="0" smtClean="0"/>
              <a:t>%4.5’ini, ithalatının ise %3.8’ini Türkiye ile yapıyor. </a:t>
            </a:r>
            <a:br>
              <a:rPr lang="tr-TR" dirty="0" smtClean="0"/>
            </a:br>
            <a:r>
              <a:rPr lang="tr-TR" sz="1200" dirty="0">
                <a:hlinkClick r:id="rId2"/>
              </a:rPr>
              <a:t>https://</a:t>
            </a:r>
            <a:r>
              <a:rPr lang="tr-TR" sz="1200" dirty="0">
                <a:hlinkClick r:id="rId2"/>
              </a:rPr>
              <a:t>webgate.ec.europa.eu/isdb_results/factsheets/country/details_turkey_en.pdf</a:t>
            </a:r>
            <a:r>
              <a:rPr lang="tr-TR" sz="1200" dirty="0"/>
              <a:t> </a:t>
            </a:r>
            <a:endParaRPr lang="tr-TR" sz="1200" dirty="0"/>
          </a:p>
        </p:txBody>
      </p:sp>
      <p:graphicFrame>
        <p:nvGraphicFramePr>
          <p:cNvPr id="4" name="Grafik 3"/>
          <p:cNvGraphicFramePr>
            <a:graphicFrameLocks/>
          </p:cNvGraphicFramePr>
          <p:nvPr>
            <p:extLst/>
          </p:nvPr>
        </p:nvGraphicFramePr>
        <p:xfrm>
          <a:off x="2423592" y="2780928"/>
          <a:ext cx="734481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496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154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İKTİSADÎ ENTEGRASYON</vt:lpstr>
      <vt:lpstr>PowerPoint Presentation</vt:lpstr>
      <vt:lpstr>Gümrük Birliği</vt:lpstr>
      <vt:lpstr>PowerPoint Presentation</vt:lpstr>
      <vt:lpstr>Gümrük Birliği</vt:lpstr>
      <vt:lpstr>Gümrük 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2</cp:revision>
  <dcterms:created xsi:type="dcterms:W3CDTF">2019-09-22T18:34:41Z</dcterms:created>
  <dcterms:modified xsi:type="dcterms:W3CDTF">2019-09-22T18:38:31Z</dcterms:modified>
</cp:coreProperties>
</file>