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403648" y="2708920"/>
            <a:ext cx="6624736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3.</a:t>
            </a:r>
            <a:r>
              <a:rPr lang="tr-TR" b="1" dirty="0" err="1" smtClean="0">
                <a:solidFill>
                  <a:srgbClr val="FF0000"/>
                </a:solidFill>
              </a:rPr>
              <a:t>Goşma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 birden </a:t>
            </a:r>
            <a:r>
              <a:rPr lang="tr-TR" b="1" dirty="0" err="1" smtClean="0">
                <a:solidFill>
                  <a:srgbClr val="FF0000"/>
                </a:solidFill>
              </a:rPr>
              <a:t>artyk</a:t>
            </a:r>
            <a:r>
              <a:rPr lang="tr-TR" b="1" dirty="0" smtClean="0">
                <a:solidFill>
                  <a:srgbClr val="FF0000"/>
                </a:solidFill>
              </a:rPr>
              <a:t> sözüň </a:t>
            </a:r>
            <a:r>
              <a:rPr lang="tr-TR" b="1" dirty="0" err="1" smtClean="0">
                <a:solidFill>
                  <a:srgbClr val="FF0000"/>
                </a:solidFill>
              </a:rPr>
              <a:t>goşulyşyp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basym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birleşip, hal-</a:t>
            </a:r>
            <a:r>
              <a:rPr lang="tr-TR" b="1" dirty="0" err="1" smtClean="0">
                <a:solidFill>
                  <a:srgbClr val="FF0000"/>
                </a:solidFill>
              </a:rPr>
              <a:t>ýagdaý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sözüň </a:t>
            </a:r>
            <a:r>
              <a:rPr lang="tr-TR" b="1" dirty="0" err="1" smtClean="0">
                <a:solidFill>
                  <a:srgbClr val="FF0000"/>
                </a:solidFill>
              </a:rPr>
              <a:t>hasyl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edilmegidir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birbada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ikindinara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gijara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birsydyrgyn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birsyhly</a:t>
            </a:r>
            <a:r>
              <a:rPr lang="tr-TR" b="1" dirty="0" smtClean="0"/>
              <a:t> …</a:t>
            </a:r>
          </a:p>
          <a:p>
            <a:pPr algn="just"/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99592" y="2204864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4.</a:t>
            </a:r>
            <a:r>
              <a:rPr lang="tr-TR" b="1" dirty="0" err="1" smtClean="0">
                <a:solidFill>
                  <a:srgbClr val="FF0000"/>
                </a:solidFill>
              </a:rPr>
              <a:t>Tirkeş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 bir sözüň </a:t>
            </a:r>
            <a:r>
              <a:rPr lang="tr-TR" b="1" dirty="0" err="1" smtClean="0">
                <a:solidFill>
                  <a:srgbClr val="FF0000"/>
                </a:solidFill>
              </a:rPr>
              <a:t>gaýtalanmagy</a:t>
            </a:r>
            <a:r>
              <a:rPr lang="tr-TR" b="1" dirty="0" smtClean="0">
                <a:solidFill>
                  <a:srgbClr val="FF0000"/>
                </a:solidFill>
              </a:rPr>
              <a:t> ýa-da iki sözüň </a:t>
            </a:r>
            <a:r>
              <a:rPr lang="tr-TR" b="1" dirty="0" err="1" smtClean="0">
                <a:solidFill>
                  <a:srgbClr val="FF0000"/>
                </a:solidFill>
              </a:rPr>
              <a:t>tirkeşip</a:t>
            </a:r>
            <a:r>
              <a:rPr lang="tr-TR" b="1" dirty="0" smtClean="0">
                <a:solidFill>
                  <a:srgbClr val="FF0000"/>
                </a:solidFill>
              </a:rPr>
              <a:t>, belli bir </a:t>
            </a:r>
            <a:r>
              <a:rPr lang="tr-TR" b="1" dirty="0" err="1" smtClean="0">
                <a:solidFill>
                  <a:srgbClr val="FF0000"/>
                </a:solidFill>
              </a:rPr>
              <a:t>düşünjäni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aňlatmagy</a:t>
            </a:r>
            <a:r>
              <a:rPr lang="tr-TR" b="1" dirty="0" smtClean="0">
                <a:solidFill>
                  <a:srgbClr val="FF0000"/>
                </a:solidFill>
              </a:rPr>
              <a:t> bilen hal-</a:t>
            </a:r>
            <a:r>
              <a:rPr lang="tr-TR" b="1" dirty="0" err="1" smtClean="0">
                <a:solidFill>
                  <a:srgbClr val="FF0000"/>
                </a:solidFill>
              </a:rPr>
              <a:t>ýagdaý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sözlerdir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kem-kemden,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onda-</a:t>
            </a:r>
            <a:r>
              <a:rPr lang="tr-TR" b="1" dirty="0" err="1" smtClean="0"/>
              <a:t>munda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günbe</a:t>
            </a:r>
            <a:r>
              <a:rPr lang="tr-TR" b="1" dirty="0" smtClean="0"/>
              <a:t>-günden,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öýme</a:t>
            </a:r>
            <a:r>
              <a:rPr lang="tr-TR" b="1" dirty="0" smtClean="0"/>
              <a:t>-öý,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ýüzläp</a:t>
            </a:r>
            <a:r>
              <a:rPr lang="tr-TR" b="1" dirty="0" smtClean="0"/>
              <a:t>-</a:t>
            </a:r>
            <a:r>
              <a:rPr lang="tr-TR" b="1" dirty="0" err="1" smtClean="0"/>
              <a:t>müňläp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15616" y="2828836"/>
            <a:ext cx="6768752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5.Düzme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 birden </a:t>
            </a:r>
            <a:r>
              <a:rPr lang="tr-TR" b="1" dirty="0" err="1" smtClean="0">
                <a:solidFill>
                  <a:srgbClr val="FF0000"/>
                </a:solidFill>
              </a:rPr>
              <a:t>artyk</a:t>
            </a:r>
            <a:r>
              <a:rPr lang="tr-TR" b="1" dirty="0" smtClean="0">
                <a:solidFill>
                  <a:srgbClr val="FF0000"/>
                </a:solidFill>
              </a:rPr>
              <a:t> sözüň </a:t>
            </a:r>
            <a:r>
              <a:rPr lang="tr-TR" b="1" dirty="0" err="1" smtClean="0">
                <a:solidFill>
                  <a:srgbClr val="FF0000"/>
                </a:solidFill>
              </a:rPr>
              <a:t>özara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düzülip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baglanyşmak</a:t>
            </a:r>
            <a:r>
              <a:rPr lang="tr-TR" b="1" dirty="0" smtClean="0">
                <a:solidFill>
                  <a:srgbClr val="FF0000"/>
                </a:solidFill>
              </a:rPr>
              <a:t> bilen hal-</a:t>
            </a:r>
            <a:r>
              <a:rPr lang="tr-TR" b="1" dirty="0" err="1" smtClean="0">
                <a:solidFill>
                  <a:srgbClr val="FF0000"/>
                </a:solidFill>
              </a:rPr>
              <a:t>ýagdaý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sözlerdir.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err="1" smtClean="0"/>
              <a:t>ýüzüniň</a:t>
            </a:r>
            <a:r>
              <a:rPr lang="tr-TR" b="1" dirty="0" smtClean="0"/>
              <a:t> </a:t>
            </a:r>
            <a:r>
              <a:rPr lang="tr-TR" b="1" dirty="0" err="1" smtClean="0"/>
              <a:t>ugruna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birnäçe</a:t>
            </a:r>
            <a:r>
              <a:rPr lang="tr-TR" b="1" dirty="0" smtClean="0"/>
              <a:t> </a:t>
            </a:r>
            <a:r>
              <a:rPr lang="tr-TR" b="1" dirty="0" err="1" smtClean="0"/>
              <a:t>ýyldan</a:t>
            </a:r>
            <a:r>
              <a:rPr lang="tr-TR" b="1" dirty="0" smtClean="0"/>
              <a:t> </a:t>
            </a:r>
            <a:r>
              <a:rPr lang="tr-TR" b="1" dirty="0" err="1" smtClean="0"/>
              <a:t>bäri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günlerde bir gün… </a:t>
            </a:r>
          </a:p>
          <a:p>
            <a:pPr algn="just">
              <a:buFont typeface="Wingdings" pitchFamily="2" charset="2"/>
              <a:buChar char="ü"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99592" y="2276872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Türkmen dilinde </a:t>
            </a:r>
            <a:r>
              <a:rPr lang="tr-TR" dirty="0" err="1" smtClean="0"/>
              <a:t>ýasama</a:t>
            </a:r>
            <a:r>
              <a:rPr lang="tr-TR" dirty="0" smtClean="0"/>
              <a:t> </a:t>
            </a:r>
            <a:r>
              <a:rPr lang="tr-TR" dirty="0" err="1" smtClean="0"/>
              <a:t>hallar</a:t>
            </a:r>
            <a:r>
              <a:rPr lang="tr-TR" dirty="0" smtClean="0"/>
              <a:t> köp </a:t>
            </a:r>
            <a:r>
              <a:rPr lang="tr-TR" dirty="0" err="1" smtClean="0"/>
              <a:t>mukdarda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Hal </a:t>
            </a:r>
            <a:r>
              <a:rPr lang="tr-TR" dirty="0" err="1" smtClean="0"/>
              <a:t>ýasamakda</a:t>
            </a:r>
            <a:r>
              <a:rPr lang="tr-TR" dirty="0" smtClean="0"/>
              <a:t> </a:t>
            </a:r>
            <a:r>
              <a:rPr lang="tr-TR" dirty="0" err="1" smtClean="0"/>
              <a:t>ulanylýan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gelip </a:t>
            </a:r>
            <a:r>
              <a:rPr lang="tr-TR" b="1" dirty="0" err="1" smtClean="0">
                <a:solidFill>
                  <a:srgbClr val="FF0000"/>
                </a:solidFill>
              </a:rPr>
              <a:t>çykyşy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iki </a:t>
            </a:r>
            <a:r>
              <a:rPr lang="tr-TR" b="1" dirty="0" err="1" smtClean="0"/>
              <a:t>topara</a:t>
            </a:r>
            <a:r>
              <a:rPr lang="tr-TR" b="1" dirty="0" smtClean="0"/>
              <a:t> </a:t>
            </a:r>
            <a:r>
              <a:rPr lang="tr-TR" dirty="0" err="1" smtClean="0"/>
              <a:t>bölünýär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marL="342900" indent="-342900" algn="just"/>
            <a:r>
              <a:rPr lang="tr-TR" b="1" dirty="0" smtClean="0"/>
              <a:t>1.Hal </a:t>
            </a:r>
            <a:r>
              <a:rPr lang="tr-TR" b="1" dirty="0" err="1" smtClean="0"/>
              <a:t>ýasaýjy</a:t>
            </a:r>
            <a:r>
              <a:rPr lang="tr-TR" b="1" dirty="0" smtClean="0"/>
              <a:t> </a:t>
            </a:r>
            <a:r>
              <a:rPr lang="tr-TR" b="1" dirty="0" err="1" smtClean="0"/>
              <a:t>goşulmalar</a:t>
            </a:r>
            <a:r>
              <a:rPr lang="tr-TR" b="1" dirty="0" smtClean="0"/>
              <a:t> </a:t>
            </a:r>
          </a:p>
          <a:p>
            <a:pPr marL="342900" indent="-342900" algn="just">
              <a:buAutoNum type="arabicPeriod"/>
            </a:pPr>
            <a:endParaRPr lang="tr-TR" dirty="0" smtClean="0"/>
          </a:p>
          <a:p>
            <a:pPr algn="just"/>
            <a:r>
              <a:rPr lang="tr-TR" b="1" dirty="0" smtClean="0"/>
              <a:t>2.Söz </a:t>
            </a:r>
            <a:r>
              <a:rPr lang="tr-TR" b="1" dirty="0" err="1" smtClean="0"/>
              <a:t>üýtgedijileriň</a:t>
            </a:r>
            <a:r>
              <a:rPr lang="tr-TR" b="1" dirty="0" smtClean="0"/>
              <a:t> hal </a:t>
            </a:r>
            <a:r>
              <a:rPr lang="tr-TR" b="1" dirty="0" err="1" smtClean="0"/>
              <a:t>ýasamaga</a:t>
            </a:r>
            <a:r>
              <a:rPr lang="tr-TR" b="1" dirty="0" smtClean="0"/>
              <a:t> </a:t>
            </a:r>
            <a:r>
              <a:rPr lang="tr-TR" b="1" dirty="0" err="1" smtClean="0"/>
              <a:t>ýöriteleşmegi</a:t>
            </a:r>
            <a:r>
              <a:rPr lang="tr-TR" b="1" dirty="0" smtClean="0"/>
              <a:t> bilen hal </a:t>
            </a:r>
            <a:r>
              <a:rPr lang="tr-TR" b="1" dirty="0" err="1" smtClean="0"/>
              <a:t>ýasaýan</a:t>
            </a:r>
            <a:r>
              <a:rPr lang="tr-TR" b="1" dirty="0" smtClean="0"/>
              <a:t> </a:t>
            </a:r>
            <a:r>
              <a:rPr lang="tr-TR" b="1" dirty="0" err="1" smtClean="0"/>
              <a:t>goşulmalar</a:t>
            </a:r>
            <a:r>
              <a:rPr lang="tr-TR" b="1" dirty="0" smtClean="0"/>
              <a:t>. </a:t>
            </a:r>
            <a:endParaRPr lang="tr-TR" dirty="0" smtClean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Hal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dilde </a:t>
            </a:r>
            <a:r>
              <a:rPr lang="tr-TR" dirty="0" err="1" smtClean="0"/>
              <a:t>diňe</a:t>
            </a:r>
            <a:r>
              <a:rPr lang="tr-TR" dirty="0" smtClean="0"/>
              <a:t> şu </a:t>
            </a:r>
            <a:r>
              <a:rPr lang="tr-TR" dirty="0" err="1" smtClean="0"/>
              <a:t>hyzmaty</a:t>
            </a:r>
            <a:r>
              <a:rPr lang="tr-TR" dirty="0" smtClean="0"/>
              <a:t> bilen bellidir.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Hal </a:t>
            </a:r>
            <a:r>
              <a:rPr lang="tr-TR" b="1" dirty="0" err="1" smtClean="0">
                <a:solidFill>
                  <a:srgbClr val="FF0000"/>
                </a:solidFill>
              </a:rPr>
              <a:t>ýasaýjy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/>
              <a:t>-</a:t>
            </a:r>
            <a:r>
              <a:rPr lang="tr-TR" b="1" dirty="0" err="1" smtClean="0"/>
              <a:t>ça</a:t>
            </a:r>
            <a:r>
              <a:rPr lang="tr-TR" b="1" dirty="0" smtClean="0"/>
              <a:t>/-</a:t>
            </a:r>
            <a:r>
              <a:rPr lang="tr-TR" b="1" dirty="0" err="1" smtClean="0"/>
              <a:t>çe</a:t>
            </a:r>
            <a:r>
              <a:rPr lang="tr-TR" b="1" dirty="0" smtClean="0"/>
              <a:t>, -</a:t>
            </a:r>
            <a:r>
              <a:rPr lang="tr-TR" b="1" dirty="0" err="1" smtClean="0"/>
              <a:t>yn</a:t>
            </a:r>
            <a:r>
              <a:rPr lang="tr-TR" b="1" dirty="0" smtClean="0"/>
              <a:t>/-in/-n, -</a:t>
            </a:r>
            <a:r>
              <a:rPr lang="tr-TR" b="1" dirty="0" err="1" smtClean="0"/>
              <a:t>larça</a:t>
            </a:r>
            <a:r>
              <a:rPr lang="tr-TR" b="1" dirty="0" smtClean="0"/>
              <a:t>/-</a:t>
            </a:r>
            <a:r>
              <a:rPr lang="tr-TR" b="1" dirty="0" err="1" smtClean="0"/>
              <a:t>lerçe</a:t>
            </a:r>
            <a:r>
              <a:rPr lang="tr-TR" b="1" dirty="0" smtClean="0"/>
              <a:t>, -k, -</a:t>
            </a:r>
            <a:r>
              <a:rPr lang="tr-TR" b="1" dirty="0" err="1" smtClean="0"/>
              <a:t>laýyn</a:t>
            </a:r>
            <a:r>
              <a:rPr lang="tr-TR" b="1" dirty="0" smtClean="0"/>
              <a:t>/-</a:t>
            </a:r>
            <a:r>
              <a:rPr lang="tr-TR" b="1" dirty="0" err="1" smtClean="0"/>
              <a:t>leýin</a:t>
            </a:r>
            <a:r>
              <a:rPr lang="tr-TR" b="1" dirty="0" smtClean="0"/>
              <a:t>, -</a:t>
            </a:r>
            <a:r>
              <a:rPr lang="tr-TR" b="1" dirty="0" err="1" smtClean="0"/>
              <a:t>laý</a:t>
            </a:r>
            <a:r>
              <a:rPr lang="tr-TR" b="1" dirty="0" smtClean="0"/>
              <a:t>/-</a:t>
            </a:r>
            <a:r>
              <a:rPr lang="tr-TR" b="1" dirty="0" err="1" smtClean="0"/>
              <a:t>leý</a:t>
            </a:r>
            <a:r>
              <a:rPr lang="tr-TR" b="1" dirty="0" smtClean="0"/>
              <a:t>, -maç, -a/-e, -</a:t>
            </a:r>
            <a:r>
              <a:rPr lang="tr-TR" b="1" dirty="0" err="1" smtClean="0"/>
              <a:t>lakaý</a:t>
            </a:r>
            <a:r>
              <a:rPr lang="tr-TR" b="1" dirty="0" smtClean="0"/>
              <a:t>, -</a:t>
            </a:r>
            <a:r>
              <a:rPr lang="tr-TR" b="1" dirty="0" err="1" smtClean="0"/>
              <a:t>lenç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ýaly </a:t>
            </a:r>
            <a:r>
              <a:rPr lang="tr-TR" b="1" dirty="0" err="1" smtClean="0">
                <a:solidFill>
                  <a:srgbClr val="FF0000"/>
                </a:solidFill>
              </a:rPr>
              <a:t>goşulmalar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degişlidir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Agzalan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dilde </a:t>
            </a:r>
            <a:r>
              <a:rPr lang="tr-TR" dirty="0" err="1" smtClean="0"/>
              <a:t>başga</a:t>
            </a:r>
            <a:r>
              <a:rPr lang="tr-TR" dirty="0" smtClean="0"/>
              <a:t> </a:t>
            </a:r>
            <a:r>
              <a:rPr lang="tr-TR" dirty="0" err="1" smtClean="0"/>
              <a:t>hyzmaty</a:t>
            </a:r>
            <a:r>
              <a:rPr lang="tr-TR" dirty="0" smtClean="0"/>
              <a:t> däl-de, </a:t>
            </a:r>
            <a:r>
              <a:rPr lang="tr-TR" dirty="0" err="1" smtClean="0"/>
              <a:t>diňe</a:t>
            </a:r>
            <a:r>
              <a:rPr lang="tr-TR" dirty="0" smtClean="0"/>
              <a:t> hal </a:t>
            </a:r>
            <a:r>
              <a:rPr lang="tr-TR" dirty="0" err="1" smtClean="0"/>
              <a:t>ýasaýanlygy</a:t>
            </a:r>
            <a:r>
              <a:rPr lang="tr-TR" dirty="0" smtClean="0"/>
              <a:t> bilen hem </a:t>
            </a:r>
            <a:r>
              <a:rPr lang="tr-TR" dirty="0" err="1" smtClean="0"/>
              <a:t>tapawutlanýarlar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259632" y="2413338"/>
            <a:ext cx="676875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1.-</a:t>
            </a:r>
            <a:r>
              <a:rPr lang="tr-TR" b="1" dirty="0" err="1" smtClean="0">
                <a:solidFill>
                  <a:srgbClr val="FF0000"/>
                </a:solidFill>
              </a:rPr>
              <a:t>ça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çe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atlara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hil</a:t>
            </a:r>
            <a:r>
              <a:rPr lang="tr-TR" dirty="0" smtClean="0"/>
              <a:t>-</a:t>
            </a:r>
            <a:r>
              <a:rPr lang="tr-TR" dirty="0" err="1" smtClean="0"/>
              <a:t>häsiýetini</a:t>
            </a:r>
            <a:r>
              <a:rPr lang="tr-TR" dirty="0" smtClean="0"/>
              <a:t>, </a:t>
            </a:r>
            <a:r>
              <a:rPr lang="tr-TR" dirty="0" err="1" smtClean="0"/>
              <a:t>bolşuny</a:t>
            </a:r>
            <a:r>
              <a:rPr lang="tr-TR" dirty="0" smtClean="0"/>
              <a:t>, </a:t>
            </a:r>
            <a:r>
              <a:rPr lang="tr-TR" dirty="0" err="1" smtClean="0"/>
              <a:t>deňeşdirmei</a:t>
            </a:r>
            <a:r>
              <a:rPr lang="tr-TR" dirty="0" smtClean="0"/>
              <a:t>,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hal </a:t>
            </a:r>
            <a:r>
              <a:rPr lang="tr-TR" dirty="0" err="1" smtClean="0"/>
              <a:t>ýasaýar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adatça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ogrynça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meniňçe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gahrymanlarça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köýnekçe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rusça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aşykça</a:t>
            </a:r>
            <a:r>
              <a:rPr lang="tr-TR" b="1" dirty="0" smtClean="0"/>
              <a:t> (</a:t>
            </a:r>
            <a:r>
              <a:rPr lang="tr-TR" b="1" dirty="0" err="1" smtClean="0"/>
              <a:t>Agramy</a:t>
            </a:r>
            <a:r>
              <a:rPr lang="tr-TR" b="1" dirty="0" smtClean="0"/>
              <a:t> </a:t>
            </a:r>
            <a:r>
              <a:rPr lang="tr-TR" b="1" dirty="0" err="1" smtClean="0"/>
              <a:t>aşykça</a:t>
            </a:r>
            <a:r>
              <a:rPr lang="tr-TR" b="1" dirty="0" smtClean="0"/>
              <a:t>, </a:t>
            </a:r>
            <a:r>
              <a:rPr lang="tr-TR" b="1" dirty="0" err="1" smtClean="0"/>
              <a:t>kölegesi</a:t>
            </a:r>
            <a:r>
              <a:rPr lang="tr-TR" b="1" dirty="0" smtClean="0"/>
              <a:t> köşekçe).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Özüňçe</a:t>
            </a:r>
            <a:r>
              <a:rPr lang="tr-TR" b="1" dirty="0" smtClean="0"/>
              <a:t> görmeseň, </a:t>
            </a:r>
            <a:r>
              <a:rPr lang="tr-TR" b="1" dirty="0" err="1" smtClean="0"/>
              <a:t>kölegäňçe</a:t>
            </a:r>
            <a:r>
              <a:rPr lang="tr-TR" b="1" dirty="0" smtClean="0"/>
              <a:t> gör.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Duşmanyň </a:t>
            </a:r>
            <a:r>
              <a:rPr lang="tr-TR" b="1" dirty="0" err="1" smtClean="0"/>
              <a:t>peşeçe</a:t>
            </a:r>
            <a:r>
              <a:rPr lang="tr-TR" b="1" dirty="0" smtClean="0"/>
              <a:t> bolsa, </a:t>
            </a:r>
            <a:r>
              <a:rPr lang="tr-TR" b="1" dirty="0" err="1" smtClean="0"/>
              <a:t>pilçe</a:t>
            </a:r>
            <a:r>
              <a:rPr lang="tr-TR" b="1" dirty="0" smtClean="0"/>
              <a:t> gör.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899592" y="2132856"/>
            <a:ext cx="7344816" cy="369331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2.-</a:t>
            </a:r>
            <a:r>
              <a:rPr lang="tr-TR" b="1" dirty="0" err="1" smtClean="0">
                <a:solidFill>
                  <a:srgbClr val="FF0000"/>
                </a:solidFill>
              </a:rPr>
              <a:t>yn</a:t>
            </a:r>
            <a:r>
              <a:rPr lang="tr-TR" b="1" dirty="0" smtClean="0">
                <a:solidFill>
                  <a:srgbClr val="FF0000"/>
                </a:solidFill>
              </a:rPr>
              <a:t>/-in/-n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gyşyn</a:t>
            </a:r>
            <a:r>
              <a:rPr lang="tr-TR" b="1" dirty="0" smtClean="0"/>
              <a:t>-</a:t>
            </a:r>
            <a:r>
              <a:rPr lang="tr-TR" b="1" dirty="0" err="1" smtClean="0"/>
              <a:t>ýazyn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günin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ýanyn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ýüzin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arkan,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ogryn,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gizlin,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ýagtygözin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ikindin,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öýlän</a:t>
            </a:r>
            <a:r>
              <a:rPr lang="tr-TR" b="1" dirty="0" smtClean="0"/>
              <a:t> ýaly </a:t>
            </a:r>
            <a:r>
              <a:rPr lang="tr-TR" b="1" dirty="0" err="1" smtClean="0"/>
              <a:t>wagt</a:t>
            </a:r>
            <a:r>
              <a:rPr lang="tr-TR" b="1" dirty="0" smtClean="0"/>
              <a:t> we </a:t>
            </a:r>
            <a:r>
              <a:rPr lang="tr-TR" b="1" dirty="0" err="1" smtClean="0"/>
              <a:t>ýagdaý</a:t>
            </a:r>
            <a:r>
              <a:rPr lang="tr-TR" b="1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hallary</a:t>
            </a:r>
            <a:r>
              <a:rPr lang="tr-TR" dirty="0" smtClean="0"/>
              <a:t> </a:t>
            </a:r>
            <a:r>
              <a:rPr lang="tr-TR" dirty="0" err="1" smtClean="0"/>
              <a:t>ýasaýar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Gadymy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gurallyk</a:t>
            </a:r>
            <a:r>
              <a:rPr lang="tr-TR" b="1" dirty="0" smtClean="0">
                <a:solidFill>
                  <a:srgbClr val="FF0000"/>
                </a:solidFill>
              </a:rPr>
              <a:t> (</a:t>
            </a:r>
            <a:r>
              <a:rPr lang="tr-TR" b="1" dirty="0" err="1" smtClean="0">
                <a:solidFill>
                  <a:srgbClr val="FF0000"/>
                </a:solidFill>
              </a:rPr>
              <a:t>instrumental</a:t>
            </a:r>
            <a:r>
              <a:rPr lang="tr-TR" b="1" dirty="0" smtClean="0">
                <a:solidFill>
                  <a:srgbClr val="FF0000"/>
                </a:solidFill>
              </a:rPr>
              <a:t>) </a:t>
            </a:r>
            <a:r>
              <a:rPr lang="tr-TR" b="1" dirty="0" err="1" smtClean="0">
                <a:solidFill>
                  <a:srgbClr val="FF0000"/>
                </a:solidFill>
              </a:rPr>
              <a:t>düşümiň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soň hal </a:t>
            </a:r>
            <a:r>
              <a:rPr lang="tr-TR" dirty="0" err="1" smtClean="0"/>
              <a:t>ýasaýjylyga</a:t>
            </a:r>
            <a:r>
              <a:rPr lang="tr-TR" dirty="0" smtClean="0"/>
              <a:t> geçendir.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99592" y="2420888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3.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laýyn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leýin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çylşyrymly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işlik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–la/-le, -ý, -</a:t>
            </a:r>
            <a:r>
              <a:rPr lang="tr-TR" b="1" dirty="0" err="1" smtClean="0">
                <a:solidFill>
                  <a:srgbClr val="FF0000"/>
                </a:solidFill>
              </a:rPr>
              <a:t>yn</a:t>
            </a:r>
            <a:r>
              <a:rPr lang="tr-TR" b="1" dirty="0" smtClean="0">
                <a:solidFill>
                  <a:srgbClr val="FF0000"/>
                </a:solidFill>
              </a:rPr>
              <a:t>/-in</a:t>
            </a:r>
            <a:r>
              <a:rPr lang="tr-TR" dirty="0" smtClean="0"/>
              <a:t>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bitişmeginden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bolupdyr</a:t>
            </a:r>
            <a:r>
              <a:rPr lang="tr-TR" dirty="0" smtClean="0"/>
              <a:t>. Bu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görnüşlerine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b="1" dirty="0" err="1" smtClean="0"/>
              <a:t>wagt</a:t>
            </a:r>
            <a:r>
              <a:rPr lang="tr-TR" b="1" dirty="0" smtClean="0"/>
              <a:t>, hal-</a:t>
            </a:r>
            <a:r>
              <a:rPr lang="tr-TR" b="1" dirty="0" err="1" smtClean="0"/>
              <a:t>ýagdaý</a:t>
            </a:r>
            <a:r>
              <a:rPr lang="tr-TR" b="1" dirty="0" smtClean="0"/>
              <a:t>, </a:t>
            </a:r>
            <a:r>
              <a:rPr lang="tr-TR" b="1" dirty="0" err="1" smtClean="0"/>
              <a:t>häsiýet</a:t>
            </a:r>
            <a:r>
              <a:rPr lang="tr-TR" b="1" dirty="0" smtClean="0"/>
              <a:t>, maksat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hallary</a:t>
            </a:r>
            <a:r>
              <a:rPr lang="tr-TR" dirty="0" smtClean="0"/>
              <a:t> </a:t>
            </a:r>
            <a:r>
              <a:rPr lang="tr-TR" dirty="0" err="1" smtClean="0"/>
              <a:t>ýasaýar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matalaýyn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atlaýyn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bütinleýin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bilgeşleýin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toparlaýyn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aýlaýyn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köpçülikleýin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899592" y="2132856"/>
            <a:ext cx="7056784" cy="369331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4</a:t>
            </a:r>
            <a:r>
              <a:rPr lang="tr-TR" b="1" dirty="0" smtClean="0">
                <a:solidFill>
                  <a:srgbClr val="FF0000"/>
                </a:solidFill>
              </a:rPr>
              <a:t>.-k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dirty="0" smtClean="0"/>
              <a:t>, </a:t>
            </a:r>
            <a:r>
              <a:rPr lang="tr-TR" dirty="0" err="1" smtClean="0"/>
              <a:t>esasan</a:t>
            </a:r>
            <a:r>
              <a:rPr lang="tr-TR" dirty="0" smtClean="0"/>
              <a:t>, ugur-</a:t>
            </a:r>
            <a:r>
              <a:rPr lang="tr-TR" dirty="0" err="1" smtClean="0"/>
              <a:t>tarap</a:t>
            </a:r>
            <a:r>
              <a:rPr lang="tr-TR" dirty="0" smtClean="0"/>
              <a:t> </a:t>
            </a:r>
            <a:r>
              <a:rPr lang="tr-TR" dirty="0" err="1" smtClean="0"/>
              <a:t>görkezýän</a:t>
            </a:r>
            <a:r>
              <a:rPr lang="tr-TR" dirty="0" smtClean="0"/>
              <a:t> sözlere </a:t>
            </a:r>
            <a:r>
              <a:rPr lang="tr-TR" dirty="0" err="1" smtClean="0"/>
              <a:t>goşulyp</a:t>
            </a:r>
            <a:r>
              <a:rPr lang="tr-TR" dirty="0" smtClean="0"/>
              <a:t>, hal </a:t>
            </a:r>
            <a:r>
              <a:rPr lang="tr-TR" dirty="0" err="1" smtClean="0"/>
              <a:t>ýasaýar</a:t>
            </a:r>
            <a:r>
              <a:rPr lang="tr-TR" dirty="0" smtClean="0"/>
              <a:t>. Leksik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aslynda</a:t>
            </a:r>
            <a:r>
              <a:rPr lang="tr-TR" dirty="0" smtClean="0"/>
              <a:t> ugur-</a:t>
            </a:r>
            <a:r>
              <a:rPr lang="tr-TR" dirty="0" err="1" smtClean="0"/>
              <a:t>tarap</a:t>
            </a:r>
            <a:r>
              <a:rPr lang="tr-TR" dirty="0" smtClean="0"/>
              <a:t> bilen </a:t>
            </a:r>
            <a:r>
              <a:rPr lang="tr-TR" dirty="0" err="1" smtClean="0"/>
              <a:t>bagly</a:t>
            </a:r>
            <a:r>
              <a:rPr lang="tr-TR" dirty="0" smtClean="0"/>
              <a:t> </a:t>
            </a:r>
            <a:r>
              <a:rPr lang="tr-TR" b="1" dirty="0" smtClean="0"/>
              <a:t>ileri, içeri, </a:t>
            </a:r>
            <a:r>
              <a:rPr lang="tr-TR" b="1" dirty="0" err="1" smtClean="0"/>
              <a:t>daşary</a:t>
            </a:r>
            <a:r>
              <a:rPr lang="tr-TR" b="1" dirty="0" smtClean="0"/>
              <a:t>, </a:t>
            </a:r>
            <a:r>
              <a:rPr lang="tr-TR" b="1" dirty="0" err="1" smtClean="0"/>
              <a:t>ýokary</a:t>
            </a:r>
            <a:r>
              <a:rPr lang="tr-TR" dirty="0" smtClean="0"/>
              <a:t> ýaly sözlere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-k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anyklyk</a:t>
            </a:r>
            <a:r>
              <a:rPr lang="tr-TR" dirty="0" smtClean="0"/>
              <a:t>, </a:t>
            </a:r>
            <a:r>
              <a:rPr lang="tr-TR" dirty="0" err="1" smtClean="0"/>
              <a:t>gutarnyklylyk</a:t>
            </a:r>
            <a:r>
              <a:rPr lang="tr-TR" dirty="0" smtClean="0"/>
              <a:t> berýär. Bu </a:t>
            </a:r>
            <a:r>
              <a:rPr lang="tr-TR" dirty="0" err="1" smtClean="0"/>
              <a:t>gadymy</a:t>
            </a:r>
            <a:r>
              <a:rPr lang="tr-TR" dirty="0" smtClean="0"/>
              <a:t> </a:t>
            </a:r>
            <a:r>
              <a:rPr lang="tr-TR" dirty="0" err="1" smtClean="0"/>
              <a:t>allatiw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bolupdyr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ilerik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gaýrak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ýokaryk,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aňryk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bärik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eýläk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beýläk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şeýläk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420888"/>
            <a:ext cx="7056784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5.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laý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leý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öňden</a:t>
            </a:r>
            <a:r>
              <a:rPr lang="tr-TR" dirty="0" smtClean="0"/>
              <a:t> </a:t>
            </a:r>
            <a:r>
              <a:rPr lang="tr-TR" dirty="0" err="1" smtClean="0"/>
              <a:t>gelýän</a:t>
            </a:r>
            <a:r>
              <a:rPr lang="tr-TR" dirty="0" smtClean="0"/>
              <a:t> </a:t>
            </a:r>
            <a:r>
              <a:rPr lang="tr-TR" dirty="0" err="1" smtClean="0"/>
              <a:t>goşulmadyr</a:t>
            </a:r>
            <a:r>
              <a:rPr lang="tr-TR" dirty="0" smtClean="0"/>
              <a:t>. Ol </a:t>
            </a:r>
            <a:r>
              <a:rPr lang="tr-TR" b="1" dirty="0" smtClean="0"/>
              <a:t>-</a:t>
            </a:r>
            <a:r>
              <a:rPr lang="tr-TR" b="1" dirty="0" err="1" smtClean="0"/>
              <a:t>laýyn</a:t>
            </a:r>
            <a:r>
              <a:rPr lang="tr-TR" b="1" dirty="0" smtClean="0"/>
              <a:t>/-</a:t>
            </a:r>
            <a:r>
              <a:rPr lang="tr-TR" b="1" dirty="0" err="1" smtClean="0"/>
              <a:t>leýin</a:t>
            </a:r>
            <a:r>
              <a:rPr lang="tr-TR" b="1" dirty="0" smtClean="0"/>
              <a:t>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gysgalyp</a:t>
            </a:r>
            <a:r>
              <a:rPr lang="tr-TR" dirty="0" smtClean="0"/>
              <a:t>, bir </a:t>
            </a:r>
            <a:r>
              <a:rPr lang="tr-TR" dirty="0" err="1" smtClean="0"/>
              <a:t>böleginiň</a:t>
            </a:r>
            <a:r>
              <a:rPr lang="tr-TR" dirty="0" smtClean="0"/>
              <a:t> </a:t>
            </a:r>
            <a:r>
              <a:rPr lang="tr-TR" dirty="0" err="1" smtClean="0"/>
              <a:t>alynmagy</a:t>
            </a:r>
            <a:r>
              <a:rPr lang="tr-TR" dirty="0" smtClean="0"/>
              <a:t> bilen </a:t>
            </a:r>
            <a:r>
              <a:rPr lang="tr-TR" dirty="0" err="1" smtClean="0"/>
              <a:t>ýasalypdyr</a:t>
            </a:r>
            <a:r>
              <a:rPr lang="tr-TR" dirty="0" smtClean="0"/>
              <a:t>. Ol türkmen dilinde az </a:t>
            </a:r>
            <a:r>
              <a:rPr lang="tr-TR" dirty="0" err="1" smtClean="0"/>
              <a:t>önümli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hil</a:t>
            </a:r>
            <a:r>
              <a:rPr lang="tr-TR" dirty="0" smtClean="0"/>
              <a:t>-</a:t>
            </a:r>
            <a:r>
              <a:rPr lang="tr-TR" dirty="0" err="1" smtClean="0"/>
              <a:t>häsiýetini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hallary</a:t>
            </a:r>
            <a:r>
              <a:rPr lang="tr-TR" dirty="0" smtClean="0"/>
              <a:t> </a:t>
            </a:r>
            <a:r>
              <a:rPr lang="tr-TR" dirty="0" err="1" smtClean="0"/>
              <a:t>ýasaýar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</a:t>
            </a:r>
            <a:r>
              <a:rPr lang="tr-TR" b="1" dirty="0" err="1" smtClean="0"/>
              <a:t>edýän</a:t>
            </a:r>
            <a:r>
              <a:rPr lang="tr-TR" b="1" dirty="0" smtClean="0"/>
              <a:t> işine </a:t>
            </a:r>
            <a:r>
              <a:rPr lang="tr-TR" b="1" dirty="0" err="1" smtClean="0"/>
              <a:t>ýüzleý</a:t>
            </a:r>
            <a:r>
              <a:rPr lang="tr-TR" b="1" dirty="0" smtClean="0"/>
              <a:t> garaýar.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Suw, </a:t>
            </a:r>
            <a:r>
              <a:rPr lang="tr-TR" b="1" dirty="0" err="1" smtClean="0"/>
              <a:t>azyk</a:t>
            </a:r>
            <a:r>
              <a:rPr lang="tr-TR" b="1" dirty="0" smtClean="0"/>
              <a:t> </a:t>
            </a:r>
            <a:r>
              <a:rPr lang="tr-TR" b="1" dirty="0" err="1" smtClean="0"/>
              <a:t>bütinleý</a:t>
            </a:r>
            <a:r>
              <a:rPr lang="tr-TR" b="1" dirty="0" smtClean="0"/>
              <a:t> </a:t>
            </a:r>
            <a:r>
              <a:rPr lang="tr-TR" b="1" dirty="0" err="1" smtClean="0"/>
              <a:t>gutarypdy</a:t>
            </a:r>
            <a:r>
              <a:rPr lang="tr-TR" i="1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55776" y="1392759"/>
            <a:ext cx="392443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Yüksek Lisans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04015116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331640" y="2551837"/>
            <a:ext cx="655272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6.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yna</a:t>
            </a:r>
            <a:r>
              <a:rPr lang="tr-TR" b="1" dirty="0" smtClean="0">
                <a:solidFill>
                  <a:srgbClr val="FF0000"/>
                </a:solidFill>
              </a:rPr>
              <a:t>/-ine, -</a:t>
            </a:r>
            <a:r>
              <a:rPr lang="tr-TR" b="1" dirty="0" err="1" smtClean="0">
                <a:solidFill>
                  <a:srgbClr val="FF0000"/>
                </a:solidFill>
              </a:rPr>
              <a:t>syna</a:t>
            </a:r>
            <a:r>
              <a:rPr lang="tr-TR" b="1" dirty="0" smtClean="0">
                <a:solidFill>
                  <a:srgbClr val="FF0000"/>
                </a:solidFill>
              </a:rPr>
              <a:t>/-sine.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aslynda</a:t>
            </a:r>
            <a:r>
              <a:rPr lang="tr-TR" dirty="0" smtClean="0"/>
              <a:t> iki </a:t>
            </a:r>
            <a:r>
              <a:rPr lang="tr-TR" dirty="0" err="1" smtClean="0"/>
              <a:t>üýtgedijiden</a:t>
            </a:r>
            <a:r>
              <a:rPr lang="tr-TR" dirty="0" smtClean="0"/>
              <a:t> (III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we </a:t>
            </a:r>
            <a:r>
              <a:rPr lang="tr-TR" dirty="0" err="1" smtClean="0"/>
              <a:t>ýöneliş</a:t>
            </a:r>
            <a:r>
              <a:rPr lang="tr-TR" dirty="0" smtClean="0"/>
              <a:t> düşüm) düzülen </a:t>
            </a:r>
            <a:r>
              <a:rPr lang="tr-TR" dirty="0" err="1" smtClean="0"/>
              <a:t>çylşyrymly</a:t>
            </a:r>
            <a:r>
              <a:rPr lang="tr-TR" dirty="0" smtClean="0"/>
              <a:t> </a:t>
            </a:r>
            <a:r>
              <a:rPr lang="tr-TR" dirty="0" err="1" smtClean="0"/>
              <a:t>goşulmadyr</a:t>
            </a:r>
            <a:r>
              <a:rPr lang="tr-TR" dirty="0" smtClean="0"/>
              <a:t>, atlara, iş </a:t>
            </a:r>
            <a:r>
              <a:rPr lang="tr-TR" dirty="0" err="1" smtClean="0"/>
              <a:t>atlaryna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, hal emele </a:t>
            </a:r>
            <a:r>
              <a:rPr lang="tr-TR" dirty="0" err="1" smtClean="0"/>
              <a:t>getirýär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gaharyna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keýpine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gyşyna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güýzüne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ýarpasyna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gijesine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060848"/>
            <a:ext cx="7200800" cy="369331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7.-</a:t>
            </a:r>
            <a:r>
              <a:rPr lang="tr-TR" b="1" dirty="0" err="1" smtClean="0">
                <a:solidFill>
                  <a:srgbClr val="FF0000"/>
                </a:solidFill>
              </a:rPr>
              <a:t>lygyna</a:t>
            </a:r>
            <a:r>
              <a:rPr lang="tr-TR" b="1" dirty="0" smtClean="0">
                <a:solidFill>
                  <a:srgbClr val="FF0000"/>
                </a:solidFill>
              </a:rPr>
              <a:t>/-ligine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üç </a:t>
            </a:r>
            <a:r>
              <a:rPr lang="tr-TR" dirty="0" err="1" smtClean="0"/>
              <a:t>bölekden</a:t>
            </a:r>
            <a:r>
              <a:rPr lang="tr-TR" dirty="0" smtClean="0"/>
              <a:t> </a:t>
            </a:r>
            <a:r>
              <a:rPr lang="tr-TR" dirty="0" err="1" smtClean="0"/>
              <a:t>ybaratdyr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lyk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lik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-y/-i,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na</a:t>
            </a:r>
            <a:r>
              <a:rPr lang="tr-TR" b="1" dirty="0" smtClean="0">
                <a:solidFill>
                  <a:srgbClr val="FF0000"/>
                </a:solidFill>
              </a:rPr>
              <a:t>/-ne.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atlara, </a:t>
            </a:r>
            <a:r>
              <a:rPr lang="tr-TR" b="1" dirty="0" smtClean="0"/>
              <a:t>ugur–</a:t>
            </a:r>
            <a:r>
              <a:rPr lang="tr-TR" b="1" dirty="0" err="1" smtClean="0"/>
              <a:t>tarap</a:t>
            </a:r>
            <a:r>
              <a:rPr lang="tr-TR" b="1" dirty="0" smtClean="0"/>
              <a:t> </a:t>
            </a:r>
            <a:r>
              <a:rPr lang="tr-TR" b="1" dirty="0" err="1" smtClean="0"/>
              <a:t>görkezýän</a:t>
            </a:r>
            <a:r>
              <a:rPr lang="tr-TR" b="1" dirty="0" smtClean="0"/>
              <a:t> </a:t>
            </a:r>
            <a:r>
              <a:rPr lang="tr-TR" dirty="0" smtClean="0"/>
              <a:t>sözlere, </a:t>
            </a:r>
            <a:r>
              <a:rPr lang="tr-TR" dirty="0" err="1" smtClean="0"/>
              <a:t>asyl</a:t>
            </a:r>
            <a:r>
              <a:rPr lang="tr-TR" dirty="0" smtClean="0"/>
              <a:t> we </a:t>
            </a:r>
            <a:r>
              <a:rPr lang="tr-TR" dirty="0" err="1" smtClean="0"/>
              <a:t>ýasama</a:t>
            </a:r>
            <a:r>
              <a:rPr lang="tr-TR" dirty="0" smtClean="0"/>
              <a:t> </a:t>
            </a:r>
            <a:r>
              <a:rPr lang="tr-TR" dirty="0" err="1" smtClean="0"/>
              <a:t>hallara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, ugur-</a:t>
            </a:r>
            <a:r>
              <a:rPr lang="tr-TR" dirty="0" err="1" smtClean="0"/>
              <a:t>tarap</a:t>
            </a:r>
            <a:r>
              <a:rPr lang="tr-TR" dirty="0" smtClean="0"/>
              <a:t>, </a:t>
            </a:r>
            <a:r>
              <a:rPr lang="tr-TR" dirty="0" err="1" smtClean="0"/>
              <a:t>göwrüm</a:t>
            </a:r>
            <a:r>
              <a:rPr lang="tr-TR" dirty="0" smtClean="0"/>
              <a:t>-</a:t>
            </a:r>
            <a:r>
              <a:rPr lang="tr-TR" dirty="0" err="1" smtClean="0"/>
              <a:t>möçber</a:t>
            </a:r>
            <a:r>
              <a:rPr lang="tr-TR" dirty="0" smtClean="0"/>
              <a:t>, hal-</a:t>
            </a:r>
            <a:r>
              <a:rPr lang="tr-TR" dirty="0" err="1" smtClean="0"/>
              <a:t>ýagdaý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hal </a:t>
            </a:r>
            <a:r>
              <a:rPr lang="tr-TR" dirty="0" err="1" smtClean="0"/>
              <a:t>ýasaýar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arkanlygyna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diriligine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göklügine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täzeligine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tutuşlygyna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ýüzinligine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971600" y="2204864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8. </a:t>
            </a:r>
            <a:r>
              <a:rPr lang="tr-TR" b="1" dirty="0" smtClean="0">
                <a:solidFill>
                  <a:srgbClr val="FF0000"/>
                </a:solidFill>
              </a:rPr>
              <a:t>-a/-e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aslynda</a:t>
            </a:r>
            <a:r>
              <a:rPr lang="tr-TR" dirty="0" smtClean="0"/>
              <a:t> hal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käbir</a:t>
            </a:r>
            <a:r>
              <a:rPr lang="tr-TR" dirty="0" smtClean="0"/>
              <a:t> sözlerden, </a:t>
            </a:r>
            <a:r>
              <a:rPr lang="tr-TR" dirty="0" err="1" smtClean="0"/>
              <a:t>asyl</a:t>
            </a:r>
            <a:r>
              <a:rPr lang="tr-TR" dirty="0" smtClean="0"/>
              <a:t> işliklerden, ses we şekil </a:t>
            </a:r>
            <a:r>
              <a:rPr lang="tr-TR" dirty="0" err="1" smtClean="0"/>
              <a:t>meňzemelerinden</a:t>
            </a:r>
            <a:r>
              <a:rPr lang="tr-TR" dirty="0" smtClean="0"/>
              <a:t> hal </a:t>
            </a:r>
            <a:r>
              <a:rPr lang="tr-TR" dirty="0" err="1" smtClean="0"/>
              <a:t>ýasamaga</a:t>
            </a:r>
            <a:r>
              <a:rPr lang="tr-TR" dirty="0" smtClean="0"/>
              <a:t> </a:t>
            </a:r>
            <a:r>
              <a:rPr lang="tr-TR" dirty="0" err="1" smtClean="0"/>
              <a:t>ýöriteleşipdir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Çala </a:t>
            </a:r>
            <a:r>
              <a:rPr lang="tr-TR" b="1" dirty="0" err="1" smtClean="0"/>
              <a:t>eşiden</a:t>
            </a:r>
            <a:r>
              <a:rPr lang="tr-TR" b="1" dirty="0" smtClean="0"/>
              <a:t> çatma </a:t>
            </a:r>
            <a:r>
              <a:rPr lang="tr-TR" b="1" dirty="0" err="1" smtClean="0"/>
              <a:t>ýykar</a:t>
            </a:r>
            <a:r>
              <a:rPr lang="tr-TR" b="1" dirty="0" smtClean="0"/>
              <a:t>, öte </a:t>
            </a:r>
            <a:r>
              <a:rPr lang="tr-TR" b="1" dirty="0" err="1" smtClean="0"/>
              <a:t>eşiden</a:t>
            </a:r>
            <a:r>
              <a:rPr lang="tr-TR" b="1" dirty="0" smtClean="0"/>
              <a:t> öý.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Aşa geçme.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</a:t>
            </a:r>
            <a:r>
              <a:rPr lang="tr-TR" b="1" dirty="0" err="1" smtClean="0"/>
              <a:t>ýalpa</a:t>
            </a:r>
            <a:r>
              <a:rPr lang="tr-TR" b="1" dirty="0" smtClean="0"/>
              <a:t> gözüni </a:t>
            </a:r>
            <a:r>
              <a:rPr lang="tr-TR" b="1" dirty="0" err="1" smtClean="0"/>
              <a:t>açdy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Pälwanlar</a:t>
            </a:r>
            <a:r>
              <a:rPr lang="tr-TR" b="1" dirty="0" smtClean="0"/>
              <a:t> garsa </a:t>
            </a:r>
            <a:r>
              <a:rPr lang="tr-TR" b="1" dirty="0" err="1" smtClean="0"/>
              <a:t>gujaklaşdylar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Bagban</a:t>
            </a:r>
            <a:r>
              <a:rPr lang="tr-TR" b="1" dirty="0" smtClean="0"/>
              <a:t> </a:t>
            </a:r>
            <a:r>
              <a:rPr lang="tr-TR" b="1" dirty="0" err="1" smtClean="0"/>
              <a:t>baldagy</a:t>
            </a:r>
            <a:r>
              <a:rPr lang="tr-TR" b="1" dirty="0" smtClean="0"/>
              <a:t> </a:t>
            </a:r>
            <a:r>
              <a:rPr lang="tr-TR" b="1" dirty="0" err="1" smtClean="0"/>
              <a:t>şarpa</a:t>
            </a:r>
            <a:r>
              <a:rPr lang="tr-TR" b="1" dirty="0" smtClean="0"/>
              <a:t> </a:t>
            </a:r>
            <a:r>
              <a:rPr lang="tr-TR" b="1" dirty="0" err="1" smtClean="0"/>
              <a:t>kesdi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Dosty</a:t>
            </a:r>
            <a:r>
              <a:rPr lang="tr-TR" b="1" dirty="0" smtClean="0"/>
              <a:t> bolan </a:t>
            </a:r>
            <a:r>
              <a:rPr lang="tr-TR" b="1" dirty="0" err="1" smtClean="0"/>
              <a:t>wakalary</a:t>
            </a:r>
            <a:r>
              <a:rPr lang="tr-TR" b="1" dirty="0" smtClean="0"/>
              <a:t> oňa bada </a:t>
            </a:r>
            <a:r>
              <a:rPr lang="tr-TR" b="1" dirty="0" err="1" smtClean="0"/>
              <a:t>gürrüň</a:t>
            </a:r>
            <a:r>
              <a:rPr lang="tr-TR" b="1" dirty="0" smtClean="0"/>
              <a:t> </a:t>
            </a:r>
            <a:r>
              <a:rPr lang="tr-TR" b="1" dirty="0" err="1" smtClean="0"/>
              <a:t>berdi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tarsa </a:t>
            </a:r>
            <a:r>
              <a:rPr lang="tr-TR" b="1" dirty="0" err="1" smtClean="0"/>
              <a:t>ýerinden</a:t>
            </a:r>
            <a:r>
              <a:rPr lang="tr-TR" b="1" dirty="0" smtClean="0"/>
              <a:t> galdy.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115616" y="2276872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9. </a:t>
            </a:r>
            <a:r>
              <a:rPr lang="tr-TR" b="1" dirty="0" smtClean="0">
                <a:solidFill>
                  <a:srgbClr val="FF0000"/>
                </a:solidFill>
              </a:rPr>
              <a:t>-lap/-</a:t>
            </a:r>
            <a:r>
              <a:rPr lang="tr-TR" b="1" dirty="0" err="1" smtClean="0">
                <a:solidFill>
                  <a:srgbClr val="FF0000"/>
                </a:solidFill>
              </a:rPr>
              <a:t>läp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hem </a:t>
            </a:r>
            <a:r>
              <a:rPr lang="tr-TR" dirty="0" err="1" smtClean="0"/>
              <a:t>çylşyrymly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aslynda</a:t>
            </a:r>
            <a:r>
              <a:rPr lang="tr-TR" dirty="0" smtClean="0"/>
              <a:t> işlik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b="1" dirty="0" smtClean="0"/>
              <a:t>-la/-le </a:t>
            </a:r>
            <a:r>
              <a:rPr lang="tr-TR" dirty="0" smtClean="0"/>
              <a:t>hem-de </a:t>
            </a:r>
            <a:r>
              <a:rPr lang="tr-TR" b="1" dirty="0" smtClean="0"/>
              <a:t>-</a:t>
            </a:r>
            <a:r>
              <a:rPr lang="tr-TR" b="1" dirty="0" err="1" smtClean="0"/>
              <a:t>yp</a:t>
            </a:r>
            <a:r>
              <a:rPr lang="tr-TR" b="1" dirty="0" smtClean="0"/>
              <a:t>/-ip/-up/-üp/-p </a:t>
            </a:r>
            <a:r>
              <a:rPr lang="tr-TR" dirty="0" smtClean="0"/>
              <a:t>hal işlik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bitişmeginden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bolupdyr</a:t>
            </a:r>
            <a:r>
              <a:rPr lang="tr-TR" dirty="0" smtClean="0"/>
              <a:t>. </a:t>
            </a:r>
            <a:r>
              <a:rPr lang="tr-TR" dirty="0" err="1" smtClean="0"/>
              <a:t>Goşulmany</a:t>
            </a:r>
            <a:r>
              <a:rPr lang="tr-TR" dirty="0" smtClean="0"/>
              <a:t> 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manysynda</a:t>
            </a:r>
            <a:r>
              <a:rPr lang="tr-TR" dirty="0" smtClean="0"/>
              <a:t> gelende degişli </a:t>
            </a:r>
            <a:r>
              <a:rPr lang="tr-TR" dirty="0" err="1" smtClean="0"/>
              <a:t>böleklere</a:t>
            </a:r>
            <a:r>
              <a:rPr lang="tr-TR" dirty="0" smtClean="0"/>
              <a:t> bölüp </a:t>
            </a:r>
            <a:r>
              <a:rPr lang="tr-TR" dirty="0" err="1" smtClean="0"/>
              <a:t>bolýar</a:t>
            </a:r>
            <a:r>
              <a:rPr lang="tr-TR" dirty="0" smtClean="0"/>
              <a:t>, </a:t>
            </a:r>
            <a:r>
              <a:rPr lang="tr-TR" dirty="0" err="1" smtClean="0"/>
              <a:t>emma</a:t>
            </a:r>
            <a:r>
              <a:rPr lang="tr-TR" dirty="0" smtClean="0"/>
              <a:t> hal </a:t>
            </a:r>
            <a:r>
              <a:rPr lang="tr-TR" dirty="0" err="1" smtClean="0"/>
              <a:t>ýasap</a:t>
            </a:r>
            <a:r>
              <a:rPr lang="tr-TR" dirty="0" smtClean="0"/>
              <a:t> gelende ol </a:t>
            </a:r>
            <a:r>
              <a:rPr lang="tr-TR" dirty="0" err="1" smtClean="0"/>
              <a:t>böleklere</a:t>
            </a:r>
            <a:r>
              <a:rPr lang="tr-TR" dirty="0" smtClean="0"/>
              <a:t> </a:t>
            </a:r>
            <a:r>
              <a:rPr lang="tr-TR" dirty="0" err="1" smtClean="0"/>
              <a:t>dargamaýar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wagt</a:t>
            </a:r>
            <a:r>
              <a:rPr lang="tr-TR" dirty="0" smtClean="0"/>
              <a:t> we </a:t>
            </a:r>
            <a:r>
              <a:rPr lang="tr-TR" dirty="0" err="1" smtClean="0"/>
              <a:t>ölçeg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hal </a:t>
            </a:r>
            <a:r>
              <a:rPr lang="tr-TR" dirty="0" err="1" smtClean="0"/>
              <a:t>ýasaýar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Oňa </a:t>
            </a:r>
            <a:r>
              <a:rPr lang="tr-TR" dirty="0" err="1" smtClean="0"/>
              <a:t>sagatlap</a:t>
            </a:r>
            <a:r>
              <a:rPr lang="tr-TR" dirty="0" smtClean="0"/>
              <a:t>, </a:t>
            </a:r>
            <a:r>
              <a:rPr lang="tr-TR" dirty="0" err="1" smtClean="0"/>
              <a:t>günläp</a:t>
            </a:r>
            <a:r>
              <a:rPr lang="tr-TR" dirty="0" smtClean="0"/>
              <a:t>, </a:t>
            </a:r>
            <a:r>
              <a:rPr lang="tr-TR" dirty="0" err="1" smtClean="0"/>
              <a:t>hatda</a:t>
            </a:r>
            <a:r>
              <a:rPr lang="tr-TR" dirty="0" smtClean="0"/>
              <a:t> </a:t>
            </a:r>
            <a:r>
              <a:rPr lang="tr-TR" dirty="0" err="1" smtClean="0"/>
              <a:t>aýla</a:t>
            </a:r>
            <a:r>
              <a:rPr lang="tr-TR" dirty="0" smtClean="0"/>
              <a:t>-</a:t>
            </a:r>
            <a:r>
              <a:rPr lang="tr-TR" dirty="0" err="1" smtClean="0"/>
              <a:t>ýyllap</a:t>
            </a:r>
            <a:r>
              <a:rPr lang="tr-TR" dirty="0" smtClean="0"/>
              <a:t> </a:t>
            </a:r>
            <a:r>
              <a:rPr lang="tr-TR" dirty="0" err="1" smtClean="0"/>
              <a:t>garaşar</a:t>
            </a:r>
            <a:r>
              <a:rPr lang="tr-TR" dirty="0" smtClean="0"/>
              <a:t> </a:t>
            </a:r>
            <a:r>
              <a:rPr lang="tr-TR" dirty="0" err="1" smtClean="0"/>
              <a:t>ýörerdi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 smtClean="0"/>
              <a:t>puly</a:t>
            </a:r>
            <a:r>
              <a:rPr lang="tr-TR" dirty="0" smtClean="0"/>
              <a:t> </a:t>
            </a:r>
            <a:r>
              <a:rPr lang="tr-TR" dirty="0" err="1" smtClean="0"/>
              <a:t>ýüzläp</a:t>
            </a:r>
            <a:r>
              <a:rPr lang="tr-TR" dirty="0" smtClean="0"/>
              <a:t>, </a:t>
            </a:r>
            <a:r>
              <a:rPr lang="tr-TR" dirty="0" err="1" smtClean="0"/>
              <a:t>müňläp</a:t>
            </a:r>
            <a:r>
              <a:rPr lang="tr-TR" dirty="0" smtClean="0"/>
              <a:t> </a:t>
            </a:r>
            <a:r>
              <a:rPr lang="tr-TR" dirty="0" err="1" smtClean="0"/>
              <a:t>sowardy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 smtClean="0"/>
              <a:t>pagtany</a:t>
            </a:r>
            <a:r>
              <a:rPr lang="tr-TR" dirty="0" smtClean="0"/>
              <a:t> </a:t>
            </a:r>
            <a:r>
              <a:rPr lang="tr-TR" dirty="0" err="1" smtClean="0"/>
              <a:t>harmanlap</a:t>
            </a:r>
            <a:r>
              <a:rPr lang="tr-TR" dirty="0" smtClean="0"/>
              <a:t> </a:t>
            </a:r>
            <a:r>
              <a:rPr lang="tr-TR" dirty="0" err="1" smtClean="0"/>
              <a:t>agdardy</a:t>
            </a:r>
            <a:r>
              <a:rPr lang="tr-TR" dirty="0" smtClean="0"/>
              <a:t>. Oty </a:t>
            </a:r>
            <a:r>
              <a:rPr lang="tr-TR" dirty="0" err="1" smtClean="0"/>
              <a:t>maşynlap</a:t>
            </a:r>
            <a:r>
              <a:rPr lang="tr-TR" dirty="0" smtClean="0"/>
              <a:t> </a:t>
            </a:r>
            <a:r>
              <a:rPr lang="tr-TR" dirty="0" err="1" smtClean="0"/>
              <a:t>inderdi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971600" y="2348880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10. -</a:t>
            </a:r>
            <a:r>
              <a:rPr lang="tr-TR" b="1" dirty="0" err="1" smtClean="0">
                <a:solidFill>
                  <a:srgbClr val="FF0000"/>
                </a:solidFill>
              </a:rPr>
              <a:t>ba</a:t>
            </a:r>
            <a:r>
              <a:rPr lang="tr-TR" b="1" dirty="0" smtClean="0">
                <a:solidFill>
                  <a:srgbClr val="FF0000"/>
                </a:solidFill>
              </a:rPr>
              <a:t>/-be (-ma/-me </a:t>
            </a:r>
            <a:r>
              <a:rPr lang="tr-TR" b="1" dirty="0" err="1" smtClean="0">
                <a:solidFill>
                  <a:srgbClr val="FF0000"/>
                </a:solidFill>
              </a:rPr>
              <a:t>görnüşi</a:t>
            </a:r>
            <a:r>
              <a:rPr lang="tr-TR" b="1" dirty="0" smtClean="0">
                <a:solidFill>
                  <a:srgbClr val="FF0000"/>
                </a:solidFill>
              </a:rPr>
              <a:t>-de bar)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ses we şekil </a:t>
            </a:r>
            <a:r>
              <a:rPr lang="tr-TR" dirty="0" err="1" smtClean="0"/>
              <a:t>aňladýan</a:t>
            </a:r>
            <a:r>
              <a:rPr lang="tr-TR" dirty="0" smtClean="0"/>
              <a:t> sözlere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dirty="0" err="1" smtClean="0"/>
              <a:t>hallary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edip </a:t>
            </a:r>
            <a:r>
              <a:rPr lang="tr-TR" dirty="0" err="1" smtClean="0"/>
              <a:t>bilýär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güpbe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tapba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şapba</a:t>
            </a:r>
            <a:r>
              <a:rPr lang="tr-TR" b="1" dirty="0" smtClean="0"/>
              <a:t>-</a:t>
            </a:r>
            <a:r>
              <a:rPr lang="tr-TR" b="1" dirty="0" err="1" smtClean="0"/>
              <a:t>şupba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tirkeş</a:t>
            </a:r>
            <a:r>
              <a:rPr lang="tr-TR" dirty="0" smtClean="0"/>
              <a:t> işlikleriň </a:t>
            </a:r>
            <a:r>
              <a:rPr lang="tr-TR" dirty="0" err="1" smtClean="0"/>
              <a:t>arasynda</a:t>
            </a:r>
            <a:r>
              <a:rPr lang="tr-TR" dirty="0" smtClean="0"/>
              <a:t> gelip, </a:t>
            </a:r>
          </a:p>
          <a:p>
            <a:pPr algn="just"/>
            <a:r>
              <a:rPr lang="tr-TR" i="1" dirty="0" err="1" smtClean="0">
                <a:solidFill>
                  <a:srgbClr val="FF0000"/>
                </a:solidFill>
              </a:rPr>
              <a:t>günbe</a:t>
            </a:r>
            <a:r>
              <a:rPr lang="tr-TR" i="1" dirty="0" smtClean="0">
                <a:solidFill>
                  <a:srgbClr val="FF0000"/>
                </a:solidFill>
              </a:rPr>
              <a:t>-gün, </a:t>
            </a:r>
            <a:r>
              <a:rPr lang="tr-TR" i="1" dirty="0" err="1" smtClean="0">
                <a:solidFill>
                  <a:srgbClr val="FF0000"/>
                </a:solidFill>
              </a:rPr>
              <a:t>aýba</a:t>
            </a:r>
            <a:r>
              <a:rPr lang="tr-TR" i="1" dirty="0" smtClean="0">
                <a:solidFill>
                  <a:srgbClr val="FF0000"/>
                </a:solidFill>
              </a:rPr>
              <a:t>-</a:t>
            </a:r>
            <a:r>
              <a:rPr lang="tr-TR" i="1" dirty="0" err="1" smtClean="0">
                <a:solidFill>
                  <a:srgbClr val="FF0000"/>
                </a:solidFill>
              </a:rPr>
              <a:t>aý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ýylba</a:t>
            </a:r>
            <a:r>
              <a:rPr lang="tr-TR" i="1" dirty="0" smtClean="0">
                <a:solidFill>
                  <a:srgbClr val="FF0000"/>
                </a:solidFill>
              </a:rPr>
              <a:t>-</a:t>
            </a:r>
            <a:r>
              <a:rPr lang="tr-TR" i="1" dirty="0" err="1" smtClean="0">
                <a:solidFill>
                  <a:srgbClr val="FF0000"/>
                </a:solidFill>
              </a:rPr>
              <a:t>ýyldan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</a:p>
          <a:p>
            <a:pPr algn="just"/>
            <a:r>
              <a:rPr lang="tr-TR" b="1" dirty="0" smtClean="0"/>
              <a:t>-ma/-me </a:t>
            </a:r>
            <a:r>
              <a:rPr lang="tr-TR" b="1" dirty="0" err="1" smtClean="0"/>
              <a:t>görnüşi</a:t>
            </a:r>
            <a:r>
              <a:rPr lang="tr-TR" b="1" dirty="0" smtClean="0"/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aýma</a:t>
            </a:r>
            <a:r>
              <a:rPr lang="tr-TR" i="1" dirty="0" smtClean="0">
                <a:solidFill>
                  <a:srgbClr val="FF0000"/>
                </a:solidFill>
              </a:rPr>
              <a:t>-</a:t>
            </a:r>
            <a:r>
              <a:rPr lang="tr-TR" i="1" dirty="0" err="1" smtClean="0">
                <a:solidFill>
                  <a:srgbClr val="FF0000"/>
                </a:solidFill>
              </a:rPr>
              <a:t>aý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günme</a:t>
            </a:r>
            <a:r>
              <a:rPr lang="tr-TR" i="1" dirty="0" smtClean="0">
                <a:solidFill>
                  <a:srgbClr val="FF0000"/>
                </a:solidFill>
              </a:rPr>
              <a:t>-gün, </a:t>
            </a:r>
            <a:r>
              <a:rPr lang="tr-TR" i="1" dirty="0" err="1" smtClean="0">
                <a:solidFill>
                  <a:srgbClr val="FF0000"/>
                </a:solidFill>
              </a:rPr>
              <a:t>öýme</a:t>
            </a:r>
            <a:r>
              <a:rPr lang="tr-TR" i="1" dirty="0" smtClean="0">
                <a:solidFill>
                  <a:srgbClr val="FF0000"/>
                </a:solidFill>
              </a:rPr>
              <a:t>-öý, </a:t>
            </a:r>
            <a:r>
              <a:rPr lang="tr-TR" i="1" dirty="0" err="1" smtClean="0">
                <a:solidFill>
                  <a:srgbClr val="FF0000"/>
                </a:solidFill>
              </a:rPr>
              <a:t>ýekeme</a:t>
            </a:r>
            <a:r>
              <a:rPr lang="tr-TR" i="1" dirty="0" smtClean="0">
                <a:solidFill>
                  <a:srgbClr val="FF0000"/>
                </a:solidFill>
              </a:rPr>
              <a:t>-</a:t>
            </a:r>
            <a:r>
              <a:rPr lang="tr-TR" i="1" dirty="0" err="1" smtClean="0">
                <a:solidFill>
                  <a:srgbClr val="FF0000"/>
                </a:solidFill>
              </a:rPr>
              <a:t>ýeke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birme</a:t>
            </a:r>
            <a:r>
              <a:rPr lang="tr-TR" i="1" dirty="0" smtClean="0">
                <a:solidFill>
                  <a:srgbClr val="FF0000"/>
                </a:solidFill>
              </a:rPr>
              <a:t>-bir </a:t>
            </a:r>
            <a:r>
              <a:rPr lang="tr-TR" b="1" dirty="0" smtClean="0"/>
              <a:t>ýaly </a:t>
            </a:r>
            <a:r>
              <a:rPr lang="tr-TR" b="1" dirty="0" err="1" smtClean="0"/>
              <a:t>hallary</a:t>
            </a:r>
            <a:r>
              <a:rPr lang="tr-TR" b="1" dirty="0" smtClean="0"/>
              <a:t> </a:t>
            </a:r>
            <a:r>
              <a:rPr lang="tr-TR" b="1" dirty="0" err="1" smtClean="0"/>
              <a:t>hasyl</a:t>
            </a:r>
            <a:r>
              <a:rPr lang="tr-TR" b="1" dirty="0" smtClean="0"/>
              <a:t> edýär.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348880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11. </a:t>
            </a:r>
            <a:r>
              <a:rPr lang="tr-TR" b="1" dirty="0" smtClean="0">
                <a:solidFill>
                  <a:srgbClr val="FF0000"/>
                </a:solidFill>
              </a:rPr>
              <a:t>-da/-de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ses we şekil </a:t>
            </a:r>
            <a:r>
              <a:rPr lang="tr-TR" b="1" dirty="0" err="1" smtClean="0"/>
              <a:t>aňladýan</a:t>
            </a:r>
            <a:r>
              <a:rPr lang="tr-TR" b="1" dirty="0" smtClean="0"/>
              <a:t> sözlerden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gütde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patda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şatda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ýaly hal </a:t>
            </a:r>
            <a:r>
              <a:rPr lang="tr-TR" b="1" dirty="0" err="1" smtClean="0">
                <a:solidFill>
                  <a:srgbClr val="FF0000"/>
                </a:solidFill>
              </a:rPr>
              <a:t>ýasaýar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Görogly</a:t>
            </a:r>
            <a:r>
              <a:rPr lang="tr-TR" b="1" dirty="0" smtClean="0"/>
              <a:t> bu sözi </a:t>
            </a:r>
            <a:r>
              <a:rPr lang="tr-TR" b="1" dirty="0" err="1" smtClean="0"/>
              <a:t>aýtdy</a:t>
            </a:r>
            <a:r>
              <a:rPr lang="tr-TR" b="1" dirty="0" smtClean="0"/>
              <a:t> </a:t>
            </a:r>
            <a:r>
              <a:rPr lang="tr-TR" b="1" dirty="0" err="1" smtClean="0"/>
              <a:t>weli</a:t>
            </a:r>
            <a:r>
              <a:rPr lang="tr-TR" b="1" dirty="0" smtClean="0"/>
              <a:t>, </a:t>
            </a:r>
            <a:r>
              <a:rPr lang="tr-TR" b="1" dirty="0" err="1" smtClean="0"/>
              <a:t>atyň</a:t>
            </a:r>
            <a:r>
              <a:rPr lang="tr-TR" b="1" dirty="0" smtClean="0"/>
              <a:t> </a:t>
            </a:r>
            <a:r>
              <a:rPr lang="tr-TR" b="1" dirty="0" err="1" smtClean="0"/>
              <a:t>yzyndaky</a:t>
            </a:r>
            <a:r>
              <a:rPr lang="tr-TR" b="1" dirty="0" smtClean="0"/>
              <a:t> </a:t>
            </a:r>
            <a:r>
              <a:rPr lang="tr-TR" b="1" dirty="0" err="1" smtClean="0"/>
              <a:t>Öwez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patda</a:t>
            </a:r>
            <a:r>
              <a:rPr lang="tr-TR" b="1" dirty="0" smtClean="0"/>
              <a:t> </a:t>
            </a:r>
            <a:r>
              <a:rPr lang="tr-TR" b="1" dirty="0" err="1" smtClean="0"/>
              <a:t>ýere</a:t>
            </a:r>
            <a:r>
              <a:rPr lang="tr-TR" b="1" dirty="0" smtClean="0"/>
              <a:t> </a:t>
            </a:r>
            <a:r>
              <a:rPr lang="tr-TR" b="1" dirty="0" err="1" smtClean="0"/>
              <a:t>gaçaýdy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899592" y="2204864"/>
            <a:ext cx="684076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12.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ga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ge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b="1" dirty="0" smtClean="0"/>
              <a:t>ses we şekil </a:t>
            </a:r>
            <a:r>
              <a:rPr lang="tr-TR" b="1" dirty="0" err="1" smtClean="0"/>
              <a:t>aňladýan</a:t>
            </a:r>
            <a:r>
              <a:rPr lang="tr-TR" b="1" dirty="0" smtClean="0"/>
              <a:t> sözlerden</a:t>
            </a:r>
          </a:p>
          <a:p>
            <a:pPr algn="just"/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takga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pakga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pökge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sakga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şakga</a:t>
            </a:r>
            <a:r>
              <a:rPr lang="tr-TR" b="1" dirty="0" smtClean="0"/>
              <a:t>-</a:t>
            </a:r>
            <a:r>
              <a:rPr lang="tr-TR" b="1" dirty="0" err="1" smtClean="0"/>
              <a:t>şukga</a:t>
            </a:r>
            <a:r>
              <a:rPr lang="tr-TR" b="1" dirty="0" smtClean="0"/>
              <a:t> </a:t>
            </a:r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ýaly </a:t>
            </a:r>
            <a:r>
              <a:rPr lang="tr-TR" b="1" dirty="0" err="1" smtClean="0">
                <a:solidFill>
                  <a:srgbClr val="FF0000"/>
                </a:solidFill>
              </a:rPr>
              <a:t>ýasama</a:t>
            </a:r>
            <a:r>
              <a:rPr lang="tr-TR" b="1" dirty="0" smtClean="0">
                <a:solidFill>
                  <a:srgbClr val="FF0000"/>
                </a:solidFill>
              </a:rPr>
              <a:t> hal </a:t>
            </a:r>
            <a:r>
              <a:rPr lang="tr-TR" b="1" dirty="0" err="1" smtClean="0">
                <a:solidFill>
                  <a:srgbClr val="FF0000"/>
                </a:solidFill>
              </a:rPr>
              <a:t>hasyl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edilýär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259632" y="2348880"/>
            <a:ext cx="662473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13.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lakaý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az </a:t>
            </a:r>
            <a:r>
              <a:rPr lang="tr-TR" dirty="0" err="1" smtClean="0"/>
              <a:t>önümli</a:t>
            </a:r>
            <a:r>
              <a:rPr lang="tr-TR" dirty="0" smtClean="0"/>
              <a:t> bolsa-da</a:t>
            </a:r>
            <a:r>
              <a:rPr lang="tr-TR" b="1" dirty="0" smtClean="0"/>
              <a:t>, </a:t>
            </a:r>
            <a:r>
              <a:rPr lang="tr-TR" b="1" dirty="0" err="1" smtClean="0"/>
              <a:t>gadymy</a:t>
            </a:r>
            <a:r>
              <a:rPr lang="tr-TR" b="1" dirty="0" smtClean="0"/>
              <a:t> hal </a:t>
            </a:r>
            <a:r>
              <a:rPr lang="tr-TR" b="1" dirty="0" err="1" smtClean="0"/>
              <a:t>ýasaýjydyp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 az sanly sözlere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b="1" dirty="0" smtClean="0"/>
              <a:t>hal-</a:t>
            </a:r>
            <a:r>
              <a:rPr lang="tr-TR" b="1" dirty="0" err="1" smtClean="0"/>
              <a:t>ýagdaýy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çynlakaý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ýalanlakaý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saglakaý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Çepbekeý</a:t>
            </a:r>
            <a:r>
              <a:rPr lang="tr-TR" dirty="0" smtClean="0"/>
              <a:t> </a:t>
            </a:r>
            <a:r>
              <a:rPr lang="tr-TR" dirty="0" err="1" smtClean="0"/>
              <a:t>sözündäki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hem </a:t>
            </a:r>
            <a:r>
              <a:rPr lang="tr-TR" dirty="0" err="1" smtClean="0"/>
              <a:t>munuň</a:t>
            </a:r>
            <a:r>
              <a:rPr lang="tr-TR" dirty="0" smtClean="0"/>
              <a:t> bir </a:t>
            </a:r>
            <a:r>
              <a:rPr lang="tr-TR" dirty="0" err="1" smtClean="0"/>
              <a:t>görnüşi</a:t>
            </a:r>
            <a:r>
              <a:rPr lang="tr-TR" dirty="0" smtClean="0"/>
              <a:t> ýaly </a:t>
            </a:r>
            <a:r>
              <a:rPr lang="tr-TR" dirty="0" err="1" smtClean="0"/>
              <a:t>duýulýar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15616" y="2420888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14</a:t>
            </a:r>
            <a:r>
              <a:rPr lang="tr-TR" b="1" dirty="0" smtClean="0">
                <a:solidFill>
                  <a:srgbClr val="FF0000"/>
                </a:solidFill>
              </a:rPr>
              <a:t>. -</a:t>
            </a:r>
            <a:r>
              <a:rPr lang="tr-TR" b="1" dirty="0" err="1" smtClean="0">
                <a:solidFill>
                  <a:srgbClr val="FF0000"/>
                </a:solidFill>
              </a:rPr>
              <a:t>keý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dirty="0" smtClean="0"/>
              <a:t>:</a:t>
            </a:r>
            <a:r>
              <a:rPr lang="tr-TR" b="1" i="1" dirty="0" smtClean="0"/>
              <a:t> </a:t>
            </a:r>
            <a:r>
              <a:rPr lang="tr-TR" b="1" i="1" dirty="0" err="1" smtClean="0"/>
              <a:t>ýönekeý</a:t>
            </a:r>
            <a:r>
              <a:rPr lang="tr-TR" b="1" i="1" dirty="0" smtClean="0"/>
              <a:t> </a:t>
            </a:r>
            <a:r>
              <a:rPr lang="tr-TR" dirty="0" smtClean="0"/>
              <a:t>ýaly hal </a:t>
            </a:r>
            <a:r>
              <a:rPr lang="tr-TR" dirty="0" err="1" smtClean="0"/>
              <a:t>sözüni</a:t>
            </a:r>
            <a:r>
              <a:rPr lang="tr-TR" dirty="0" smtClean="0"/>
              <a:t> </a:t>
            </a:r>
            <a:r>
              <a:rPr lang="tr-TR" dirty="0" err="1" smtClean="0"/>
              <a:t>ýasaýar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15.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lenç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we </a:t>
            </a:r>
            <a:r>
              <a:rPr lang="tr-TR" b="1" dirty="0" smtClean="0">
                <a:solidFill>
                  <a:srgbClr val="FF0000"/>
                </a:solidFill>
              </a:rPr>
              <a:t>-maç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käbir</a:t>
            </a:r>
            <a:r>
              <a:rPr lang="tr-TR" dirty="0" smtClean="0"/>
              <a:t> sözlere </a:t>
            </a:r>
            <a:r>
              <a:rPr lang="tr-TR" dirty="0" err="1" smtClean="0"/>
              <a:t>goşulyp</a:t>
            </a:r>
            <a:r>
              <a:rPr lang="tr-TR" dirty="0" smtClean="0"/>
              <a:t> hal-</a:t>
            </a:r>
            <a:r>
              <a:rPr lang="tr-TR" dirty="0" err="1" smtClean="0"/>
              <a:t>ýagdaýy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hal </a:t>
            </a:r>
            <a:r>
              <a:rPr lang="tr-TR" dirty="0" err="1" smtClean="0"/>
              <a:t>ýasaýar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ikilenç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köplenç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gyssanmaç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howlukmaç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artykmaç</a:t>
            </a:r>
            <a:endParaRPr lang="tr-TR" b="1" dirty="0" smtClean="0"/>
          </a:p>
          <a:p>
            <a:pPr algn="just"/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276872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16. </a:t>
            </a:r>
            <a:r>
              <a:rPr lang="tr-TR" b="1" dirty="0" smtClean="0">
                <a:solidFill>
                  <a:srgbClr val="FF0000"/>
                </a:solidFill>
              </a:rPr>
              <a:t>-dan/- den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aslynda</a:t>
            </a:r>
            <a:r>
              <a:rPr lang="tr-TR" dirty="0" smtClean="0"/>
              <a:t> </a:t>
            </a:r>
            <a:r>
              <a:rPr lang="tr-TR" dirty="0" err="1" smtClean="0"/>
              <a:t>çykyş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goşulmasydyr</a:t>
            </a:r>
            <a:r>
              <a:rPr lang="tr-TR" dirty="0" smtClean="0"/>
              <a:t>. Onuň </a:t>
            </a:r>
            <a:r>
              <a:rPr lang="tr-TR" dirty="0" err="1" smtClean="0"/>
              <a:t>kömegi</a:t>
            </a:r>
            <a:r>
              <a:rPr lang="tr-TR" dirty="0" smtClean="0"/>
              <a:t> bilen </a:t>
            </a:r>
            <a:r>
              <a:rPr lang="tr-TR" dirty="0" err="1" smtClean="0"/>
              <a:t>ýasalan</a:t>
            </a:r>
            <a:r>
              <a:rPr lang="tr-TR" dirty="0" smtClean="0"/>
              <a:t> </a:t>
            </a:r>
            <a:r>
              <a:rPr lang="tr-TR" dirty="0" err="1" smtClean="0"/>
              <a:t>hallary</a:t>
            </a:r>
            <a:r>
              <a:rPr lang="tr-TR" dirty="0" smtClean="0"/>
              <a:t> </a:t>
            </a:r>
            <a:r>
              <a:rPr lang="tr-TR" dirty="0" err="1" smtClean="0"/>
              <a:t>mekdep</a:t>
            </a:r>
            <a:r>
              <a:rPr lang="tr-TR" dirty="0" smtClean="0"/>
              <a:t> </a:t>
            </a:r>
            <a:r>
              <a:rPr lang="tr-TR" dirty="0" err="1" smtClean="0"/>
              <a:t>grammatikasynda</a:t>
            </a:r>
            <a:r>
              <a:rPr lang="tr-TR" dirty="0" smtClean="0"/>
              <a:t> “</a:t>
            </a:r>
            <a:r>
              <a:rPr lang="tr-TR" dirty="0" err="1" smtClean="0"/>
              <a:t>hallaşma</a:t>
            </a:r>
            <a:r>
              <a:rPr lang="tr-TR" dirty="0" smtClean="0"/>
              <a:t>” (</a:t>
            </a:r>
            <a:r>
              <a:rPr lang="tr-TR" dirty="0" err="1" smtClean="0"/>
              <a:t>adwerbalizasiýa</a:t>
            </a:r>
            <a:r>
              <a:rPr lang="tr-TR" dirty="0" smtClean="0"/>
              <a:t>) </a:t>
            </a:r>
            <a:r>
              <a:rPr lang="tr-TR" dirty="0" err="1" smtClean="0"/>
              <a:t>hökmünde</a:t>
            </a:r>
            <a:r>
              <a:rPr lang="tr-TR" dirty="0" smtClean="0"/>
              <a:t> </a:t>
            </a:r>
            <a:r>
              <a:rPr lang="tr-TR" dirty="0" err="1" smtClean="0"/>
              <a:t>görkezipdirler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Ol </a:t>
            </a:r>
            <a:r>
              <a:rPr lang="tr-TR" dirty="0" err="1" smtClean="0"/>
              <a:t>sypatlardan</a:t>
            </a:r>
            <a:r>
              <a:rPr lang="tr-TR" dirty="0" smtClean="0"/>
              <a:t>, </a:t>
            </a:r>
            <a:r>
              <a:rPr lang="tr-TR" dirty="0" err="1" smtClean="0"/>
              <a:t>hallardan</a:t>
            </a:r>
            <a:r>
              <a:rPr lang="tr-TR" dirty="0" smtClean="0"/>
              <a:t> we </a:t>
            </a:r>
            <a:r>
              <a:rPr lang="tr-TR" dirty="0" err="1" smtClean="0"/>
              <a:t>käbir</a:t>
            </a:r>
            <a:r>
              <a:rPr lang="tr-TR" dirty="0" smtClean="0"/>
              <a:t> sanlardan </a:t>
            </a:r>
            <a:r>
              <a:rPr lang="tr-TR" dirty="0" err="1" smtClean="0"/>
              <a:t>hil</a:t>
            </a:r>
            <a:r>
              <a:rPr lang="tr-TR" dirty="0" smtClean="0"/>
              <a:t>- </a:t>
            </a:r>
            <a:r>
              <a:rPr lang="tr-TR" dirty="0" err="1" smtClean="0"/>
              <a:t>ýagdaý</a:t>
            </a:r>
            <a:r>
              <a:rPr lang="tr-TR" dirty="0" smtClean="0"/>
              <a:t> we </a:t>
            </a:r>
            <a:r>
              <a:rPr lang="tr-TR" dirty="0" err="1" smtClean="0"/>
              <a:t>wagt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hal </a:t>
            </a:r>
            <a:r>
              <a:rPr lang="tr-TR" dirty="0" err="1" smtClean="0"/>
              <a:t>ýasaýar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zordan,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giňden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öňden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ýürekden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ýaňadan</a:t>
            </a:r>
            <a:r>
              <a:rPr lang="tr-TR" b="1" dirty="0" smtClean="0"/>
              <a:t>, </a:t>
            </a:r>
            <a:r>
              <a:rPr lang="tr-TR" b="1" dirty="0" err="1" smtClean="0"/>
              <a:t>ýalandan</a:t>
            </a:r>
            <a:r>
              <a:rPr lang="tr-TR" b="1" dirty="0" smtClean="0"/>
              <a:t>, uludan, birden.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zordan </a:t>
            </a:r>
            <a:r>
              <a:rPr lang="tr-TR" b="1" dirty="0" err="1" smtClean="0"/>
              <a:t>gepleýär</a:t>
            </a:r>
            <a:r>
              <a:rPr lang="tr-TR" b="1" dirty="0" smtClean="0"/>
              <a:t>. </a:t>
            </a:r>
            <a:r>
              <a:rPr lang="tr-TR" b="1" dirty="0" err="1" smtClean="0"/>
              <a:t>Giňden</a:t>
            </a:r>
            <a:r>
              <a:rPr lang="tr-TR" b="1" dirty="0" smtClean="0"/>
              <a:t> </a:t>
            </a:r>
            <a:r>
              <a:rPr lang="tr-TR" b="1" dirty="0" err="1" smtClean="0"/>
              <a:t>düşündirdi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Öňden</a:t>
            </a:r>
            <a:r>
              <a:rPr lang="tr-TR" b="1" dirty="0" smtClean="0"/>
              <a:t> </a:t>
            </a:r>
            <a:r>
              <a:rPr lang="tr-TR" b="1" dirty="0" err="1" smtClean="0"/>
              <a:t>bilýär</a:t>
            </a:r>
            <a:r>
              <a:rPr lang="tr-TR" b="1" dirty="0" smtClean="0"/>
              <a:t>, birden geldi.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556792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87624" y="2828836"/>
            <a:ext cx="6552728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17</a:t>
            </a:r>
            <a:r>
              <a:rPr lang="tr-TR" b="1" dirty="0" smtClean="0">
                <a:solidFill>
                  <a:srgbClr val="FF0000"/>
                </a:solidFill>
              </a:rPr>
              <a:t>. –da/-de </a:t>
            </a:r>
            <a:r>
              <a:rPr lang="tr-TR" b="1" dirty="0" err="1" smtClean="0">
                <a:solidFill>
                  <a:srgbClr val="FF0000"/>
                </a:solidFill>
              </a:rPr>
              <a:t>wagt</a:t>
            </a:r>
            <a:r>
              <a:rPr lang="tr-TR" b="1" dirty="0" smtClean="0">
                <a:solidFill>
                  <a:srgbClr val="FF0000"/>
                </a:solidFill>
              </a:rPr>
              <a:t>-orun düşüm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bolup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azda-</a:t>
            </a:r>
            <a:r>
              <a:rPr lang="tr-TR" b="1" dirty="0" err="1" smtClean="0"/>
              <a:t>kände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ahyrda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golaýda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ýakynda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ýaly </a:t>
            </a:r>
            <a:r>
              <a:rPr lang="tr-TR" b="1" dirty="0" err="1" smtClean="0">
                <a:solidFill>
                  <a:srgbClr val="FF0000"/>
                </a:solidFill>
              </a:rPr>
              <a:t>hallary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ýasamaga</a:t>
            </a:r>
            <a:r>
              <a:rPr lang="tr-TR" b="1" dirty="0" smtClean="0">
                <a:solidFill>
                  <a:srgbClr val="FF0000"/>
                </a:solidFill>
              </a:rPr>
              <a:t> az </a:t>
            </a:r>
            <a:r>
              <a:rPr lang="tr-TR" b="1" dirty="0" err="1" smtClean="0">
                <a:solidFill>
                  <a:srgbClr val="FF0000"/>
                </a:solidFill>
              </a:rPr>
              <a:t>mukdarda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ýöriteleşip</a:t>
            </a:r>
            <a:r>
              <a:rPr lang="tr-TR" b="1" dirty="0" smtClean="0">
                <a:solidFill>
                  <a:srgbClr val="FF0000"/>
                </a:solidFill>
              </a:rPr>
              <a:t> başlaýar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420888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Türkmen dilinde </a:t>
            </a:r>
            <a:r>
              <a:rPr lang="tr-TR" b="1" dirty="0" err="1" smtClean="0">
                <a:solidFill>
                  <a:srgbClr val="FF0000"/>
                </a:solidFill>
              </a:rPr>
              <a:t>sintaktik</a:t>
            </a:r>
            <a:r>
              <a:rPr lang="tr-TR" b="1" dirty="0" smtClean="0">
                <a:solidFill>
                  <a:srgbClr val="FF0000"/>
                </a:solidFill>
              </a:rPr>
              <a:t> ýol bilen birden </a:t>
            </a:r>
            <a:r>
              <a:rPr lang="tr-TR" b="1" dirty="0" err="1" smtClean="0">
                <a:solidFill>
                  <a:srgbClr val="FF0000"/>
                </a:solidFill>
              </a:rPr>
              <a:t>artyk</a:t>
            </a:r>
            <a:r>
              <a:rPr lang="tr-TR" b="1" dirty="0" smtClean="0">
                <a:solidFill>
                  <a:srgbClr val="FF0000"/>
                </a:solidFill>
              </a:rPr>
              <a:t> sözüň </a:t>
            </a:r>
            <a:r>
              <a:rPr lang="tr-TR" b="1" dirty="0" err="1" smtClean="0">
                <a:solidFill>
                  <a:srgbClr val="FF0000"/>
                </a:solidFill>
              </a:rPr>
              <a:t>gatnaşmagynda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hasyl</a:t>
            </a:r>
            <a:r>
              <a:rPr lang="tr-TR" b="1" dirty="0" smtClean="0">
                <a:solidFill>
                  <a:srgbClr val="FF0000"/>
                </a:solidFill>
              </a:rPr>
              <a:t> bolan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1</a:t>
            </a:r>
            <a:r>
              <a:rPr lang="tr-TR" b="1" dirty="0" smtClean="0"/>
              <a:t>. </a:t>
            </a:r>
            <a:r>
              <a:rPr lang="tr-TR" b="1" dirty="0" err="1" smtClean="0"/>
              <a:t>goşma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2. </a:t>
            </a:r>
            <a:r>
              <a:rPr lang="tr-TR" b="1" dirty="0" err="1" smtClean="0"/>
              <a:t>tirkeş</a:t>
            </a:r>
            <a:r>
              <a:rPr lang="tr-TR" b="1" dirty="0" smtClean="0"/>
              <a:t> we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3. düzme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                                                      </a:t>
            </a:r>
            <a:r>
              <a:rPr lang="tr-TR" b="1" dirty="0" err="1" smtClean="0">
                <a:solidFill>
                  <a:srgbClr val="FF0000"/>
                </a:solidFill>
              </a:rPr>
              <a:t>hallardyr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780928"/>
            <a:ext cx="7056784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GOŞMA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iki </a:t>
            </a:r>
            <a:r>
              <a:rPr lang="tr-TR" b="1" dirty="0" err="1" smtClean="0">
                <a:solidFill>
                  <a:srgbClr val="FF0000"/>
                </a:solidFill>
              </a:rPr>
              <a:t>sany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dürli</a:t>
            </a:r>
            <a:r>
              <a:rPr lang="tr-TR" b="1" dirty="0" smtClean="0"/>
              <a:t> </a:t>
            </a:r>
            <a:r>
              <a:rPr lang="tr-TR" b="1" dirty="0" err="1" smtClean="0"/>
              <a:t>asyl</a:t>
            </a:r>
            <a:r>
              <a:rPr lang="tr-TR" b="1" dirty="0" smtClean="0"/>
              <a:t> sözüň </a:t>
            </a:r>
            <a:r>
              <a:rPr lang="tr-TR" b="1" dirty="0" err="1" smtClean="0"/>
              <a:t>basym</a:t>
            </a:r>
            <a:r>
              <a:rPr lang="tr-TR" b="1" dirty="0" smtClean="0"/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birleşip</a:t>
            </a:r>
            <a:r>
              <a:rPr lang="tr-TR" dirty="0" smtClean="0"/>
              <a:t>, hal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etmegidir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köpdür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Olaryň </a:t>
            </a:r>
            <a:r>
              <a:rPr lang="tr-TR" dirty="0" err="1" smtClean="0"/>
              <a:t>ençeme</a:t>
            </a:r>
            <a:r>
              <a:rPr lang="tr-TR" dirty="0" smtClean="0"/>
              <a:t> </a:t>
            </a:r>
            <a:r>
              <a:rPr lang="tr-TR" dirty="0" err="1" smtClean="0"/>
              <a:t>görnüşleri</a:t>
            </a:r>
            <a:r>
              <a:rPr lang="tr-TR" dirty="0" smtClean="0"/>
              <a:t> bardyr.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87624" y="2413338"/>
            <a:ext cx="676875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/>
            <a:r>
              <a:rPr lang="tr-TR" b="1" dirty="0" smtClean="0">
                <a:solidFill>
                  <a:srgbClr val="FF0000"/>
                </a:solidFill>
              </a:rPr>
              <a:t>1.Öz </a:t>
            </a:r>
            <a:r>
              <a:rPr lang="tr-TR" b="1" dirty="0" err="1" smtClean="0">
                <a:solidFill>
                  <a:srgbClr val="FF0000"/>
                </a:solidFill>
              </a:rPr>
              <a:t>manysyndan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daşlaşan</a:t>
            </a:r>
            <a:r>
              <a:rPr lang="tr-TR" b="1" dirty="0" smtClean="0">
                <a:solidFill>
                  <a:srgbClr val="FF0000"/>
                </a:solidFill>
              </a:rPr>
              <a:t> “bir” </a:t>
            </a:r>
            <a:r>
              <a:rPr lang="tr-TR" b="1" dirty="0" err="1" smtClean="0">
                <a:solidFill>
                  <a:srgbClr val="FF0000"/>
                </a:solidFill>
              </a:rPr>
              <a:t>sözüniň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yzyndan</a:t>
            </a:r>
            <a:r>
              <a:rPr lang="tr-TR" b="1" dirty="0" smtClean="0">
                <a:solidFill>
                  <a:srgbClr val="FF0000"/>
                </a:solidFill>
              </a:rPr>
              <a:t> söz getirilip</a:t>
            </a:r>
            <a:r>
              <a:rPr lang="tr-TR" dirty="0" smtClean="0"/>
              <a:t>, </a:t>
            </a:r>
          </a:p>
          <a:p>
            <a:pPr marL="342900" indent="-342900" algn="just"/>
            <a:endParaRPr lang="tr-TR" i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i="1" dirty="0" err="1" smtClean="0"/>
              <a:t>birbada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birneme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birentek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birsyhly</a:t>
            </a:r>
            <a:r>
              <a:rPr lang="tr-TR" b="1" i="1" dirty="0" smtClean="0"/>
              <a:t>, biraz, </a:t>
            </a:r>
            <a:r>
              <a:rPr lang="tr-TR" b="1" i="1" dirty="0" err="1" smtClean="0"/>
              <a:t>birsydyrgyn</a:t>
            </a:r>
            <a:r>
              <a:rPr lang="tr-TR" b="1" i="1" dirty="0" smtClean="0"/>
              <a:t>,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b="1" i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i="1" dirty="0" err="1" smtClean="0"/>
              <a:t>birwagtlar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birsalym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birigün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birwagtlar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birçak</a:t>
            </a:r>
            <a:r>
              <a:rPr lang="tr-TR" b="1" i="1" dirty="0" smtClean="0"/>
              <a:t>(</a:t>
            </a:r>
            <a:r>
              <a:rPr lang="tr-TR" b="1" i="1" dirty="0" err="1" smtClean="0"/>
              <a:t>lar</a:t>
            </a:r>
            <a:r>
              <a:rPr lang="tr-TR" b="1" i="1" dirty="0" smtClean="0"/>
              <a:t>) </a:t>
            </a:r>
            <a:r>
              <a:rPr lang="tr-TR" b="1" i="1" dirty="0" err="1" smtClean="0"/>
              <a:t>birmahal</a:t>
            </a:r>
            <a:r>
              <a:rPr lang="tr-TR" b="1" i="1" dirty="0" smtClean="0"/>
              <a:t>,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b="1" i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i="1" dirty="0" smtClean="0"/>
              <a:t> </a:t>
            </a:r>
            <a:r>
              <a:rPr lang="tr-TR" b="1" i="1" dirty="0" err="1" smtClean="0"/>
              <a:t>birtaraplaýyn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biragyzdan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birlaý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bireýýäm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birdenka</a:t>
            </a:r>
            <a:r>
              <a:rPr lang="tr-TR" b="1" i="1" dirty="0" smtClean="0"/>
              <a:t>, </a:t>
            </a:r>
            <a:r>
              <a:rPr lang="tr-TR" b="1" i="1" dirty="0" err="1" smtClean="0"/>
              <a:t>birigün</a:t>
            </a:r>
            <a:endParaRPr lang="tr-TR" b="1" i="1" dirty="0" smtClean="0"/>
          </a:p>
          <a:p>
            <a:pPr marL="342900" indent="-342900" algn="just"/>
            <a:endParaRPr lang="tr-TR" i="1" dirty="0" smtClean="0"/>
          </a:p>
          <a:p>
            <a:pPr marL="342900" indent="-342900" algn="ctr"/>
            <a:r>
              <a:rPr lang="tr-TR" i="1" dirty="0" smtClean="0"/>
              <a:t> </a:t>
            </a:r>
            <a:r>
              <a:rPr lang="tr-TR" b="1" i="1" dirty="0" smtClean="0">
                <a:solidFill>
                  <a:srgbClr val="FF0000"/>
                </a:solidFill>
              </a:rPr>
              <a:t>ýaly </a:t>
            </a:r>
            <a:r>
              <a:rPr lang="tr-TR" b="1" i="1" dirty="0" err="1" smtClean="0">
                <a:solidFill>
                  <a:srgbClr val="FF0000"/>
                </a:solidFill>
              </a:rPr>
              <a:t>goşma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hallar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hasyl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bolýar</a:t>
            </a:r>
            <a:r>
              <a:rPr lang="tr-TR" b="1" i="1" dirty="0" smtClean="0">
                <a:solidFill>
                  <a:srgbClr val="FF0000"/>
                </a:solidFill>
              </a:rPr>
              <a:t>. </a:t>
            </a:r>
          </a:p>
          <a:p>
            <a:pPr marL="342900" indent="-342900" algn="ctr"/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87624" y="2276872"/>
            <a:ext cx="676875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2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tr-TR" b="1" dirty="0" err="1" smtClean="0">
                <a:solidFill>
                  <a:srgbClr val="FF0000"/>
                </a:solidFill>
              </a:rPr>
              <a:t>Iki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sözi</a:t>
            </a:r>
            <a:r>
              <a:rPr lang="tr-TR" dirty="0" smtClean="0"/>
              <a:t> </a:t>
            </a:r>
            <a:r>
              <a:rPr lang="tr-TR" b="1" dirty="0" smtClean="0"/>
              <a:t>bilen </a:t>
            </a:r>
            <a:r>
              <a:rPr lang="tr-TR" b="1" dirty="0" err="1" smtClean="0"/>
              <a:t>ýasalan</a:t>
            </a:r>
            <a:r>
              <a:rPr lang="tr-TR" b="1" dirty="0" smtClean="0"/>
              <a:t> </a:t>
            </a:r>
            <a:r>
              <a:rPr lang="tr-TR" b="1" dirty="0" err="1" smtClean="0"/>
              <a:t>goşma</a:t>
            </a:r>
            <a:r>
              <a:rPr lang="tr-TR" b="1" dirty="0" smtClean="0"/>
              <a:t> </a:t>
            </a:r>
            <a:r>
              <a:rPr lang="tr-TR" b="1" dirty="0" err="1" smtClean="0"/>
              <a:t>hallar</a:t>
            </a:r>
            <a:r>
              <a:rPr lang="tr-TR" b="1" dirty="0" smtClean="0"/>
              <a:t>: </a:t>
            </a:r>
            <a:endParaRPr lang="tr-TR" b="1" i="1" dirty="0" smtClean="0"/>
          </a:p>
          <a:p>
            <a:pPr algn="just"/>
            <a:endParaRPr lang="tr-TR" i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ikibaşdan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ikiçäk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ikowara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smtClean="0"/>
              <a:t>ikibir,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ikigöwünli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ikelläp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ikiýanlaýyn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ikitaraplaýyn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ikibaka</a:t>
            </a:r>
            <a:r>
              <a:rPr lang="tr-TR" b="1" i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i="1" dirty="0" err="1" smtClean="0"/>
              <a:t>ikarada</a:t>
            </a:r>
            <a:r>
              <a:rPr lang="tr-TR" b="1" i="1" dirty="0" smtClean="0"/>
              <a:t>,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420888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 smtClean="0"/>
              <a:t>3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tr-TR" b="1" dirty="0" err="1" smtClean="0">
                <a:solidFill>
                  <a:srgbClr val="FF0000"/>
                </a:solidFill>
              </a:rPr>
              <a:t>Işlikleriň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birleşmeginden</a:t>
            </a:r>
            <a:r>
              <a:rPr lang="tr-TR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ýetişibildiginden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barybildigi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düşüribildigi</a:t>
            </a:r>
            <a:r>
              <a:rPr lang="tr-TR" b="1" dirty="0" smtClean="0"/>
              <a:t>, </a:t>
            </a:r>
          </a:p>
          <a:p>
            <a:endParaRPr lang="tr-TR" b="1" dirty="0" smtClean="0"/>
          </a:p>
          <a:p>
            <a:pPr algn="just"/>
            <a:r>
              <a:rPr lang="tr-TR" dirty="0" smtClean="0"/>
              <a:t>4. </a:t>
            </a:r>
            <a:r>
              <a:rPr lang="tr-TR" b="1" dirty="0" err="1" smtClean="0">
                <a:solidFill>
                  <a:srgbClr val="FF0000"/>
                </a:solidFill>
              </a:rPr>
              <a:t>Öň</a:t>
            </a:r>
            <a:r>
              <a:rPr lang="tr-TR" b="1" dirty="0" smtClean="0">
                <a:solidFill>
                  <a:srgbClr val="FF0000"/>
                </a:solidFill>
              </a:rPr>
              <a:t>, soň </a:t>
            </a:r>
            <a:r>
              <a:rPr lang="tr-TR" dirty="0" smtClean="0"/>
              <a:t>sözleriniň </a:t>
            </a:r>
            <a:r>
              <a:rPr lang="tr-TR" b="1" dirty="0" smtClean="0"/>
              <a:t>gün, </a:t>
            </a:r>
            <a:r>
              <a:rPr lang="tr-TR" b="1" dirty="0" err="1" smtClean="0"/>
              <a:t>ýyl</a:t>
            </a:r>
            <a:r>
              <a:rPr lang="tr-TR" b="1" dirty="0" smtClean="0"/>
              <a:t> </a:t>
            </a:r>
            <a:r>
              <a:rPr lang="tr-TR" dirty="0" smtClean="0"/>
              <a:t>ýaly sözler bilen </a:t>
            </a:r>
            <a:r>
              <a:rPr lang="tr-TR" dirty="0" err="1" smtClean="0"/>
              <a:t>birleşmeginden</a:t>
            </a:r>
            <a:r>
              <a:rPr lang="tr-TR" dirty="0" smtClean="0"/>
              <a:t> </a:t>
            </a:r>
            <a:r>
              <a:rPr lang="tr-TR" dirty="0" err="1" smtClean="0"/>
              <a:t>goşma</a:t>
            </a:r>
            <a:r>
              <a:rPr lang="tr-TR" dirty="0" smtClean="0"/>
              <a:t> hal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öňgun</a:t>
            </a:r>
            <a:r>
              <a:rPr lang="tr-TR" b="1" dirty="0" smtClean="0"/>
              <a:t> (</a:t>
            </a:r>
            <a:r>
              <a:rPr lang="tr-TR" b="1" dirty="0" err="1" smtClean="0"/>
              <a:t>öňki</a:t>
            </a:r>
            <a:r>
              <a:rPr lang="tr-TR" b="1" dirty="0" smtClean="0"/>
              <a:t> gün),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öňňil</a:t>
            </a:r>
            <a:r>
              <a:rPr lang="tr-TR" b="1" dirty="0" smtClean="0"/>
              <a:t> (</a:t>
            </a:r>
            <a:r>
              <a:rPr lang="tr-TR" b="1" dirty="0" err="1" smtClean="0"/>
              <a:t>öňki</a:t>
            </a:r>
            <a:r>
              <a:rPr lang="tr-TR" b="1" dirty="0" smtClean="0"/>
              <a:t> </a:t>
            </a:r>
            <a:r>
              <a:rPr lang="tr-TR" b="1" dirty="0" err="1" smtClean="0"/>
              <a:t>ýyl</a:t>
            </a:r>
            <a:r>
              <a:rPr lang="tr-TR" b="1" dirty="0" smtClean="0"/>
              <a:t>),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soňabaka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276872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 smtClean="0"/>
              <a:t>5.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Gözin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sözi bilen: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ýagtygözin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irgözin</a:t>
            </a:r>
            <a:r>
              <a:rPr lang="tr-TR" b="1" dirty="0" smtClean="0"/>
              <a:t>, </a:t>
            </a:r>
          </a:p>
          <a:p>
            <a:r>
              <a:rPr lang="tr-TR" dirty="0" smtClean="0"/>
              <a:t>6. </a:t>
            </a:r>
            <a:r>
              <a:rPr lang="tr-TR" b="1" dirty="0" smtClean="0">
                <a:solidFill>
                  <a:srgbClr val="FF0000"/>
                </a:solidFill>
              </a:rPr>
              <a:t>Gün</a:t>
            </a:r>
            <a:r>
              <a:rPr lang="tr-TR" dirty="0" smtClean="0"/>
              <a:t> sözi bilen: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günuzyn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günortanlar</a:t>
            </a:r>
            <a:r>
              <a:rPr lang="tr-TR" b="1" dirty="0" smtClean="0"/>
              <a:t> </a:t>
            </a:r>
          </a:p>
          <a:p>
            <a:r>
              <a:rPr lang="tr-TR" dirty="0" smtClean="0"/>
              <a:t>7. </a:t>
            </a:r>
            <a:r>
              <a:rPr lang="tr-TR" b="1" dirty="0" err="1" smtClean="0">
                <a:solidFill>
                  <a:srgbClr val="FF0000"/>
                </a:solidFill>
              </a:rPr>
              <a:t>Saýyn</a:t>
            </a:r>
            <a:r>
              <a:rPr lang="tr-TR" dirty="0" smtClean="0"/>
              <a:t> </a:t>
            </a:r>
            <a:r>
              <a:rPr lang="tr-TR" dirty="0" err="1" smtClean="0"/>
              <a:t>sözsoňusy</a:t>
            </a:r>
            <a:r>
              <a:rPr lang="tr-TR" dirty="0" smtClean="0"/>
              <a:t> bilen: </a:t>
            </a:r>
          </a:p>
          <a:p>
            <a:pPr>
              <a:buFont typeface="Wingdings" pitchFamily="2" charset="2"/>
              <a:buChar char="ü"/>
            </a:pPr>
            <a:r>
              <a:rPr lang="tr-TR" b="1" i="1" dirty="0" err="1" smtClean="0"/>
              <a:t>günsaýyn</a:t>
            </a:r>
            <a:r>
              <a:rPr lang="tr-TR" b="1" i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i="1" dirty="0" err="1" smtClean="0"/>
              <a:t>aýsaýyn</a:t>
            </a:r>
            <a:r>
              <a:rPr lang="tr-TR" b="1" i="1" dirty="0" smtClean="0"/>
              <a:t>, </a:t>
            </a:r>
            <a:r>
              <a:rPr lang="tr-TR" b="1" i="1" dirty="0" err="1" smtClean="0"/>
              <a:t>sagatsaýyn</a:t>
            </a:r>
            <a:r>
              <a:rPr lang="tr-TR" b="1" i="1" dirty="0" smtClean="0"/>
              <a:t> </a:t>
            </a:r>
          </a:p>
          <a:p>
            <a:pPr algn="ctr"/>
            <a:r>
              <a:rPr lang="tr-TR" b="1" i="1" dirty="0" smtClean="0"/>
              <a:t>ýaly </a:t>
            </a:r>
            <a:r>
              <a:rPr lang="tr-TR" b="1" i="1" dirty="0" err="1" smtClean="0"/>
              <a:t>hallar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ýasalýar</a:t>
            </a:r>
            <a:r>
              <a:rPr lang="tr-TR" b="1" i="1" dirty="0" smtClean="0"/>
              <a:t>. </a:t>
            </a:r>
          </a:p>
          <a:p>
            <a:pPr algn="just"/>
            <a:r>
              <a:rPr lang="sv-SE" dirty="0" smtClean="0"/>
              <a:t>8. </a:t>
            </a:r>
            <a:r>
              <a:rPr lang="sv-SE" b="1" dirty="0" smtClean="0">
                <a:solidFill>
                  <a:srgbClr val="FF0000"/>
                </a:solidFill>
              </a:rPr>
              <a:t>ara</a:t>
            </a:r>
            <a:r>
              <a:rPr lang="sv-SE" dirty="0" smtClean="0"/>
              <a:t> sözüniň getirilmegi arkaly: </a:t>
            </a:r>
            <a:r>
              <a:rPr lang="sv-SE" b="1" dirty="0" smtClean="0">
                <a:solidFill>
                  <a:srgbClr val="FF0000"/>
                </a:solidFill>
              </a:rPr>
              <a:t>agşamara, gijara, ikindinara, ortara, gyssagarada,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204864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9. </a:t>
            </a:r>
            <a:r>
              <a:rPr lang="tr-TR" b="1" dirty="0" smtClean="0">
                <a:solidFill>
                  <a:srgbClr val="FF0000"/>
                </a:solidFill>
              </a:rPr>
              <a:t>Öz sö</a:t>
            </a:r>
            <a:r>
              <a:rPr lang="tr-TR" dirty="0" smtClean="0"/>
              <a:t>zi bilen: </a:t>
            </a:r>
            <a:r>
              <a:rPr lang="tr-TR" i="1" dirty="0" err="1" smtClean="0">
                <a:solidFill>
                  <a:srgbClr val="FF0000"/>
                </a:solidFill>
              </a:rPr>
              <a:t>özbaşyna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özara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özbaşdak</a:t>
            </a:r>
            <a:r>
              <a:rPr lang="tr-TR" i="1" dirty="0" smtClean="0">
                <a:solidFill>
                  <a:srgbClr val="FF0000"/>
                </a:solidFill>
              </a:rPr>
              <a:t>, özerkine, </a:t>
            </a:r>
            <a:r>
              <a:rPr lang="tr-TR" i="1" dirty="0" err="1" smtClean="0">
                <a:solidFill>
                  <a:srgbClr val="FF0000"/>
                </a:solidFill>
              </a:rPr>
              <a:t>özygtyýaryna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smtClean="0"/>
              <a:t>10. </a:t>
            </a:r>
            <a:r>
              <a:rPr lang="tr-TR" dirty="0" err="1" smtClean="0"/>
              <a:t>Käbir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ilkibada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bilkastlaýyn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ýüregedüşgünç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keýpihonlykdan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hoşwagt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peýwagtyna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mümkingadar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ýanbaşdan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sermagallakdan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allowarradan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ýaly </a:t>
            </a:r>
            <a:r>
              <a:rPr lang="tr-TR" dirty="0" err="1" smtClean="0"/>
              <a:t>dürli</a:t>
            </a:r>
            <a:r>
              <a:rPr lang="tr-TR" dirty="0" smtClean="0"/>
              <a:t> sözleriň </a:t>
            </a:r>
            <a:r>
              <a:rPr lang="tr-TR" dirty="0" err="1" smtClean="0"/>
              <a:t>goşulyşmagyndan</a:t>
            </a:r>
            <a:r>
              <a:rPr lang="tr-TR" dirty="0" smtClean="0"/>
              <a:t> hem </a:t>
            </a:r>
            <a:r>
              <a:rPr lang="tr-TR" dirty="0" err="1" smtClean="0"/>
              <a:t>goşma</a:t>
            </a:r>
            <a:r>
              <a:rPr lang="tr-TR" dirty="0" smtClean="0"/>
              <a:t> </a:t>
            </a:r>
            <a:r>
              <a:rPr lang="tr-TR" dirty="0" err="1" smtClean="0"/>
              <a:t>hallar</a:t>
            </a:r>
            <a:r>
              <a:rPr lang="tr-TR" dirty="0" smtClean="0"/>
              <a:t> emele </a:t>
            </a:r>
            <a:r>
              <a:rPr lang="tr-TR" dirty="0" err="1" smtClean="0"/>
              <a:t>gelipdir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Goşma</a:t>
            </a:r>
            <a:r>
              <a:rPr lang="tr-TR" dirty="0" smtClean="0"/>
              <a:t> </a:t>
            </a:r>
            <a:r>
              <a:rPr lang="tr-TR" dirty="0" err="1" smtClean="0"/>
              <a:t>hallaryň</a:t>
            </a:r>
            <a:r>
              <a:rPr lang="tr-TR" dirty="0" smtClean="0"/>
              <a:t> </a:t>
            </a:r>
            <a:r>
              <a:rPr lang="tr-TR" dirty="0" err="1" smtClean="0"/>
              <a:t>düzümine</a:t>
            </a:r>
            <a:r>
              <a:rPr lang="tr-TR" dirty="0" smtClean="0"/>
              <a:t>,</a:t>
            </a:r>
            <a:r>
              <a:rPr lang="tr-TR" dirty="0" err="1" smtClean="0"/>
              <a:t>esasan</a:t>
            </a:r>
            <a:r>
              <a:rPr lang="tr-TR" dirty="0" smtClean="0"/>
              <a:t>, belli-belli </a:t>
            </a:r>
            <a:r>
              <a:rPr lang="tr-TR" dirty="0" err="1" smtClean="0"/>
              <a:t>hallar</a:t>
            </a:r>
            <a:r>
              <a:rPr lang="tr-TR" dirty="0" smtClean="0"/>
              <a:t> </a:t>
            </a:r>
            <a:r>
              <a:rPr lang="tr-TR" dirty="0" err="1" smtClean="0"/>
              <a:t>gatnaşýar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Olaryň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toparlarynyň</a:t>
            </a:r>
            <a:r>
              <a:rPr lang="tr-TR" dirty="0" smtClean="0"/>
              <a:t> </a:t>
            </a:r>
            <a:r>
              <a:rPr lang="tr-TR" dirty="0" err="1" smtClean="0"/>
              <a:t>goşma</a:t>
            </a:r>
            <a:r>
              <a:rPr lang="tr-TR" dirty="0" smtClean="0"/>
              <a:t> sözleriniň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bolşundan</a:t>
            </a:r>
            <a:r>
              <a:rPr lang="tr-TR" dirty="0" smtClean="0"/>
              <a:t> </a:t>
            </a:r>
            <a:r>
              <a:rPr lang="tr-TR" dirty="0" err="1" smtClean="0"/>
              <a:t>tapawutly</a:t>
            </a:r>
            <a:r>
              <a:rPr lang="tr-TR" dirty="0" smtClean="0"/>
              <a:t> </a:t>
            </a:r>
            <a:r>
              <a:rPr lang="tr-TR" dirty="0" err="1" smtClean="0"/>
              <a:t>özboluşlylygy</a:t>
            </a:r>
            <a:r>
              <a:rPr lang="tr-TR" dirty="0" smtClean="0"/>
              <a:t> </a:t>
            </a:r>
            <a:r>
              <a:rPr lang="tr-TR" dirty="0" err="1" smtClean="0"/>
              <a:t>duýylýar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87624" y="2413338"/>
            <a:ext cx="684076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Tirkeş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aşakdaky</a:t>
            </a:r>
            <a:r>
              <a:rPr lang="tr-TR" b="1" dirty="0" smtClean="0">
                <a:solidFill>
                  <a:srgbClr val="FF0000"/>
                </a:solidFill>
              </a:rPr>
              <a:t> ýaly </a:t>
            </a:r>
            <a:r>
              <a:rPr lang="tr-TR" b="1" dirty="0" err="1" smtClean="0">
                <a:solidFill>
                  <a:srgbClr val="FF0000"/>
                </a:solidFill>
              </a:rPr>
              <a:t>hasyl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bolýarlar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pPr marL="342900" indent="-342900" algn="just"/>
            <a:r>
              <a:rPr lang="tr-TR" b="1" dirty="0" smtClean="0"/>
              <a:t>1.</a:t>
            </a:r>
            <a:r>
              <a:rPr lang="tr-TR" b="1" dirty="0" err="1" smtClean="0"/>
              <a:t>Atlaryň</a:t>
            </a:r>
            <a:r>
              <a:rPr lang="tr-TR" b="1" dirty="0" smtClean="0"/>
              <a:t> we </a:t>
            </a:r>
            <a:r>
              <a:rPr lang="tr-TR" b="1" dirty="0" err="1" smtClean="0"/>
              <a:t>hallaryň</a:t>
            </a:r>
            <a:r>
              <a:rPr lang="tr-TR" b="1" dirty="0" smtClean="0"/>
              <a:t> </a:t>
            </a:r>
            <a:r>
              <a:rPr lang="tr-TR" b="1" dirty="0" err="1" smtClean="0"/>
              <a:t>gaýtalanmagy</a:t>
            </a:r>
            <a:r>
              <a:rPr lang="tr-TR" b="1" dirty="0" smtClean="0"/>
              <a:t> we </a:t>
            </a:r>
            <a:r>
              <a:rPr lang="tr-TR" b="1" dirty="0" err="1" smtClean="0"/>
              <a:t>tirkeşmegi</a:t>
            </a:r>
            <a:r>
              <a:rPr lang="tr-TR" b="1" dirty="0" smtClean="0"/>
              <a:t> bilen </a:t>
            </a:r>
            <a:r>
              <a:rPr lang="tr-TR" b="1" dirty="0" err="1" smtClean="0"/>
              <a:t>ýasalýar</a:t>
            </a:r>
            <a:r>
              <a:rPr lang="tr-TR" b="1" dirty="0" smtClean="0"/>
              <a:t>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toplum-toplum, </a:t>
            </a:r>
            <a:r>
              <a:rPr lang="tr-TR" b="1" dirty="0" err="1" smtClean="0"/>
              <a:t>gapy</a:t>
            </a:r>
            <a:r>
              <a:rPr lang="tr-TR" b="1" dirty="0" smtClean="0"/>
              <a:t>-</a:t>
            </a:r>
            <a:r>
              <a:rPr lang="tr-TR" b="1" dirty="0" err="1" smtClean="0"/>
              <a:t>gapy</a:t>
            </a:r>
            <a:r>
              <a:rPr lang="tr-TR" b="1" dirty="0" smtClean="0"/>
              <a:t>, </a:t>
            </a:r>
            <a:r>
              <a:rPr lang="tr-TR" b="1" dirty="0" err="1" smtClean="0"/>
              <a:t>gysym</a:t>
            </a:r>
            <a:r>
              <a:rPr lang="tr-TR" b="1" dirty="0" smtClean="0"/>
              <a:t>-</a:t>
            </a:r>
            <a:r>
              <a:rPr lang="tr-TR" b="1" dirty="0" err="1" smtClean="0"/>
              <a:t>gysym</a:t>
            </a:r>
            <a:r>
              <a:rPr lang="tr-TR" b="1" dirty="0" smtClean="0"/>
              <a:t>, ogryn-ogryn, </a:t>
            </a:r>
          </a:p>
          <a:p>
            <a:pPr marL="342900" indent="-342900" algn="just"/>
            <a:endParaRPr lang="tr-TR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ýüzbe</a:t>
            </a:r>
            <a:r>
              <a:rPr lang="tr-TR" b="1" dirty="0" smtClean="0"/>
              <a:t>-</a:t>
            </a:r>
            <a:r>
              <a:rPr lang="tr-TR" b="1" dirty="0" err="1" smtClean="0"/>
              <a:t>ýüz</a:t>
            </a:r>
            <a:r>
              <a:rPr lang="tr-TR" b="1" dirty="0" smtClean="0"/>
              <a:t>, </a:t>
            </a:r>
            <a:r>
              <a:rPr lang="tr-TR" b="1" dirty="0" err="1" smtClean="0"/>
              <a:t>gaty</a:t>
            </a:r>
            <a:r>
              <a:rPr lang="tr-TR" b="1" dirty="0" smtClean="0"/>
              <a:t>-</a:t>
            </a:r>
            <a:r>
              <a:rPr lang="tr-TR" b="1" dirty="0" err="1" smtClean="0"/>
              <a:t>gaty</a:t>
            </a:r>
            <a:r>
              <a:rPr lang="tr-TR" b="1" dirty="0" smtClean="0"/>
              <a:t>, ir-</a:t>
            </a:r>
            <a:r>
              <a:rPr lang="tr-TR" b="1" dirty="0" err="1" smtClean="0"/>
              <a:t>ertir</a:t>
            </a:r>
            <a:r>
              <a:rPr lang="tr-TR" b="1" dirty="0" smtClean="0"/>
              <a:t>, oba-oba, aram-aram, daň-</a:t>
            </a:r>
            <a:r>
              <a:rPr lang="tr-TR" b="1" dirty="0" err="1" smtClean="0"/>
              <a:t>säher</a:t>
            </a:r>
            <a:r>
              <a:rPr lang="tr-TR" b="1" dirty="0" smtClean="0"/>
              <a:t> </a:t>
            </a:r>
            <a:r>
              <a:rPr lang="tr-TR" b="1" dirty="0" err="1" smtClean="0"/>
              <a:t>cagy</a:t>
            </a:r>
            <a:r>
              <a:rPr lang="tr-TR" b="1" dirty="0" smtClean="0"/>
              <a:t>,</a:t>
            </a:r>
          </a:p>
          <a:p>
            <a:pPr marL="342900" indent="-342900" algn="just"/>
            <a:r>
              <a:rPr lang="tr-TR" b="1" dirty="0" smtClean="0"/>
              <a:t>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çalt</a:t>
            </a:r>
            <a:r>
              <a:rPr lang="tr-TR" b="1" dirty="0" smtClean="0"/>
              <a:t>-</a:t>
            </a:r>
            <a:r>
              <a:rPr lang="tr-TR" b="1" dirty="0" err="1" smtClean="0"/>
              <a:t>çalt</a:t>
            </a:r>
            <a:r>
              <a:rPr lang="tr-TR" b="1" dirty="0" smtClean="0"/>
              <a:t>, </a:t>
            </a:r>
            <a:r>
              <a:rPr lang="tr-TR" b="1" dirty="0" err="1" smtClean="0"/>
              <a:t>gije</a:t>
            </a:r>
            <a:r>
              <a:rPr lang="tr-TR" b="1" dirty="0" smtClean="0"/>
              <a:t>-</a:t>
            </a:r>
            <a:r>
              <a:rPr lang="tr-TR" b="1" dirty="0" err="1" smtClean="0"/>
              <a:t>gündiz</a:t>
            </a:r>
            <a:r>
              <a:rPr lang="tr-TR" b="1" dirty="0" smtClean="0"/>
              <a:t>, ilki-ilkiler, </a:t>
            </a:r>
            <a:r>
              <a:rPr lang="tr-TR" b="1" dirty="0" err="1" smtClean="0"/>
              <a:t>düýn</a:t>
            </a:r>
            <a:r>
              <a:rPr lang="tr-TR" b="1" dirty="0" smtClean="0"/>
              <a:t>-</a:t>
            </a:r>
            <a:r>
              <a:rPr lang="tr-TR" b="1" dirty="0" err="1" smtClean="0"/>
              <a:t>öňňin</a:t>
            </a:r>
            <a:r>
              <a:rPr lang="tr-TR" b="1" dirty="0" smtClean="0"/>
              <a:t>, erte-</a:t>
            </a:r>
            <a:r>
              <a:rPr lang="tr-TR" b="1" dirty="0" err="1" smtClean="0"/>
              <a:t>birigün</a:t>
            </a:r>
            <a:r>
              <a:rPr lang="tr-TR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420888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solidFill>
                  <a:srgbClr val="FF0000"/>
                </a:solidFill>
              </a:rPr>
              <a:t>2. </a:t>
            </a:r>
            <a:r>
              <a:rPr lang="tr-TR" dirty="0" err="1" smtClean="0">
                <a:solidFill>
                  <a:srgbClr val="FF0000"/>
                </a:solidFill>
              </a:rPr>
              <a:t>Sypatlaryň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gaýtalanmagy</a:t>
            </a:r>
            <a:r>
              <a:rPr lang="tr-TR" dirty="0" smtClean="0">
                <a:solidFill>
                  <a:srgbClr val="FF0000"/>
                </a:solidFill>
              </a:rPr>
              <a:t> bilen köp sanly </a:t>
            </a:r>
            <a:r>
              <a:rPr lang="tr-TR" dirty="0" err="1" smtClean="0">
                <a:solidFill>
                  <a:srgbClr val="FF0000"/>
                </a:solidFill>
              </a:rPr>
              <a:t>hallar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hasyl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edilýär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kem-kemden, </a:t>
            </a:r>
            <a:r>
              <a:rPr lang="tr-TR" b="1" dirty="0" err="1" smtClean="0"/>
              <a:t>gowudan</a:t>
            </a:r>
            <a:r>
              <a:rPr lang="tr-TR" b="1" dirty="0" smtClean="0"/>
              <a:t>-</a:t>
            </a:r>
            <a:r>
              <a:rPr lang="tr-TR" b="1" dirty="0" err="1" smtClean="0"/>
              <a:t>gowy</a:t>
            </a:r>
            <a:r>
              <a:rPr lang="tr-TR" b="1" dirty="0" smtClean="0"/>
              <a:t>, </a:t>
            </a:r>
            <a:r>
              <a:rPr lang="tr-TR" b="1" dirty="0" err="1" smtClean="0"/>
              <a:t>berkden</a:t>
            </a:r>
            <a:r>
              <a:rPr lang="tr-TR" b="1" dirty="0" smtClean="0"/>
              <a:t>-berk, </a:t>
            </a:r>
            <a:r>
              <a:rPr lang="tr-TR" b="1" dirty="0" err="1" smtClean="0"/>
              <a:t>dopba</a:t>
            </a:r>
            <a:r>
              <a:rPr lang="tr-TR" b="1" dirty="0" smtClean="0"/>
              <a:t>-dogry,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 </a:t>
            </a:r>
            <a:r>
              <a:rPr lang="tr-TR" b="1" dirty="0" err="1" smtClean="0"/>
              <a:t>gönüden</a:t>
            </a:r>
            <a:r>
              <a:rPr lang="tr-TR" b="1" dirty="0" smtClean="0"/>
              <a:t>-</a:t>
            </a:r>
            <a:r>
              <a:rPr lang="tr-TR" b="1" dirty="0" err="1" smtClean="0"/>
              <a:t>göni</a:t>
            </a:r>
            <a:r>
              <a:rPr lang="tr-TR" b="1" dirty="0" smtClean="0"/>
              <a:t>, uzyn-uzyn, </a:t>
            </a:r>
            <a:r>
              <a:rPr lang="tr-TR" b="1" dirty="0" err="1" smtClean="0"/>
              <a:t>ýuwaş</a:t>
            </a:r>
            <a:r>
              <a:rPr lang="tr-TR" b="1" dirty="0" smtClean="0"/>
              <a:t>-</a:t>
            </a:r>
            <a:r>
              <a:rPr lang="tr-TR" b="1" dirty="0" err="1" smtClean="0"/>
              <a:t>ýuwaş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3. </a:t>
            </a:r>
            <a:r>
              <a:rPr lang="tr-TR" dirty="0" err="1" smtClean="0">
                <a:solidFill>
                  <a:srgbClr val="FF0000"/>
                </a:solidFill>
              </a:rPr>
              <a:t>Sanlaryň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tirkeşmegi</a:t>
            </a:r>
            <a:r>
              <a:rPr lang="tr-TR" dirty="0" smtClean="0">
                <a:solidFill>
                  <a:srgbClr val="FF0000"/>
                </a:solidFill>
              </a:rPr>
              <a:t> bilen köp sanly </a:t>
            </a:r>
            <a:r>
              <a:rPr lang="tr-TR" dirty="0" err="1" smtClean="0">
                <a:solidFill>
                  <a:srgbClr val="FF0000"/>
                </a:solidFill>
              </a:rPr>
              <a:t>hallar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hasyl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edilýär</a:t>
            </a:r>
            <a:r>
              <a:rPr lang="tr-TR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ýüz</a:t>
            </a:r>
            <a:r>
              <a:rPr lang="tr-TR" b="1" dirty="0" smtClean="0"/>
              <a:t>-</a:t>
            </a:r>
            <a:r>
              <a:rPr lang="tr-TR" b="1" dirty="0" err="1" smtClean="0"/>
              <a:t>ýüzden</a:t>
            </a:r>
            <a:r>
              <a:rPr lang="tr-TR" b="1" dirty="0" smtClean="0"/>
              <a:t>, bir-birden, </a:t>
            </a:r>
            <a:r>
              <a:rPr lang="tr-TR" b="1" dirty="0" err="1" smtClean="0"/>
              <a:t>ýüzläp</a:t>
            </a:r>
            <a:r>
              <a:rPr lang="tr-TR" b="1" dirty="0" smtClean="0"/>
              <a:t>-</a:t>
            </a:r>
            <a:r>
              <a:rPr lang="tr-TR" b="1" dirty="0" err="1" smtClean="0"/>
              <a:t>müňläp</a:t>
            </a:r>
            <a:r>
              <a:rPr lang="tr-TR" dirty="0" smtClean="0"/>
              <a:t>,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4. </a:t>
            </a:r>
            <a:r>
              <a:rPr lang="tr-TR" dirty="0" err="1" smtClean="0">
                <a:solidFill>
                  <a:srgbClr val="FF0000"/>
                </a:solidFill>
              </a:rPr>
              <a:t>Çalyşmalaryň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tirkeşmegi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düzülmegi</a:t>
            </a:r>
            <a:r>
              <a:rPr lang="tr-TR" dirty="0" smtClean="0">
                <a:solidFill>
                  <a:srgbClr val="FF0000"/>
                </a:solidFill>
              </a:rPr>
              <a:t> bilen köp sanly </a:t>
            </a:r>
            <a:r>
              <a:rPr lang="tr-TR" dirty="0" err="1" smtClean="0">
                <a:solidFill>
                  <a:srgbClr val="FF0000"/>
                </a:solidFill>
              </a:rPr>
              <a:t>hallar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hasyl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edilýär</a:t>
            </a:r>
            <a:r>
              <a:rPr lang="tr-TR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onda-</a:t>
            </a:r>
            <a:r>
              <a:rPr lang="tr-TR" b="1" dirty="0" err="1" smtClean="0"/>
              <a:t>munda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öz-özünden,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23928" y="1916832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475656" y="2348880"/>
            <a:ext cx="6264696" cy="3693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</a:t>
            </a:r>
            <a:r>
              <a:rPr lang="tr-TR" b="1" dirty="0" err="1" smtClean="0"/>
              <a:t>OLARYŇ</a:t>
            </a:r>
            <a:r>
              <a:rPr lang="tr-TR" b="1" dirty="0" smtClean="0"/>
              <a:t> </a:t>
            </a:r>
            <a:r>
              <a:rPr lang="tr-TR" b="1" dirty="0" err="1" smtClean="0"/>
              <a:t>LEKSIK</a:t>
            </a:r>
            <a:r>
              <a:rPr lang="tr-TR" b="1" dirty="0" smtClean="0"/>
              <a:t>-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AÝRATYNLYKLARY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15616" y="2996952"/>
            <a:ext cx="6912768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Hallar</a:t>
            </a:r>
            <a:r>
              <a:rPr lang="tr-TR" dirty="0" smtClean="0"/>
              <a:t> </a:t>
            </a:r>
            <a:r>
              <a:rPr lang="tr-TR" dirty="0" err="1" smtClean="0"/>
              <a:t>özbaşdak</a:t>
            </a:r>
            <a:r>
              <a:rPr lang="tr-TR" dirty="0" smtClean="0"/>
              <a:t> söz </a:t>
            </a:r>
            <a:r>
              <a:rPr lang="tr-TR" dirty="0" err="1" smtClean="0"/>
              <a:t>topary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olar </a:t>
            </a:r>
            <a:r>
              <a:rPr lang="tr-TR" dirty="0" err="1" smtClean="0"/>
              <a:t>köplenç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-hereketi </a:t>
            </a:r>
            <a:r>
              <a:rPr lang="tr-TR" dirty="0" err="1" smtClean="0"/>
              <a:t>aňladýan</a:t>
            </a:r>
            <a:r>
              <a:rPr lang="tr-TR" dirty="0" smtClean="0"/>
              <a:t> sözlere </a:t>
            </a:r>
            <a:r>
              <a:rPr lang="tr-TR" dirty="0" err="1" smtClean="0"/>
              <a:t>baglanýarlar</a:t>
            </a:r>
            <a:r>
              <a:rPr lang="tr-TR" dirty="0" smtClean="0"/>
              <a:t>. </a:t>
            </a:r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Netijede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hereketiň</a:t>
            </a:r>
            <a:r>
              <a:rPr lang="tr-TR" b="1" dirty="0" smtClean="0"/>
              <a:t> </a:t>
            </a:r>
            <a:r>
              <a:rPr lang="tr-TR" b="1" dirty="0" err="1" smtClean="0"/>
              <a:t>ýagdaýyny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wagtyny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hilini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nirä</a:t>
            </a:r>
            <a:r>
              <a:rPr lang="tr-TR" b="1" dirty="0" smtClean="0"/>
              <a:t> </a:t>
            </a:r>
            <a:r>
              <a:rPr lang="tr-TR" b="1" dirty="0" err="1" smtClean="0"/>
              <a:t>gönükdirilendigini</a:t>
            </a:r>
            <a:r>
              <a:rPr lang="tr-TR" b="1" dirty="0" smtClean="0"/>
              <a:t> </a:t>
            </a:r>
            <a:r>
              <a:rPr lang="tr-TR" dirty="0" smtClean="0"/>
              <a:t>…</a:t>
            </a:r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aňladýarlar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627784" y="1628800"/>
            <a:ext cx="39776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sv-SE" b="1" dirty="0" smtClean="0"/>
              <a:t>SINTAKTIK ÝOL BILEN ÝASALAN HALLAR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276872"/>
            <a:ext cx="698477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sv-SE" b="1" dirty="0" smtClean="0">
                <a:solidFill>
                  <a:srgbClr val="FF0000"/>
                </a:solidFill>
              </a:rPr>
              <a:t>Türkmen dilinde hallar manylaryna garap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aşakdaky</a:t>
            </a:r>
            <a:r>
              <a:rPr lang="tr-TR" b="1" dirty="0" smtClean="0">
                <a:solidFill>
                  <a:srgbClr val="FF0000"/>
                </a:solidFill>
              </a:rPr>
              <a:t> toparlara </a:t>
            </a:r>
            <a:r>
              <a:rPr lang="tr-TR" b="1" dirty="0" err="1" smtClean="0">
                <a:solidFill>
                  <a:srgbClr val="FF0000"/>
                </a:solidFill>
              </a:rPr>
              <a:t>bölünýär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/>
              <a:t>1.</a:t>
            </a:r>
            <a:r>
              <a:rPr lang="tr-TR" b="1" dirty="0" err="1" smtClean="0"/>
              <a:t>Wagt</a:t>
            </a:r>
            <a:r>
              <a:rPr lang="tr-TR" b="1" dirty="0" smtClean="0"/>
              <a:t> </a:t>
            </a:r>
            <a:r>
              <a:rPr lang="tr-TR" b="1" dirty="0" err="1" smtClean="0"/>
              <a:t>bildirýän</a:t>
            </a:r>
            <a:r>
              <a:rPr lang="tr-TR" b="1" dirty="0" smtClean="0"/>
              <a:t>;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2.Orun –</a:t>
            </a:r>
            <a:r>
              <a:rPr lang="tr-TR" b="1" dirty="0" err="1" smtClean="0"/>
              <a:t>tarap</a:t>
            </a:r>
            <a:r>
              <a:rPr lang="tr-TR" b="1" dirty="0" smtClean="0"/>
              <a:t> </a:t>
            </a:r>
            <a:r>
              <a:rPr lang="tr-TR" b="1" dirty="0" err="1" smtClean="0"/>
              <a:t>görkezýän</a:t>
            </a:r>
            <a:r>
              <a:rPr lang="tr-TR" b="1" dirty="0" smtClean="0"/>
              <a:t>;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3.</a:t>
            </a:r>
            <a:r>
              <a:rPr lang="tr-TR" b="1" dirty="0" err="1" smtClean="0"/>
              <a:t>Sebäp</a:t>
            </a:r>
            <a:r>
              <a:rPr lang="tr-TR" b="1" dirty="0" smtClean="0"/>
              <a:t>-maksat </a:t>
            </a:r>
            <a:r>
              <a:rPr lang="tr-TR" b="1" dirty="0" err="1" smtClean="0"/>
              <a:t>bildirýän</a:t>
            </a:r>
            <a:r>
              <a:rPr lang="tr-TR" b="1" dirty="0" smtClean="0"/>
              <a:t>;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4.Hal-</a:t>
            </a:r>
            <a:r>
              <a:rPr lang="tr-TR" b="1" dirty="0" err="1" smtClean="0"/>
              <a:t>ýagdaý</a:t>
            </a:r>
            <a:r>
              <a:rPr lang="tr-TR" b="1" dirty="0" smtClean="0"/>
              <a:t> </a:t>
            </a:r>
            <a:r>
              <a:rPr lang="tr-TR" b="1" dirty="0" err="1" smtClean="0"/>
              <a:t>görkezýän</a:t>
            </a:r>
            <a:r>
              <a:rPr lang="tr-TR" b="1" dirty="0" smtClean="0"/>
              <a:t>;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5.</a:t>
            </a:r>
            <a:r>
              <a:rPr lang="tr-TR" b="1" dirty="0" err="1" smtClean="0"/>
              <a:t>Mukdar</a:t>
            </a:r>
            <a:r>
              <a:rPr lang="tr-TR" b="1" dirty="0" smtClean="0"/>
              <a:t>-</a:t>
            </a:r>
            <a:r>
              <a:rPr lang="tr-TR" b="1" dirty="0" err="1" smtClean="0"/>
              <a:t>dereje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;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6.</a:t>
            </a:r>
            <a:r>
              <a:rPr lang="tr-TR" b="1" dirty="0" err="1" smtClean="0"/>
              <a:t>Meňzeşme</a:t>
            </a:r>
            <a:r>
              <a:rPr lang="tr-TR" b="1" dirty="0" smtClean="0"/>
              <a:t>-</a:t>
            </a:r>
            <a:r>
              <a:rPr lang="tr-TR" b="1" dirty="0" err="1" smtClean="0"/>
              <a:t>deňeşdirme</a:t>
            </a:r>
            <a:r>
              <a:rPr lang="tr-TR" b="1" dirty="0" smtClean="0"/>
              <a:t> </a:t>
            </a:r>
            <a:r>
              <a:rPr lang="tr-TR" b="1" dirty="0" err="1" smtClean="0"/>
              <a:t>bildirýän</a:t>
            </a:r>
            <a:r>
              <a:rPr lang="tr-TR" b="1" dirty="0" smtClean="0"/>
              <a:t> </a:t>
            </a:r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563888" y="1556792"/>
            <a:ext cx="17636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</a:t>
            </a:r>
            <a:r>
              <a:rPr lang="tr-TR" b="1" dirty="0" err="1" smtClean="0"/>
              <a:t>DEREJELERI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331640" y="2492896"/>
            <a:ext cx="6408712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Düýp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dereje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hiç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dereje</a:t>
            </a:r>
            <a:r>
              <a:rPr lang="tr-TR" dirty="0" smtClean="0"/>
              <a:t>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goşulmadyk</a:t>
            </a:r>
            <a:r>
              <a:rPr lang="tr-TR" dirty="0" smtClean="0"/>
              <a:t>, </a:t>
            </a:r>
            <a:r>
              <a:rPr lang="tr-TR" dirty="0" err="1" smtClean="0"/>
              <a:t>aýyklaýan</a:t>
            </a:r>
            <a:r>
              <a:rPr lang="tr-TR" dirty="0" smtClean="0"/>
              <a:t>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hereketiniň</a:t>
            </a:r>
            <a:r>
              <a:rPr lang="tr-TR" dirty="0" smtClean="0"/>
              <a:t> </a:t>
            </a:r>
            <a:r>
              <a:rPr lang="tr-TR" dirty="0" err="1" smtClean="0"/>
              <a:t>aýratynlygyny</a:t>
            </a:r>
            <a:r>
              <a:rPr lang="tr-TR" dirty="0" smtClean="0"/>
              <a:t> </a:t>
            </a:r>
            <a:r>
              <a:rPr lang="tr-TR" dirty="0" err="1" smtClean="0"/>
              <a:t>bildirýän</a:t>
            </a:r>
            <a:r>
              <a:rPr lang="tr-TR" dirty="0" smtClean="0"/>
              <a:t> </a:t>
            </a:r>
            <a:r>
              <a:rPr lang="tr-TR" dirty="0" err="1" smtClean="0"/>
              <a:t>haldyr</a:t>
            </a:r>
            <a:r>
              <a:rPr lang="tr-TR" dirty="0" smtClean="0"/>
              <a:t>. Oňa </a:t>
            </a:r>
            <a:r>
              <a:rPr lang="tr-TR" dirty="0" err="1" smtClean="0"/>
              <a:t>hallaryň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derejesi</a:t>
            </a:r>
            <a:r>
              <a:rPr lang="tr-TR" dirty="0" smtClean="0"/>
              <a:t>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 smtClean="0"/>
              <a:t>düýn</a:t>
            </a:r>
            <a:r>
              <a:rPr lang="tr-TR" dirty="0" smtClean="0"/>
              <a:t> geldi.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1403648" y="3717032"/>
            <a:ext cx="6336704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2.Kemlik </a:t>
            </a:r>
            <a:r>
              <a:rPr lang="tr-TR" b="1" dirty="0" err="1" smtClean="0">
                <a:solidFill>
                  <a:srgbClr val="FF0000"/>
                </a:solidFill>
              </a:rPr>
              <a:t>dereje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aýyklaýan</a:t>
            </a:r>
            <a:r>
              <a:rPr lang="tr-TR" dirty="0" smtClean="0"/>
              <a:t> </a:t>
            </a:r>
            <a:r>
              <a:rPr lang="tr-TR" dirty="0" err="1" smtClean="0"/>
              <a:t>işliginiň</a:t>
            </a:r>
            <a:r>
              <a:rPr lang="tr-TR" dirty="0" smtClean="0"/>
              <a:t> </a:t>
            </a:r>
            <a:r>
              <a:rPr lang="tr-TR" dirty="0" err="1" smtClean="0"/>
              <a:t>aýratynlygynyň</a:t>
            </a:r>
            <a:r>
              <a:rPr lang="tr-TR" dirty="0" smtClean="0"/>
              <a:t> </a:t>
            </a:r>
            <a:r>
              <a:rPr lang="tr-TR" dirty="0" err="1" smtClean="0"/>
              <a:t>kemdigini</a:t>
            </a:r>
            <a:r>
              <a:rPr lang="tr-TR" dirty="0" smtClean="0"/>
              <a:t> </a:t>
            </a:r>
            <a:r>
              <a:rPr lang="tr-TR" dirty="0" err="1" smtClean="0"/>
              <a:t>bildirýär</a:t>
            </a:r>
            <a:r>
              <a:rPr lang="tr-TR" dirty="0" smtClean="0"/>
              <a:t>.Olara hem kemlik </a:t>
            </a:r>
            <a:r>
              <a:rPr lang="tr-TR" dirty="0" err="1" smtClean="0"/>
              <a:t>derejesi</a:t>
            </a:r>
            <a:r>
              <a:rPr lang="tr-TR" dirty="0" smtClean="0"/>
              <a:t> </a:t>
            </a:r>
            <a:r>
              <a:rPr lang="tr-TR" dirty="0" err="1" smtClean="0"/>
              <a:t>dýilýär</a:t>
            </a:r>
            <a:r>
              <a:rPr lang="tr-TR" dirty="0" smtClean="0"/>
              <a:t>.Olar </a:t>
            </a:r>
            <a:r>
              <a:rPr lang="tr-TR" dirty="0" err="1" smtClean="0"/>
              <a:t>hallaryň</a:t>
            </a:r>
            <a:r>
              <a:rPr lang="tr-TR" dirty="0" smtClean="0"/>
              <a:t> </a:t>
            </a:r>
            <a:r>
              <a:rPr lang="tr-TR" dirty="0" err="1" smtClean="0"/>
              <a:t>wagt</a:t>
            </a:r>
            <a:r>
              <a:rPr lang="tr-TR" dirty="0" smtClean="0"/>
              <a:t>, orun </a:t>
            </a:r>
            <a:r>
              <a:rPr lang="tr-TR" dirty="0" err="1" smtClean="0"/>
              <a:t>aňladýan</a:t>
            </a:r>
            <a:r>
              <a:rPr lang="tr-TR" dirty="0" smtClean="0"/>
              <a:t> sözlerine </a:t>
            </a:r>
            <a:r>
              <a:rPr lang="tr-TR" dirty="0" err="1" smtClean="0"/>
              <a:t>rak</a:t>
            </a:r>
            <a:r>
              <a:rPr lang="tr-TR" dirty="0" smtClean="0"/>
              <a:t>,-</a:t>
            </a:r>
            <a:r>
              <a:rPr lang="tr-TR" dirty="0" err="1" smtClean="0"/>
              <a:t>räk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 smtClean="0"/>
              <a:t>irräk</a:t>
            </a:r>
            <a:r>
              <a:rPr lang="tr-TR" dirty="0" smtClean="0"/>
              <a:t> geldi.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563888" y="1556792"/>
            <a:ext cx="17636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</a:t>
            </a:r>
            <a:r>
              <a:rPr lang="tr-TR" b="1" dirty="0" err="1" smtClean="0"/>
              <a:t>DEREJELERI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276872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3.</a:t>
            </a:r>
            <a:r>
              <a:rPr lang="tr-TR" b="1" dirty="0" err="1" smtClean="0">
                <a:solidFill>
                  <a:srgbClr val="FF0000"/>
                </a:solidFill>
              </a:rPr>
              <a:t>Söýgülik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derejesi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tr-TR" dirty="0" err="1" smtClean="0"/>
              <a:t>Aýyklaýan</a:t>
            </a:r>
            <a:r>
              <a:rPr lang="tr-TR" dirty="0" smtClean="0"/>
              <a:t> </a:t>
            </a:r>
            <a:r>
              <a:rPr lang="tr-TR" dirty="0" err="1" smtClean="0"/>
              <a:t>işliginiň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hereketiniň</a:t>
            </a:r>
            <a:r>
              <a:rPr lang="tr-TR" dirty="0" smtClean="0"/>
              <a:t> </a:t>
            </a:r>
            <a:r>
              <a:rPr lang="tr-TR" dirty="0" err="1" smtClean="0"/>
              <a:t>halanýandygyny</a:t>
            </a:r>
            <a:r>
              <a:rPr lang="tr-TR" dirty="0" smtClean="0"/>
              <a:t> ýa-da şol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herekete</a:t>
            </a:r>
            <a:r>
              <a:rPr lang="tr-TR" dirty="0" smtClean="0"/>
              <a:t> </a:t>
            </a:r>
            <a:r>
              <a:rPr lang="tr-TR" dirty="0" err="1" smtClean="0"/>
              <a:t>sözleýjiniň</a:t>
            </a:r>
            <a:r>
              <a:rPr lang="tr-TR" dirty="0" smtClean="0"/>
              <a:t> </a:t>
            </a:r>
            <a:r>
              <a:rPr lang="tr-TR" dirty="0" err="1" smtClean="0"/>
              <a:t>garaýşyny</a:t>
            </a:r>
            <a:r>
              <a:rPr lang="tr-TR" dirty="0" smtClean="0"/>
              <a:t> </a:t>
            </a:r>
            <a:r>
              <a:rPr lang="tr-TR" dirty="0" err="1" smtClean="0"/>
              <a:t>bildirýär</a:t>
            </a:r>
            <a:r>
              <a:rPr lang="tr-TR" dirty="0" smtClean="0"/>
              <a:t>. Olar </a:t>
            </a:r>
            <a:r>
              <a:rPr lang="tr-TR" dirty="0" err="1" smtClean="0"/>
              <a:t>esasan</a:t>
            </a:r>
            <a:r>
              <a:rPr lang="tr-TR" dirty="0" smtClean="0"/>
              <a:t> hal-</a:t>
            </a:r>
            <a:r>
              <a:rPr lang="tr-TR" dirty="0" err="1" smtClean="0"/>
              <a:t>ýagdaý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hallaryň</a:t>
            </a:r>
            <a:r>
              <a:rPr lang="tr-TR" dirty="0" smtClean="0"/>
              <a:t> we </a:t>
            </a:r>
            <a:r>
              <a:rPr lang="tr-TR" dirty="0" err="1" smtClean="0"/>
              <a:t>käbir</a:t>
            </a:r>
            <a:r>
              <a:rPr lang="tr-TR" dirty="0" smtClean="0"/>
              <a:t> </a:t>
            </a:r>
            <a:r>
              <a:rPr lang="tr-TR" dirty="0" err="1" smtClean="0"/>
              <a:t>sypatlaryň</a:t>
            </a:r>
            <a:r>
              <a:rPr lang="tr-TR" dirty="0" smtClean="0"/>
              <a:t> </a:t>
            </a:r>
            <a:r>
              <a:rPr lang="tr-TR" dirty="0" err="1" smtClean="0"/>
              <a:t>soňuna</a:t>
            </a:r>
            <a:r>
              <a:rPr lang="tr-TR" dirty="0" smtClean="0"/>
              <a:t> </a:t>
            </a:r>
            <a:r>
              <a:rPr lang="tr-TR" dirty="0" err="1" smtClean="0"/>
              <a:t>ja</a:t>
            </a:r>
            <a:r>
              <a:rPr lang="tr-TR" dirty="0" smtClean="0"/>
              <a:t>/-</a:t>
            </a:r>
            <a:r>
              <a:rPr lang="tr-TR" dirty="0" err="1" smtClean="0"/>
              <a:t>je</a:t>
            </a:r>
            <a:r>
              <a:rPr lang="tr-TR" dirty="0" smtClean="0"/>
              <a:t>, jak/-jek, -</a:t>
            </a:r>
            <a:r>
              <a:rPr lang="tr-TR" dirty="0" err="1" smtClean="0"/>
              <a:t>jyk</a:t>
            </a:r>
            <a:r>
              <a:rPr lang="tr-TR" dirty="0" smtClean="0"/>
              <a:t>/-</a:t>
            </a:r>
            <a:r>
              <a:rPr lang="tr-TR" dirty="0" err="1" smtClean="0"/>
              <a:t>jik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</a:t>
            </a:r>
            <a:r>
              <a:rPr lang="tr-TR" dirty="0" err="1" smtClean="0"/>
              <a:t>goşmak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Olar </a:t>
            </a:r>
            <a:r>
              <a:rPr lang="tr-TR" b="1" dirty="0" err="1" smtClean="0"/>
              <a:t>bileje</a:t>
            </a:r>
            <a:r>
              <a:rPr lang="tr-TR" b="1" dirty="0" smtClean="0"/>
              <a:t> geldiler.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Dessinejik</a:t>
            </a:r>
            <a:r>
              <a:rPr lang="tr-TR" b="1" dirty="0" smtClean="0"/>
              <a:t> </a:t>
            </a:r>
            <a:r>
              <a:rPr lang="tr-TR" b="1" dirty="0" err="1" smtClean="0"/>
              <a:t>nahar</a:t>
            </a:r>
            <a:r>
              <a:rPr lang="tr-TR" b="1" dirty="0" smtClean="0"/>
              <a:t> </a:t>
            </a:r>
            <a:r>
              <a:rPr lang="tr-TR" b="1" dirty="0" err="1" smtClean="0"/>
              <a:t>bişireli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4. </a:t>
            </a:r>
            <a:r>
              <a:rPr lang="tr-TR" b="1" dirty="0" err="1" smtClean="0">
                <a:solidFill>
                  <a:srgbClr val="FF0000"/>
                </a:solidFill>
              </a:rPr>
              <a:t>Artyklyk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derejesi</a:t>
            </a:r>
            <a:r>
              <a:rPr lang="tr-TR" dirty="0" smtClean="0"/>
              <a:t>. Bular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bolmalysyndan</a:t>
            </a:r>
            <a:r>
              <a:rPr lang="tr-TR" dirty="0" smtClean="0"/>
              <a:t> </a:t>
            </a:r>
            <a:r>
              <a:rPr lang="tr-TR" dirty="0" err="1" smtClean="0"/>
              <a:t>artyk</a:t>
            </a:r>
            <a:r>
              <a:rPr lang="tr-TR" dirty="0" smtClean="0"/>
              <a:t> ýa-da köp ýüze </a:t>
            </a:r>
            <a:r>
              <a:rPr lang="tr-TR" dirty="0" err="1" smtClean="0"/>
              <a:t>çykarylýandygyny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Olar </a:t>
            </a:r>
            <a:r>
              <a:rPr lang="tr-TR" dirty="0" err="1" smtClean="0"/>
              <a:t>güýçlendiriji</a:t>
            </a:r>
            <a:r>
              <a:rPr lang="tr-TR" dirty="0" smtClean="0"/>
              <a:t> sözleriň </a:t>
            </a:r>
            <a:r>
              <a:rPr lang="tr-TR" dirty="0" err="1" smtClean="0"/>
              <a:t>hallary</a:t>
            </a:r>
            <a:r>
              <a:rPr lang="tr-TR" dirty="0" smtClean="0"/>
              <a:t> </a:t>
            </a:r>
            <a:r>
              <a:rPr lang="tr-TR" dirty="0" err="1" smtClean="0"/>
              <a:t>aýyklamagy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ýa-da </a:t>
            </a:r>
            <a:r>
              <a:rPr lang="tr-TR" dirty="0" err="1" smtClean="0"/>
              <a:t>hallaryň</a:t>
            </a:r>
            <a:r>
              <a:rPr lang="tr-TR" dirty="0" smtClean="0"/>
              <a:t> </a:t>
            </a:r>
            <a:r>
              <a:rPr lang="tr-TR" dirty="0" err="1" smtClean="0"/>
              <a:t>tirkeşmegi</a:t>
            </a:r>
            <a:r>
              <a:rPr lang="tr-TR" dirty="0" smtClean="0"/>
              <a:t> bilen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Meleguş</a:t>
            </a:r>
            <a:r>
              <a:rPr lang="tr-TR" b="1" dirty="0" smtClean="0"/>
              <a:t> </a:t>
            </a:r>
            <a:r>
              <a:rPr lang="tr-TR" b="1" dirty="0" err="1" smtClean="0"/>
              <a:t>örän</a:t>
            </a:r>
            <a:r>
              <a:rPr lang="tr-TR" b="1" dirty="0" smtClean="0"/>
              <a:t> tiz geldi.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Garlawaç</a:t>
            </a:r>
            <a:r>
              <a:rPr lang="tr-TR" b="1" dirty="0" smtClean="0"/>
              <a:t> </a:t>
            </a:r>
            <a:r>
              <a:rPr lang="tr-TR" b="1" dirty="0" err="1" smtClean="0"/>
              <a:t>çalt</a:t>
            </a:r>
            <a:r>
              <a:rPr lang="tr-TR" b="1" dirty="0" smtClean="0"/>
              <a:t>-</a:t>
            </a:r>
            <a:r>
              <a:rPr lang="tr-TR" b="1" dirty="0" err="1" smtClean="0"/>
              <a:t>çaltdan</a:t>
            </a:r>
            <a:r>
              <a:rPr lang="tr-TR" b="1" dirty="0" smtClean="0"/>
              <a:t> </a:t>
            </a:r>
            <a:r>
              <a:rPr lang="tr-TR" b="1" dirty="0" err="1" smtClean="0"/>
              <a:t>ganat</a:t>
            </a:r>
            <a:r>
              <a:rPr lang="tr-TR" b="1" dirty="0" smtClean="0"/>
              <a:t> </a:t>
            </a:r>
            <a:r>
              <a:rPr lang="tr-TR" b="1" dirty="0" err="1" smtClean="0"/>
              <a:t>kakyp</a:t>
            </a:r>
            <a:r>
              <a:rPr lang="tr-TR" b="1" dirty="0" smtClean="0"/>
              <a:t>, gözden </a:t>
            </a:r>
            <a:r>
              <a:rPr lang="tr-TR" b="1" dirty="0" err="1" smtClean="0"/>
              <a:t>gaýyp</a:t>
            </a:r>
            <a:r>
              <a:rPr lang="tr-TR" b="1" dirty="0" smtClean="0"/>
              <a:t> </a:t>
            </a:r>
            <a:r>
              <a:rPr lang="tr-TR" b="1" dirty="0" err="1" smtClean="0"/>
              <a:t>boldy</a:t>
            </a:r>
            <a:r>
              <a:rPr lang="tr-TR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563888" y="1556792"/>
            <a:ext cx="17636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 </a:t>
            </a:r>
            <a:r>
              <a:rPr lang="tr-TR" b="1" dirty="0" err="1" smtClean="0"/>
              <a:t>DEREJELERI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636912"/>
            <a:ext cx="734481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5. </a:t>
            </a:r>
            <a:r>
              <a:rPr lang="tr-TR" b="1" dirty="0" err="1" smtClean="0"/>
              <a:t>Garyşyk</a:t>
            </a:r>
            <a:r>
              <a:rPr lang="tr-TR" b="1" dirty="0" smtClean="0"/>
              <a:t> </a:t>
            </a:r>
            <a:r>
              <a:rPr lang="tr-TR" b="1" dirty="0" err="1" smtClean="0"/>
              <a:t>derejesi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rak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räk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jyk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jik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b="1" dirty="0" err="1" smtClean="0"/>
              <a:t>goşulmalarynyň</a:t>
            </a:r>
            <a:r>
              <a:rPr lang="tr-TR" b="1" dirty="0" smtClean="0"/>
              <a:t> </a:t>
            </a:r>
            <a:r>
              <a:rPr lang="tr-TR" b="1" dirty="0" err="1" smtClean="0"/>
              <a:t>bilelikde</a:t>
            </a:r>
            <a:r>
              <a:rPr lang="tr-TR" b="1" dirty="0" smtClean="0"/>
              <a:t> </a:t>
            </a:r>
            <a:r>
              <a:rPr lang="tr-TR" b="1" dirty="0" err="1" smtClean="0"/>
              <a:t>goşulmagyndan</a:t>
            </a:r>
            <a:r>
              <a:rPr lang="tr-TR" b="1" dirty="0" smtClean="0"/>
              <a:t> </a:t>
            </a:r>
            <a:r>
              <a:rPr lang="tr-TR" b="1" dirty="0" err="1" smtClean="0"/>
              <a:t>ýasalýar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</a:t>
            </a:r>
            <a:r>
              <a:rPr lang="tr-TR" b="1" dirty="0" err="1" smtClean="0"/>
              <a:t>häliräjik</a:t>
            </a:r>
            <a:r>
              <a:rPr lang="tr-TR" b="1" dirty="0" smtClean="0"/>
              <a:t>  </a:t>
            </a:r>
            <a:r>
              <a:rPr lang="tr-TR" b="1" dirty="0" err="1" smtClean="0"/>
              <a:t>gitdi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Ata </a:t>
            </a:r>
            <a:r>
              <a:rPr lang="tr-TR" b="1" dirty="0" err="1" smtClean="0"/>
              <a:t>ýaňyrajyk</a:t>
            </a:r>
            <a:r>
              <a:rPr lang="tr-TR" b="1" dirty="0" smtClean="0"/>
              <a:t> geldi.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779912" y="1916832"/>
            <a:ext cx="108012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15616" y="249289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</a:t>
            </a:r>
            <a:r>
              <a:rPr lang="tr-TR" dirty="0" err="1" smtClean="0"/>
              <a:t>dilindäki</a:t>
            </a:r>
            <a:r>
              <a:rPr lang="tr-TR" dirty="0" smtClean="0"/>
              <a:t> </a:t>
            </a:r>
            <a:r>
              <a:rPr lang="tr-TR" dirty="0" err="1" smtClean="0"/>
              <a:t>hallar</a:t>
            </a:r>
            <a:r>
              <a:rPr lang="tr-TR" dirty="0" smtClean="0"/>
              <a:t> 60-</a:t>
            </a:r>
            <a:r>
              <a:rPr lang="tr-TR" dirty="0" err="1" smtClean="0"/>
              <a:t>nji</a:t>
            </a:r>
            <a:r>
              <a:rPr lang="tr-TR" dirty="0" smtClean="0"/>
              <a:t> </a:t>
            </a:r>
            <a:r>
              <a:rPr lang="tr-TR" dirty="0" err="1" smtClean="0"/>
              <a:t>ýyllarda</a:t>
            </a:r>
            <a:r>
              <a:rPr lang="tr-TR" dirty="0" smtClean="0"/>
              <a:t> doly </a:t>
            </a:r>
            <a:r>
              <a:rPr lang="tr-TR" dirty="0" err="1" smtClean="0"/>
              <a:t>ylmy</a:t>
            </a:r>
            <a:r>
              <a:rPr lang="tr-TR" dirty="0" smtClean="0"/>
              <a:t> </a:t>
            </a:r>
            <a:r>
              <a:rPr lang="tr-TR" dirty="0" err="1" smtClean="0"/>
              <a:t>derňewiň</a:t>
            </a:r>
            <a:r>
              <a:rPr lang="tr-TR" dirty="0" smtClean="0"/>
              <a:t> </a:t>
            </a:r>
            <a:r>
              <a:rPr lang="tr-TR" dirty="0" err="1" smtClean="0"/>
              <a:t>obýekti</a:t>
            </a:r>
            <a:r>
              <a:rPr lang="tr-TR" dirty="0" smtClean="0"/>
              <a:t> </a:t>
            </a:r>
            <a:r>
              <a:rPr lang="tr-TR" dirty="0" err="1" smtClean="0"/>
              <a:t>boldy</a:t>
            </a:r>
            <a:r>
              <a:rPr lang="tr-TR" dirty="0" smtClean="0"/>
              <a:t>. (H. </a:t>
            </a:r>
            <a:r>
              <a:rPr lang="tr-TR" dirty="0" err="1" smtClean="0"/>
              <a:t>Baýlyýew</a:t>
            </a:r>
            <a:r>
              <a:rPr lang="tr-TR" dirty="0" smtClean="0"/>
              <a:t> </a:t>
            </a:r>
            <a:r>
              <a:rPr lang="tr-TR" dirty="0" err="1" smtClean="0"/>
              <a:t>Saýlanan</a:t>
            </a:r>
            <a:r>
              <a:rPr lang="tr-TR" dirty="0" smtClean="0"/>
              <a:t> işler, A. 1981 ý. 140 s. </a:t>
            </a:r>
            <a:endParaRPr lang="tr-TR" dirty="0"/>
          </a:p>
        </p:txBody>
      </p:sp>
      <p:pic>
        <p:nvPicPr>
          <p:cNvPr id="1026" name="Picture 2" descr="Bayliy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068960"/>
            <a:ext cx="1944216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11 Dikdörtgen"/>
          <p:cNvSpPr/>
          <p:nvPr/>
        </p:nvSpPr>
        <p:spPr>
          <a:xfrm>
            <a:off x="1043608" y="3429000"/>
            <a:ext cx="4896544" cy="181588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1600" dirty="0" smtClean="0"/>
              <a:t>“</a:t>
            </a:r>
            <a:r>
              <a:rPr lang="tr-TR" sz="1600" b="1" i="1" dirty="0" smtClean="0">
                <a:solidFill>
                  <a:srgbClr val="FF0000"/>
                </a:solidFill>
              </a:rPr>
              <a:t>Hal sözleri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aýratyn</a:t>
            </a:r>
            <a:r>
              <a:rPr lang="tr-TR" sz="1600" b="1" i="1" dirty="0" smtClean="0">
                <a:solidFill>
                  <a:srgbClr val="FF0000"/>
                </a:solidFill>
              </a:rPr>
              <a:t> söz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toparlarynyň</a:t>
            </a:r>
            <a:r>
              <a:rPr lang="tr-TR" sz="1600" b="1" i="1" dirty="0" smtClean="0">
                <a:solidFill>
                  <a:srgbClr val="FF0000"/>
                </a:solidFill>
              </a:rPr>
              <a:t> şekillenmek prosesinde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esasy</a:t>
            </a:r>
            <a:r>
              <a:rPr lang="tr-TR" sz="1600" b="1" i="1" dirty="0" smtClean="0">
                <a:solidFill>
                  <a:srgbClr val="FF0000"/>
                </a:solidFill>
              </a:rPr>
              <a:t> söz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topary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hasaplanman</a:t>
            </a:r>
            <a:r>
              <a:rPr lang="tr-TR" sz="1600" b="1" i="1" dirty="0" smtClean="0">
                <a:solidFill>
                  <a:srgbClr val="FF0000"/>
                </a:solidFill>
              </a:rPr>
              <a:t>,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kömekçi</a:t>
            </a:r>
            <a:r>
              <a:rPr lang="tr-TR" sz="1600" b="1" i="1" dirty="0" smtClean="0">
                <a:solidFill>
                  <a:srgbClr val="FF0000"/>
                </a:solidFill>
              </a:rPr>
              <a:t> sözler bilen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birnäçe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esasy</a:t>
            </a:r>
            <a:r>
              <a:rPr lang="tr-TR" sz="1600" b="1" i="1" dirty="0" smtClean="0">
                <a:solidFill>
                  <a:srgbClr val="FF0000"/>
                </a:solidFill>
              </a:rPr>
              <a:t> söz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toparlaryndan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ýasalmak</a:t>
            </a:r>
            <a:r>
              <a:rPr lang="tr-TR" sz="1600" b="1" i="1" dirty="0" smtClean="0">
                <a:solidFill>
                  <a:srgbClr val="FF0000"/>
                </a:solidFill>
              </a:rPr>
              <a:t> ýa-da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şolaryň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käbirleriniň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nahuwy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taýdan</a:t>
            </a:r>
            <a:r>
              <a:rPr lang="tr-TR" sz="1600" b="1" i="1" dirty="0" smtClean="0">
                <a:solidFill>
                  <a:srgbClr val="FF0000"/>
                </a:solidFill>
              </a:rPr>
              <a:t> hal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rolunda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ulanylmak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ýoly</a:t>
            </a:r>
            <a:r>
              <a:rPr lang="tr-TR" sz="1600" b="1" i="1" dirty="0" smtClean="0">
                <a:solidFill>
                  <a:srgbClr val="FF0000"/>
                </a:solidFill>
              </a:rPr>
              <a:t> bilen,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käbir</a:t>
            </a:r>
            <a:r>
              <a:rPr lang="tr-TR" sz="1600" b="1" i="1" dirty="0" smtClean="0">
                <a:solidFill>
                  <a:srgbClr val="FF0000"/>
                </a:solidFill>
              </a:rPr>
              <a:t> söz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üýtgediji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goşulmalaryň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owalky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manylaryny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ýitirip</a:t>
            </a:r>
            <a:r>
              <a:rPr lang="tr-TR" sz="1600" b="1" i="1" dirty="0" smtClean="0">
                <a:solidFill>
                  <a:srgbClr val="FF0000"/>
                </a:solidFill>
              </a:rPr>
              <a:t>,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şolar</a:t>
            </a:r>
            <a:r>
              <a:rPr lang="tr-TR" sz="1600" b="1" i="1" dirty="0" smtClean="0">
                <a:solidFill>
                  <a:srgbClr val="FF0000"/>
                </a:solidFill>
              </a:rPr>
              <a:t> bilen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ýasalan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formalaryň</a:t>
            </a:r>
            <a:r>
              <a:rPr lang="tr-TR" sz="1600" b="1" i="1" dirty="0" smtClean="0">
                <a:solidFill>
                  <a:srgbClr val="FF0000"/>
                </a:solidFill>
              </a:rPr>
              <a:t> hal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şekiline</a:t>
            </a:r>
            <a:r>
              <a:rPr lang="tr-TR" sz="1600" b="1" i="1" dirty="0" smtClean="0">
                <a:solidFill>
                  <a:srgbClr val="FF0000"/>
                </a:solidFill>
              </a:rPr>
              <a:t>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öwrülmegi</a:t>
            </a:r>
            <a:r>
              <a:rPr lang="tr-TR" sz="1600" b="1" i="1" dirty="0" smtClean="0">
                <a:solidFill>
                  <a:srgbClr val="FF0000"/>
                </a:solidFill>
              </a:rPr>
              <a:t> bilen ýüze </a:t>
            </a:r>
            <a:r>
              <a:rPr lang="tr-TR" sz="1600" b="1" i="1" dirty="0" err="1" smtClean="0">
                <a:solidFill>
                  <a:srgbClr val="FF0000"/>
                </a:solidFill>
              </a:rPr>
              <a:t>çykýarlar</a:t>
            </a:r>
            <a:r>
              <a:rPr lang="tr-TR" sz="1600" dirty="0" smtClean="0"/>
              <a:t>”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15616" y="2636912"/>
            <a:ext cx="684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</a:t>
            </a:r>
            <a:r>
              <a:rPr lang="tr-TR" dirty="0" err="1" smtClean="0"/>
              <a:t>dilindäki</a:t>
            </a:r>
            <a:r>
              <a:rPr lang="tr-TR" dirty="0" smtClean="0"/>
              <a:t> </a:t>
            </a:r>
            <a:r>
              <a:rPr lang="tr-TR" dirty="0" err="1" smtClean="0"/>
              <a:t>hallar</a:t>
            </a:r>
            <a:r>
              <a:rPr lang="tr-TR" dirty="0" smtClean="0"/>
              <a:t> 60-</a:t>
            </a:r>
            <a:r>
              <a:rPr lang="tr-TR" dirty="0" err="1" smtClean="0"/>
              <a:t>nji</a:t>
            </a:r>
            <a:r>
              <a:rPr lang="tr-TR" dirty="0" smtClean="0"/>
              <a:t> </a:t>
            </a:r>
            <a:r>
              <a:rPr lang="tr-TR" dirty="0" err="1" smtClean="0"/>
              <a:t>ýyllarda</a:t>
            </a:r>
            <a:r>
              <a:rPr lang="tr-TR" dirty="0" smtClean="0"/>
              <a:t> doly </a:t>
            </a:r>
            <a:r>
              <a:rPr lang="tr-TR" dirty="0" err="1" smtClean="0"/>
              <a:t>ylmy</a:t>
            </a:r>
            <a:r>
              <a:rPr lang="tr-TR" dirty="0" smtClean="0"/>
              <a:t> </a:t>
            </a:r>
            <a:r>
              <a:rPr lang="tr-TR" dirty="0" err="1" smtClean="0"/>
              <a:t>derňewiň</a:t>
            </a:r>
            <a:r>
              <a:rPr lang="tr-TR" dirty="0" smtClean="0"/>
              <a:t> </a:t>
            </a:r>
            <a:r>
              <a:rPr lang="tr-TR" dirty="0" err="1" smtClean="0"/>
              <a:t>obýekti</a:t>
            </a:r>
            <a:r>
              <a:rPr lang="tr-TR" dirty="0" smtClean="0"/>
              <a:t> </a:t>
            </a:r>
            <a:r>
              <a:rPr lang="tr-TR" dirty="0" err="1" smtClean="0"/>
              <a:t>boldy</a:t>
            </a:r>
            <a:r>
              <a:rPr lang="tr-TR" dirty="0" smtClean="0"/>
              <a:t>. </a:t>
            </a:r>
            <a:r>
              <a:rPr lang="tr-TR" dirty="0" err="1" smtClean="0"/>
              <a:t>Şoňa</a:t>
            </a:r>
            <a:r>
              <a:rPr lang="tr-TR" dirty="0" smtClean="0"/>
              <a:t> </a:t>
            </a:r>
            <a:r>
              <a:rPr lang="tr-TR" dirty="0" err="1" smtClean="0"/>
              <a:t>çenli</a:t>
            </a:r>
            <a:r>
              <a:rPr lang="tr-TR" dirty="0" smtClean="0"/>
              <a:t> </a:t>
            </a:r>
            <a:r>
              <a:rPr lang="tr-TR" dirty="0" err="1" smtClean="0"/>
              <a:t>hallary</a:t>
            </a:r>
            <a:r>
              <a:rPr lang="tr-TR" dirty="0" smtClean="0"/>
              <a:t> ýüze </a:t>
            </a:r>
            <a:r>
              <a:rPr lang="tr-TR" dirty="0" err="1" smtClean="0"/>
              <a:t>çykarmak</a:t>
            </a:r>
            <a:r>
              <a:rPr lang="tr-TR" dirty="0" smtClean="0"/>
              <a:t>, </a:t>
            </a:r>
            <a:r>
              <a:rPr lang="tr-TR" dirty="0" err="1" smtClean="0"/>
              <a:t>aýratyn</a:t>
            </a:r>
            <a:r>
              <a:rPr lang="tr-TR" dirty="0" smtClean="0"/>
              <a:t> söz </a:t>
            </a:r>
            <a:r>
              <a:rPr lang="tr-TR" dirty="0" err="1" smtClean="0"/>
              <a:t>topary</a:t>
            </a:r>
            <a:r>
              <a:rPr lang="tr-TR" dirty="0" smtClean="0"/>
              <a:t> </a:t>
            </a:r>
            <a:r>
              <a:rPr lang="tr-TR" dirty="0" err="1" smtClean="0"/>
              <a:t>hökmünde</a:t>
            </a:r>
            <a:r>
              <a:rPr lang="tr-TR" dirty="0" smtClean="0"/>
              <a:t> doly </a:t>
            </a:r>
            <a:r>
              <a:rPr lang="tr-TR" dirty="0" err="1" smtClean="0"/>
              <a:t>öwrenmek</a:t>
            </a:r>
            <a:r>
              <a:rPr lang="tr-TR" dirty="0" smtClean="0"/>
              <a:t> başa </a:t>
            </a:r>
            <a:r>
              <a:rPr lang="tr-TR" dirty="0" err="1" smtClean="0"/>
              <a:t>barmady</a:t>
            </a:r>
            <a:r>
              <a:rPr lang="tr-TR" dirty="0" smtClean="0"/>
              <a:t>. Şonuň üçin hem </a:t>
            </a:r>
            <a:r>
              <a:rPr lang="tr-TR" dirty="0" err="1" smtClean="0"/>
              <a:t>hallara</a:t>
            </a:r>
            <a:r>
              <a:rPr lang="tr-TR" dirty="0" smtClean="0"/>
              <a:t>: “</a:t>
            </a:r>
            <a:r>
              <a:rPr lang="tr-TR" i="1" dirty="0" smtClean="0">
                <a:solidFill>
                  <a:srgbClr val="FF0000"/>
                </a:solidFill>
              </a:rPr>
              <a:t>Hal sözleri </a:t>
            </a:r>
            <a:r>
              <a:rPr lang="tr-TR" i="1" dirty="0" err="1" smtClean="0">
                <a:solidFill>
                  <a:srgbClr val="FF0000"/>
                </a:solidFill>
              </a:rPr>
              <a:t>aýratyn</a:t>
            </a:r>
            <a:r>
              <a:rPr lang="tr-TR" i="1" dirty="0" smtClean="0">
                <a:solidFill>
                  <a:srgbClr val="FF0000"/>
                </a:solidFill>
              </a:rPr>
              <a:t> söz </a:t>
            </a:r>
            <a:r>
              <a:rPr lang="tr-TR" i="1" dirty="0" err="1" smtClean="0">
                <a:solidFill>
                  <a:srgbClr val="FF0000"/>
                </a:solidFill>
              </a:rPr>
              <a:t>toparlarynyň</a:t>
            </a:r>
            <a:r>
              <a:rPr lang="tr-TR" i="1" dirty="0" smtClean="0">
                <a:solidFill>
                  <a:srgbClr val="FF0000"/>
                </a:solidFill>
              </a:rPr>
              <a:t> şekillenmek prosesinde </a:t>
            </a:r>
            <a:r>
              <a:rPr lang="tr-TR" i="1" dirty="0" err="1" smtClean="0">
                <a:solidFill>
                  <a:srgbClr val="FF0000"/>
                </a:solidFill>
              </a:rPr>
              <a:t>esasy</a:t>
            </a:r>
            <a:r>
              <a:rPr lang="tr-TR" i="1" dirty="0" smtClean="0">
                <a:solidFill>
                  <a:srgbClr val="FF0000"/>
                </a:solidFill>
              </a:rPr>
              <a:t> söz </a:t>
            </a:r>
            <a:r>
              <a:rPr lang="tr-TR" i="1" dirty="0" err="1" smtClean="0">
                <a:solidFill>
                  <a:srgbClr val="FF0000"/>
                </a:solidFill>
              </a:rPr>
              <a:t>topary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hasaplanman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kömekçi</a:t>
            </a:r>
            <a:r>
              <a:rPr lang="tr-TR" i="1" dirty="0" smtClean="0">
                <a:solidFill>
                  <a:srgbClr val="FF0000"/>
                </a:solidFill>
              </a:rPr>
              <a:t> sözler bilen </a:t>
            </a:r>
            <a:r>
              <a:rPr lang="tr-TR" i="1" dirty="0" err="1" smtClean="0">
                <a:solidFill>
                  <a:srgbClr val="FF0000"/>
                </a:solidFill>
              </a:rPr>
              <a:t>birnäçe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esasy</a:t>
            </a:r>
            <a:r>
              <a:rPr lang="tr-TR" i="1" dirty="0" smtClean="0">
                <a:solidFill>
                  <a:srgbClr val="FF0000"/>
                </a:solidFill>
              </a:rPr>
              <a:t> söz </a:t>
            </a:r>
            <a:r>
              <a:rPr lang="tr-TR" i="1" dirty="0" err="1" smtClean="0">
                <a:solidFill>
                  <a:srgbClr val="FF0000"/>
                </a:solidFill>
              </a:rPr>
              <a:t>toparlaryndan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ýasalmak</a:t>
            </a:r>
            <a:r>
              <a:rPr lang="tr-TR" i="1" dirty="0" smtClean="0">
                <a:solidFill>
                  <a:srgbClr val="FF0000"/>
                </a:solidFill>
              </a:rPr>
              <a:t> ýa-da </a:t>
            </a:r>
            <a:r>
              <a:rPr lang="tr-TR" i="1" dirty="0" err="1" smtClean="0">
                <a:solidFill>
                  <a:srgbClr val="FF0000"/>
                </a:solidFill>
              </a:rPr>
              <a:t>şolaryň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käbirleriniň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nahuwy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taýdan</a:t>
            </a:r>
            <a:r>
              <a:rPr lang="tr-TR" i="1" dirty="0" smtClean="0">
                <a:solidFill>
                  <a:srgbClr val="FF0000"/>
                </a:solidFill>
              </a:rPr>
              <a:t> hal </a:t>
            </a:r>
            <a:r>
              <a:rPr lang="tr-TR" i="1" dirty="0" err="1" smtClean="0">
                <a:solidFill>
                  <a:srgbClr val="FF0000"/>
                </a:solidFill>
              </a:rPr>
              <a:t>rolunda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ulanylmak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ýoly</a:t>
            </a:r>
            <a:r>
              <a:rPr lang="tr-TR" i="1" dirty="0" smtClean="0">
                <a:solidFill>
                  <a:srgbClr val="FF0000"/>
                </a:solidFill>
              </a:rPr>
              <a:t> bilen, </a:t>
            </a:r>
            <a:r>
              <a:rPr lang="tr-TR" i="1" dirty="0" err="1" smtClean="0">
                <a:solidFill>
                  <a:srgbClr val="FF0000"/>
                </a:solidFill>
              </a:rPr>
              <a:t>käbir</a:t>
            </a:r>
            <a:r>
              <a:rPr lang="tr-TR" i="1" dirty="0" smtClean="0">
                <a:solidFill>
                  <a:srgbClr val="FF0000"/>
                </a:solidFill>
              </a:rPr>
              <a:t> söz </a:t>
            </a:r>
            <a:r>
              <a:rPr lang="tr-TR" i="1" dirty="0" err="1" smtClean="0">
                <a:solidFill>
                  <a:srgbClr val="FF0000"/>
                </a:solidFill>
              </a:rPr>
              <a:t>üýtgediji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goşulmalaryň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owalky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manylaryny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ýitirip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şolar</a:t>
            </a:r>
            <a:r>
              <a:rPr lang="tr-TR" i="1" dirty="0" smtClean="0">
                <a:solidFill>
                  <a:srgbClr val="FF0000"/>
                </a:solidFill>
              </a:rPr>
              <a:t> bilen </a:t>
            </a:r>
            <a:r>
              <a:rPr lang="tr-TR" i="1" dirty="0" err="1" smtClean="0">
                <a:solidFill>
                  <a:srgbClr val="FF0000"/>
                </a:solidFill>
              </a:rPr>
              <a:t>ýasalan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formalaryň</a:t>
            </a:r>
            <a:r>
              <a:rPr lang="tr-TR" i="1" dirty="0" smtClean="0">
                <a:solidFill>
                  <a:srgbClr val="FF0000"/>
                </a:solidFill>
              </a:rPr>
              <a:t> hal </a:t>
            </a:r>
            <a:r>
              <a:rPr lang="tr-TR" i="1" dirty="0" err="1" smtClean="0">
                <a:solidFill>
                  <a:srgbClr val="FF0000"/>
                </a:solidFill>
              </a:rPr>
              <a:t>şekiline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öwrülmegi</a:t>
            </a:r>
            <a:r>
              <a:rPr lang="tr-TR" i="1" dirty="0" smtClean="0">
                <a:solidFill>
                  <a:srgbClr val="FF0000"/>
                </a:solidFill>
              </a:rPr>
              <a:t> bilen ýüze </a:t>
            </a:r>
            <a:r>
              <a:rPr lang="tr-TR" i="1" dirty="0" err="1" smtClean="0">
                <a:solidFill>
                  <a:srgbClr val="FF0000"/>
                </a:solidFill>
              </a:rPr>
              <a:t>çykýarlar</a:t>
            </a:r>
            <a:r>
              <a:rPr lang="tr-TR" dirty="0" smtClean="0"/>
              <a:t>” </a:t>
            </a:r>
            <a:r>
              <a:rPr lang="tr-TR" dirty="0" err="1" smtClean="0"/>
              <a:t>diýlip</a:t>
            </a:r>
            <a:r>
              <a:rPr lang="tr-TR" dirty="0" smtClean="0"/>
              <a:t> baha </a:t>
            </a:r>
            <a:r>
              <a:rPr lang="tr-TR" dirty="0" err="1" smtClean="0"/>
              <a:t>berilmegi</a:t>
            </a:r>
            <a:r>
              <a:rPr lang="tr-TR" dirty="0" smtClean="0"/>
              <a:t> </a:t>
            </a:r>
            <a:r>
              <a:rPr lang="tr-TR" dirty="0" err="1" smtClean="0"/>
              <a:t>ýöne</a:t>
            </a:r>
            <a:r>
              <a:rPr lang="tr-TR" dirty="0" smtClean="0"/>
              <a:t> </a:t>
            </a:r>
            <a:r>
              <a:rPr lang="tr-TR" dirty="0" err="1" smtClean="0"/>
              <a:t>ýere</a:t>
            </a:r>
            <a:r>
              <a:rPr lang="tr-TR" dirty="0" smtClean="0"/>
              <a:t> däl.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276872"/>
            <a:ext cx="691276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Asyl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tr-TR" dirty="0" smtClean="0"/>
              <a:t>Türkmen dilinde hiç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kabul </a:t>
            </a:r>
            <a:r>
              <a:rPr lang="tr-TR" dirty="0" err="1" smtClean="0"/>
              <a:t>etmän</a:t>
            </a:r>
            <a:r>
              <a:rPr lang="tr-TR" dirty="0" smtClean="0"/>
              <a:t>,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herekeiň</a:t>
            </a:r>
            <a:r>
              <a:rPr lang="tr-TR" dirty="0" smtClean="0"/>
              <a:t> belli bir </a:t>
            </a:r>
            <a:r>
              <a:rPr lang="tr-TR" dirty="0" err="1" smtClean="0"/>
              <a:t>alamatyny</a:t>
            </a:r>
            <a:r>
              <a:rPr lang="tr-TR" dirty="0" smtClean="0"/>
              <a:t> (</a:t>
            </a:r>
            <a:r>
              <a:rPr lang="tr-TR" dirty="0" err="1" smtClean="0"/>
              <a:t>ýagdaý</a:t>
            </a:r>
            <a:r>
              <a:rPr lang="tr-TR" dirty="0" smtClean="0"/>
              <a:t>, </a:t>
            </a:r>
            <a:r>
              <a:rPr lang="tr-TR" dirty="0" err="1" smtClean="0"/>
              <a:t>wagt</a:t>
            </a:r>
            <a:r>
              <a:rPr lang="tr-TR" dirty="0" smtClean="0"/>
              <a:t>, ugur) </a:t>
            </a:r>
            <a:r>
              <a:rPr lang="tr-TR" dirty="0" err="1" smtClean="0"/>
              <a:t>bildirýän</a:t>
            </a:r>
            <a:r>
              <a:rPr lang="tr-TR" dirty="0" smtClean="0"/>
              <a:t> sözlere 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hallar</a:t>
            </a:r>
            <a:r>
              <a:rPr lang="tr-TR" dirty="0" smtClean="0"/>
              <a:t>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Häzir,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hemişe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indi,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derrew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tiz,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çalt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derrew</a:t>
            </a:r>
            <a:r>
              <a:rPr lang="tr-TR" b="1" dirty="0" smtClean="0"/>
              <a:t>, </a:t>
            </a:r>
            <a:r>
              <a:rPr lang="tr-TR" b="1" dirty="0" err="1" smtClean="0"/>
              <a:t>dessine</a:t>
            </a:r>
            <a:r>
              <a:rPr lang="tr-TR" b="1" dirty="0" smtClean="0"/>
              <a:t>, çala, </a:t>
            </a:r>
            <a:r>
              <a:rPr lang="tr-TR" b="1" dirty="0" err="1" smtClean="0"/>
              <a:t>giç</a:t>
            </a:r>
            <a:r>
              <a:rPr lang="tr-TR" b="1" dirty="0" smtClean="0"/>
              <a:t>, </a:t>
            </a:r>
            <a:r>
              <a:rPr lang="tr-TR" b="1" dirty="0" err="1" smtClean="0"/>
              <a:t>basym</a:t>
            </a:r>
            <a:r>
              <a:rPr lang="tr-TR" b="1" dirty="0" smtClean="0"/>
              <a:t>, </a:t>
            </a:r>
            <a:r>
              <a:rPr lang="tr-TR" b="1" dirty="0" err="1" smtClean="0"/>
              <a:t>ýaňy</a:t>
            </a:r>
            <a:r>
              <a:rPr lang="tr-TR" b="1" dirty="0" smtClean="0"/>
              <a:t>, ilki, ýene </a:t>
            </a:r>
            <a:r>
              <a:rPr lang="tr-TR" dirty="0" smtClean="0"/>
              <a:t>...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87624" y="2636912"/>
            <a:ext cx="6840760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b="1" dirty="0" err="1" smtClean="0">
                <a:solidFill>
                  <a:srgbClr val="FF0000"/>
                </a:solidFill>
              </a:rPr>
              <a:t>Ýasama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Her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hal </a:t>
            </a:r>
            <a:r>
              <a:rPr lang="tr-TR" b="1" dirty="0" err="1" smtClean="0">
                <a:solidFill>
                  <a:srgbClr val="FF0000"/>
                </a:solidFill>
              </a:rPr>
              <a:t>ýasaýjy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üsti</a:t>
            </a:r>
            <a:r>
              <a:rPr lang="tr-TR" dirty="0" smtClean="0"/>
              <a:t> bilen </a:t>
            </a:r>
            <a:r>
              <a:rPr lang="tr-TR" b="1" dirty="0" err="1" smtClean="0"/>
              <a:t>beýleki</a:t>
            </a:r>
            <a:r>
              <a:rPr lang="tr-TR" b="1" dirty="0" smtClean="0"/>
              <a:t> söz </a:t>
            </a:r>
            <a:r>
              <a:rPr lang="tr-TR" b="1" dirty="0" err="1" smtClean="0"/>
              <a:t>toparlaryndan</a:t>
            </a:r>
            <a:r>
              <a:rPr lang="tr-TR" b="1" dirty="0" smtClean="0"/>
              <a:t> ýa-da </a:t>
            </a:r>
            <a:r>
              <a:rPr lang="tr-TR" b="1" dirty="0" err="1" smtClean="0"/>
              <a:t>hallardan</a:t>
            </a:r>
            <a:r>
              <a:rPr lang="tr-TR" b="1" dirty="0" smtClean="0"/>
              <a:t> </a:t>
            </a:r>
            <a:r>
              <a:rPr lang="tr-TR" b="1" dirty="0" err="1" smtClean="0"/>
              <a:t>ýasalan</a:t>
            </a:r>
            <a:r>
              <a:rPr lang="tr-TR" b="1" dirty="0" smtClean="0"/>
              <a:t> </a:t>
            </a:r>
            <a:r>
              <a:rPr lang="tr-TR" b="1" dirty="0" err="1" smtClean="0"/>
              <a:t>hallara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ýasama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diýilýär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Ýasama</a:t>
            </a:r>
            <a:r>
              <a:rPr lang="tr-TR" dirty="0" smtClean="0"/>
              <a:t> </a:t>
            </a:r>
            <a:r>
              <a:rPr lang="tr-TR" dirty="0" err="1" smtClean="0"/>
              <a:t>hallar</a:t>
            </a:r>
            <a:r>
              <a:rPr lang="tr-TR" dirty="0" smtClean="0"/>
              <a:t> hem iki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11.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Zarflar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851920" y="1772816"/>
            <a:ext cx="9877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HALLAR</a:t>
            </a:r>
            <a:r>
              <a:rPr lang="tr-TR" b="1" dirty="0" smtClean="0"/>
              <a:t>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043608" y="2492896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a)Söz </a:t>
            </a:r>
            <a:r>
              <a:rPr lang="tr-TR" b="1" dirty="0" err="1" smtClean="0">
                <a:solidFill>
                  <a:srgbClr val="FF0000"/>
                </a:solidFill>
              </a:rPr>
              <a:t>ýasaýjy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kömegi</a:t>
            </a:r>
            <a:r>
              <a:rPr lang="tr-TR" b="1" dirty="0" smtClean="0">
                <a:solidFill>
                  <a:srgbClr val="FF0000"/>
                </a:solidFill>
              </a:rPr>
              <a:t> bilen </a:t>
            </a:r>
            <a:r>
              <a:rPr lang="tr-TR" b="1" dirty="0" err="1" smtClean="0">
                <a:solidFill>
                  <a:srgbClr val="FF0000"/>
                </a:solidFill>
              </a:rPr>
              <a:t>ýasalan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smtClean="0"/>
              <a:t>Ol işine </a:t>
            </a:r>
            <a:r>
              <a:rPr lang="tr-TR" b="1" dirty="0" err="1" smtClean="0"/>
              <a:t>ýüzleý</a:t>
            </a:r>
            <a:r>
              <a:rPr lang="tr-TR" b="1" dirty="0" smtClean="0"/>
              <a:t> garaýar.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Şonuň üçin hem arkan-</a:t>
            </a:r>
            <a:r>
              <a:rPr lang="tr-TR" b="1" dirty="0" err="1" smtClean="0"/>
              <a:t>ýüzin</a:t>
            </a:r>
            <a:r>
              <a:rPr lang="tr-TR" b="1" dirty="0" smtClean="0"/>
              <a:t> </a:t>
            </a:r>
            <a:r>
              <a:rPr lang="tr-TR" b="1" dirty="0" err="1" smtClean="0"/>
              <a:t>gaýyşýar</a:t>
            </a:r>
            <a:r>
              <a:rPr lang="tr-TR" b="1" dirty="0" smtClean="0"/>
              <a:t>. </a:t>
            </a:r>
          </a:p>
          <a:p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b)</a:t>
            </a:r>
            <a:r>
              <a:rPr lang="tr-TR" b="1" dirty="0" err="1" smtClean="0">
                <a:solidFill>
                  <a:srgbClr val="FF0000"/>
                </a:solidFill>
              </a:rPr>
              <a:t>Ýasaýjylyk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hyzmatyny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ýerine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ýetirýän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üýtgediji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kömegi</a:t>
            </a:r>
            <a:r>
              <a:rPr lang="tr-TR" b="1" dirty="0" smtClean="0">
                <a:solidFill>
                  <a:srgbClr val="FF0000"/>
                </a:solidFill>
              </a:rPr>
              <a:t> bilen </a:t>
            </a:r>
            <a:r>
              <a:rPr lang="tr-TR" b="1" dirty="0" err="1" smtClean="0">
                <a:solidFill>
                  <a:srgbClr val="FF0000"/>
                </a:solidFill>
              </a:rPr>
              <a:t>ýasalan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smtClean="0"/>
              <a:t>Ol </a:t>
            </a:r>
            <a:r>
              <a:rPr lang="tr-TR" b="1" dirty="0" err="1" smtClean="0"/>
              <a:t>gündizine</a:t>
            </a:r>
            <a:r>
              <a:rPr lang="tr-TR" b="1" dirty="0" smtClean="0"/>
              <a:t> geler.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Myrat </a:t>
            </a:r>
            <a:r>
              <a:rPr lang="tr-TR" b="1" dirty="0" err="1" smtClean="0"/>
              <a:t>ýüzinligine</a:t>
            </a:r>
            <a:r>
              <a:rPr lang="tr-TR" b="1" dirty="0" smtClean="0"/>
              <a:t> </a:t>
            </a:r>
            <a:r>
              <a:rPr lang="tr-TR" b="1" dirty="0" err="1" smtClean="0"/>
              <a:t>süýnüp</a:t>
            </a:r>
            <a:r>
              <a:rPr lang="tr-TR" b="1" dirty="0" smtClean="0"/>
              <a:t> </a:t>
            </a:r>
            <a:r>
              <a:rPr lang="tr-TR" b="1" dirty="0" err="1" smtClean="0"/>
              <a:t>gaýdan</a:t>
            </a:r>
            <a:r>
              <a:rPr lang="tr-TR" b="1" dirty="0" smtClean="0"/>
              <a:t> </a:t>
            </a:r>
            <a:r>
              <a:rPr lang="tr-TR" b="1" dirty="0" err="1" smtClean="0"/>
              <a:t>atdan</a:t>
            </a:r>
            <a:r>
              <a:rPr lang="tr-TR" b="1" dirty="0" smtClean="0"/>
              <a:t> gözüni </a:t>
            </a:r>
            <a:r>
              <a:rPr lang="tr-TR" b="1" dirty="0" err="1" smtClean="0"/>
              <a:t>aýyrmady</a:t>
            </a:r>
            <a:r>
              <a:rPr lang="tr-TR" b="1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1886</TotalTime>
  <Words>2280</Words>
  <Application>Microsoft Office PowerPoint</Application>
  <PresentationFormat>Ekran Gösterisi (4:3)</PresentationFormat>
  <Paragraphs>490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7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265</cp:revision>
  <dcterms:created xsi:type="dcterms:W3CDTF">2016-09-19T14:10:52Z</dcterms:created>
  <dcterms:modified xsi:type="dcterms:W3CDTF">2018-04-24T06:43:07Z</dcterms:modified>
</cp:coreProperties>
</file>