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63" r:id="rId3"/>
    <p:sldId id="290" r:id="rId4"/>
    <p:sldId id="261" r:id="rId5"/>
    <p:sldId id="291" r:id="rId6"/>
    <p:sldId id="257" r:id="rId7"/>
    <p:sldId id="258" r:id="rId8"/>
    <p:sldId id="264" r:id="rId9"/>
    <p:sldId id="278" r:id="rId10"/>
    <p:sldId id="292" r:id="rId11"/>
    <p:sldId id="289" r:id="rId12"/>
    <p:sldId id="303" r:id="rId13"/>
    <p:sldId id="262" r:id="rId14"/>
    <p:sldId id="266" r:id="rId15"/>
    <p:sldId id="267" r:id="rId16"/>
    <p:sldId id="293" r:id="rId17"/>
    <p:sldId id="268" r:id="rId18"/>
    <p:sldId id="295" r:id="rId19"/>
    <p:sldId id="300" r:id="rId20"/>
    <p:sldId id="294" r:id="rId21"/>
    <p:sldId id="296" r:id="rId22"/>
    <p:sldId id="287" r:id="rId23"/>
    <p:sldId id="307" r:id="rId24"/>
    <p:sldId id="308" r:id="rId25"/>
    <p:sldId id="309" r:id="rId26"/>
    <p:sldId id="270" r:id="rId27"/>
    <p:sldId id="298" r:id="rId28"/>
    <p:sldId id="273" r:id="rId29"/>
    <p:sldId id="304" r:id="rId30"/>
    <p:sldId id="305" r:id="rId31"/>
    <p:sldId id="306" r:id="rId32"/>
    <p:sldId id="310" r:id="rId33"/>
    <p:sldId id="311" r:id="rId34"/>
    <p:sldId id="312" r:id="rId35"/>
    <p:sldId id="275" r:id="rId36"/>
    <p:sldId id="276" r:id="rId37"/>
    <p:sldId id="279" r:id="rId38"/>
    <p:sldId id="280" r:id="rId39"/>
    <p:sldId id="281" r:id="rId40"/>
    <p:sldId id="282" r:id="rId41"/>
    <p:sldId id="283" r:id="rId42"/>
    <p:sldId id="284" r:id="rId43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5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280D7-90AE-436D-9B1D-6EE0A29C321E}" type="datetimeFigureOut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3D939-C765-42BF-9E7A-054651DCC13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826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D939-C765-42BF-9E7A-054651DCC133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273A-0FA8-4E36-AE9C-462A22F0A799}" type="datetime1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8DF4-71F6-4BCB-89FF-6FA476AAE612}" type="datetime1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4BE7-BC81-40D5-9C56-5AE9540A597A}" type="datetime1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3603-3B97-452F-901D-B4DBF3563ADD}" type="datetime1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A9B26-2B29-4BC5-ABDF-66F6C849E1F8}" type="datetime1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8BB5-DDAD-41E4-AA33-ECA5F540D4BE}" type="datetime1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FDB-30FF-4D0B-8645-D08C901D3EFC}" type="datetime1">
              <a:rPr lang="tr-TR" smtClean="0"/>
              <a:pPr/>
              <a:t>13.03.2020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8C0D-4D6B-435E-AE53-BC6F3097518F}" type="datetime1">
              <a:rPr lang="tr-TR" smtClean="0"/>
              <a:pPr/>
              <a:t>13.03.2020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0D75-F992-454B-A767-914EC1D7FE74}" type="datetime1">
              <a:rPr lang="tr-TR" smtClean="0"/>
              <a:pPr/>
              <a:t>13.03.2020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E6C3-4154-45B3-AC84-8FE4E1880183}" type="datetime1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9539-2D82-48CC-9461-AF73365925EB}" type="datetime1">
              <a:rPr lang="tr-TR" smtClean="0"/>
              <a:pPr/>
              <a:t>13.03.2020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5BFEB-E962-43E0-ADC2-891F4C44C43E}" type="datetime1">
              <a:rPr lang="tr-TR" smtClean="0"/>
              <a:pPr/>
              <a:t>13.03.2020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CA70-BE4E-4A52-B02C-FAA4D1027D6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5670" y="1259632"/>
            <a:ext cx="6563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DEPRESSION</a:t>
            </a:r>
            <a:endParaRPr lang="tr-TR" sz="36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1</a:t>
            </a:fld>
            <a:endParaRPr lang="tr-TR" dirty="0"/>
          </a:p>
        </p:txBody>
      </p:sp>
      <p:pic>
        <p:nvPicPr>
          <p:cNvPr id="1026" name="Picture 2" descr="depression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61"/>
          <a:stretch/>
        </p:blipFill>
        <p:spPr bwMode="auto">
          <a:xfrm>
            <a:off x="1050486" y="2843808"/>
            <a:ext cx="4993639" cy="533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548680" y="2474323"/>
            <a:ext cx="5688632" cy="219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HYPOTHESIS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5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1026" name="Picture 2" descr="http://t2.gstatic.com/images?q=tbn:ANd9GcRGuTVtkWyKYpTK8u2yWTsCTfD8TrTWrlK1Q-ON7xkBWhwbEbT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1571604"/>
            <a:ext cx="4143404" cy="246326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94" y="357158"/>
            <a:ext cx="5956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Depress</a:t>
            </a:r>
            <a:r>
              <a:rPr lang="tr-T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t1.gstatic.com/images?q=tbn:ANd9GcSODkIA_p4ioRrut0eOaFAz7FcUawz-mxmLtHHETc966VGeoTk5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429124"/>
            <a:ext cx="2638425" cy="1733551"/>
          </a:xfrm>
          <a:prstGeom prst="rect">
            <a:avLst/>
          </a:prstGeom>
          <a:noFill/>
        </p:spPr>
      </p:pic>
      <p:pic>
        <p:nvPicPr>
          <p:cNvPr id="1030" name="Picture 6" descr="http://t2.gstatic.com/images?q=tbn:ANd9GcQozusxPp9gzpekHO1Syq8NC6qTzLJ2L3U_1SPCZynXOJOJ6j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56" y="5000628"/>
            <a:ext cx="1905000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1" b="12218"/>
          <a:stretch/>
        </p:blipFill>
        <p:spPr>
          <a:xfrm>
            <a:off x="0" y="1999047"/>
            <a:ext cx="6741368" cy="45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5264" y="8532440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AOB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15362" name="Picture 2" descr="http://t0.gstatic.com/images?q=tbn:ANd9GcR3mh-pTTd8mbR2Lj2fxbZ6A5FfU3ogeBsCBgkhsWT2sxtoZX4X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9" y="611560"/>
            <a:ext cx="3284984" cy="3241379"/>
          </a:xfrm>
          <a:prstGeom prst="rect">
            <a:avLst/>
          </a:prstGeom>
          <a:noFill/>
        </p:spPr>
      </p:pic>
      <p:pic>
        <p:nvPicPr>
          <p:cNvPr id="15364" name="Picture 4" descr="http://t3.gstatic.com/images?q=tbn:ANd9GcS2rPoGHVamkq5OoEVw2WxV96EfoRrfUiPG5wPnDXu5o4S7GWj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048" y="899592"/>
            <a:ext cx="2305050" cy="1790701"/>
          </a:xfrm>
          <a:prstGeom prst="rect">
            <a:avLst/>
          </a:prstGeom>
          <a:noFill/>
        </p:spPr>
      </p:pic>
      <p:pic>
        <p:nvPicPr>
          <p:cNvPr id="15366" name="Picture 6" descr="http://scienceblogs.com/neurotopia/reuptak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3176" y="3923929"/>
            <a:ext cx="3810000" cy="4886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0649" y="323528"/>
            <a:ext cx="4949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tr-TR" sz="2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PHARMACOLOGY …</a:t>
            </a:r>
            <a:endParaRPr lang="tr-TR" sz="28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610" y="1043608"/>
            <a:ext cx="275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tr-TR" sz="3600" b="1" dirty="0" smtClean="0">
                <a:solidFill>
                  <a:srgbClr val="0070C0"/>
                </a:solidFill>
              </a:rPr>
              <a:t>SSRI</a:t>
            </a: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648" y="1907704"/>
            <a:ext cx="339112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/>
              <a:t>Fluoxetine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tr-TR" sz="2800" i="1" dirty="0" smtClean="0">
                <a:solidFill>
                  <a:schemeClr val="accent6">
                    <a:lumMod val="75000"/>
                  </a:schemeClr>
                </a:solidFill>
              </a:rPr>
              <a:t>Prozac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Fluvoxamine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(Faverin)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Sertraline 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(Lustral)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Citalopram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(Vodelax)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Escitalopram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(Zendor)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Paroxetin 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(Paxera)</a:t>
            </a:r>
            <a:endParaRPr lang="tr-T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8" name="Picture 4" descr="http://www.feigerresearch.com/img/illustration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4984" y="5724128"/>
            <a:ext cx="3356692" cy="3038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5264" y="8532440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AOB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260649" y="179514"/>
            <a:ext cx="648071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 SSRIs are allosteric inhibitors of SERT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 Do not </a:t>
            </a:r>
            <a:r>
              <a:rPr lang="tr-TR" sz="2800" dirty="0" err="1" smtClean="0"/>
              <a:t>affect</a:t>
            </a:r>
            <a:r>
              <a:rPr lang="tr-TR" sz="2800" dirty="0" smtClean="0"/>
              <a:t> </a:t>
            </a:r>
            <a:r>
              <a:rPr lang="tr-TR" sz="2800" dirty="0" err="1" smtClean="0"/>
              <a:t>other</a:t>
            </a:r>
            <a:r>
              <a:rPr lang="tr-TR" sz="2800" dirty="0" smtClean="0"/>
              <a:t> </a:t>
            </a:r>
            <a:r>
              <a:rPr lang="tr-TR" sz="2800" dirty="0" err="1" smtClean="0"/>
              <a:t>neurotransmitters</a:t>
            </a:r>
            <a:endParaRPr lang="tr-TR" sz="2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 All of them require hepatic metabolism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/>
              <a:t> </a:t>
            </a:r>
            <a:r>
              <a:rPr lang="tr-TR" sz="2800" dirty="0" smtClean="0"/>
              <a:t>t</a:t>
            </a:r>
            <a:r>
              <a:rPr lang="tr-TR" sz="2800" baseline="-25000" dirty="0" smtClean="0"/>
              <a:t>1/2</a:t>
            </a:r>
            <a:r>
              <a:rPr lang="tr-TR" sz="2800" dirty="0" smtClean="0"/>
              <a:t> = 48-72 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 Fluoxetine’s metabolites are </a:t>
            </a:r>
            <a:r>
              <a:rPr lang="tr-TR" sz="2800" dirty="0"/>
              <a:t>active </a:t>
            </a:r>
            <a:endParaRPr lang="tr-TR" sz="2800" dirty="0" smtClean="0"/>
          </a:p>
          <a:p>
            <a:pPr>
              <a:lnSpc>
                <a:spcPct val="150000"/>
              </a:lnSpc>
            </a:pPr>
            <a:r>
              <a:rPr lang="tr-TR" sz="2800" dirty="0" smtClean="0"/>
              <a:t>(</a:t>
            </a:r>
            <a:r>
              <a:rPr lang="tr-TR" sz="2800" dirty="0"/>
              <a:t>t</a:t>
            </a:r>
            <a:r>
              <a:rPr lang="tr-TR" sz="2800" baseline="-25000" dirty="0"/>
              <a:t>1/2</a:t>
            </a:r>
            <a:r>
              <a:rPr lang="tr-TR" sz="2800" dirty="0"/>
              <a:t> </a:t>
            </a:r>
            <a:r>
              <a:rPr lang="tr-TR" sz="2800" dirty="0" err="1" smtClean="0"/>
              <a:t>several</a:t>
            </a:r>
            <a:r>
              <a:rPr lang="tr-TR" sz="2800" dirty="0" smtClean="0"/>
              <a:t> </a:t>
            </a:r>
            <a:r>
              <a:rPr lang="tr-TR" sz="2800" dirty="0" err="1" smtClean="0"/>
              <a:t>days</a:t>
            </a:r>
            <a:r>
              <a:rPr lang="tr-TR" sz="2800" dirty="0" smtClean="0"/>
              <a:t>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err="1" smtClean="0"/>
              <a:t>Dose</a:t>
            </a:r>
            <a:r>
              <a:rPr lang="tr-TR" sz="2800" dirty="0" smtClean="0"/>
              <a:t> </a:t>
            </a:r>
            <a:r>
              <a:rPr lang="tr-TR" sz="2800" dirty="0" err="1" smtClean="0"/>
              <a:t>titration</a:t>
            </a:r>
            <a:r>
              <a:rPr lang="tr-TR" sz="2800" dirty="0" smtClean="0"/>
              <a:t>/</a:t>
            </a:r>
            <a:r>
              <a:rPr lang="tr-TR" sz="2800" dirty="0" err="1" smtClean="0"/>
              <a:t>division</a:t>
            </a:r>
            <a:r>
              <a:rPr lang="tr-TR" sz="2800" dirty="0" smtClean="0"/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unnecessary</a:t>
            </a:r>
            <a:endParaRPr lang="tr-TR" sz="32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200" dirty="0" err="1" smtClean="0">
                <a:solidFill>
                  <a:srgbClr val="FF0000"/>
                </a:solidFill>
              </a:rPr>
              <a:t>Single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morning</a:t>
            </a:r>
            <a:r>
              <a:rPr lang="tr-TR" sz="3200" dirty="0" smtClean="0">
                <a:solidFill>
                  <a:srgbClr val="FF0000"/>
                </a:solidFill>
              </a:rPr>
              <a:t>/</a:t>
            </a:r>
            <a:r>
              <a:rPr lang="tr-TR" sz="3200" dirty="0" err="1" smtClean="0">
                <a:solidFill>
                  <a:srgbClr val="FF0000"/>
                </a:solidFill>
              </a:rPr>
              <a:t>evening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dose</a:t>
            </a:r>
            <a:endParaRPr lang="tr-TR" sz="32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tr-TR" sz="2800" dirty="0"/>
          </a:p>
        </p:txBody>
      </p:sp>
      <p:pic>
        <p:nvPicPr>
          <p:cNvPr id="10242" name="Picture 2" descr="http://t1.gstatic.com/images?q=tbn:ANd9GcQCAunrbwBlf9AVC863Fvm2XVXB9V-JpuYyw09rwDg1zwOWC0p_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7454" y="5782858"/>
            <a:ext cx="2520280" cy="3090334"/>
          </a:xfrm>
          <a:prstGeom prst="rect">
            <a:avLst/>
          </a:prstGeom>
          <a:noFill/>
        </p:spPr>
      </p:pic>
      <p:pic>
        <p:nvPicPr>
          <p:cNvPr id="2050" name="Picture 2" descr="https://static.tebrp.com/tebrp_img_guid/ug2_8f414645-eaf8-45e3-a060-2726fdf8b03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1" t="24937" r="27833" b="13072"/>
          <a:stretch/>
        </p:blipFill>
        <p:spPr bwMode="auto">
          <a:xfrm>
            <a:off x="476672" y="5661412"/>
            <a:ext cx="24105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4" name="Rectangle 3"/>
          <p:cNvSpPr/>
          <p:nvPr/>
        </p:nvSpPr>
        <p:spPr>
          <a:xfrm>
            <a:off x="824823" y="467544"/>
            <a:ext cx="54124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600" dirty="0" smtClean="0">
                <a:solidFill>
                  <a:prstClr val="black"/>
                </a:solidFill>
              </a:rPr>
              <a:t>Insomnia, tremors, GI symptoms, decreased libido, headache, rashes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600" u="sng" dirty="0" smtClean="0">
                <a:solidFill>
                  <a:prstClr val="black"/>
                </a:solidFill>
              </a:rPr>
              <a:t>weight gain with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paroxetine</a:t>
            </a:r>
            <a:r>
              <a:rPr lang="tr-TR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t1.gstatic.com/images?q=tbn:ANd9GcQCAunrbwBlf9AVC863Fvm2XVXB9V-JpuYyw09rwDg1zwOWC0p_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7454" y="5442493"/>
            <a:ext cx="2520280" cy="30903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6301" y="2155568"/>
            <a:ext cx="2761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solidFill>
                  <a:srgbClr val="FF0000"/>
                </a:solidFill>
              </a:rPr>
              <a:t>adverse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5264" y="8532440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AOB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188641" y="179512"/>
            <a:ext cx="927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tr-TR" sz="3600" b="1" dirty="0" smtClean="0">
                <a:solidFill>
                  <a:srgbClr val="0070C0"/>
                </a:solidFill>
              </a:rPr>
              <a:t>TCA</a:t>
            </a: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625" y="1101114"/>
            <a:ext cx="4382931" cy="7478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tr-TR" sz="3200" dirty="0" smtClean="0"/>
          </a:p>
          <a:p>
            <a:pPr>
              <a:lnSpc>
                <a:spcPct val="150000"/>
              </a:lnSpc>
            </a:pPr>
            <a:r>
              <a:rPr lang="tr-TR" sz="3200" dirty="0" smtClean="0"/>
              <a:t>Imipramine 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(Tofranil)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Desimipramine (NA)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Clomipramine 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(Anafranil)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Amitriptyline 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(Laroxyl)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Nortriptyline (NA)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Trimipramine (NA)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Doxepin (NA)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Protriptyline (NA)</a:t>
            </a:r>
          </a:p>
          <a:p>
            <a:pPr>
              <a:lnSpc>
                <a:spcPct val="150000"/>
              </a:lnSpc>
            </a:pPr>
            <a:endParaRPr lang="tr-TR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93269"/>
            <a:ext cx="659735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600" dirty="0" smtClean="0"/>
              <a:t> Inhibit NE and 5-HT reuptake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600" dirty="0" smtClean="0"/>
              <a:t>Also block </a:t>
            </a:r>
            <a:r>
              <a:rPr lang="tr-TR" sz="3600" u="sng" dirty="0" smtClean="0"/>
              <a:t>alpha receptors</a:t>
            </a:r>
            <a:r>
              <a:rPr lang="tr-TR" sz="3600" dirty="0" smtClean="0"/>
              <a:t>, </a:t>
            </a:r>
            <a:r>
              <a:rPr lang="tr-TR" sz="3600" u="sng" dirty="0" err="1" smtClean="0"/>
              <a:t>cholinergic</a:t>
            </a:r>
            <a:r>
              <a:rPr lang="tr-TR" sz="3600" u="sng" dirty="0" smtClean="0"/>
              <a:t> </a:t>
            </a:r>
            <a:r>
              <a:rPr lang="tr-TR" sz="3600" u="sng" dirty="0" err="1" smtClean="0"/>
              <a:t>receptors</a:t>
            </a:r>
            <a:r>
              <a:rPr lang="tr-TR" sz="3600" u="sng" dirty="0" smtClean="0"/>
              <a:t> </a:t>
            </a:r>
            <a:r>
              <a:rPr lang="tr-TR" sz="3600" dirty="0" smtClean="0"/>
              <a:t>and </a:t>
            </a:r>
            <a:r>
              <a:rPr lang="tr-TR" sz="3600" u="sng" dirty="0" smtClean="0"/>
              <a:t>histamine receptors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600" dirty="0" smtClean="0"/>
              <a:t>TCA are related to antipsychotics </a:t>
            </a:r>
            <a:r>
              <a:rPr lang="tr-TR" sz="3600" dirty="0" err="1" smtClean="0"/>
              <a:t>and</a:t>
            </a:r>
            <a:r>
              <a:rPr lang="tr-TR" sz="3600" dirty="0" smtClean="0"/>
              <a:t> </a:t>
            </a:r>
            <a:r>
              <a:rPr lang="tr-TR" sz="3600" dirty="0" err="1" smtClean="0"/>
              <a:t>share</a:t>
            </a:r>
            <a:r>
              <a:rPr lang="tr-TR" sz="3600" dirty="0" smtClean="0"/>
              <a:t> pharmacological actions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600" dirty="0"/>
              <a:t>t</a:t>
            </a:r>
            <a:r>
              <a:rPr lang="tr-TR" sz="3600" baseline="-25000" dirty="0"/>
              <a:t>1/2</a:t>
            </a:r>
            <a:r>
              <a:rPr lang="tr-TR" sz="3600" dirty="0"/>
              <a:t> = </a:t>
            </a:r>
            <a:r>
              <a:rPr lang="tr-TR" sz="3600" dirty="0" smtClean="0"/>
              <a:t>8-36 h, once daily dosing</a:t>
            </a:r>
            <a:endParaRPr lang="tr-TR" sz="3600" dirty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600" dirty="0" smtClean="0"/>
              <a:t>All of them require extensive </a:t>
            </a:r>
            <a:r>
              <a:rPr lang="tr-TR" sz="3600" dirty="0" err="1" smtClean="0"/>
              <a:t>hepatic</a:t>
            </a:r>
            <a:r>
              <a:rPr lang="tr-TR" sz="3600" dirty="0" smtClean="0"/>
              <a:t> </a:t>
            </a:r>
            <a:r>
              <a:rPr lang="tr-TR" sz="3600" dirty="0" err="1" smtClean="0"/>
              <a:t>metabolism</a:t>
            </a:r>
            <a:endParaRPr lang="tr-TR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95131" y="470104"/>
            <a:ext cx="927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tr-TR" sz="3600" b="1" dirty="0" smtClean="0">
                <a:solidFill>
                  <a:srgbClr val="0070C0"/>
                </a:solidFill>
              </a:rPr>
              <a:t>TCA</a:t>
            </a:r>
            <a:endParaRPr lang="tr-T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836712" y="683568"/>
            <a:ext cx="492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Q. </a:t>
            </a:r>
            <a:r>
              <a:rPr lang="tr-TR" sz="3200" dirty="0" err="1" smtClean="0"/>
              <a:t>blocking</a:t>
            </a:r>
            <a:r>
              <a:rPr lang="tr-TR" sz="3200" dirty="0" smtClean="0"/>
              <a:t> </a:t>
            </a:r>
            <a:r>
              <a:rPr lang="tr-TR" sz="3200" dirty="0" err="1"/>
              <a:t>alpha</a:t>
            </a:r>
            <a:r>
              <a:rPr lang="tr-TR" sz="3200" dirty="0"/>
              <a:t> </a:t>
            </a:r>
            <a:r>
              <a:rPr lang="tr-TR" sz="3200" dirty="0" err="1" smtClean="0"/>
              <a:t>receptors</a:t>
            </a:r>
            <a:r>
              <a:rPr lang="tr-TR" sz="3200" dirty="0" smtClean="0"/>
              <a:t>?</a:t>
            </a:r>
            <a:endParaRPr lang="en-US" sz="3200" dirty="0"/>
          </a:p>
        </p:txBody>
      </p:sp>
      <p:sp>
        <p:nvSpPr>
          <p:cNvPr id="4" name="Dikdörtgen 3"/>
          <p:cNvSpPr/>
          <p:nvPr/>
        </p:nvSpPr>
        <p:spPr>
          <a:xfrm>
            <a:off x="692696" y="3491880"/>
            <a:ext cx="5629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Q. </a:t>
            </a:r>
            <a:r>
              <a:rPr lang="tr-TR" sz="3200" dirty="0" err="1" smtClean="0"/>
              <a:t>blocking</a:t>
            </a:r>
            <a:r>
              <a:rPr lang="tr-TR" sz="3200" dirty="0" smtClean="0"/>
              <a:t> </a:t>
            </a:r>
            <a:r>
              <a:rPr lang="tr-TR" sz="3200" dirty="0" err="1" smtClean="0"/>
              <a:t>cholineric</a:t>
            </a:r>
            <a:r>
              <a:rPr lang="tr-TR" sz="3200" dirty="0" smtClean="0"/>
              <a:t> </a:t>
            </a:r>
            <a:r>
              <a:rPr lang="tr-TR" sz="3200" dirty="0" err="1" smtClean="0"/>
              <a:t>receptors</a:t>
            </a:r>
            <a:r>
              <a:rPr lang="tr-TR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92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664" y="539552"/>
            <a:ext cx="6192688" cy="7248138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800" b="1" dirty="0" smtClean="0">
                <a:solidFill>
                  <a:srgbClr val="0070C0"/>
                </a:solidFill>
              </a:rPr>
              <a:t>Diagnostic criteria for depression</a:t>
            </a:r>
          </a:p>
          <a:p>
            <a:pPr>
              <a:spcAft>
                <a:spcPts val="600"/>
              </a:spcAft>
            </a:pPr>
            <a:r>
              <a:rPr lang="tr-TR" sz="2800" dirty="0" smtClean="0"/>
              <a:t>• Depressed or irritable mood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• Decreased interest in pleasurable activities and ability to experience pleasure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• Significant weight gain or loss (&gt;5% change in a month)</a:t>
            </a:r>
          </a:p>
          <a:p>
            <a:pPr>
              <a:spcAft>
                <a:spcPts val="600"/>
              </a:spcAft>
            </a:pPr>
            <a:r>
              <a:rPr lang="tr-TR" sz="2800" dirty="0" smtClean="0"/>
              <a:t>• Insomnia or hypersomnia</a:t>
            </a:r>
          </a:p>
          <a:p>
            <a:pPr>
              <a:spcAft>
                <a:spcPts val="600"/>
              </a:spcAft>
            </a:pPr>
            <a:r>
              <a:rPr lang="tr-TR" sz="2800" dirty="0" smtClean="0"/>
              <a:t>• Psychomotor agitation or retardation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• Fatigue or loss of energy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• Feelings of worthlessness or excessive guilt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• Diminished ability to think or concentrate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• Recurrent thoughts of death or suicide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311561" y="1475656"/>
            <a:ext cx="4522812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sz="3600" dirty="0" smtClean="0">
                <a:solidFill>
                  <a:prstClr val="black"/>
                </a:solidFill>
              </a:rPr>
              <a:t>Venlafaxine </a:t>
            </a:r>
            <a:r>
              <a:rPr lang="tr-TR" sz="3600" dirty="0">
                <a:solidFill>
                  <a:srgbClr val="F79646">
                    <a:lumMod val="75000"/>
                  </a:srgbClr>
                </a:solidFill>
              </a:rPr>
              <a:t>(Efexor)</a:t>
            </a:r>
          </a:p>
          <a:p>
            <a:pPr lvl="0">
              <a:lnSpc>
                <a:spcPct val="150000"/>
              </a:lnSpc>
            </a:pPr>
            <a:r>
              <a:rPr lang="tr-TR" sz="3600" dirty="0" smtClean="0">
                <a:solidFill>
                  <a:prstClr val="black"/>
                </a:solidFill>
              </a:rPr>
              <a:t>Desvenlafaxine (NA)</a:t>
            </a:r>
            <a:endParaRPr lang="tr-TR" sz="36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tr-TR" sz="3600" dirty="0" smtClean="0">
                <a:solidFill>
                  <a:prstClr val="black"/>
                </a:solidFill>
              </a:rPr>
              <a:t>Duloxetine </a:t>
            </a:r>
            <a:r>
              <a:rPr lang="tr-TR" sz="3600" dirty="0">
                <a:solidFill>
                  <a:srgbClr val="F79646">
                    <a:lumMod val="75000"/>
                  </a:srgbClr>
                </a:solidFill>
              </a:rPr>
              <a:t>(Cymbalta)</a:t>
            </a:r>
          </a:p>
          <a:p>
            <a:pPr lvl="0">
              <a:lnSpc>
                <a:spcPct val="150000"/>
              </a:lnSpc>
            </a:pPr>
            <a:r>
              <a:rPr lang="tr-TR" sz="3600" dirty="0" smtClean="0">
                <a:solidFill>
                  <a:prstClr val="black"/>
                </a:solidFill>
              </a:rPr>
              <a:t>Milnacipran </a:t>
            </a:r>
            <a:r>
              <a:rPr lang="tr-TR" sz="3600" dirty="0">
                <a:solidFill>
                  <a:srgbClr val="F79646">
                    <a:lumMod val="75000"/>
                  </a:srgbClr>
                </a:solidFill>
              </a:rPr>
              <a:t>(İxel)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131" y="470104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tr-TR" sz="3600" b="1" dirty="0" smtClean="0">
                <a:solidFill>
                  <a:srgbClr val="0070C0"/>
                </a:solidFill>
              </a:rPr>
              <a:t>SNRI</a:t>
            </a:r>
            <a:endParaRPr lang="tr-T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260649" y="1259632"/>
            <a:ext cx="585448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 Bind to serotonin and NE and 5-HT 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transporters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DO NOT block alpha receptors, 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cholinergic receptors and histamine 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receptors</a:t>
            </a:r>
            <a:endParaRPr lang="tr-T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95131" y="470104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tr-TR" sz="3600" b="1" dirty="0" smtClean="0">
                <a:solidFill>
                  <a:srgbClr val="0070C0"/>
                </a:solidFill>
              </a:rPr>
              <a:t>SNRI</a:t>
            </a:r>
            <a:endParaRPr lang="tr-TR" sz="36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cdn.pharmacologycorner.com/wp-content/uploads/2009/05/tca-side-effects1-1017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272" y="4788024"/>
            <a:ext cx="4377960" cy="4071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57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836712" y="1768698"/>
            <a:ext cx="56783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600" dirty="0" smtClean="0"/>
              <a:t> All adverse effects of SSRI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600" dirty="0" smtClean="0"/>
              <a:t> </a:t>
            </a:r>
            <a:r>
              <a:rPr lang="tr-TR" sz="4400" dirty="0" smtClean="0"/>
              <a:t>Noradrenergic</a:t>
            </a:r>
            <a:r>
              <a:rPr lang="tr-TR" sz="3600" dirty="0" smtClean="0"/>
              <a:t> adverse effects on CV system: increase in blood pressure, </a:t>
            </a:r>
          </a:p>
          <a:p>
            <a:pPr>
              <a:lnSpc>
                <a:spcPct val="150000"/>
              </a:lnSpc>
            </a:pPr>
            <a:r>
              <a:rPr lang="tr-TR" sz="3600" dirty="0" smtClean="0"/>
              <a:t>    </a:t>
            </a:r>
            <a:r>
              <a:rPr lang="tr-TR" sz="3600" dirty="0" err="1" smtClean="0"/>
              <a:t>heart</a:t>
            </a:r>
            <a:r>
              <a:rPr lang="tr-TR" sz="3600" dirty="0" smtClean="0"/>
              <a:t> rate CNS stimulation</a:t>
            </a:r>
          </a:p>
          <a:p>
            <a:pPr>
              <a:lnSpc>
                <a:spcPct val="150000"/>
              </a:lnSpc>
            </a:pPr>
            <a:endParaRPr lang="tr-TR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95131" y="470104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tr-TR" sz="3600" b="1" dirty="0" smtClean="0">
                <a:solidFill>
                  <a:srgbClr val="0070C0"/>
                </a:solidFill>
              </a:rPr>
              <a:t>SNRI</a:t>
            </a: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301" y="2155568"/>
            <a:ext cx="2761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solidFill>
                  <a:srgbClr val="FF0000"/>
                </a:solidFill>
              </a:rPr>
              <a:t>adverse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5264" y="8532440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AOB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760165" y="1259632"/>
            <a:ext cx="57978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/>
              <a:t>Phenelzine (NA)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Tranylcypromine (NA)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Selegiline 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(Moverdin, </a:t>
            </a:r>
            <a:r>
              <a:rPr lang="tr-TR" sz="3200" u="sng" dirty="0" smtClean="0">
                <a:solidFill>
                  <a:schemeClr val="accent6">
                    <a:lumMod val="75000"/>
                  </a:schemeClr>
                </a:solidFill>
              </a:rPr>
              <a:t>Parkinson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’s)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Moclobemide 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(Aurorix)</a:t>
            </a:r>
          </a:p>
          <a:p>
            <a:pPr>
              <a:lnSpc>
                <a:spcPct val="150000"/>
              </a:lnSpc>
            </a:pPr>
            <a:endParaRPr lang="tr-TR" sz="3200" dirty="0"/>
          </a:p>
        </p:txBody>
      </p:sp>
      <p:pic>
        <p:nvPicPr>
          <p:cNvPr id="7" name="Picture 2" descr="C:\Users\farmokoloji\Pictures\Res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04" y="4427984"/>
            <a:ext cx="5620529" cy="4544133"/>
          </a:xfrm>
          <a:prstGeom prst="rect">
            <a:avLst/>
          </a:prstGeom>
          <a:noFill/>
        </p:spPr>
      </p:pic>
      <p:sp>
        <p:nvSpPr>
          <p:cNvPr id="8" name="TextBox 3"/>
          <p:cNvSpPr txBox="1"/>
          <p:nvPr/>
        </p:nvSpPr>
        <p:spPr>
          <a:xfrm>
            <a:off x="295131" y="470104"/>
            <a:ext cx="3630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tr-TR" sz="3600" b="1" dirty="0" smtClean="0">
                <a:solidFill>
                  <a:srgbClr val="0070C0"/>
                </a:solidFill>
              </a:rPr>
              <a:t>MAO INHIBITORS</a:t>
            </a:r>
            <a:endParaRPr lang="tr-T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404664" y="611560"/>
            <a:ext cx="5688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600" dirty="0" err="1" smtClean="0">
                <a:solidFill>
                  <a:srgbClr val="FF0000"/>
                </a:solidFill>
              </a:rPr>
              <a:t>Moclobemide</a:t>
            </a:r>
            <a:r>
              <a:rPr lang="tr-TR" sz="3600" dirty="0" smtClean="0">
                <a:solidFill>
                  <a:prstClr val="black"/>
                </a:solidFill>
              </a:rPr>
              <a:t> (</a:t>
            </a:r>
            <a:r>
              <a:rPr lang="tr-TR" sz="3600" dirty="0" err="1" smtClean="0">
                <a:solidFill>
                  <a:prstClr val="black"/>
                </a:solidFill>
              </a:rPr>
              <a:t>Aurorix</a:t>
            </a:r>
            <a:r>
              <a:rPr lang="tr-TR" sz="3600" dirty="0" smtClean="0">
                <a:solidFill>
                  <a:prstClr val="black"/>
                </a:solidFill>
              </a:rPr>
              <a:t>) is </a:t>
            </a:r>
            <a:r>
              <a:rPr lang="tr-TR" sz="3600" dirty="0" smtClean="0">
                <a:solidFill>
                  <a:prstClr val="black"/>
                </a:solidFill>
              </a:rPr>
              <a:t>a selective and reversible inhibitor of MAO-A </a:t>
            </a:r>
            <a:endParaRPr lang="tr-TR" sz="3600" dirty="0">
              <a:solidFill>
                <a:prstClr val="black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04664" y="2957691"/>
            <a:ext cx="2761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err="1" smtClean="0">
                <a:solidFill>
                  <a:srgbClr val="FF0000"/>
                </a:solidFill>
              </a:rPr>
              <a:t>Caution</a:t>
            </a:r>
            <a:r>
              <a:rPr lang="tr-TR" sz="4400" dirty="0" smtClean="0">
                <a:solidFill>
                  <a:srgbClr val="FF0000"/>
                </a:solidFill>
              </a:rPr>
              <a:t>!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24744" y="3707904"/>
            <a:ext cx="51435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600" dirty="0" err="1" smtClean="0">
                <a:solidFill>
                  <a:srgbClr val="FF0000"/>
                </a:solidFill>
              </a:rPr>
              <a:t>Hypertensive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rxn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3600" dirty="0" err="1" smtClean="0">
                <a:solidFill>
                  <a:srgbClr val="FF0000"/>
                </a:solidFill>
              </a:rPr>
              <a:t>with</a:t>
            </a:r>
            <a:r>
              <a:rPr lang="tr-TR" sz="3600" dirty="0" smtClean="0">
                <a:solidFill>
                  <a:srgbClr val="FF0000"/>
                </a:solidFill>
              </a:rPr>
              <a:t> MAO </a:t>
            </a:r>
            <a:r>
              <a:rPr lang="tr-TR" sz="3600" dirty="0" err="1" smtClean="0">
                <a:solidFill>
                  <a:srgbClr val="FF0000"/>
                </a:solidFill>
              </a:rPr>
              <a:t>inhibitors</a:t>
            </a:r>
            <a:endParaRPr lang="tr-TR" sz="3600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tr-TR" sz="3600" dirty="0">
                <a:solidFill>
                  <a:prstClr val="black"/>
                </a:solidFill>
              </a:rPr>
              <a:t>	</a:t>
            </a:r>
            <a:r>
              <a:rPr lang="tr-TR" sz="3600" dirty="0" smtClean="0">
                <a:solidFill>
                  <a:prstClr val="black"/>
                </a:solidFill>
              </a:rPr>
              <a:t>MAO </a:t>
            </a:r>
            <a:r>
              <a:rPr lang="tr-TR" sz="3600" dirty="0" err="1" smtClean="0">
                <a:solidFill>
                  <a:prstClr val="black"/>
                </a:solidFill>
              </a:rPr>
              <a:t>inh</a:t>
            </a:r>
            <a:r>
              <a:rPr lang="tr-TR" sz="3600" dirty="0" smtClean="0">
                <a:solidFill>
                  <a:prstClr val="black"/>
                </a:solidFill>
              </a:rPr>
              <a:t> </a:t>
            </a:r>
            <a:r>
              <a:rPr lang="tr-TR" sz="3600" dirty="0" err="1" smtClean="0">
                <a:solidFill>
                  <a:prstClr val="black"/>
                </a:solidFill>
              </a:rPr>
              <a:t>increases</a:t>
            </a:r>
            <a:r>
              <a:rPr lang="tr-TR" sz="3600" dirty="0" smtClean="0">
                <a:solidFill>
                  <a:prstClr val="black"/>
                </a:solidFill>
              </a:rPr>
              <a:t> 	</a:t>
            </a:r>
            <a:r>
              <a:rPr lang="tr-TR" sz="3600" dirty="0" err="1" smtClean="0">
                <a:solidFill>
                  <a:prstClr val="black"/>
                </a:solidFill>
              </a:rPr>
              <a:t>catecholamine</a:t>
            </a:r>
            <a:r>
              <a:rPr lang="tr-TR" sz="3600" dirty="0" smtClean="0">
                <a:solidFill>
                  <a:prstClr val="black"/>
                </a:solidFill>
              </a:rPr>
              <a:t> </a:t>
            </a:r>
            <a:r>
              <a:rPr lang="tr-TR" sz="3600" dirty="0" err="1" smtClean="0">
                <a:solidFill>
                  <a:prstClr val="black"/>
                </a:solidFill>
              </a:rPr>
              <a:t>stores</a:t>
            </a:r>
            <a:r>
              <a:rPr lang="tr-TR" sz="3600" dirty="0" smtClean="0">
                <a:solidFill>
                  <a:prstClr val="black"/>
                </a:solidFill>
              </a:rPr>
              <a:t> 	in </a:t>
            </a:r>
            <a:r>
              <a:rPr lang="tr-TR" sz="3600" dirty="0" err="1" smtClean="0">
                <a:solidFill>
                  <a:prstClr val="black"/>
                </a:solidFill>
              </a:rPr>
              <a:t>nerve</a:t>
            </a:r>
            <a:r>
              <a:rPr lang="tr-TR" sz="3600" dirty="0" smtClean="0">
                <a:solidFill>
                  <a:prstClr val="black"/>
                </a:solidFill>
              </a:rPr>
              <a:t> </a:t>
            </a:r>
            <a:r>
              <a:rPr lang="tr-TR" sz="3600" dirty="0" err="1" smtClean="0">
                <a:solidFill>
                  <a:prstClr val="black"/>
                </a:solidFill>
              </a:rPr>
              <a:t>endings</a:t>
            </a:r>
            <a:endParaRPr lang="tr-TR" sz="3600" dirty="0" smtClean="0">
              <a:solidFill>
                <a:prstClr val="black"/>
              </a:solidFill>
            </a:endParaRP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endParaRPr lang="tr-TR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55575" y="323528"/>
            <a:ext cx="6741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sz="3200" dirty="0" err="1">
                <a:solidFill>
                  <a:srgbClr val="FF0000"/>
                </a:solidFill>
              </a:rPr>
              <a:t>Hypertensive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rxn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 err="1">
                <a:solidFill>
                  <a:srgbClr val="FF0000"/>
                </a:solidFill>
              </a:rPr>
              <a:t>with</a:t>
            </a:r>
            <a:r>
              <a:rPr lang="tr-TR" sz="3200" dirty="0">
                <a:solidFill>
                  <a:srgbClr val="FF0000"/>
                </a:solidFill>
              </a:rPr>
              <a:t> MAO </a:t>
            </a:r>
            <a:r>
              <a:rPr lang="tr-TR" sz="3200" dirty="0" err="1" smtClean="0">
                <a:solidFill>
                  <a:srgbClr val="FF0000"/>
                </a:solidFill>
              </a:rPr>
              <a:t>inhibitors</a:t>
            </a:r>
            <a:endParaRPr lang="tr-TR" sz="3200" dirty="0" smtClean="0">
              <a:solidFill>
                <a:srgbClr val="FF0000"/>
              </a:solidFill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200" dirty="0" err="1" smtClean="0"/>
              <a:t>What</a:t>
            </a:r>
            <a:r>
              <a:rPr lang="tr-TR" sz="3200" dirty="0" smtClean="0"/>
              <a:t> is </a:t>
            </a:r>
            <a:r>
              <a:rPr lang="tr-TR" sz="3200" dirty="0" err="1" smtClean="0"/>
              <a:t>cheese</a:t>
            </a:r>
            <a:r>
              <a:rPr lang="tr-TR" sz="3200" dirty="0" smtClean="0"/>
              <a:t> </a:t>
            </a:r>
            <a:r>
              <a:rPr lang="tr-TR" sz="3200" dirty="0" err="1" smtClean="0"/>
              <a:t>reaction</a:t>
            </a:r>
            <a:r>
              <a:rPr lang="tr-TR" sz="3200" dirty="0" smtClean="0"/>
              <a:t>?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200" dirty="0" err="1" smtClean="0"/>
              <a:t>What</a:t>
            </a:r>
            <a:r>
              <a:rPr lang="tr-TR" sz="3200" dirty="0" smtClean="0"/>
              <a:t> is </a:t>
            </a:r>
            <a:r>
              <a:rPr lang="tr-TR" sz="3200" dirty="0" err="1" smtClean="0"/>
              <a:t>tyramine</a:t>
            </a:r>
            <a:r>
              <a:rPr lang="tr-TR" sz="3200" dirty="0" smtClean="0"/>
              <a:t>?</a:t>
            </a:r>
          </a:p>
          <a:p>
            <a:pPr lvl="0">
              <a:lnSpc>
                <a:spcPct val="150000"/>
              </a:lnSpc>
            </a:pP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5" name="AutoShape 4" descr="chees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45" y="3131840"/>
            <a:ext cx="1771650" cy="177165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377" y="6967664"/>
            <a:ext cx="2628900" cy="174307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89" y="6943851"/>
            <a:ext cx="2552700" cy="1790700"/>
          </a:xfrm>
          <a:prstGeom prst="rect">
            <a:avLst/>
          </a:prstGeom>
        </p:spPr>
      </p:pic>
      <p:pic>
        <p:nvPicPr>
          <p:cNvPr id="12" name="Picture 2" descr="https://static.tebrp.com/tebrp_img_guid/ug2_3cd63664-f425-42f5-a92b-14e9a01ad2b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" b="17608"/>
          <a:stretch/>
        </p:blipFill>
        <p:spPr bwMode="auto">
          <a:xfrm>
            <a:off x="2348880" y="2699792"/>
            <a:ext cx="3839346" cy="33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435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5264" y="8532440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AOB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404664" y="444549"/>
            <a:ext cx="3694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tr-TR" sz="3600" b="1" dirty="0" err="1" smtClean="0">
                <a:solidFill>
                  <a:srgbClr val="0070C0"/>
                </a:solidFill>
              </a:rPr>
              <a:t>Novel</a:t>
            </a:r>
            <a:r>
              <a:rPr lang="tr-TR" sz="3600" b="1" dirty="0" smtClean="0">
                <a:solidFill>
                  <a:srgbClr val="0070C0"/>
                </a:solidFill>
              </a:rPr>
              <a:t> </a:t>
            </a:r>
            <a:r>
              <a:rPr lang="tr-TR" sz="3600" b="1" dirty="0" err="1" smtClean="0">
                <a:solidFill>
                  <a:srgbClr val="0070C0"/>
                </a:solidFill>
              </a:rPr>
              <a:t>Compounds</a:t>
            </a: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065" y="1113667"/>
            <a:ext cx="6050374" cy="7848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/>
              <a:t>Trazodone 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tr-TR" sz="2800" dirty="0" err="1" smtClean="0">
                <a:solidFill>
                  <a:schemeClr val="accent6">
                    <a:lumMod val="75000"/>
                  </a:schemeClr>
                </a:solidFill>
              </a:rPr>
              <a:t>Desyrel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tr-TR" sz="2800" dirty="0" err="1"/>
              <a:t>Reboxetine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tr-TR" sz="2800" dirty="0" err="1" smtClean="0">
                <a:solidFill>
                  <a:schemeClr val="accent6">
                    <a:lumMod val="75000"/>
                  </a:schemeClr>
                </a:solidFill>
              </a:rPr>
              <a:t>Edronax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tr-TR" sz="2800" dirty="0" err="1"/>
              <a:t>Bupropion</a:t>
            </a:r>
            <a:r>
              <a:rPr lang="tr-TR" sz="2800" dirty="0"/>
              <a:t>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tr-TR" sz="2800" dirty="0" err="1">
                <a:solidFill>
                  <a:schemeClr val="accent6">
                    <a:lumMod val="75000"/>
                  </a:schemeClr>
                </a:solidFill>
              </a:rPr>
              <a:t>Wellbutrin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 XL, </a:t>
            </a:r>
            <a:r>
              <a:rPr lang="tr-TR" sz="2800" dirty="0" err="1">
                <a:solidFill>
                  <a:schemeClr val="accent6">
                    <a:lumMod val="75000"/>
                  </a:schemeClr>
                </a:solidFill>
              </a:rPr>
              <a:t>Zyban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tr-TR" sz="2800" dirty="0" err="1"/>
              <a:t>Mirtazapine</a:t>
            </a:r>
            <a:r>
              <a:rPr lang="tr-TR" sz="2800" dirty="0"/>
              <a:t> </a:t>
            </a:r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tr-TR" sz="2800" dirty="0" err="1">
                <a:solidFill>
                  <a:schemeClr val="accent6">
                    <a:lumMod val="75000"/>
                  </a:schemeClr>
                </a:solidFill>
              </a:rPr>
              <a:t>Minelza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tr-TR" sz="2800" dirty="0" err="1"/>
              <a:t>Agomelatine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tr-TR" sz="2800" dirty="0" err="1" smtClean="0">
                <a:solidFill>
                  <a:schemeClr val="accent6">
                    <a:lumMod val="75000"/>
                  </a:schemeClr>
                </a:solidFill>
              </a:rPr>
              <a:t>Valdoxan</a:t>
            </a: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tr-TR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err="1" smtClean="0"/>
              <a:t>Minor</a:t>
            </a:r>
            <a:r>
              <a:rPr lang="tr-TR" sz="2800" dirty="0" smtClean="0"/>
              <a:t> </a:t>
            </a:r>
            <a:r>
              <a:rPr lang="tr-TR" sz="2800" dirty="0" smtClean="0"/>
              <a:t>effects on amine transporters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Trazodone has anxiolytic as well as 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antidepressant actions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hipnotic (</a:t>
            </a:r>
            <a:r>
              <a:rPr lang="tr-TR" sz="2800" i="1" dirty="0" smtClean="0"/>
              <a:t>unlabeled</a:t>
            </a:r>
            <a:r>
              <a:rPr lang="tr-TR" sz="2800" dirty="0" smtClean="0"/>
              <a:t>), no tolerance or 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addiction (single dose, at night)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FF0000"/>
                </a:solidFill>
              </a:rPr>
              <a:t>adverse:</a:t>
            </a:r>
            <a:r>
              <a:rPr lang="tr-TR" sz="2800" dirty="0" smtClean="0"/>
              <a:t> Sedation, GI disturbance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306301" y="2155568"/>
            <a:ext cx="2761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solidFill>
                  <a:srgbClr val="FF0000"/>
                </a:solidFill>
              </a:rPr>
              <a:t>adverse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4744" y="2524711"/>
            <a:ext cx="55172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Mirtazapine; </a:t>
            </a:r>
          </a:p>
          <a:p>
            <a:pPr lvl="0">
              <a:lnSpc>
                <a:spcPct val="150000"/>
              </a:lnSpc>
            </a:pPr>
            <a:r>
              <a:rPr lang="tr-TR" sz="3600" dirty="0" smtClean="0">
                <a:solidFill>
                  <a:prstClr val="black"/>
                </a:solidFill>
              </a:rPr>
              <a:t>somnolence</a:t>
            </a:r>
            <a:r>
              <a:rPr lang="tr-TR" sz="2800" dirty="0" smtClean="0">
                <a:solidFill>
                  <a:prstClr val="black"/>
                </a:solidFill>
              </a:rPr>
              <a:t>, increased appetite, dizziness, weight gain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Amoxapine and maprotiline;  </a:t>
            </a:r>
          </a:p>
          <a:p>
            <a:pPr lvl="0">
              <a:lnSpc>
                <a:spcPct val="150000"/>
              </a:lnSpc>
            </a:pPr>
            <a:r>
              <a:rPr lang="tr-TR" sz="2800" dirty="0" smtClean="0">
                <a:solidFill>
                  <a:prstClr val="black"/>
                </a:solidFill>
              </a:rPr>
              <a:t>similar to TCA </a:t>
            </a:r>
          </a:p>
          <a:p>
            <a:pPr lvl="0">
              <a:lnSpc>
                <a:spcPct val="150000"/>
              </a:lnSpc>
            </a:pPr>
            <a:endParaRPr lang="tr-TR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5264" y="8532440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AOB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28</a:t>
            </a:fld>
            <a:endParaRPr lang="tr-TR"/>
          </a:p>
        </p:txBody>
      </p:sp>
      <p:pic>
        <p:nvPicPr>
          <p:cNvPr id="4098" name="Picture 2" descr="http://t1.gstatic.com/images?q=tbn:ANd9GcRpdf6uAwFa4mWafaxezJDWalgZ0OT9Z-UbGhCPYunQIyWwTsk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832" y="5868144"/>
            <a:ext cx="2537425" cy="266429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74417" y="333651"/>
            <a:ext cx="58326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</a:rPr>
              <a:t>Mechanism of </a:t>
            </a:r>
            <a:r>
              <a:rPr lang="tr-TR" sz="2800" dirty="0" smtClean="0">
                <a:solidFill>
                  <a:prstClr val="black"/>
                </a:solidFill>
              </a:rPr>
              <a:t>action of bupropion</a:t>
            </a:r>
            <a:r>
              <a:rPr lang="tr-TR" sz="2800" dirty="0">
                <a:solidFill>
                  <a:prstClr val="black"/>
                </a:solidFill>
              </a:rPr>
              <a:t>, </a:t>
            </a:r>
            <a:r>
              <a:rPr lang="tr-TR" sz="2800" dirty="0" smtClean="0">
                <a:solidFill>
                  <a:prstClr val="black"/>
                </a:solidFill>
              </a:rPr>
              <a:t>unknown, not related to 5-HT or NE receptors or amine transporters 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</a:rPr>
              <a:t>Similar to amphetamines, slight stimulant </a:t>
            </a:r>
          </a:p>
          <a:p>
            <a:pPr marL="457200" lvl="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>
                <a:solidFill>
                  <a:srgbClr val="FF0000"/>
                </a:solidFill>
              </a:rPr>
              <a:t>adverse:</a:t>
            </a:r>
            <a:r>
              <a:rPr lang="tr-TR" sz="2800" dirty="0" smtClean="0">
                <a:solidFill>
                  <a:prstClr val="black"/>
                </a:solidFill>
              </a:rPr>
              <a:t> dizziness, dry mouth, sweating, tremor, potential for seizures at high doses</a:t>
            </a:r>
            <a:endParaRPr lang="tr-TR" sz="2800" dirty="0">
              <a:solidFill>
                <a:srgbClr val="F79646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29</a:t>
            </a:fld>
            <a:endParaRPr lang="tr-TR"/>
          </a:p>
        </p:txBody>
      </p:sp>
      <p:pic>
        <p:nvPicPr>
          <p:cNvPr id="1026" name="Picture 2" descr="https://static.tebrp.com/tebrp_img_guid/ug1_2a1426ed-2e26-4973-9c29-15798d0f223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23323" r="14226" b="35752"/>
          <a:stretch/>
        </p:blipFill>
        <p:spPr bwMode="auto">
          <a:xfrm>
            <a:off x="-27384" y="992939"/>
            <a:ext cx="38164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32656" y="179512"/>
            <a:ext cx="2808312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Agomelatine</a:t>
            </a:r>
            <a:endParaRPr lang="tr-T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800" dirty="0" smtClean="0">
                <a:solidFill>
                  <a:schemeClr val="bg1"/>
                </a:solidFill>
              </a:rPr>
              <a:t>(start @25, </a:t>
            </a:r>
            <a:r>
              <a:rPr lang="tr-TR" sz="2800" dirty="0" err="1" smtClean="0">
                <a:solidFill>
                  <a:schemeClr val="bg1"/>
                </a:solidFill>
              </a:rPr>
              <a:t>up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to</a:t>
            </a:r>
            <a:r>
              <a:rPr lang="tr-TR" sz="2800" dirty="0" smtClean="0">
                <a:solidFill>
                  <a:schemeClr val="bg1"/>
                </a:solidFill>
              </a:rPr>
              <a:t> 50mg, NIGHT!)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static.tebrp.com/tebrp_img_guid/ug2_0d962fc0-c881-4381-bb53-9595d789254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31741" r="17250" b="17608"/>
          <a:stretch/>
        </p:blipFill>
        <p:spPr bwMode="auto">
          <a:xfrm>
            <a:off x="214649" y="3647850"/>
            <a:ext cx="3709532" cy="258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81246" y="5350870"/>
            <a:ext cx="2486023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Venlafaxine</a:t>
            </a:r>
            <a:r>
              <a:rPr lang="tr-TR" sz="2800" dirty="0" smtClean="0">
                <a:solidFill>
                  <a:schemeClr val="bg1"/>
                </a:solidFill>
              </a:rPr>
              <a:t> (start @ 75, </a:t>
            </a:r>
            <a:r>
              <a:rPr lang="tr-TR" sz="2800" dirty="0" err="1" smtClean="0">
                <a:solidFill>
                  <a:schemeClr val="bg1"/>
                </a:solidFill>
              </a:rPr>
              <a:t>up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to</a:t>
            </a:r>
            <a:r>
              <a:rPr lang="tr-TR" sz="2800" dirty="0" smtClean="0">
                <a:solidFill>
                  <a:schemeClr val="bg1"/>
                </a:solidFill>
              </a:rPr>
              <a:t> 375mg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s://static.tebrp.com/tebrp_img_guid/ug1_8f6aaf13-54f8-4ce1-a970-810d7592264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1" t="21158" r="16494" b="23655"/>
          <a:stretch/>
        </p:blipFill>
        <p:spPr bwMode="auto">
          <a:xfrm>
            <a:off x="3140968" y="6171025"/>
            <a:ext cx="3374132" cy="28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1152128" y="7646442"/>
            <a:ext cx="2664296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Duloxetine</a:t>
            </a:r>
            <a:endParaRPr lang="tr-T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800" dirty="0" smtClean="0">
                <a:solidFill>
                  <a:schemeClr val="bg1"/>
                </a:solidFill>
              </a:rPr>
              <a:t>(60mg, </a:t>
            </a:r>
            <a:r>
              <a:rPr lang="tr-TR" sz="2800" dirty="0" err="1" smtClean="0">
                <a:solidFill>
                  <a:schemeClr val="bg1"/>
                </a:solidFill>
              </a:rPr>
              <a:t>almost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fixed</a:t>
            </a:r>
            <a:r>
              <a:rPr lang="tr-TR" sz="2800" dirty="0" smtClean="0">
                <a:solidFill>
                  <a:schemeClr val="bg1"/>
                </a:solidFill>
              </a:rPr>
              <a:t>!)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static.tebrp.com/tebrp_img_guid/ug1_4c701e9c-f485-42eb-8aa2-f070da88358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25692" r="11958" b="28193"/>
          <a:stretch/>
        </p:blipFill>
        <p:spPr bwMode="auto">
          <a:xfrm rot="3181965">
            <a:off x="3302070" y="3138263"/>
            <a:ext cx="3440183" cy="211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4397422" y="1318162"/>
            <a:ext cx="2436761" cy="18158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chemeClr val="bg1"/>
                </a:solidFill>
              </a:rPr>
              <a:t>Trazodone</a:t>
            </a:r>
            <a:r>
              <a:rPr lang="tr-TR" sz="2800" dirty="0" smtClean="0">
                <a:solidFill>
                  <a:schemeClr val="bg1"/>
                </a:solidFill>
              </a:rPr>
              <a:t> (</a:t>
            </a:r>
            <a:r>
              <a:rPr lang="tr-TR" sz="2800" dirty="0" err="1" smtClean="0">
                <a:solidFill>
                  <a:schemeClr val="bg1"/>
                </a:solidFill>
              </a:rPr>
              <a:t>titrate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up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tr-TR" sz="2800" dirty="0" err="1" smtClean="0">
                <a:solidFill>
                  <a:schemeClr val="bg1"/>
                </a:solidFill>
              </a:rPr>
              <a:t>to</a:t>
            </a:r>
            <a:r>
              <a:rPr lang="tr-TR" sz="2800" dirty="0" smtClean="0">
                <a:solidFill>
                  <a:schemeClr val="bg1"/>
                </a:solidFill>
              </a:rPr>
              <a:t> at </a:t>
            </a:r>
            <a:r>
              <a:rPr lang="tr-TR" sz="2800" dirty="0" err="1" smtClean="0">
                <a:solidFill>
                  <a:schemeClr val="bg1"/>
                </a:solidFill>
              </a:rPr>
              <a:t>least</a:t>
            </a:r>
            <a:r>
              <a:rPr lang="tr-TR" sz="2800" dirty="0" smtClean="0">
                <a:solidFill>
                  <a:schemeClr val="bg1"/>
                </a:solidFill>
              </a:rPr>
              <a:t> 200mg/</a:t>
            </a:r>
            <a:r>
              <a:rPr lang="tr-TR" sz="2800" dirty="0" err="1" smtClean="0">
                <a:solidFill>
                  <a:schemeClr val="bg1"/>
                </a:solidFill>
              </a:rPr>
              <a:t>day</a:t>
            </a:r>
            <a:r>
              <a:rPr lang="tr-TR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260648" y="1259632"/>
            <a:ext cx="6453336" cy="590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tr-TR" sz="6600" b="1" dirty="0" smtClean="0">
                <a:solidFill>
                  <a:srgbClr val="FF0000"/>
                </a:solidFill>
              </a:rPr>
              <a:t>Pathophysiology of </a:t>
            </a:r>
          </a:p>
          <a:p>
            <a:pPr algn="ctr">
              <a:lnSpc>
                <a:spcPct val="200000"/>
              </a:lnSpc>
            </a:pPr>
            <a:r>
              <a:rPr lang="tr-TR" sz="6600" b="1" dirty="0" smtClean="0">
                <a:solidFill>
                  <a:srgbClr val="FF0000"/>
                </a:solidFill>
              </a:rPr>
              <a:t>Major Depression</a:t>
            </a:r>
            <a:endParaRPr lang="tr-TR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30</a:t>
            </a:fld>
            <a:endParaRPr lang="tr-TR"/>
          </a:p>
        </p:txBody>
      </p:sp>
      <p:pic>
        <p:nvPicPr>
          <p:cNvPr id="2050" name="Picture 2" descr="https://static.tebrp.com/tebrp_img_guid/ug3_99bf71e8-0986-4f2a-b0df-28a18c229ea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36277" r="9691" b="28191"/>
          <a:stretch/>
        </p:blipFill>
        <p:spPr bwMode="auto">
          <a:xfrm>
            <a:off x="1643069" y="6012160"/>
            <a:ext cx="487203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32656" y="3131840"/>
            <a:ext cx="4320480" cy="206210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Mirtazapine</a:t>
            </a:r>
            <a:endParaRPr lang="tr-T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3200" dirty="0" smtClean="0">
                <a:solidFill>
                  <a:schemeClr val="bg1"/>
                </a:solidFill>
              </a:rPr>
              <a:t>(start @15, </a:t>
            </a:r>
            <a:r>
              <a:rPr lang="tr-TR" sz="3200" dirty="0" err="1" smtClean="0">
                <a:solidFill>
                  <a:schemeClr val="bg1"/>
                </a:solidFill>
              </a:rPr>
              <a:t>up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to</a:t>
            </a:r>
            <a:r>
              <a:rPr lang="tr-TR" sz="3200" dirty="0" smtClean="0">
                <a:solidFill>
                  <a:schemeClr val="bg1"/>
                </a:solidFill>
              </a:rPr>
              <a:t> 45mg, NIGHT (</a:t>
            </a:r>
            <a:r>
              <a:rPr lang="tr-TR" sz="3200" dirty="0" err="1" smtClean="0">
                <a:solidFill>
                  <a:schemeClr val="bg1"/>
                </a:solidFill>
              </a:rPr>
              <a:t>or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divided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between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morning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and</a:t>
            </a:r>
            <a:r>
              <a:rPr lang="tr-TR" sz="3200" dirty="0" smtClean="0">
                <a:solidFill>
                  <a:schemeClr val="bg1"/>
                </a:solidFill>
              </a:rPr>
              <a:t>..)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32656" y="427609"/>
            <a:ext cx="5992346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6000" dirty="0" smtClean="0"/>
              <a:t>AUGMENT </a:t>
            </a:r>
          </a:p>
          <a:p>
            <a:r>
              <a:rPr lang="tr-TR" sz="6000" dirty="0" smtClean="0"/>
              <a:t>(</a:t>
            </a:r>
            <a:r>
              <a:rPr lang="tr-TR" sz="4800" dirty="0" smtClean="0"/>
              <a:t>SSRI </a:t>
            </a:r>
            <a:r>
              <a:rPr lang="tr-TR" sz="4800" dirty="0" err="1" smtClean="0"/>
              <a:t>or</a:t>
            </a:r>
            <a:r>
              <a:rPr lang="tr-TR" sz="4800" dirty="0" smtClean="0"/>
              <a:t> SNRI</a:t>
            </a:r>
            <a:r>
              <a:rPr lang="tr-TR" sz="6000" dirty="0" smtClean="0"/>
              <a:t>) WITH..</a:t>
            </a:r>
            <a:endParaRPr lang="en-US" sz="6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4437112" y="368616"/>
            <a:ext cx="1386408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  <a:endParaRPr lang="en-US" sz="3200" spc="300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155058" y="5496679"/>
            <a:ext cx="5337919" cy="206210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32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Mirtazapine</a:t>
            </a:r>
            <a:r>
              <a:rPr lang="tr-TR" sz="32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err="1" smtClean="0">
                <a:solidFill>
                  <a:schemeClr val="bg1"/>
                </a:solidFill>
              </a:rPr>
              <a:t>Unorthodox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mechanism</a:t>
            </a:r>
            <a:r>
              <a:rPr lang="tr-TR" sz="3200" dirty="0" smtClean="0">
                <a:solidFill>
                  <a:schemeClr val="bg1"/>
                </a:solidFill>
              </a:rPr>
              <a:t> of </a:t>
            </a:r>
            <a:r>
              <a:rPr lang="tr-TR" sz="3200" dirty="0" err="1" smtClean="0">
                <a:solidFill>
                  <a:schemeClr val="bg1"/>
                </a:solidFill>
              </a:rPr>
              <a:t>action</a:t>
            </a:r>
            <a:endParaRPr lang="tr-TR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err="1">
                <a:solidFill>
                  <a:schemeClr val="bg1"/>
                </a:solidFill>
              </a:rPr>
              <a:t>I</a:t>
            </a:r>
            <a:r>
              <a:rPr lang="tr-TR" sz="3200" dirty="0" err="1" smtClean="0">
                <a:solidFill>
                  <a:schemeClr val="bg1"/>
                </a:solidFill>
              </a:rPr>
              <a:t>nduces</a:t>
            </a:r>
            <a:r>
              <a:rPr lang="tr-TR" sz="3200" dirty="0" smtClean="0">
                <a:solidFill>
                  <a:schemeClr val="bg1"/>
                </a:solidFill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</a:rPr>
              <a:t>sleep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3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181130" y="1206179"/>
            <a:ext cx="4533870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sz="6000" dirty="0" smtClean="0"/>
              <a:t>AUGMENT </a:t>
            </a:r>
          </a:p>
          <a:p>
            <a:r>
              <a:rPr lang="tr-TR" sz="6000" dirty="0" err="1" smtClean="0"/>
              <a:t>TCAs</a:t>
            </a:r>
            <a:r>
              <a:rPr lang="tr-TR" sz="6000" dirty="0" smtClean="0"/>
              <a:t> WITH </a:t>
            </a:r>
            <a:r>
              <a:rPr lang="tr-TR" sz="6000" dirty="0" err="1" smtClean="0"/>
              <a:t>Li</a:t>
            </a:r>
            <a:r>
              <a:rPr lang="tr-TR" sz="6000" dirty="0" smtClean="0"/>
              <a:t>!</a:t>
            </a:r>
          </a:p>
        </p:txBody>
      </p:sp>
      <p:sp>
        <p:nvSpPr>
          <p:cNvPr id="4" name="Dikdörtgen 3"/>
          <p:cNvSpPr/>
          <p:nvPr/>
        </p:nvSpPr>
        <p:spPr>
          <a:xfrm>
            <a:off x="921975" y="4788024"/>
            <a:ext cx="5052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/>
              <a:t>Recent</a:t>
            </a:r>
            <a:r>
              <a:rPr lang="tr-TR" sz="2800" dirty="0" smtClean="0"/>
              <a:t> </a:t>
            </a:r>
            <a:r>
              <a:rPr lang="tr-TR" sz="2800" dirty="0" err="1" smtClean="0"/>
              <a:t>clinical</a:t>
            </a:r>
            <a:r>
              <a:rPr lang="tr-TR" sz="2800" dirty="0" smtClean="0"/>
              <a:t> </a:t>
            </a:r>
            <a:r>
              <a:rPr lang="tr-TR" sz="2800" dirty="0" err="1" smtClean="0"/>
              <a:t>trial</a:t>
            </a:r>
            <a:r>
              <a:rPr lang="tr-TR" sz="2800" dirty="0" smtClean="0"/>
              <a:t>: </a:t>
            </a:r>
          </a:p>
          <a:p>
            <a:endParaRPr lang="tr-TR" sz="2800" dirty="0"/>
          </a:p>
          <a:p>
            <a:r>
              <a:rPr lang="tr-TR" sz="2800" dirty="0" smtClean="0"/>
              <a:t>50</a:t>
            </a:r>
            <a:r>
              <a:rPr lang="tr-TR" sz="2800" dirty="0"/>
              <a:t>% of </a:t>
            </a:r>
            <a:r>
              <a:rPr lang="tr-TR" sz="2800" dirty="0" err="1"/>
              <a:t>people</a:t>
            </a:r>
            <a:r>
              <a:rPr lang="tr-TR" sz="2800" dirty="0"/>
              <a:t> </a:t>
            </a:r>
            <a:r>
              <a:rPr lang="tr-TR" sz="2800" dirty="0" err="1"/>
              <a:t>who</a:t>
            </a:r>
            <a:r>
              <a:rPr lang="tr-TR" sz="2800" dirty="0"/>
              <a:t> </a:t>
            </a:r>
            <a:r>
              <a:rPr lang="tr-TR" sz="2800" dirty="0" err="1"/>
              <a:t>have</a:t>
            </a:r>
            <a:r>
              <a:rPr lang="tr-TR" sz="2800" dirty="0"/>
              <a:t> not </a:t>
            </a:r>
            <a:r>
              <a:rPr lang="tr-TR" sz="2800" dirty="0" err="1"/>
              <a:t>responded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standard</a:t>
            </a:r>
            <a:r>
              <a:rPr lang="tr-TR" sz="2800" dirty="0"/>
              <a:t>  </a:t>
            </a:r>
            <a:r>
              <a:rPr lang="tr-TR" sz="2800" dirty="0" err="1" smtClean="0"/>
              <a:t>antidepressants</a:t>
            </a:r>
            <a:r>
              <a:rPr lang="tr-TR" sz="2800" dirty="0" smtClean="0"/>
              <a:t> </a:t>
            </a:r>
            <a:r>
              <a:rPr lang="tr-TR" sz="2800" dirty="0" err="1" smtClean="0"/>
              <a:t>respond</a:t>
            </a:r>
            <a:r>
              <a:rPr lang="tr-TR" sz="2800" dirty="0" smtClean="0"/>
              <a:t> </a:t>
            </a:r>
            <a:r>
              <a:rPr lang="tr-TR" sz="2800" dirty="0" err="1" smtClean="0"/>
              <a:t>after</a:t>
            </a:r>
            <a:r>
              <a:rPr lang="tr-TR" sz="2800" dirty="0" smtClean="0"/>
              <a:t> </a:t>
            </a:r>
            <a:r>
              <a:rPr lang="tr-TR" sz="2800" dirty="0" err="1" smtClean="0"/>
              <a:t>Li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4661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260649" y="251520"/>
            <a:ext cx="6301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OR STOP </a:t>
            </a:r>
            <a:r>
              <a:rPr lang="tr-TR" sz="2800" b="1" spc="3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Antidepressant</a:t>
            </a:r>
            <a:endParaRPr lang="tr-TR" sz="28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44624" y="1475658"/>
            <a:ext cx="60568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/>
              <a:t> </a:t>
            </a:r>
            <a:r>
              <a:rPr lang="tr-TR" sz="3200" dirty="0" err="1" smtClean="0"/>
              <a:t>If</a:t>
            </a:r>
            <a:r>
              <a:rPr lang="tr-TR" sz="3200" dirty="0" smtClean="0"/>
              <a:t> </a:t>
            </a:r>
            <a:r>
              <a:rPr lang="tr-TR" sz="3200" dirty="0" err="1" smtClean="0"/>
              <a:t>no</a:t>
            </a:r>
            <a:r>
              <a:rPr lang="tr-TR" sz="3200" dirty="0" smtClean="0"/>
              <a:t> </a:t>
            </a:r>
            <a:r>
              <a:rPr lang="tr-TR" sz="3200" dirty="0" err="1" smtClean="0"/>
              <a:t>response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SSRI </a:t>
            </a:r>
            <a:r>
              <a:rPr lang="tr-TR" sz="3200" dirty="0" smtClean="0">
                <a:sym typeface="Symbol" panose="05050102010706020507" pitchFamily="18" charset="2"/>
              </a:rPr>
              <a:t> </a:t>
            </a:r>
          </a:p>
          <a:p>
            <a:pPr>
              <a:lnSpc>
                <a:spcPct val="150000"/>
              </a:lnSpc>
            </a:pPr>
            <a:r>
              <a:rPr lang="tr-TR" sz="3200" dirty="0">
                <a:sym typeface="Symbol" panose="05050102010706020507" pitchFamily="18" charset="2"/>
              </a:rPr>
              <a:t>	</a:t>
            </a:r>
            <a:r>
              <a:rPr lang="tr-TR" sz="3200" dirty="0" smtClean="0">
                <a:sym typeface="Symbol" panose="05050102010706020507" pitchFamily="18" charset="2"/>
              </a:rPr>
              <a:t>SNRI </a:t>
            </a:r>
            <a:r>
              <a:rPr lang="tr-TR" sz="3200" dirty="0" err="1" smtClean="0">
                <a:sym typeface="Symbol" panose="05050102010706020507" pitchFamily="18" charset="2"/>
              </a:rPr>
              <a:t>or</a:t>
            </a:r>
            <a:r>
              <a:rPr lang="tr-TR" sz="3200" dirty="0" smtClean="0">
                <a:sym typeface="Symbol" panose="05050102010706020507" pitchFamily="18" charset="2"/>
              </a:rPr>
              <a:t> </a:t>
            </a:r>
            <a:r>
              <a:rPr lang="tr-TR" sz="3200" dirty="0" err="1" smtClean="0">
                <a:sym typeface="Symbol" panose="05050102010706020507" pitchFamily="18" charset="2"/>
              </a:rPr>
              <a:t>one</a:t>
            </a:r>
            <a:r>
              <a:rPr lang="tr-TR" sz="3200" dirty="0" smtClean="0">
                <a:sym typeface="Symbol" panose="05050102010706020507" pitchFamily="18" charset="2"/>
              </a:rPr>
              <a:t> </a:t>
            </a:r>
            <a:r>
              <a:rPr lang="tr-TR" sz="3200" dirty="0" err="1" smtClean="0">
                <a:sym typeface="Symbol" panose="05050102010706020507" pitchFamily="18" charset="2"/>
              </a:rPr>
              <a:t>novel</a:t>
            </a:r>
            <a:r>
              <a:rPr lang="tr-TR" sz="3200" dirty="0" smtClean="0">
                <a:sym typeface="Symbol" panose="05050102010706020507" pitchFamily="18" charset="2"/>
              </a:rPr>
              <a:t> </a:t>
            </a:r>
            <a:r>
              <a:rPr lang="tr-TR" sz="3200" dirty="0" err="1" smtClean="0">
                <a:sym typeface="Symbol" panose="05050102010706020507" pitchFamily="18" charset="2"/>
              </a:rPr>
              <a:t>compound</a:t>
            </a:r>
            <a:r>
              <a:rPr lang="tr-TR" sz="3200" dirty="0" smtClean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3200" dirty="0">
                <a:sym typeface="Symbol" panose="05050102010706020507" pitchFamily="18" charset="2"/>
              </a:rPr>
              <a:t>	</a:t>
            </a:r>
            <a:r>
              <a:rPr lang="tr-TR" sz="3200" dirty="0" smtClean="0">
                <a:sym typeface="Symbol" panose="05050102010706020507" pitchFamily="18" charset="2"/>
              </a:rPr>
              <a:t>(</a:t>
            </a:r>
            <a:r>
              <a:rPr lang="tr-TR" sz="3200" dirty="0" err="1" smtClean="0">
                <a:sym typeface="Symbol" panose="05050102010706020507" pitchFamily="18" charset="2"/>
              </a:rPr>
              <a:t>mirtazapine</a:t>
            </a:r>
            <a:r>
              <a:rPr lang="tr-TR" sz="3200" dirty="0" smtClean="0">
                <a:sym typeface="Symbol" panose="05050102010706020507" pitchFamily="18" charset="2"/>
              </a:rPr>
              <a:t> </a:t>
            </a:r>
            <a:r>
              <a:rPr lang="tr-TR" sz="3200" dirty="0" err="1" smtClean="0">
                <a:sym typeface="Symbol" panose="05050102010706020507" pitchFamily="18" charset="2"/>
              </a:rPr>
              <a:t>or</a:t>
            </a:r>
            <a:r>
              <a:rPr lang="tr-TR" sz="3200" dirty="0" smtClean="0">
                <a:sym typeface="Symbol" panose="05050102010706020507" pitchFamily="18" charset="2"/>
              </a:rPr>
              <a:t> </a:t>
            </a:r>
            <a:r>
              <a:rPr lang="tr-TR" sz="3200" dirty="0" err="1" smtClean="0">
                <a:sym typeface="Symbol" panose="05050102010706020507" pitchFamily="18" charset="2"/>
              </a:rPr>
              <a:t>bupropion</a:t>
            </a:r>
            <a:r>
              <a:rPr lang="tr-TR" sz="3200" dirty="0" smtClean="0">
                <a:sym typeface="Symbol" panose="05050102010706020507" pitchFamily="18" charset="2"/>
              </a:rPr>
              <a:t>)</a:t>
            </a:r>
            <a:endParaRPr lang="tr-TR" sz="3200" dirty="0"/>
          </a:p>
        </p:txBody>
      </p:sp>
      <p:sp>
        <p:nvSpPr>
          <p:cNvPr id="6" name="TextBox 6"/>
          <p:cNvSpPr txBox="1"/>
          <p:nvPr/>
        </p:nvSpPr>
        <p:spPr>
          <a:xfrm>
            <a:off x="137598" y="3923997"/>
            <a:ext cx="46171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/>
              <a:t> </a:t>
            </a:r>
            <a:r>
              <a:rPr lang="tr-TR" sz="3200" dirty="0" err="1" smtClean="0"/>
              <a:t>If</a:t>
            </a:r>
            <a:r>
              <a:rPr lang="tr-TR" sz="3200" dirty="0" smtClean="0"/>
              <a:t> </a:t>
            </a:r>
            <a:r>
              <a:rPr lang="tr-TR" sz="3200" dirty="0" err="1" smtClean="0"/>
              <a:t>no</a:t>
            </a:r>
            <a:r>
              <a:rPr lang="tr-TR" sz="3200" dirty="0" smtClean="0"/>
              <a:t> </a:t>
            </a:r>
            <a:r>
              <a:rPr lang="tr-TR" sz="3200" dirty="0" err="1" smtClean="0"/>
              <a:t>response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SSRI </a:t>
            </a:r>
            <a:r>
              <a:rPr lang="tr-TR" sz="3200" dirty="0" smtClean="0">
                <a:sym typeface="Symbol" panose="05050102010706020507" pitchFamily="18" charset="2"/>
              </a:rPr>
              <a:t> </a:t>
            </a:r>
          </a:p>
          <a:p>
            <a:pPr>
              <a:lnSpc>
                <a:spcPct val="150000"/>
              </a:lnSpc>
            </a:pPr>
            <a:r>
              <a:rPr lang="tr-TR" sz="3200" dirty="0">
                <a:sym typeface="Symbol" panose="05050102010706020507" pitchFamily="18" charset="2"/>
              </a:rPr>
              <a:t>	</a:t>
            </a:r>
            <a:r>
              <a:rPr lang="tr-TR" sz="3200" dirty="0" err="1" smtClean="0">
                <a:sym typeface="Symbol" panose="05050102010706020507" pitchFamily="18" charset="2"/>
              </a:rPr>
              <a:t>pick</a:t>
            </a:r>
            <a:r>
              <a:rPr lang="tr-TR" sz="3200" dirty="0" smtClean="0">
                <a:sym typeface="Symbol" panose="05050102010706020507" pitchFamily="18" charset="2"/>
              </a:rPr>
              <a:t> ANOTHER SSRI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048328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33</a:t>
            </a:fld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260649" y="251520"/>
            <a:ext cx="6301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OR STOP </a:t>
            </a:r>
            <a:r>
              <a:rPr lang="tr-TR" sz="2800" b="1" spc="3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Antidepressant</a:t>
            </a:r>
            <a:endParaRPr lang="tr-TR" sz="28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60649" y="1331640"/>
            <a:ext cx="656840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/>
              <a:t> </a:t>
            </a:r>
            <a:r>
              <a:rPr lang="tr-TR" sz="3200" dirty="0" err="1" smtClean="0"/>
              <a:t>Reduce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1st </a:t>
            </a:r>
            <a:r>
              <a:rPr lang="tr-TR" sz="3200" dirty="0" err="1" smtClean="0"/>
              <a:t>drug</a:t>
            </a:r>
            <a:r>
              <a:rPr lang="tr-TR" sz="3200" dirty="0" smtClean="0"/>
              <a:t> </a:t>
            </a:r>
            <a:r>
              <a:rPr lang="tr-TR" sz="3200" dirty="0" err="1" smtClean="0"/>
              <a:t>over</a:t>
            </a:r>
            <a:r>
              <a:rPr lang="tr-TR" sz="3200" dirty="0" smtClean="0"/>
              <a:t> 2 </a:t>
            </a:r>
            <a:r>
              <a:rPr lang="tr-TR" sz="3200" dirty="0" err="1" smtClean="0"/>
              <a:t>weeks</a:t>
            </a:r>
            <a:r>
              <a:rPr lang="tr-TR" sz="32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tr-TR" sz="3200" dirty="0" err="1" smtClean="0"/>
              <a:t>especially</a:t>
            </a:r>
            <a:r>
              <a:rPr lang="tr-TR" sz="3200" dirty="0" smtClean="0"/>
              <a:t> </a:t>
            </a:r>
            <a:r>
              <a:rPr lang="tr-TR" sz="3200" dirty="0" err="1" smtClean="0"/>
              <a:t>with</a:t>
            </a:r>
            <a:r>
              <a:rPr lang="tr-TR" sz="3200" dirty="0" smtClean="0"/>
              <a:t> </a:t>
            </a:r>
            <a:r>
              <a:rPr lang="tr-TR" sz="3200" dirty="0" err="1" smtClean="0"/>
              <a:t>paroxetine</a:t>
            </a:r>
            <a:r>
              <a:rPr lang="tr-TR" sz="3200" dirty="0"/>
              <a:t>/</a:t>
            </a:r>
            <a:r>
              <a:rPr lang="tr-TR" sz="3200" dirty="0" err="1" smtClean="0"/>
              <a:t>venlafaxine</a:t>
            </a:r>
            <a:endParaRPr lang="tr-TR" sz="3200" dirty="0" smtClean="0"/>
          </a:p>
          <a:p>
            <a:pPr>
              <a:lnSpc>
                <a:spcPct val="150000"/>
              </a:lnSpc>
            </a:pPr>
            <a:r>
              <a:rPr lang="tr-TR" sz="3200" dirty="0" smtClean="0"/>
              <a:t>(but not </a:t>
            </a:r>
            <a:r>
              <a:rPr lang="tr-TR" sz="3200" dirty="0" err="1" smtClean="0"/>
              <a:t>fluoxetine</a:t>
            </a:r>
            <a:r>
              <a:rPr lang="tr-TR" sz="3200" dirty="0" smtClean="0"/>
              <a:t>??) </a:t>
            </a:r>
          </a:p>
          <a:p>
            <a:pPr>
              <a:lnSpc>
                <a:spcPct val="150000"/>
              </a:lnSpc>
            </a:pPr>
            <a:r>
              <a:rPr lang="tr-TR" sz="3200" dirty="0" err="1" smtClean="0"/>
              <a:t>due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discontinuation</a:t>
            </a:r>
            <a:r>
              <a:rPr lang="tr-TR" sz="3200" dirty="0" smtClean="0"/>
              <a:t> </a:t>
            </a:r>
            <a:r>
              <a:rPr lang="tr-TR" sz="3200" dirty="0" err="1" smtClean="0"/>
              <a:t>syndrome</a:t>
            </a:r>
            <a:endParaRPr lang="tr-TR" sz="32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200" dirty="0" smtClean="0">
                <a:solidFill>
                  <a:srgbClr val="FF0000"/>
                </a:solidFill>
              </a:rPr>
              <a:t>Start MAO </a:t>
            </a:r>
            <a:r>
              <a:rPr lang="tr-TR" sz="3200" dirty="0" err="1" smtClean="0">
                <a:solidFill>
                  <a:srgbClr val="FF0000"/>
                </a:solidFill>
              </a:rPr>
              <a:t>inhibitors</a:t>
            </a:r>
            <a:r>
              <a:rPr lang="tr-TR" sz="3200" dirty="0" smtClean="0">
                <a:solidFill>
                  <a:srgbClr val="FF0000"/>
                </a:solidFill>
              </a:rPr>
              <a:t> 2-5 </a:t>
            </a:r>
            <a:r>
              <a:rPr lang="tr-TR" sz="3200" dirty="0" err="1" smtClean="0">
                <a:solidFill>
                  <a:srgbClr val="FF0000"/>
                </a:solidFill>
              </a:rPr>
              <a:t>weeks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3200" dirty="0" smtClean="0">
                <a:solidFill>
                  <a:srgbClr val="FF0000"/>
                </a:solidFill>
              </a:rPr>
              <a:t>AFTER STOPPING (WASHOUT) </a:t>
            </a:r>
            <a:r>
              <a:rPr lang="tr-TR" sz="3200" dirty="0" err="1" smtClean="0">
                <a:solidFill>
                  <a:srgbClr val="FF0000"/>
                </a:solidFill>
              </a:rPr>
              <a:t>after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3200" dirty="0" smtClean="0">
                <a:solidFill>
                  <a:srgbClr val="FF0000"/>
                </a:solidFill>
              </a:rPr>
              <a:t>TCA, SSRI </a:t>
            </a:r>
            <a:r>
              <a:rPr lang="tr-TR" sz="3200" dirty="0" err="1" smtClean="0">
                <a:solidFill>
                  <a:srgbClr val="FF0000"/>
                </a:solidFill>
              </a:rPr>
              <a:t>or</a:t>
            </a:r>
            <a:r>
              <a:rPr lang="tr-TR" sz="3200" dirty="0" smtClean="0">
                <a:solidFill>
                  <a:srgbClr val="FF0000"/>
                </a:solidFill>
              </a:rPr>
              <a:t> SNRI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12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34</a:t>
            </a:fld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260649" y="251520"/>
            <a:ext cx="6301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OR STOP </a:t>
            </a:r>
            <a:r>
              <a:rPr lang="tr-TR" sz="2800" b="1" spc="3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Antidepressant</a:t>
            </a:r>
            <a:endParaRPr lang="tr-TR" sz="28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260649" y="1331640"/>
            <a:ext cx="68056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/>
              <a:t> </a:t>
            </a:r>
            <a:r>
              <a:rPr lang="tr-TR" sz="3200" dirty="0" err="1" smtClean="0"/>
              <a:t>Continue</a:t>
            </a:r>
            <a:r>
              <a:rPr lang="tr-TR" sz="3200" dirty="0" smtClean="0"/>
              <a:t> 9 MONTHS AFTER </a:t>
            </a:r>
            <a:r>
              <a:rPr lang="tr-TR" sz="3200" dirty="0" err="1" smtClean="0"/>
              <a:t>remission</a:t>
            </a:r>
            <a:endParaRPr lang="tr-TR" sz="32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/>
              <a:t> </a:t>
            </a:r>
            <a:r>
              <a:rPr lang="tr-TR" sz="3200" dirty="0" err="1" smtClean="0"/>
              <a:t>Lower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dose</a:t>
            </a:r>
            <a:r>
              <a:rPr lang="tr-TR" sz="3200" dirty="0" smtClean="0"/>
              <a:t> GRADUALLY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/>
              <a:t> </a:t>
            </a:r>
            <a:r>
              <a:rPr lang="tr-TR" sz="3200" dirty="0" err="1" smtClean="0"/>
              <a:t>P</a:t>
            </a:r>
            <a:r>
              <a:rPr lang="tr-TR" sz="3200" dirty="0" err="1" smtClean="0"/>
              <a:t>aroxetine</a:t>
            </a:r>
            <a:r>
              <a:rPr lang="tr-TR" sz="3200" dirty="0" smtClean="0"/>
              <a:t>/</a:t>
            </a:r>
            <a:r>
              <a:rPr lang="tr-TR" sz="3200" dirty="0" err="1" smtClean="0"/>
              <a:t>venlafaxine</a:t>
            </a:r>
            <a:r>
              <a:rPr lang="tr-TR" sz="3200" dirty="0" smtClean="0"/>
              <a:t> </a:t>
            </a:r>
            <a:r>
              <a:rPr lang="tr-TR" sz="3200" dirty="0" err="1" smtClean="0"/>
              <a:t>are</a:t>
            </a:r>
            <a:r>
              <a:rPr lang="tr-TR" sz="3200" dirty="0" smtClean="0"/>
              <a:t> </a:t>
            </a:r>
            <a:r>
              <a:rPr lang="tr-TR" sz="3200" dirty="0" err="1" smtClean="0"/>
              <a:t>associated</a:t>
            </a:r>
            <a:r>
              <a:rPr lang="tr-TR" sz="3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tr-TR" sz="3200" dirty="0" err="1" smtClean="0"/>
              <a:t>with</a:t>
            </a:r>
            <a:r>
              <a:rPr lang="tr-TR" sz="3200" dirty="0" smtClean="0"/>
              <a:t> </a:t>
            </a:r>
            <a:r>
              <a:rPr lang="tr-TR" sz="3200" dirty="0" err="1" smtClean="0"/>
              <a:t>dizziness</a:t>
            </a:r>
            <a:r>
              <a:rPr lang="tr-TR" sz="3200" dirty="0" smtClean="0"/>
              <a:t>, </a:t>
            </a:r>
            <a:r>
              <a:rPr lang="tr-TR" sz="3200" dirty="0" err="1" smtClean="0"/>
              <a:t>electric</a:t>
            </a:r>
            <a:r>
              <a:rPr lang="tr-TR" sz="3200" dirty="0" smtClean="0"/>
              <a:t> </a:t>
            </a:r>
            <a:r>
              <a:rPr lang="tr-TR" sz="3200" dirty="0" err="1" smtClean="0"/>
              <a:t>shock</a:t>
            </a:r>
            <a:r>
              <a:rPr lang="tr-TR" sz="3200" dirty="0" smtClean="0"/>
              <a:t> </a:t>
            </a:r>
            <a:r>
              <a:rPr lang="tr-TR" sz="3200" dirty="0" err="1" smtClean="0"/>
              <a:t>like</a:t>
            </a:r>
            <a:r>
              <a:rPr lang="tr-TR" sz="32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tr-TR" sz="3200" dirty="0" err="1" smtClean="0"/>
              <a:t>sensations</a:t>
            </a:r>
            <a:r>
              <a:rPr lang="tr-TR" sz="3200" dirty="0" smtClean="0"/>
              <a:t>, </a:t>
            </a:r>
            <a:r>
              <a:rPr lang="tr-TR" sz="3200" dirty="0" err="1" smtClean="0"/>
              <a:t>paresthesia</a:t>
            </a:r>
            <a:endParaRPr lang="tr-TR" sz="3200" dirty="0" smtClean="0"/>
          </a:p>
        </p:txBody>
      </p:sp>
    </p:spTree>
    <p:extLst>
      <p:ext uri="{BB962C8B-B14F-4D97-AF65-F5344CB8AC3E}">
        <p14:creationId xmlns:p14="http://schemas.microsoft.com/office/powerpoint/2010/main" val="2556563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649" y="251520"/>
            <a:ext cx="5000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PHARMACOLOGY</a:t>
            </a:r>
            <a:endParaRPr lang="tr-TR" sz="28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41" y="827584"/>
            <a:ext cx="2246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Depression</a:t>
            </a:r>
            <a:endParaRPr lang="tr-TR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24" y="1475658"/>
            <a:ext cx="6825010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/>
              <a:t> In acute and (6-14 months) and </a:t>
            </a:r>
          </a:p>
          <a:p>
            <a:pPr>
              <a:lnSpc>
                <a:spcPct val="150000"/>
              </a:lnSpc>
            </a:pPr>
            <a:r>
              <a:rPr lang="tr-TR" sz="3200" dirty="0" err="1" smtClean="0"/>
              <a:t>chronic</a:t>
            </a:r>
            <a:r>
              <a:rPr lang="tr-TR" sz="3200" dirty="0" smtClean="0"/>
              <a:t> </a:t>
            </a:r>
            <a:r>
              <a:rPr lang="tr-TR" sz="3200" dirty="0" err="1" smtClean="0"/>
              <a:t>depression</a:t>
            </a:r>
            <a:r>
              <a:rPr lang="tr-TR" sz="3200" dirty="0" smtClean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/>
              <a:t> &gt;1-2 months required for maximum 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efficacy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/>
              <a:t> Multi-drug treatment may be required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/>
              <a:t> Recurrent depression in &gt;85% of 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patients: chronic treatment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/>
              <a:t> Cognitive behavioral theraphy more 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efficient in not-severe cases 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633" y="395536"/>
            <a:ext cx="3582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Anxiety disorders</a:t>
            </a:r>
            <a:endParaRPr lang="tr-TR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344" y="1249533"/>
            <a:ext cx="6544227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/>
              <a:t> Some antidepressants </a:t>
            </a:r>
            <a:r>
              <a:rPr lang="tr-TR" sz="3200" dirty="0"/>
              <a:t>are </a:t>
            </a:r>
            <a:endParaRPr lang="tr-TR" sz="3200" dirty="0" smtClean="0"/>
          </a:p>
          <a:p>
            <a:pPr>
              <a:lnSpc>
                <a:spcPct val="150000"/>
              </a:lnSpc>
            </a:pPr>
            <a:r>
              <a:rPr lang="tr-TR" sz="3200" dirty="0" smtClean="0"/>
              <a:t>(</a:t>
            </a:r>
            <a:r>
              <a:rPr lang="tr-TR" sz="3200" dirty="0"/>
              <a:t>SSRI ve </a:t>
            </a:r>
            <a:r>
              <a:rPr lang="tr-TR" sz="3200" dirty="0" smtClean="0"/>
              <a:t>SNRI) are indicated for  PTSD, 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OCD, social anxiety disorder,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GAD and panic disorder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dirty="0" smtClean="0"/>
              <a:t> In general anxiety disorders, 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BZPs’ effects are faster, but </a:t>
            </a:r>
          </a:p>
          <a:p>
            <a:pPr>
              <a:lnSpc>
                <a:spcPct val="150000"/>
              </a:lnSpc>
            </a:pPr>
            <a:r>
              <a:rPr lang="tr-TR" sz="3200" dirty="0" smtClean="0"/>
              <a:t>antidepressants are just as effective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3200" u="sng" dirty="0" smtClean="0"/>
              <a:t>+ no tolerance or </a:t>
            </a:r>
          </a:p>
          <a:p>
            <a:pPr>
              <a:lnSpc>
                <a:spcPct val="150000"/>
              </a:lnSpc>
            </a:pPr>
            <a:r>
              <a:rPr lang="tr-TR" sz="3200" u="sng" dirty="0" smtClean="0"/>
              <a:t>physical dependence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344" y="1115616"/>
            <a:ext cx="674870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600" dirty="0" smtClean="0"/>
              <a:t> PTSD, recurrent thoughts related to traumatic </a:t>
            </a:r>
          </a:p>
          <a:p>
            <a:pPr>
              <a:lnSpc>
                <a:spcPct val="150000"/>
              </a:lnSpc>
            </a:pPr>
            <a:r>
              <a:rPr lang="tr-TR" sz="2600" dirty="0" smtClean="0"/>
              <a:t>events in the past, nightmares, etc.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600" dirty="0" smtClean="0"/>
              <a:t> SSRI are first line therapy for PTSD</a:t>
            </a:r>
          </a:p>
          <a:p>
            <a:pPr>
              <a:lnSpc>
                <a:spcPct val="150000"/>
              </a:lnSpc>
            </a:pPr>
            <a:r>
              <a:rPr lang="tr-TR" sz="2600" dirty="0" smtClean="0"/>
              <a:t> </a:t>
            </a:r>
            <a:endParaRPr lang="tr-TR" sz="2600" dirty="0"/>
          </a:p>
        </p:txBody>
      </p:sp>
      <p:pic>
        <p:nvPicPr>
          <p:cNvPr id="8194" name="Picture 2" descr="http://pilotfire.com/wp-content/uploads/hello-my-name-is-anxie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72" y="4214810"/>
            <a:ext cx="6438900" cy="40576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6633" y="395536"/>
            <a:ext cx="3582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Anxiety disorders</a:t>
            </a:r>
            <a:endParaRPr lang="tr-TR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648" y="395536"/>
            <a:ext cx="1464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Pain</a:t>
            </a:r>
            <a:endParaRPr lang="tr-TR" sz="28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7384" y="1115616"/>
            <a:ext cx="6600846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600" dirty="0" smtClean="0"/>
              <a:t> &gt; 40 years, we know that TCA are analgesic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600" dirty="0" smtClean="0"/>
              <a:t> TCAs have been used since 1940 for </a:t>
            </a:r>
          </a:p>
          <a:p>
            <a:pPr>
              <a:lnSpc>
                <a:spcPct val="150000"/>
              </a:lnSpc>
            </a:pPr>
            <a:r>
              <a:rPr lang="tr-TR" sz="2600" dirty="0" smtClean="0"/>
              <a:t>neuropathic pain, fibromyalgia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600" dirty="0" smtClean="0"/>
              <a:t>Duoxetine and venlafaxine indicated for </a:t>
            </a:r>
          </a:p>
          <a:p>
            <a:pPr>
              <a:lnSpc>
                <a:spcPct val="150000"/>
              </a:lnSpc>
            </a:pPr>
            <a:r>
              <a:rPr lang="tr-TR" sz="2600" dirty="0" smtClean="0"/>
              <a:t>diabetic neuropathy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649" y="395536"/>
            <a:ext cx="5511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Premenstrual Dysphoric Disorder</a:t>
            </a:r>
            <a:endParaRPr lang="tr-TR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77" y="1115618"/>
            <a:ext cx="6654579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600" dirty="0" smtClean="0"/>
              <a:t> PMS is heavy!!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600" dirty="0" smtClean="0"/>
              <a:t> PMDD is 5% amongst women (is that it?)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600" dirty="0" smtClean="0"/>
              <a:t> </a:t>
            </a:r>
            <a:r>
              <a:rPr lang="tr-TR" sz="3200" dirty="0" smtClean="0"/>
              <a:t>Fluoxetine ve sertraline </a:t>
            </a:r>
            <a:r>
              <a:rPr lang="tr-TR" sz="2600" dirty="0" smtClean="0"/>
              <a:t>are indicated </a:t>
            </a:r>
            <a:r>
              <a:rPr lang="tr-TR" sz="2600" dirty="0" err="1" smtClean="0"/>
              <a:t>for</a:t>
            </a:r>
            <a:r>
              <a:rPr lang="tr-TR" sz="2600" dirty="0" smtClean="0"/>
              <a:t> </a:t>
            </a:r>
            <a:endParaRPr lang="en-US" sz="2600" dirty="0" smtClean="0"/>
          </a:p>
          <a:p>
            <a:pPr>
              <a:lnSpc>
                <a:spcPct val="150000"/>
              </a:lnSpc>
            </a:pPr>
            <a:r>
              <a:rPr lang="tr-TR" sz="2600" dirty="0" smtClean="0"/>
              <a:t>PMDD</a:t>
            </a:r>
            <a:endParaRPr lang="tr-TR" sz="26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600" dirty="0" smtClean="0"/>
              <a:t> Theraphy in luteal phase (2nd week) is as </a:t>
            </a:r>
          </a:p>
          <a:p>
            <a:pPr>
              <a:lnSpc>
                <a:spcPct val="150000"/>
              </a:lnSpc>
            </a:pPr>
            <a:r>
              <a:rPr lang="tr-TR" sz="2600" dirty="0" smtClean="0"/>
              <a:t>efficient as continuous use</a:t>
            </a:r>
            <a:endParaRPr lang="tr-TR" sz="2600" dirty="0"/>
          </a:p>
        </p:txBody>
      </p:sp>
      <p:pic>
        <p:nvPicPr>
          <p:cNvPr id="6150" name="Picture 6" descr="http://t3.gstatic.com/images?q=tbn:ANd9GcT6Ls82I59eLLTfx_NeEwAkxj4p7ouPwUSypOGYNlcqXNCMUe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728" y="4716016"/>
            <a:ext cx="5298934" cy="4167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5264" y="8532440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AOB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4" name="Rectangle 3"/>
          <p:cNvSpPr/>
          <p:nvPr/>
        </p:nvSpPr>
        <p:spPr>
          <a:xfrm>
            <a:off x="640773" y="827584"/>
            <a:ext cx="5460726" cy="7097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44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MONOAMINE </a:t>
            </a:r>
          </a:p>
          <a:p>
            <a:pPr>
              <a:lnSpc>
                <a:spcPct val="150000"/>
              </a:lnSpc>
            </a:pPr>
            <a:r>
              <a:rPr lang="tr-TR" sz="44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</a:t>
            </a:r>
          </a:p>
          <a:p>
            <a:pPr>
              <a:lnSpc>
                <a:spcPct val="150000"/>
              </a:lnSpc>
            </a:pPr>
            <a:r>
              <a:rPr lang="tr-TR" sz="4400" dirty="0" smtClean="0"/>
              <a:t>Functional decrease in </a:t>
            </a:r>
          </a:p>
          <a:p>
            <a:pPr>
              <a:lnSpc>
                <a:spcPct val="150000"/>
              </a:lnSpc>
            </a:pPr>
            <a:r>
              <a:rPr lang="tr-TR" sz="4400" dirty="0" smtClean="0"/>
              <a:t>the activity of brain </a:t>
            </a:r>
          </a:p>
          <a:p>
            <a:pPr>
              <a:lnSpc>
                <a:spcPct val="150000"/>
              </a:lnSpc>
            </a:pPr>
            <a:r>
              <a:rPr lang="tr-TR" sz="4400" dirty="0" smtClean="0"/>
              <a:t>amines, particularly </a:t>
            </a:r>
          </a:p>
          <a:p>
            <a:pPr>
              <a:lnSpc>
                <a:spcPct val="150000"/>
              </a:lnSpc>
            </a:pPr>
            <a:r>
              <a:rPr lang="tr-TR" sz="4400" dirty="0" smtClean="0"/>
              <a:t>NE and 5-HT in certain </a:t>
            </a:r>
          </a:p>
          <a:p>
            <a:pPr>
              <a:lnSpc>
                <a:spcPct val="150000"/>
              </a:lnSpc>
            </a:pPr>
            <a:r>
              <a:rPr lang="tr-TR" sz="4400" dirty="0" smtClean="0"/>
              <a:t>areas of 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648" y="395536"/>
            <a:ext cx="6305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Cessation of smoking (Zyban®)</a:t>
            </a:r>
            <a:endParaRPr lang="tr-TR" sz="28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33" y="1187624"/>
            <a:ext cx="63241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 Bupropion is approved for this indication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 Mechanism of action for this indication 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unknown</a:t>
            </a:r>
          </a:p>
          <a:p>
            <a:pPr>
              <a:lnSpc>
                <a:spcPct val="150000"/>
              </a:lnSpc>
            </a:pPr>
            <a:endParaRPr lang="tr-TR" sz="2800" dirty="0"/>
          </a:p>
        </p:txBody>
      </p:sp>
      <p:sp>
        <p:nvSpPr>
          <p:cNvPr id="7" name="Rectangle 6"/>
          <p:cNvSpPr/>
          <p:nvPr/>
        </p:nvSpPr>
        <p:spPr>
          <a:xfrm>
            <a:off x="571480" y="4857752"/>
            <a:ext cx="5786478" cy="2031325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dirty="0" smtClean="0">
                <a:latin typeface="Calibri" pitchFamily="34" charset="0"/>
              </a:rPr>
              <a:t>«success rate» in 7 weeks for patients who use 100, 150 ve 300mg bupropion:  29, 39, 44%, respectively </a:t>
            </a:r>
            <a:endParaRPr lang="tr-TR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648" y="395536"/>
            <a:ext cx="3611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Eating disorders</a:t>
            </a:r>
            <a:endParaRPr lang="tr-TR" sz="28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33" y="1187624"/>
            <a:ext cx="557780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 Blumia and anorexia nervosa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 Fluoxetine is indicated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 Bupropion maybe helpful in obesity</a:t>
            </a:r>
          </a:p>
          <a:p>
            <a:pPr>
              <a:lnSpc>
                <a:spcPct val="150000"/>
              </a:lnSpc>
            </a:pPr>
            <a:endParaRPr lang="tr-TR" sz="2800" dirty="0"/>
          </a:p>
        </p:txBody>
      </p:sp>
      <p:pic>
        <p:nvPicPr>
          <p:cNvPr id="4098" name="Picture 2" descr="http://uploads.ronitbaras.com/2007/09/anorexia67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4857752"/>
            <a:ext cx="2214578" cy="2571769"/>
          </a:xfrm>
          <a:prstGeom prst="rect">
            <a:avLst/>
          </a:prstGeom>
          <a:noFill/>
        </p:spPr>
      </p:pic>
      <p:pic>
        <p:nvPicPr>
          <p:cNvPr id="4100" name="Picture 4" descr="http://t3.gstatic.com/images?q=tbn:ANd9GcTVziTKOjWZwEkgJUE3osHzOz9gugx_E7RMKbC8jYwrB8Nljw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0" y="4572000"/>
            <a:ext cx="2505075" cy="1828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648" y="395536"/>
            <a:ext cx="2701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Other uses</a:t>
            </a:r>
            <a:endParaRPr lang="tr-TR" sz="28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33" y="1187624"/>
            <a:ext cx="60905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 TCA, for enuresis nocturna in children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smtClean="0"/>
              <a:t> Some serotonergic antidepressants for </a:t>
            </a:r>
          </a:p>
          <a:p>
            <a:pPr>
              <a:lnSpc>
                <a:spcPct val="150000"/>
              </a:lnSpc>
            </a:pPr>
            <a:r>
              <a:rPr lang="tr-TR" sz="2800" smtClean="0"/>
              <a:t>postmenopausal symptoms</a:t>
            </a:r>
            <a:endParaRPr lang="tr-TR" sz="2800" dirty="0"/>
          </a:p>
        </p:txBody>
      </p:sp>
      <p:pic>
        <p:nvPicPr>
          <p:cNvPr id="3074" name="Picture 2" descr="Enur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64" y="3786182"/>
            <a:ext cx="292812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4" name="Rectangle 3"/>
          <p:cNvSpPr/>
          <p:nvPr/>
        </p:nvSpPr>
        <p:spPr>
          <a:xfrm>
            <a:off x="44624" y="467544"/>
            <a:ext cx="6768752" cy="2153218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tr-TR" sz="3600" dirty="0">
                <a:solidFill>
                  <a:schemeClr val="bg1"/>
                </a:solidFill>
              </a:rPr>
              <a:t>Reserpine, depletes amine reserves and </a:t>
            </a:r>
            <a:r>
              <a:rPr lang="tr-TR" sz="3600" dirty="0" smtClean="0">
                <a:solidFill>
                  <a:schemeClr val="bg1"/>
                </a:solidFill>
              </a:rPr>
              <a:t>induces </a:t>
            </a:r>
            <a:r>
              <a:rPr lang="tr-TR" sz="3600" dirty="0">
                <a:solidFill>
                  <a:schemeClr val="bg1"/>
                </a:solidFill>
              </a:rPr>
              <a:t>depression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4664" y="3563888"/>
            <a:ext cx="6264696" cy="4369209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3600" dirty="0" smtClean="0">
                <a:solidFill>
                  <a:schemeClr val="bg1"/>
                </a:solidFill>
              </a:rPr>
              <a:t>If patients who are on serotonergic antidepressants stop consuming triptophane in their diet, depression returns</a:t>
            </a:r>
            <a:endParaRPr lang="tr-T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5264" y="8532440"/>
            <a:ext cx="5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AOB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-27384" y="395538"/>
            <a:ext cx="716728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dirty="0" smtClean="0">
                <a:solidFill>
                  <a:srgbClr val="FF0000"/>
                </a:solidFill>
              </a:rPr>
              <a:t>Pathophysiology of Major Depression</a:t>
            </a:r>
            <a:endParaRPr lang="tr-TR" sz="3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32" y="1331640"/>
            <a:ext cx="680583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600" dirty="0" smtClean="0"/>
              <a:t> We thought amine hypothesis was </a:t>
            </a:r>
            <a:r>
              <a:rPr lang="tr-TR" sz="2600" dirty="0" err="1" smtClean="0"/>
              <a:t>sufficient</a:t>
            </a:r>
            <a:r>
              <a:rPr lang="tr-TR" sz="26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tr-TR" sz="2600" dirty="0" err="1" smtClean="0"/>
              <a:t>to</a:t>
            </a:r>
            <a:r>
              <a:rPr lang="tr-TR" sz="2600" dirty="0" smtClean="0"/>
              <a:t> </a:t>
            </a:r>
            <a:r>
              <a:rPr lang="tr-TR" sz="2600" dirty="0" err="1" smtClean="0"/>
              <a:t>explain</a:t>
            </a:r>
            <a:r>
              <a:rPr lang="tr-TR" sz="2600" dirty="0" smtClean="0"/>
              <a:t> depression, but...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600" dirty="0" smtClean="0"/>
              <a:t> Neurotrophic factors and endocrine factors </a:t>
            </a:r>
          </a:p>
          <a:p>
            <a:pPr>
              <a:spcAft>
                <a:spcPts val="600"/>
              </a:spcAft>
            </a:pPr>
            <a:r>
              <a:rPr lang="tr-TR" sz="2600" dirty="0" smtClean="0"/>
              <a:t>seem to play a role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600" dirty="0" smtClean="0"/>
              <a:t> BDNF (</a:t>
            </a:r>
            <a:r>
              <a:rPr lang="tr-TR" sz="2600" i="1" dirty="0" smtClean="0"/>
              <a:t>brain-derived neurotrophic factor</a:t>
            </a:r>
            <a:r>
              <a:rPr lang="tr-TR" sz="26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tr-TR" sz="2600" dirty="0" smtClean="0"/>
              <a:t>plays an important role in neuronal plasticity, </a:t>
            </a:r>
          </a:p>
          <a:p>
            <a:pPr>
              <a:spcAft>
                <a:spcPts val="600"/>
              </a:spcAft>
            </a:pPr>
            <a:r>
              <a:rPr lang="tr-TR" sz="2600" dirty="0" smtClean="0"/>
              <a:t>elasticity and neurogenesis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600" dirty="0" smtClean="0"/>
              <a:t> Depression seem to be related to a decrease </a:t>
            </a:r>
          </a:p>
          <a:p>
            <a:pPr>
              <a:spcAft>
                <a:spcPts val="600"/>
              </a:spcAft>
            </a:pPr>
            <a:r>
              <a:rPr lang="tr-TR" sz="2600" dirty="0" smtClean="0"/>
              <a:t>in neurotrophic support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600" dirty="0" smtClean="0"/>
              <a:t>Effective treatment improves neurogenesis </a:t>
            </a:r>
          </a:p>
          <a:p>
            <a:pPr>
              <a:spcAft>
                <a:spcPts val="600"/>
              </a:spcAft>
            </a:pPr>
            <a:r>
              <a:rPr lang="tr-TR" sz="2600" dirty="0" smtClean="0"/>
              <a:t>and synaptic transmisson</a:t>
            </a:r>
            <a:endParaRPr lang="tr-TR" sz="2600" dirty="0"/>
          </a:p>
        </p:txBody>
      </p:sp>
      <p:pic>
        <p:nvPicPr>
          <p:cNvPr id="20482" name="Picture 2" descr="http://www.nmr.mgh.harvard.edu/~bradd/hippocam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101" y="6493347"/>
            <a:ext cx="2808312" cy="265065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CA70-BE4E-4A52-B02C-FAA4D1027D60}" type="slidenum">
              <a:rPr lang="tr-TR" smtClean="0"/>
              <a:pPr/>
              <a:t>6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xn--c31a.xn--p8j0ct25vpth5ra.com/fig/BDN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34" y="251520"/>
            <a:ext cx="6741368" cy="5976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332656" y="6789441"/>
            <a:ext cx="6352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NEUROTROPHIC HYPOTHESIS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641" y="323530"/>
            <a:ext cx="5943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NEUROENDOCRINE HYPOTHESIS</a:t>
            </a:r>
            <a:endParaRPr lang="tr-TR" sz="28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633" y="1547666"/>
            <a:ext cx="6403035" cy="6109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tr-TR" sz="2800" dirty="0" smtClean="0"/>
              <a:t> Endocrine abnormalities are associated </a:t>
            </a:r>
          </a:p>
          <a:p>
            <a:pPr>
              <a:spcAft>
                <a:spcPts val="600"/>
              </a:spcAft>
            </a:pPr>
            <a:r>
              <a:rPr lang="tr-TR" sz="2800" dirty="0" smtClean="0"/>
              <a:t>with depression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tr-TR" sz="2800" dirty="0" smtClean="0"/>
              <a:t> Abnormalities in hypothalamus-pituitary-</a:t>
            </a:r>
          </a:p>
          <a:p>
            <a:pPr>
              <a:spcAft>
                <a:spcPts val="600"/>
              </a:spcAft>
            </a:pPr>
            <a:r>
              <a:rPr lang="tr-TR" sz="2800" dirty="0" smtClean="0"/>
              <a:t>adrenal axis is well known in depressive </a:t>
            </a:r>
          </a:p>
          <a:p>
            <a:pPr>
              <a:spcAft>
                <a:spcPts val="600"/>
              </a:spcAft>
            </a:pPr>
            <a:r>
              <a:rPr lang="tr-TR" sz="2800" dirty="0" smtClean="0"/>
              <a:t>patients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tr-TR" sz="2800" dirty="0" smtClean="0"/>
              <a:t> Cortisol levels are </a:t>
            </a:r>
            <a:r>
              <a:rPr lang="tr-TR" sz="2800" dirty="0" smtClean="0">
                <a:sym typeface="Wingdings 3"/>
              </a:rPr>
              <a:t> in MDD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tr-TR" sz="2800" dirty="0" smtClean="0">
                <a:sym typeface="Wingdings 3"/>
              </a:rPr>
              <a:t> Endocrine abnormalities are worse in </a:t>
            </a:r>
          </a:p>
          <a:p>
            <a:pPr>
              <a:spcAft>
                <a:spcPts val="600"/>
              </a:spcAft>
            </a:pPr>
            <a:r>
              <a:rPr lang="tr-TR" sz="2800" dirty="0" smtClean="0">
                <a:sym typeface="Wingdings 3"/>
              </a:rPr>
              <a:t>severe cases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tr-TR" sz="2800" dirty="0" smtClean="0">
                <a:sym typeface="Wingdings 3"/>
              </a:rPr>
              <a:t> Increase in endogenous steroids or </a:t>
            </a:r>
          </a:p>
          <a:p>
            <a:pPr>
              <a:spcAft>
                <a:spcPts val="600"/>
              </a:spcAft>
            </a:pPr>
            <a:r>
              <a:rPr lang="tr-TR" sz="2800" dirty="0" smtClean="0">
                <a:sym typeface="Wingdings 3"/>
              </a:rPr>
              <a:t>application of glucocorticoids as drugs </a:t>
            </a:r>
          </a:p>
          <a:p>
            <a:pPr>
              <a:spcAft>
                <a:spcPts val="600"/>
              </a:spcAft>
            </a:pPr>
            <a:r>
              <a:rPr lang="tr-TR" sz="2800" dirty="0" smtClean="0">
                <a:sym typeface="Wingdings 3"/>
              </a:rPr>
              <a:t>induces MDD-like effects and alters mood</a:t>
            </a:r>
            <a:endParaRPr lang="tr-TR" sz="2800" dirty="0" smtClean="0"/>
          </a:p>
          <a:p>
            <a:pPr>
              <a:spcAft>
                <a:spcPts val="600"/>
              </a:spcAft>
            </a:pP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625" y="1547665"/>
            <a:ext cx="6961073" cy="5093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800" dirty="0" smtClean="0"/>
              <a:t> Thyroid dysfunction in 25% of depressive </a:t>
            </a:r>
          </a:p>
          <a:p>
            <a:pPr>
              <a:spcAft>
                <a:spcPts val="600"/>
              </a:spcAft>
            </a:pPr>
            <a:r>
              <a:rPr lang="tr-TR" sz="2800" dirty="0" smtClean="0"/>
              <a:t>patients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800" dirty="0" smtClean="0"/>
              <a:t> Clinical hypothyroidism is accompanied by </a:t>
            </a:r>
          </a:p>
          <a:p>
            <a:pPr>
              <a:spcAft>
                <a:spcPts val="600"/>
              </a:spcAft>
            </a:pPr>
            <a:r>
              <a:rPr lang="tr-TR" sz="2800" dirty="0" smtClean="0"/>
              <a:t>depression and is treated by replacement</a:t>
            </a:r>
          </a:p>
          <a:p>
            <a:pPr>
              <a:spcAft>
                <a:spcPts val="600"/>
              </a:spcAft>
            </a:pPr>
            <a:r>
              <a:rPr lang="tr-TR" sz="2800" dirty="0" smtClean="0"/>
              <a:t>theraphy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800" dirty="0" smtClean="0"/>
              <a:t> Postmenopausal or postpartum estrogen </a:t>
            </a:r>
          </a:p>
          <a:p>
            <a:pPr>
              <a:spcAft>
                <a:spcPts val="600"/>
              </a:spcAft>
            </a:pPr>
            <a:r>
              <a:rPr lang="tr-TR" sz="2800" dirty="0" smtClean="0"/>
              <a:t>defficiency results in depression in women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tr-TR" sz="2800" dirty="0" smtClean="0"/>
              <a:t>Testosterone deficiency results in </a:t>
            </a:r>
          </a:p>
          <a:p>
            <a:pPr>
              <a:spcAft>
                <a:spcPts val="600"/>
              </a:spcAft>
            </a:pPr>
            <a:r>
              <a:rPr lang="tr-TR" sz="2800" dirty="0" smtClean="0"/>
              <a:t>depression in man</a:t>
            </a:r>
          </a:p>
          <a:p>
            <a:pPr>
              <a:spcAft>
                <a:spcPts val="600"/>
              </a:spcAft>
            </a:pPr>
            <a:endParaRPr lang="tr-T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8641" y="323530"/>
            <a:ext cx="5943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NEUROENDOCRINE HYPOTHESIS</a:t>
            </a:r>
            <a:endParaRPr lang="tr-TR" sz="28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1244</Words>
  <Application>Microsoft Office PowerPoint</Application>
  <PresentationFormat>Ekran Gösterisi (4:3)</PresentationFormat>
  <Paragraphs>272</Paragraphs>
  <Slides>42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7" baseType="lpstr">
      <vt:lpstr>Arial</vt:lpstr>
      <vt:lpstr>Calibri</vt:lpstr>
      <vt:lpstr>Symbol</vt:lpstr>
      <vt:lpstr>Wingdings 3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arzu</dc:creator>
  <cp:lastModifiedBy>Windows Kullanıcısı</cp:lastModifiedBy>
  <cp:revision>235</cp:revision>
  <dcterms:created xsi:type="dcterms:W3CDTF">2010-12-18T13:28:56Z</dcterms:created>
  <dcterms:modified xsi:type="dcterms:W3CDTF">2020-03-13T10:07:46Z</dcterms:modified>
</cp:coreProperties>
</file>