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3"/>
  </p:normalViewPr>
  <p:slideViewPr>
    <p:cSldViewPr snapToGrid="0" snapToObjects="1">
      <p:cViewPr varScale="1">
        <p:scale>
          <a:sx n="121" d="100"/>
          <a:sy n="121" d="100"/>
        </p:scale>
        <p:origin x="20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9CCCF-662A-EA4D-9593-CFA58857DF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Kavramlar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942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İstatistiksel</a:t>
            </a:r>
            <a:r>
              <a:rPr lang="en-US" dirty="0"/>
              <a:t> </a:t>
            </a:r>
            <a:r>
              <a:rPr lang="en-US" dirty="0" err="1"/>
              <a:t>Değerler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99230"/>
          </a:xfrm>
        </p:spPr>
        <p:txBody>
          <a:bodyPr>
            <a:normAutofit fontScale="85000" lnSpcReduction="20000"/>
          </a:bodyPr>
          <a:lstStyle/>
          <a:p>
            <a:r>
              <a:rPr lang="tr-TR" dirty="0"/>
              <a:t>Evrenin ya da örneklemin genel özelliklerini gösteren sayısal değerlerdir. Bu değerlerin sembolleri evrenin ya da örneklemin özelliği olup olmadığına göre farklılık gösterir. </a:t>
            </a:r>
            <a:endParaRPr lang="en-GB" dirty="0"/>
          </a:p>
          <a:p>
            <a:r>
              <a:rPr lang="tr-TR" b="1" dirty="0"/>
              <a:t>Kişi Sayısı</a:t>
            </a:r>
            <a:r>
              <a:rPr lang="tr-TR" dirty="0"/>
              <a:t>: Evrenin ya da örneklemin büyüklüğüdür. </a:t>
            </a:r>
          </a:p>
          <a:p>
            <a:pPr lvl="1"/>
            <a:r>
              <a:rPr lang="tr-TR" dirty="0"/>
              <a:t>Evren için N; örneklem için ise n olarak gösterilir. </a:t>
            </a:r>
            <a:endParaRPr lang="en-GB" dirty="0"/>
          </a:p>
          <a:p>
            <a:r>
              <a:rPr lang="tr-TR" b="1" dirty="0"/>
              <a:t>Frekans</a:t>
            </a:r>
            <a:r>
              <a:rPr lang="tr-TR" dirty="0"/>
              <a:t>: Bir özelliğin görülme sıklığıdır. </a:t>
            </a:r>
          </a:p>
          <a:p>
            <a:pPr lvl="1"/>
            <a:r>
              <a:rPr lang="tr-TR" dirty="0"/>
              <a:t>Evren için F, örneklem için ise f olarak gösterilir. </a:t>
            </a:r>
            <a:endParaRPr lang="en-GB" dirty="0"/>
          </a:p>
          <a:p>
            <a:r>
              <a:rPr lang="tr-TR" b="1" dirty="0"/>
              <a:t>Oran</a:t>
            </a:r>
            <a:r>
              <a:rPr lang="tr-TR" dirty="0"/>
              <a:t>: Bir özelliğin görülme sıklığının evren/örneklem büyüklüğüne oranıdır. </a:t>
            </a:r>
          </a:p>
          <a:p>
            <a:pPr lvl="1"/>
            <a:r>
              <a:rPr lang="tr-TR" dirty="0"/>
              <a:t>p olarak gösterilir. </a:t>
            </a:r>
          </a:p>
          <a:p>
            <a:r>
              <a:rPr lang="tr-TR" b="1" dirty="0"/>
              <a:t>Aritmetik Ortalama</a:t>
            </a:r>
            <a:r>
              <a:rPr lang="tr-TR" dirty="0"/>
              <a:t>: Evren/örneklem içerisinde bir özelliğin (ya da spesifik olarak bir alt grubunun) gözlem değerleri toplamının evren/örneklem büyüklüğüne bölünmesiyle elde edilen değerdir. </a:t>
            </a:r>
          </a:p>
          <a:p>
            <a:pPr lvl="1"/>
            <a:r>
              <a:rPr lang="tr-TR" dirty="0"/>
              <a:t>Evrenin için </a:t>
            </a:r>
            <a:r>
              <a:rPr lang="en-GB" dirty="0" err="1"/>
              <a:t>μ</a:t>
            </a:r>
            <a:r>
              <a:rPr lang="en-GB" dirty="0"/>
              <a:t>, </a:t>
            </a:r>
            <a:r>
              <a:rPr lang="tr-TR" dirty="0"/>
              <a:t>örneklem için ise </a:t>
            </a:r>
            <a:r>
              <a:rPr lang="en-GB" dirty="0"/>
              <a:t>x̅ </a:t>
            </a:r>
            <a:r>
              <a:rPr lang="tr-TR" dirty="0"/>
              <a:t>olarak gösterilir. </a:t>
            </a:r>
            <a:endParaRPr lang="en-GB" dirty="0"/>
          </a:p>
          <a:p>
            <a:r>
              <a:rPr lang="en-GB" b="1" dirty="0" err="1"/>
              <a:t>Standart</a:t>
            </a:r>
            <a:r>
              <a:rPr lang="en-GB" b="1" dirty="0"/>
              <a:t> </a:t>
            </a:r>
            <a:r>
              <a:rPr lang="en-GB" b="1" dirty="0" err="1"/>
              <a:t>sapma</a:t>
            </a:r>
            <a:r>
              <a:rPr lang="en-GB" b="1" dirty="0"/>
              <a:t>: </a:t>
            </a:r>
            <a:r>
              <a:rPr lang="en-GB" dirty="0" err="1"/>
              <a:t>Tüm</a:t>
            </a:r>
            <a:r>
              <a:rPr lang="en-GB" dirty="0"/>
              <a:t> </a:t>
            </a:r>
            <a:r>
              <a:rPr lang="en-GB" dirty="0" err="1"/>
              <a:t>gözlemlerin</a:t>
            </a:r>
            <a:r>
              <a:rPr lang="en-GB" dirty="0"/>
              <a:t> </a:t>
            </a:r>
            <a:r>
              <a:rPr lang="en-GB" dirty="0" err="1"/>
              <a:t>evren</a:t>
            </a:r>
            <a:r>
              <a:rPr lang="en-GB" dirty="0"/>
              <a:t>/</a:t>
            </a:r>
            <a:r>
              <a:rPr lang="en-GB" dirty="0" err="1"/>
              <a:t>örneklemin</a:t>
            </a:r>
            <a:r>
              <a:rPr lang="en-GB" dirty="0"/>
              <a:t> </a:t>
            </a:r>
            <a:r>
              <a:rPr lang="en-GB" dirty="0" err="1"/>
              <a:t>aritmetik</a:t>
            </a:r>
            <a:r>
              <a:rPr lang="en-GB" dirty="0"/>
              <a:t> </a:t>
            </a:r>
            <a:r>
              <a:rPr lang="en-GB" dirty="0" err="1"/>
              <a:t>ortalamadan</a:t>
            </a:r>
            <a:r>
              <a:rPr lang="en-GB" dirty="0"/>
              <a:t> ne </a:t>
            </a:r>
            <a:r>
              <a:rPr lang="en-GB" dirty="0" err="1"/>
              <a:t>ölçüde</a:t>
            </a:r>
            <a:r>
              <a:rPr lang="en-GB" dirty="0"/>
              <a:t> </a:t>
            </a:r>
            <a:r>
              <a:rPr lang="en-GB" dirty="0" err="1"/>
              <a:t>saçılım</a:t>
            </a:r>
            <a:r>
              <a:rPr lang="en-GB" dirty="0"/>
              <a:t> </a:t>
            </a:r>
            <a:r>
              <a:rPr lang="en-GB" dirty="0" err="1"/>
              <a:t>gösterdiğine</a:t>
            </a:r>
            <a:r>
              <a:rPr lang="en-GB" dirty="0"/>
              <a:t> </a:t>
            </a:r>
            <a:r>
              <a:rPr lang="en-GB" dirty="0" err="1"/>
              <a:t>ilişkin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değerdir</a:t>
            </a:r>
            <a:r>
              <a:rPr lang="en-GB" dirty="0"/>
              <a:t>. </a:t>
            </a:r>
          </a:p>
          <a:p>
            <a:pPr lvl="1"/>
            <a:r>
              <a:rPr lang="en-GB" dirty="0" err="1"/>
              <a:t>Evren</a:t>
            </a:r>
            <a:r>
              <a:rPr lang="en-GB" dirty="0"/>
              <a:t> </a:t>
            </a:r>
            <a:r>
              <a:rPr lang="en-GB" dirty="0" err="1"/>
              <a:t>için</a:t>
            </a:r>
            <a:r>
              <a:rPr lang="en-GB" dirty="0"/>
              <a:t> </a:t>
            </a:r>
            <a:r>
              <a:rPr lang="en-GB" dirty="0" err="1"/>
              <a:t>σ</a:t>
            </a:r>
            <a:r>
              <a:rPr lang="en-GB" dirty="0"/>
              <a:t>; </a:t>
            </a:r>
            <a:r>
              <a:rPr lang="en-GB" dirty="0" err="1"/>
              <a:t>örneklem</a:t>
            </a:r>
            <a:r>
              <a:rPr lang="en-GB" dirty="0"/>
              <a:t> </a:t>
            </a:r>
            <a:r>
              <a:rPr lang="en-GB" dirty="0" err="1"/>
              <a:t>için</a:t>
            </a:r>
            <a:r>
              <a:rPr lang="en-GB" dirty="0"/>
              <a:t> s </a:t>
            </a:r>
            <a:r>
              <a:rPr lang="en-GB" dirty="0" err="1"/>
              <a:t>olarak</a:t>
            </a:r>
            <a:r>
              <a:rPr lang="en-GB" dirty="0"/>
              <a:t> </a:t>
            </a:r>
            <a:r>
              <a:rPr lang="en-GB" dirty="0" err="1"/>
              <a:t>gösterilir</a:t>
            </a:r>
            <a:r>
              <a:rPr lang="en-GB" dirty="0"/>
              <a:t>. </a:t>
            </a:r>
          </a:p>
          <a:p>
            <a:r>
              <a:rPr lang="en-GB" b="1" dirty="0" err="1"/>
              <a:t>Varyans</a:t>
            </a:r>
            <a:r>
              <a:rPr lang="en-GB" dirty="0"/>
              <a:t>: </a:t>
            </a:r>
            <a:r>
              <a:rPr lang="en-GB" dirty="0" err="1"/>
              <a:t>Standart</a:t>
            </a:r>
            <a:r>
              <a:rPr lang="en-GB" dirty="0"/>
              <a:t> </a:t>
            </a:r>
            <a:r>
              <a:rPr lang="en-GB" dirty="0" err="1"/>
              <a:t>sapmanın</a:t>
            </a:r>
            <a:r>
              <a:rPr lang="en-GB" dirty="0"/>
              <a:t> </a:t>
            </a:r>
            <a:r>
              <a:rPr lang="en-GB" dirty="0" err="1"/>
              <a:t>karesidir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72256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Değişken</a:t>
            </a:r>
            <a:r>
              <a:rPr lang="en-US" dirty="0"/>
              <a:t> </a:t>
            </a:r>
            <a:r>
              <a:rPr lang="en-US" dirty="0" err="1"/>
              <a:t>Türleri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Zamana ve mekana bağlı olarak farklılık gösteren her özelliğe değişken adı verilir. </a:t>
            </a:r>
            <a:endParaRPr lang="en-GB" dirty="0"/>
          </a:p>
          <a:p>
            <a:r>
              <a:rPr lang="tr-TR" dirty="0"/>
              <a:t>Yaş, cinsiyet, bedensel özellikler, aylık gelir, eğitim durumu, yaşanan yerin nüfus büyüklüğü, hane büyüklüğü, algılar, tutumlar değişkenlerin örnekleridir. </a:t>
            </a:r>
            <a:endParaRPr lang="en-GB" dirty="0"/>
          </a:p>
          <a:p>
            <a:r>
              <a:rPr lang="tr-TR" dirty="0"/>
              <a:t>Değişkenler farklı biçimlerde sınıflandırılır:</a:t>
            </a:r>
            <a:endParaRPr lang="en-GB" dirty="0"/>
          </a:p>
          <a:p>
            <a:r>
              <a:rPr lang="tr-TR" b="1" dirty="0"/>
              <a:t>Nicel Değişken</a:t>
            </a:r>
            <a:r>
              <a:rPr lang="tr-TR" dirty="0"/>
              <a:t>: Sayısal değerlerin matematiksel anlamıyla temsil edilebilen değişkenlerdir. Örneğin; yaş, sınav notu, aylık gelir, nüfus büyüklüğü, vs.</a:t>
            </a:r>
            <a:endParaRPr lang="en-GB" dirty="0"/>
          </a:p>
          <a:p>
            <a:r>
              <a:rPr lang="tr-TR" b="1" dirty="0"/>
              <a:t>Nitel Değişken</a:t>
            </a:r>
            <a:r>
              <a:rPr lang="tr-TR" dirty="0"/>
              <a:t>: Kategorize edilebilen değişkenlerdir. Örneğin; cinsiyet, eğitim düzeyi, il, vs.</a:t>
            </a:r>
          </a:p>
          <a:p>
            <a:r>
              <a:rPr lang="tr-TR" dirty="0"/>
              <a:t>Nitel değişkenler, özellikle </a:t>
            </a:r>
            <a:r>
              <a:rPr lang="tr-TR" u="sng" dirty="0"/>
              <a:t>istatistiksel analiz </a:t>
            </a:r>
            <a:r>
              <a:rPr lang="tr-TR" u="sng" dirty="0" err="1"/>
              <a:t>yazılımılarında</a:t>
            </a:r>
            <a:r>
              <a:rPr lang="tr-TR" u="sng" dirty="0"/>
              <a:t>, sayısal göstergelerle de temsil edilebilir</a:t>
            </a:r>
            <a:r>
              <a:rPr lang="tr-TR" dirty="0"/>
              <a:t>. Ancak bu durumlarda, sayısal değerler matematiksel anlamından ziyade sembolik anlamıyla kullanılır. </a:t>
            </a:r>
            <a:endParaRPr lang="en-GB" dirty="0"/>
          </a:p>
          <a:p>
            <a:r>
              <a:rPr lang="tr-TR" dirty="0"/>
              <a:t>Her nicel değişken, </a:t>
            </a:r>
            <a:r>
              <a:rPr lang="tr-TR" u="sng" dirty="0"/>
              <a:t>nitel değişkene çevrilebilirdir</a:t>
            </a:r>
            <a:r>
              <a:rPr lang="tr-TR" dirty="0"/>
              <a:t>. Örneğin; yaş nicel bir değişken olmasına karşın, belli yaş grupları içerisinde sınıflandırılarak nitel değişken haline getirilebilir.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2875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Değişken</a:t>
            </a:r>
            <a:r>
              <a:rPr lang="en-US" dirty="0"/>
              <a:t> </a:t>
            </a:r>
            <a:r>
              <a:rPr lang="en-US" dirty="0" err="1"/>
              <a:t>Türleri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Bağımlı/Bağımsız Değişken</a:t>
            </a:r>
            <a:r>
              <a:rPr lang="tr-TR" dirty="0"/>
              <a:t>: Bir değişkenin bağımlı/bağımsız değişken olması tek başına karar verilebilir değildir. Değişkenler birbirleriyle ilişkisi içerisinde bağımlı ya da bağımsız değişken olurlar. </a:t>
            </a:r>
            <a:endParaRPr lang="en-GB" dirty="0"/>
          </a:p>
          <a:p>
            <a:r>
              <a:rPr lang="tr-TR" u="sng" dirty="0"/>
              <a:t>İlişkili iki değişkenden biri diğerini açıklamakta kullanılabilir ise</a:t>
            </a:r>
            <a:r>
              <a:rPr lang="tr-TR" dirty="0"/>
              <a:t>, etkisi olan değişken bağımsız etki altındaki değişken de bağımlı değişken olur. </a:t>
            </a:r>
            <a:endParaRPr lang="en-GB" dirty="0"/>
          </a:p>
          <a:p>
            <a:r>
              <a:rPr lang="tr-TR" dirty="0"/>
              <a:t>Öyleyse, bir değişkenin bağımlı ya da bağımsız değişken olduğuna karar vermek için </a:t>
            </a:r>
            <a:r>
              <a:rPr lang="tr-TR" u="sng" dirty="0"/>
              <a:t>kuramsal bilgiye ve/ya veri toplama sürecindeki gözlemlere başvurmak</a:t>
            </a:r>
            <a:r>
              <a:rPr lang="tr-TR" dirty="0"/>
              <a:t> gerekir. </a:t>
            </a:r>
            <a:endParaRPr lang="en-GB" dirty="0"/>
          </a:p>
          <a:p>
            <a:r>
              <a:rPr lang="tr-TR" dirty="0"/>
              <a:t>Bağımlı-bağımsız iki değişkenden söz ederken, arada bir ilişkinin olduğunu belirtmiş oluruz.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7922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Değişken</a:t>
            </a:r>
            <a:r>
              <a:rPr lang="en-US" dirty="0"/>
              <a:t> </a:t>
            </a:r>
            <a:r>
              <a:rPr lang="en-US" dirty="0" err="1"/>
              <a:t>Türleri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Bağımlı-bağımsız iki değişkenden söz ederken, arada bir ilişkinin olduğunu belirtmiş oluruz.</a:t>
            </a:r>
          </a:p>
          <a:p>
            <a:r>
              <a:rPr lang="tr-TR" dirty="0"/>
              <a:t>Ancak değişkenlerin </a:t>
            </a:r>
            <a:r>
              <a:rPr lang="tr-TR" u="sng" dirty="0"/>
              <a:t>her zaman birbiriyle ilişkisi olduğunu düşünemeyiz</a:t>
            </a:r>
            <a:r>
              <a:rPr lang="tr-TR" dirty="0"/>
              <a:t>. </a:t>
            </a:r>
          </a:p>
          <a:p>
            <a:pPr lvl="1"/>
            <a:r>
              <a:rPr lang="tr-TR" dirty="0"/>
              <a:t>Örneğin; </a:t>
            </a:r>
            <a:r>
              <a:rPr lang="tr-TR" u="sng" dirty="0"/>
              <a:t>yaş ve cinsiyet değişkenleri arasında, genel olarak, bir ilişki olmadığını kabul edebiliriz</a:t>
            </a:r>
            <a:r>
              <a:rPr lang="tr-TR" dirty="0"/>
              <a:t>. </a:t>
            </a:r>
          </a:p>
          <a:p>
            <a:pPr lvl="1"/>
            <a:r>
              <a:rPr lang="tr-TR" dirty="0"/>
              <a:t>Öyleyse, bu iki değişken arasında bağımlılık ilişkisinden söz etmek de güçtür.</a:t>
            </a:r>
            <a:endParaRPr lang="en-GB" dirty="0"/>
          </a:p>
          <a:p>
            <a:r>
              <a:rPr lang="tr-TR" dirty="0"/>
              <a:t>Buna karşın, </a:t>
            </a:r>
            <a:r>
              <a:rPr lang="tr-TR" u="sng" dirty="0"/>
              <a:t>cinsiyet ve gelir düzeyi</a:t>
            </a:r>
            <a:r>
              <a:rPr lang="tr-TR" dirty="0"/>
              <a:t> arasında bir ilişkiden söz edebiliriz: </a:t>
            </a:r>
          </a:p>
          <a:p>
            <a:pPr lvl="1"/>
            <a:r>
              <a:rPr lang="tr-TR" dirty="0"/>
              <a:t>Geleneksel toplumsal cinsiyet ilişkilerinin hüküm sürdüğü bir bağlamda, kadınların emek piyasasında işgücünün değeri erkeklerinkine oranla daha değersiz olabilecektir. </a:t>
            </a:r>
          </a:p>
          <a:p>
            <a:pPr lvl="1"/>
            <a:r>
              <a:rPr lang="tr-TR" dirty="0"/>
              <a:t>Bu durumda, kadınlar ile erkeklerin aylık gelirleri arasında farklılıklar gözlemlenebilir. Bu örnekte, cinsiyet (bağımsız değişken) gelir düzeyi (bağımlı değişken) ile ilişkili olacaktır.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900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Değişken</a:t>
            </a:r>
            <a:r>
              <a:rPr lang="en-US" dirty="0"/>
              <a:t> </a:t>
            </a:r>
            <a:r>
              <a:rPr lang="en-US" dirty="0" err="1"/>
              <a:t>Türleri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u="sng" dirty="0"/>
              <a:t>ÖRNEKLER</a:t>
            </a:r>
          </a:p>
          <a:p>
            <a:r>
              <a:rPr lang="tr-TR" dirty="0"/>
              <a:t>Eğitim düzeyi yükseldikçe gelir düzeyi artar.</a:t>
            </a:r>
          </a:p>
          <a:p>
            <a:pPr lvl="1"/>
            <a:r>
              <a:rPr lang="tr-TR" dirty="0"/>
              <a:t>BAĞIMLI DEĞİŞKEN:</a:t>
            </a:r>
          </a:p>
          <a:p>
            <a:pPr lvl="1"/>
            <a:r>
              <a:rPr lang="tr-TR" dirty="0"/>
              <a:t>BAĞIMSIZ DEĞİŞKEN:</a:t>
            </a:r>
          </a:p>
          <a:p>
            <a:r>
              <a:rPr lang="tr-TR" dirty="0"/>
              <a:t>Aile içi şiddeti deneyimleyen/tanık olan çocuk ve ergenler – akademik performansın düşüklüğü</a:t>
            </a:r>
          </a:p>
          <a:p>
            <a:pPr lvl="1"/>
            <a:r>
              <a:rPr lang="tr-TR" dirty="0"/>
              <a:t>BAĞIMLI DEĞİŞKEN:</a:t>
            </a:r>
          </a:p>
          <a:p>
            <a:pPr lvl="1"/>
            <a:r>
              <a:rPr lang="tr-TR" dirty="0"/>
              <a:t>BAĞIMSIZ DEĞİŞKEN:</a:t>
            </a:r>
          </a:p>
          <a:p>
            <a:r>
              <a:rPr lang="tr-TR" dirty="0"/>
              <a:t>Annenin eğitim düzeyi – Kız çocuklarının eğitim düzeyi</a:t>
            </a:r>
          </a:p>
          <a:p>
            <a:pPr lvl="1"/>
            <a:r>
              <a:rPr lang="tr-TR" dirty="0"/>
              <a:t>BAĞIMLI DEĞİŞKEN:</a:t>
            </a:r>
          </a:p>
          <a:p>
            <a:pPr lvl="1"/>
            <a:r>
              <a:rPr lang="tr-TR" dirty="0"/>
              <a:t>BAĞIMSIZ DEĞİŞKEN: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7279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Ölçek</a:t>
            </a:r>
            <a:r>
              <a:rPr lang="en-US" dirty="0"/>
              <a:t> </a:t>
            </a:r>
            <a:r>
              <a:rPr lang="en-US" dirty="0" err="1"/>
              <a:t>Türleri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Değişkenlerin alabileceği olası değerler o değişkenin ölçeğidir. </a:t>
            </a:r>
            <a:endParaRPr lang="en-GB" dirty="0"/>
          </a:p>
          <a:p>
            <a:r>
              <a:rPr lang="tr-TR" dirty="0"/>
              <a:t>Temel olarak dört ölçek türü vardır.</a:t>
            </a:r>
          </a:p>
          <a:p>
            <a:pPr lvl="1"/>
            <a:r>
              <a:rPr lang="tr-TR" dirty="0"/>
              <a:t>Nominal / </a:t>
            </a:r>
            <a:r>
              <a:rPr lang="tr-TR" dirty="0" err="1"/>
              <a:t>Ordinal</a:t>
            </a:r>
            <a:r>
              <a:rPr lang="tr-TR" dirty="0"/>
              <a:t> / Aralık / Oran ölçekleri. </a:t>
            </a:r>
          </a:p>
          <a:p>
            <a:r>
              <a:rPr lang="tr-TR" dirty="0"/>
              <a:t>Bu ölçek türleri kabaca nitel/nicel değişken olma özelliğine dayandırılarak sınıflandırılır. </a:t>
            </a:r>
          </a:p>
          <a:p>
            <a:pPr lvl="1"/>
            <a:r>
              <a:rPr lang="tr-TR" dirty="0"/>
              <a:t>Nominal ve </a:t>
            </a:r>
            <a:r>
              <a:rPr lang="tr-TR" dirty="0" err="1"/>
              <a:t>ordinal</a:t>
            </a:r>
            <a:r>
              <a:rPr lang="tr-TR" dirty="0"/>
              <a:t> ölçekler nitel değişkenlerdir.</a:t>
            </a:r>
          </a:p>
          <a:p>
            <a:pPr lvl="1"/>
            <a:r>
              <a:rPr lang="en-GB" dirty="0" err="1"/>
              <a:t>Aralık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oran</a:t>
            </a:r>
            <a:r>
              <a:rPr lang="en-GB" dirty="0"/>
              <a:t> </a:t>
            </a:r>
            <a:r>
              <a:rPr lang="en-GB" dirty="0" err="1"/>
              <a:t>ölçekleri</a:t>
            </a:r>
            <a:r>
              <a:rPr lang="en-GB" dirty="0"/>
              <a:t> </a:t>
            </a:r>
            <a:r>
              <a:rPr lang="en-GB" dirty="0" err="1"/>
              <a:t>nicel</a:t>
            </a:r>
            <a:r>
              <a:rPr lang="en-GB" dirty="0"/>
              <a:t> </a:t>
            </a:r>
            <a:r>
              <a:rPr lang="en-GB" dirty="0" err="1"/>
              <a:t>değişkenlerdir</a:t>
            </a:r>
            <a:r>
              <a:rPr lang="en-GB" dirty="0"/>
              <a:t>. </a:t>
            </a:r>
          </a:p>
          <a:p>
            <a:r>
              <a:rPr lang="tr-TR" b="1" dirty="0"/>
              <a:t>Nominal ölçek</a:t>
            </a:r>
            <a:r>
              <a:rPr lang="tr-TR" dirty="0"/>
              <a:t>: Sıralanabilir olmayan nitel değişkenlerin ölçeğidir. Örneğin; yaşanan il, cinsiyet, okunan üniversite/fakülte/bölüm, medeni hal, vs.</a:t>
            </a:r>
            <a:endParaRPr lang="en-GB" dirty="0"/>
          </a:p>
          <a:p>
            <a:r>
              <a:rPr lang="tr-TR" b="1" dirty="0" err="1"/>
              <a:t>Ordinal</a:t>
            </a:r>
            <a:r>
              <a:rPr lang="tr-TR" b="1" dirty="0"/>
              <a:t> Ölçek</a:t>
            </a:r>
            <a:r>
              <a:rPr lang="tr-TR" dirty="0"/>
              <a:t>: Sıralanabilir nitel değişkenlerin ölçeğidir. Örneğin; eğitim düzeyi, </a:t>
            </a:r>
            <a:r>
              <a:rPr lang="tr-TR" dirty="0" err="1"/>
              <a:t>Likert</a:t>
            </a:r>
            <a:r>
              <a:rPr lang="tr-TR" dirty="0"/>
              <a:t> ölçeği, vs.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8795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Ölçek</a:t>
            </a:r>
            <a:r>
              <a:rPr lang="en-US" dirty="0"/>
              <a:t> </a:t>
            </a:r>
            <a:r>
              <a:rPr lang="en-US" dirty="0" err="1"/>
              <a:t>Türleri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Aralık Ölçeği</a:t>
            </a:r>
            <a:r>
              <a:rPr lang="tr-TR" dirty="0"/>
              <a:t>: Nicel değişkenlerin ölçeklerinden biridir. </a:t>
            </a:r>
          </a:p>
          <a:p>
            <a:pPr lvl="1"/>
            <a:r>
              <a:rPr lang="tr-TR" dirty="0"/>
              <a:t>Bu ölçek türünde 0 (sıfır) yokluğu anlatmaz. 1’den bir önceki, -1’den bir sonraki değeri ifade eder. </a:t>
            </a:r>
          </a:p>
          <a:p>
            <a:pPr lvl="1"/>
            <a:r>
              <a:rPr lang="tr-TR" dirty="0"/>
              <a:t>Bu ölçek türünde eşit aralıklarla ardışık değişim temsil edilir. </a:t>
            </a:r>
            <a:endParaRPr lang="en-GB" dirty="0"/>
          </a:p>
          <a:p>
            <a:r>
              <a:rPr lang="tr-TR" dirty="0"/>
              <a:t>En bilinen örnekler: Sıcaklık ve yıldır. </a:t>
            </a:r>
          </a:p>
          <a:p>
            <a:pPr lvl="1"/>
            <a:r>
              <a:rPr lang="tr-TR" dirty="0"/>
              <a:t>Isı ölçümlerinde kullanılan </a:t>
            </a:r>
            <a:r>
              <a:rPr lang="tr-TR" dirty="0" err="1"/>
              <a:t>Celcius</a:t>
            </a:r>
            <a:r>
              <a:rPr lang="tr-TR" dirty="0"/>
              <a:t> derecelerinde 0 ısının olmadığı bir durumun ifadesi değildir. -1’den bir birim daha sıcak, 1’den bir birim daha soğuk bir ısı düzeyini ifade eder. </a:t>
            </a:r>
            <a:endParaRPr lang="en-GB" dirty="0"/>
          </a:p>
          <a:p>
            <a:pPr lvl="1"/>
            <a:r>
              <a:rPr lang="tr-TR" dirty="0"/>
              <a:t>Benzer şekilde, Miladi takvimdeki 0 yılı -1’den bir sonraki 1’den bir önceki yılı ifade eder. </a:t>
            </a:r>
            <a:endParaRPr lang="en-GB" dirty="0"/>
          </a:p>
          <a:p>
            <a:r>
              <a:rPr lang="tr-TR" b="1" dirty="0"/>
              <a:t>Oran</a:t>
            </a:r>
            <a:r>
              <a:rPr lang="tr-TR" dirty="0"/>
              <a:t> </a:t>
            </a:r>
            <a:r>
              <a:rPr lang="tr-TR" b="1" dirty="0"/>
              <a:t>ölçeği</a:t>
            </a:r>
            <a:r>
              <a:rPr lang="tr-TR" dirty="0"/>
              <a:t>: Aralık ölçeğine benzeyen bir diğer nicel değişken ölçeğidir. </a:t>
            </a:r>
          </a:p>
          <a:p>
            <a:pPr lvl="1"/>
            <a:r>
              <a:rPr lang="tr-TR" dirty="0"/>
              <a:t>Ancak bu ölçek türünde 0 yokluğun ifadesidir. </a:t>
            </a:r>
            <a:endParaRPr lang="en-GB" dirty="0"/>
          </a:p>
          <a:p>
            <a:pPr lvl="1"/>
            <a:r>
              <a:rPr lang="tr-TR" dirty="0"/>
              <a:t>Örneğin; yaş, aylık gelir, zaman değişkenleri oran ölçeğidir.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4086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Ölçek</a:t>
            </a:r>
            <a:r>
              <a:rPr lang="en-US" dirty="0"/>
              <a:t> </a:t>
            </a:r>
            <a:r>
              <a:rPr lang="en-US" dirty="0" err="1"/>
              <a:t>Türleri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Cinsiyet: Kadın/erkek Ölçek türü…………..</a:t>
            </a:r>
          </a:p>
          <a:p>
            <a:r>
              <a:rPr lang="tr-TR" b="1" dirty="0"/>
              <a:t>Yaşam memnuniyeti (</a:t>
            </a:r>
            <a:r>
              <a:rPr lang="tr-TR" b="1" dirty="0" err="1"/>
              <a:t>likert</a:t>
            </a:r>
            <a:r>
              <a:rPr lang="tr-TR" b="1" dirty="0"/>
              <a:t> ölçeği): Ölçek türü ………….</a:t>
            </a:r>
          </a:p>
          <a:p>
            <a:r>
              <a:rPr lang="tr-TR" b="1" dirty="0"/>
              <a:t>Haftalık çalışma saati: Ölçek türü ………………</a:t>
            </a:r>
          </a:p>
          <a:p>
            <a:r>
              <a:rPr lang="tr-TR" b="1" dirty="0"/>
              <a:t>İstihdam Durumu (İşsiz – ücretli çalışan – kendi hesabına çalışan – işveren – </a:t>
            </a:r>
            <a:r>
              <a:rPr lang="tr-TR" b="1" dirty="0" err="1"/>
              <a:t>evkadını</a:t>
            </a:r>
            <a:r>
              <a:rPr lang="tr-TR" b="1" dirty="0"/>
              <a:t>) Ölçek Türü ……….</a:t>
            </a:r>
          </a:p>
          <a:p>
            <a:r>
              <a:rPr lang="tr-TR" b="1" dirty="0"/>
              <a:t>Doğum yeri (il) Ölçek türü …………</a:t>
            </a:r>
          </a:p>
          <a:p>
            <a:r>
              <a:rPr lang="tr-TR" b="1" dirty="0"/>
              <a:t>Boy uzunluğu Ölçek türü ………..</a:t>
            </a:r>
          </a:p>
          <a:p>
            <a:r>
              <a:rPr lang="tr-TR" b="1" dirty="0"/>
              <a:t>Göz rengi Ölçek türü …………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62273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27</TotalTime>
  <Words>853</Words>
  <Application>Microsoft Macintosh PowerPoint</Application>
  <PresentationFormat>Widescreen</PresentationFormat>
  <Paragraphs>73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Century Gothic</vt:lpstr>
      <vt:lpstr>Wingdings 2</vt:lpstr>
      <vt:lpstr>Quotable</vt:lpstr>
      <vt:lpstr>Temel Kavramlar</vt:lpstr>
      <vt:lpstr>İstatistiksel Değerler</vt:lpstr>
      <vt:lpstr>Değişken Türleri</vt:lpstr>
      <vt:lpstr>Değişken Türleri</vt:lpstr>
      <vt:lpstr>Değişken Türleri</vt:lpstr>
      <vt:lpstr>Değişken Türleri</vt:lpstr>
      <vt:lpstr>Ölçek Türleri</vt:lpstr>
      <vt:lpstr>Ölçek Türleri</vt:lpstr>
      <vt:lpstr>Ölçek Türleri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İstatistik nedir?</dc:title>
  <dc:creator>Haktan.Ural</dc:creator>
  <cp:lastModifiedBy>Haktan.Ural</cp:lastModifiedBy>
  <cp:revision>4</cp:revision>
  <dcterms:created xsi:type="dcterms:W3CDTF">2019-02-06T08:35:50Z</dcterms:created>
  <dcterms:modified xsi:type="dcterms:W3CDTF">2019-02-06T09:03:37Z</dcterms:modified>
</cp:coreProperties>
</file>