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9"/>
  </p:notesMasterIdLst>
  <p:sldIdLst>
    <p:sldId id="269" r:id="rId2"/>
    <p:sldId id="325" r:id="rId3"/>
    <p:sldId id="343" r:id="rId4"/>
    <p:sldId id="326" r:id="rId5"/>
    <p:sldId id="344" r:id="rId6"/>
    <p:sldId id="327" r:id="rId7"/>
    <p:sldId id="328" r:id="rId8"/>
    <p:sldId id="329" r:id="rId9"/>
    <p:sldId id="331" r:id="rId10"/>
    <p:sldId id="332" r:id="rId11"/>
    <p:sldId id="333" r:id="rId12"/>
    <p:sldId id="334" r:id="rId13"/>
    <p:sldId id="347" r:id="rId14"/>
    <p:sldId id="335" r:id="rId15"/>
    <p:sldId id="336" r:id="rId16"/>
    <p:sldId id="351" r:id="rId17"/>
    <p:sldId id="352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ヒラギノ角ゴ Pro W3" pitchFamily="-8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ヒラギノ角ゴ Pro W3" pitchFamily="-8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ヒラギノ角ゴ Pro W3" pitchFamily="-8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ヒラギノ角ゴ Pro W3" pitchFamily="-8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ヒラギノ角ゴ Pro W3" pitchFamily="-8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ヒラギノ角ゴ Pro W3" pitchFamily="-8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ヒラギノ角ゴ Pro W3" pitchFamily="-8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ヒラギノ角ゴ Pro W3" pitchFamily="-8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ヒラギノ角ゴ Pro W3" pitchFamily="-8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99D"/>
    <a:srgbClr val="BBE5FB"/>
    <a:srgbClr val="BFDC42"/>
    <a:srgbClr val="D8F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154" autoAdjust="0"/>
    <p:restoredTop sz="94643"/>
  </p:normalViewPr>
  <p:slideViewPr>
    <p:cSldViewPr>
      <p:cViewPr varScale="1">
        <p:scale>
          <a:sx n="90" d="100"/>
          <a:sy n="90" d="100"/>
        </p:scale>
        <p:origin x="952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358A83D-3E8E-422B-A1C7-AED5424569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06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ヒラギノ角ゴ Pro W3" pitchFamily="-65" charset="-128"/>
        <a:cs typeface="ヒラギノ角ゴ Pro W3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ヒラギノ角ゴ Pro W3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ヒラギノ角ゴ Pro W3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ヒラギノ角ゴ Pro W3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ヒラギノ角ゴ Pro W3" pitchFamily="-65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BBE5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gray">
          <a:xfrm>
            <a:off x="0" y="6397625"/>
            <a:ext cx="9144000" cy="457200"/>
          </a:xfrm>
          <a:prstGeom prst="rect">
            <a:avLst/>
          </a:prstGeom>
          <a:solidFill>
            <a:srgbClr val="00599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9pPr>
          </a:lstStyle>
          <a:p>
            <a:pPr>
              <a:defRPr/>
            </a:pPr>
            <a:endParaRPr lang="en-US">
              <a:latin typeface="Verdana" panose="020B0604030504040204" pitchFamily="34" charset="0"/>
            </a:endParaRPr>
          </a:p>
        </p:txBody>
      </p:sp>
      <p:pic>
        <p:nvPicPr>
          <p:cNvPr id="3" name="Picture 3" descr="Pearson_Bound_Whit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8238" y="6356350"/>
            <a:ext cx="1655762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4" descr="Pearson_Strap_Bound_Whit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56350"/>
            <a:ext cx="1908175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5205590" cy="64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1087217"/>
      </p:ext>
    </p:extLst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38792299"/>
      </p:ext>
    </p:extLst>
  </p:cSld>
  <p:clrMapOvr>
    <a:masterClrMapping/>
  </p:clrMapOvr>
  <p:transition>
    <p:strips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0"/>
            <a:ext cx="2114550" cy="6096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0"/>
            <a:ext cx="6191250" cy="6096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45461388"/>
      </p:ext>
    </p:extLst>
  </p:cSld>
  <p:clrMapOvr>
    <a:masterClrMapping/>
  </p:clrMapOvr>
  <p:transition>
    <p:strips dir="l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Verdana" pitchFamily="-65" charset="0"/>
                <a:ea typeface="ヒラギノ角ゴ Pro W3" pitchFamily="-65" charset="-128"/>
              </a:defRPr>
            </a:lvl1pPr>
          </a:lstStyle>
          <a:p>
            <a:pPr>
              <a:defRPr/>
            </a:pPr>
            <a:fld id="{EF38A850-ADD0-4F7D-99F1-C19676CE30E4}" type="datetime1">
              <a:rPr lang="en-US"/>
              <a:pPr>
                <a:defRPr/>
              </a:pPr>
              <a:t>3/15/20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Verdana" pitchFamily="-65" charset="0"/>
                <a:ea typeface="ヒラギノ角ゴ Pro W3" pitchFamily="-65" charset="-128"/>
              </a:defRPr>
            </a:lvl1pPr>
          </a:lstStyle>
          <a:p>
            <a:pPr>
              <a:defRPr/>
            </a:pPr>
            <a:r>
              <a:rPr lang="en-US"/>
              <a:t>Copyright © 2013 Pearson Education, Inc.</a:t>
            </a:r>
          </a:p>
          <a:p>
            <a:pPr>
              <a:defRPr/>
            </a:pPr>
            <a:r>
              <a:rPr lang="en-US"/>
              <a:t>Publishing as Prentice Hall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2A68BFA4-ED51-4D11-92C9-125F6EFF3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001293"/>
      </p:ext>
    </p:extLst>
  </p:cSld>
  <p:clrMapOvr>
    <a:masterClrMapping/>
  </p:clrMapOvr>
  <p:transition>
    <p:strips dir="ld"/>
  </p:transition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94771439"/>
      </p:ext>
    </p:extLst>
  </p:cSld>
  <p:clrMapOvr>
    <a:masterClrMapping/>
  </p:clrMapOvr>
  <p:transition>
    <p:strips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52075451"/>
      </p:ext>
    </p:extLst>
  </p:cSld>
  <p:clrMapOvr>
    <a:masterClrMapping/>
  </p:clrMapOvr>
  <p:transition>
    <p:strips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47800"/>
            <a:ext cx="41148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1148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50072493"/>
      </p:ext>
    </p:extLst>
  </p:cSld>
  <p:clrMapOvr>
    <a:masterClrMapping/>
  </p:clrMapOvr>
  <p:transition>
    <p:strips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87435220"/>
      </p:ext>
    </p:extLst>
  </p:cSld>
  <p:clrMapOvr>
    <a:masterClrMapping/>
  </p:clrMapOvr>
  <p:transition>
    <p:strips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24062720"/>
      </p:ext>
    </p:extLst>
  </p:cSld>
  <p:clrMapOvr>
    <a:masterClrMapping/>
  </p:clrMapOvr>
  <p:transition>
    <p:strips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0255790"/>
      </p:ext>
    </p:extLst>
  </p:cSld>
  <p:clrMapOvr>
    <a:masterClrMapping/>
  </p:clrMapOvr>
  <p:transition>
    <p:strips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84679804"/>
      </p:ext>
    </p:extLst>
  </p:cSld>
  <p:clrMapOvr>
    <a:masterClrMapping/>
  </p:clrMapOvr>
  <p:transition>
    <p:strips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37429884"/>
      </p:ext>
    </p:extLst>
  </p:cSld>
  <p:clrMapOvr>
    <a:masterClrMapping/>
  </p:clrMapOvr>
  <p:transition>
    <p:strips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 userDrawn="1"/>
        </p:nvSpPr>
        <p:spPr bwMode="gray">
          <a:xfrm>
            <a:off x="0" y="6397625"/>
            <a:ext cx="9144000" cy="457200"/>
          </a:xfrm>
          <a:prstGeom prst="rect">
            <a:avLst/>
          </a:prstGeom>
          <a:solidFill>
            <a:srgbClr val="0060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9pPr>
          </a:lstStyle>
          <a:p>
            <a:pPr>
              <a:defRPr/>
            </a:pPr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447800"/>
            <a:ext cx="83820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0"/>
            <a:ext cx="8458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" name="Rectangle 6"/>
          <p:cNvSpPr>
            <a:spLocks noChangeArrowheads="1"/>
          </p:cNvSpPr>
          <p:nvPr/>
        </p:nvSpPr>
        <p:spPr bwMode="gray">
          <a:xfrm>
            <a:off x="381000" y="6577013"/>
            <a:ext cx="5399088" cy="17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9pPr>
          </a:lstStyle>
          <a:p>
            <a:pPr>
              <a:defRPr/>
            </a:pPr>
            <a:r>
              <a:rPr lang="en-US" sz="900" dirty="0">
                <a:solidFill>
                  <a:schemeClr val="bg1"/>
                </a:solidFill>
                <a:latin typeface="Verdana" panose="020B0604030504040204" pitchFamily="34" charset="0"/>
              </a:rPr>
              <a:t>Copyright ©2017 Pearson Education, Ltd. All rights reserved.</a:t>
            </a:r>
            <a:endParaRPr lang="en-GB" sz="900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1029" name="Rectangle 7"/>
          <p:cNvSpPr>
            <a:spLocks noChangeArrowheads="1"/>
          </p:cNvSpPr>
          <p:nvPr/>
        </p:nvSpPr>
        <p:spPr bwMode="gray">
          <a:xfrm>
            <a:off x="8402638" y="6577013"/>
            <a:ext cx="360362" cy="17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9pPr>
          </a:lstStyle>
          <a:p>
            <a:pPr>
              <a:defRPr/>
            </a:pPr>
            <a:r>
              <a:rPr lang="en-GB" sz="900" dirty="0">
                <a:solidFill>
                  <a:schemeClr val="bg1"/>
                </a:solidFill>
                <a:latin typeface="Verdana" panose="020B0604030504040204" pitchFamily="34" charset="0"/>
              </a:rPr>
              <a:t>11-</a:t>
            </a:r>
            <a:fld id="{604DE8C7-66CF-465F-9818-9F61582FDCEB}" type="slidenum">
              <a:rPr lang="en-GB" sz="900" smtClean="0">
                <a:solidFill>
                  <a:schemeClr val="bg1"/>
                </a:solidFill>
                <a:latin typeface="Verdana" panose="020B0604030504040204" pitchFamily="34" charset="0"/>
              </a:rPr>
              <a:pPr>
                <a:defRPr/>
              </a:pPr>
              <a:t>‹#›</a:t>
            </a:fld>
            <a:r>
              <a:rPr lang="en-GB" sz="900" dirty="0">
                <a:solidFill>
                  <a:schemeClr val="bg1"/>
                </a:solidFill>
                <a:latin typeface="Verdana" panose="020B0604030504040204" pitchFamily="34" charset="0"/>
              </a:rPr>
              <a:t>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9" r:id="rId1"/>
    <p:sldLayoutId id="2147484029" r:id="rId2"/>
    <p:sldLayoutId id="2147484030" r:id="rId3"/>
    <p:sldLayoutId id="2147484031" r:id="rId4"/>
    <p:sldLayoutId id="2147484032" r:id="rId5"/>
    <p:sldLayoutId id="2147484033" r:id="rId6"/>
    <p:sldLayoutId id="2147484034" r:id="rId7"/>
    <p:sldLayoutId id="2147484035" r:id="rId8"/>
    <p:sldLayoutId id="2147484036" r:id="rId9"/>
    <p:sldLayoutId id="2147484037" r:id="rId10"/>
    <p:sldLayoutId id="2147484038" r:id="rId11"/>
    <p:sldLayoutId id="2147484040" r:id="rId12"/>
  </p:sldLayoutIdLst>
  <p:transition>
    <p:strips dir="ld"/>
  </p:transition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ヒラギノ角ゴ Pro W3" pitchFamily="-1" charset="-128"/>
          <a:cs typeface="ヒラギノ角ゴ Pro W3" pitchFamily="-1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ヒラギノ角ゴ Pro W3" pitchFamily="-1" charset="-128"/>
          <a:cs typeface="ヒラギノ角ゴ Pro W3" pitchFamily="-1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ヒラギノ角ゴ Pro W3" pitchFamily="-1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ヒラギノ角ゴ Pro W3" pitchFamily="-1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ヒラギノ角ゴ Pro W3" pitchFamily="-1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pitchFamily="-1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pitchFamily="-1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pitchFamily="-1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pitchFamily="-1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pitchFamily="-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458200" cy="1143000"/>
          </a:xfrm>
        </p:spPr>
        <p:txBody>
          <a:bodyPr/>
          <a:lstStyle/>
          <a:p>
            <a:r>
              <a:rPr lang="en-US" dirty="0" err="1">
                <a:ea typeface="ヒラギノ角ゴ Pro W3" pitchFamily="-84" charset="-128"/>
              </a:rPr>
              <a:t>Tasarruf</a:t>
            </a:r>
            <a:r>
              <a:rPr lang="en-US" dirty="0">
                <a:ea typeface="ヒラギノ角ゴ Pro W3" pitchFamily="-84" charset="-128"/>
              </a:rPr>
              <a:t>, </a:t>
            </a:r>
            <a:r>
              <a:rPr lang="en-US" dirty="0" err="1">
                <a:ea typeface="ヒラギノ角ゴ Pro W3" pitchFamily="-84" charset="-128"/>
              </a:rPr>
              <a:t>Sermaye</a:t>
            </a:r>
            <a:r>
              <a:rPr lang="en-US" dirty="0">
                <a:ea typeface="ヒラギノ角ゴ Pro W3" pitchFamily="-84" charset="-128"/>
              </a:rPr>
              <a:t> </a:t>
            </a:r>
            <a:r>
              <a:rPr lang="en-US" dirty="0" err="1">
                <a:ea typeface="ヒラギノ角ゴ Pro W3" pitchFamily="-84" charset="-128"/>
              </a:rPr>
              <a:t>Birikimi</a:t>
            </a:r>
            <a:r>
              <a:rPr lang="en-US" dirty="0">
                <a:ea typeface="ヒラギノ角ゴ Pro W3" pitchFamily="-84" charset="-128"/>
              </a:rPr>
              <a:t> </a:t>
            </a:r>
            <a:r>
              <a:rPr lang="en-US" dirty="0" err="1">
                <a:ea typeface="ヒラギノ角ゴ Pro W3" pitchFamily="-84" charset="-128"/>
              </a:rPr>
              <a:t>ve</a:t>
            </a:r>
            <a:r>
              <a:rPr lang="en-US" dirty="0">
                <a:ea typeface="ヒラギノ角ゴ Pro W3" pitchFamily="-84" charset="-128"/>
              </a:rPr>
              <a:t> </a:t>
            </a:r>
            <a:r>
              <a:rPr lang="en-US" dirty="0" err="1">
                <a:ea typeface="ヒラギノ角ゴ Pro W3" pitchFamily="-84" charset="-128"/>
              </a:rPr>
              <a:t>Çıktı</a:t>
            </a:r>
            <a:endParaRPr lang="en-US" dirty="0">
              <a:ea typeface="ヒラギノ角ゴ Pro W3" pitchFamily="-84" charset="-128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457200" y="1371600"/>
            <a:ext cx="8382000" cy="493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bIns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ヒラギノ角ゴ Pro W3" pitchFamily="-1" charset="-128"/>
                <a:cs typeface="ヒラギノ角ゴ Pro W3" pitchFamily="-1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9pPr>
          </a:lstStyle>
          <a:p>
            <a:pPr marL="0" indent="0" eaLnBrk="1" hangingPunct="1">
              <a:buFontTx/>
              <a:buNone/>
              <a:defRPr/>
            </a:pPr>
            <a:r>
              <a:rPr lang="en-US" sz="2400" b="1" kern="0" dirty="0" err="1">
                <a:ea typeface="ヒラギノ角ゴ Pro W3" pitchFamily="-84" charset="-128"/>
              </a:rPr>
              <a:t>Kaynak</a:t>
            </a:r>
            <a:r>
              <a:rPr lang="en-US" sz="2400" b="1" kern="0" dirty="0">
                <a:ea typeface="ヒラギノ角ゴ Pro W3" pitchFamily="-84" charset="-128"/>
              </a:rPr>
              <a:t>: Blanchard, O. </a:t>
            </a:r>
            <a:endParaRPr lang="en-US" sz="2400" kern="0" dirty="0">
              <a:ea typeface="ヒラギノ角ゴ Pro W3" pitchFamily="-84" charset="-128"/>
            </a:endParaRPr>
          </a:p>
        </p:txBody>
      </p:sp>
    </p:spTree>
  </p:cSld>
  <p:clrMapOvr>
    <a:masterClrMapping/>
  </p:clrMapOvr>
  <p:transition>
    <p:strips dir="l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a typeface="ヒラギノ角ゴ Pro W3" pitchFamily="-65" charset="-128"/>
              </a:rPr>
              <a:t>Alternatif</a:t>
            </a:r>
            <a:r>
              <a:rPr lang="en-US" dirty="0">
                <a:ea typeface="ヒラギノ角ゴ Pro W3" pitchFamily="-65" charset="-128"/>
              </a:rPr>
              <a:t> </a:t>
            </a:r>
            <a:r>
              <a:rPr lang="en-US" dirty="0" err="1">
                <a:ea typeface="ヒラギノ角ゴ Pro W3" pitchFamily="-65" charset="-128"/>
              </a:rPr>
              <a:t>tasarrruf</a:t>
            </a:r>
            <a:r>
              <a:rPr lang="en-US" dirty="0">
                <a:ea typeface="ヒラギノ角ゴ Pro W3" pitchFamily="-65" charset="-128"/>
              </a:rPr>
              <a:t> </a:t>
            </a:r>
            <a:r>
              <a:rPr lang="en-US" dirty="0" err="1">
                <a:ea typeface="ヒラギノ角ゴ Pro W3" pitchFamily="-65" charset="-128"/>
              </a:rPr>
              <a:t>oranları</a:t>
            </a:r>
            <a:endParaRPr lang="en-US" dirty="0">
              <a:ea typeface="ヒラギノ角ゴ Pro W3" pitchFamily="-65" charset="-128"/>
            </a:endParaRPr>
          </a:p>
        </p:txBody>
      </p:sp>
      <p:pic>
        <p:nvPicPr>
          <p:cNvPr id="12292" name="Picture 6" descr="fig11_04.g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676400"/>
            <a:ext cx="5004915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7022408"/>
      </p:ext>
    </p:extLst>
  </p:cSld>
  <p:clrMapOvr>
    <a:masterClrMapping/>
  </p:clrMapOvr>
  <p:transition>
    <p:strips dir="l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a typeface="ヒラギノ角ゴ Pro W3" pitchFamily="-65" charset="-128"/>
              </a:rPr>
              <a:t>Alternatif</a:t>
            </a:r>
            <a:r>
              <a:rPr lang="en-US" dirty="0">
                <a:ea typeface="ヒラギノ角ゴ Pro W3" pitchFamily="-65" charset="-128"/>
              </a:rPr>
              <a:t> </a:t>
            </a:r>
            <a:r>
              <a:rPr lang="en-US" dirty="0" err="1">
                <a:ea typeface="ヒラギノ角ゴ Pro W3" pitchFamily="-65" charset="-128"/>
              </a:rPr>
              <a:t>Tasarruf</a:t>
            </a:r>
            <a:r>
              <a:rPr lang="en-US" dirty="0">
                <a:ea typeface="ヒラギノ角ゴ Pro W3" pitchFamily="-65" charset="-128"/>
              </a:rPr>
              <a:t> </a:t>
            </a:r>
            <a:r>
              <a:rPr lang="en-US" dirty="0" err="1">
                <a:ea typeface="ヒラギノ角ゴ Pro W3" pitchFamily="-65" charset="-128"/>
              </a:rPr>
              <a:t>Oranları</a:t>
            </a:r>
            <a:endParaRPr lang="en-US" dirty="0">
              <a:ea typeface="ヒラギノ角ゴ Pro W3" pitchFamily="-65" charset="-128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457200" y="1295400"/>
            <a:ext cx="8458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>
              <a:defRPr/>
            </a:pPr>
            <a:r>
              <a:rPr lang="en-US" kern="0" dirty="0" err="1">
                <a:latin typeface="+mj-lt"/>
                <a:ea typeface="ヒラギノ角ゴ Pro W3" pitchFamily="-1" charset="-128"/>
                <a:cs typeface="ヒラギノ角ゴ Pro W3" pitchFamily="-1" charset="-128"/>
              </a:rPr>
              <a:t>Teknolojik</a:t>
            </a:r>
            <a:r>
              <a:rPr lang="en-US" kern="0" dirty="0">
                <a:latin typeface="+mj-lt"/>
                <a:ea typeface="ヒラギノ角ゴ Pro W3" pitchFamily="-1" charset="-128"/>
                <a:cs typeface="ヒラギノ角ゴ Pro W3" pitchFamily="-1" charset="-128"/>
              </a:rPr>
              <a:t> </a:t>
            </a:r>
            <a:r>
              <a:rPr lang="en-US" kern="0" dirty="0" err="1">
                <a:latin typeface="+mj-lt"/>
                <a:ea typeface="ヒラギノ角ゴ Pro W3" pitchFamily="-1" charset="-128"/>
                <a:cs typeface="ヒラギノ角ゴ Pro W3" pitchFamily="-1" charset="-128"/>
              </a:rPr>
              <a:t>gelişme</a:t>
            </a:r>
            <a:r>
              <a:rPr lang="en-US" kern="0" dirty="0">
                <a:latin typeface="+mj-lt"/>
                <a:ea typeface="ヒラギノ角ゴ Pro W3" pitchFamily="-1" charset="-128"/>
                <a:cs typeface="ヒラギノ角ゴ Pro W3" pitchFamily="-1" charset="-128"/>
              </a:rPr>
              <a:t> </a:t>
            </a:r>
            <a:r>
              <a:rPr lang="en-US" kern="0" dirty="0" err="1">
                <a:latin typeface="+mj-lt"/>
                <a:ea typeface="ヒラギノ角ゴ Pro W3" pitchFamily="-1" charset="-128"/>
                <a:cs typeface="ヒラギノ角ゴ Pro W3" pitchFamily="-1" charset="-128"/>
              </a:rPr>
              <a:t>ve</a:t>
            </a:r>
            <a:r>
              <a:rPr lang="en-US" kern="0" dirty="0">
                <a:latin typeface="+mj-lt"/>
                <a:ea typeface="ヒラギノ角ゴ Pro W3" pitchFamily="-1" charset="-128"/>
                <a:cs typeface="ヒラギノ角ゴ Pro W3" pitchFamily="-1" charset="-128"/>
              </a:rPr>
              <a:t> </a:t>
            </a:r>
            <a:r>
              <a:rPr lang="en-US" kern="0" dirty="0" err="1">
                <a:latin typeface="+mj-lt"/>
                <a:ea typeface="ヒラギノ角ゴ Pro W3" pitchFamily="-1" charset="-128"/>
                <a:cs typeface="ヒラギノ角ゴ Pro W3" pitchFamily="-1" charset="-128"/>
              </a:rPr>
              <a:t>farklı</a:t>
            </a:r>
            <a:r>
              <a:rPr lang="en-US" kern="0" dirty="0">
                <a:latin typeface="+mj-lt"/>
                <a:ea typeface="ヒラギノ角ゴ Pro W3" pitchFamily="-1" charset="-128"/>
                <a:cs typeface="ヒラギノ角ゴ Pro W3" pitchFamily="-1" charset="-128"/>
              </a:rPr>
              <a:t> </a:t>
            </a:r>
            <a:r>
              <a:rPr lang="en-US" kern="0" dirty="0" err="1">
                <a:latin typeface="+mj-lt"/>
                <a:ea typeface="ヒラギノ角ゴ Pro W3" pitchFamily="-1" charset="-128"/>
                <a:cs typeface="ヒラギノ角ゴ Pro W3" pitchFamily="-1" charset="-128"/>
              </a:rPr>
              <a:t>tasarruf</a:t>
            </a:r>
            <a:r>
              <a:rPr lang="en-US" kern="0" dirty="0">
                <a:latin typeface="+mj-lt"/>
                <a:ea typeface="ヒラギノ角ゴ Pro W3" pitchFamily="-1" charset="-128"/>
                <a:cs typeface="ヒラギノ角ゴ Pro W3" pitchFamily="-1" charset="-128"/>
              </a:rPr>
              <a:t> </a:t>
            </a:r>
            <a:r>
              <a:rPr lang="en-US" kern="0" dirty="0" err="1">
                <a:latin typeface="+mj-lt"/>
                <a:ea typeface="ヒラギノ角ゴ Pro W3" pitchFamily="-1" charset="-128"/>
                <a:cs typeface="ヒラギノ角ゴ Pro W3" pitchFamily="-1" charset="-128"/>
              </a:rPr>
              <a:t>oranlarının</a:t>
            </a:r>
            <a:r>
              <a:rPr lang="en-US" kern="0" dirty="0">
                <a:latin typeface="+mj-lt"/>
                <a:ea typeface="ヒラギノ角ゴ Pro W3" pitchFamily="-1" charset="-128"/>
                <a:cs typeface="ヒラギノ角ゴ Pro W3" pitchFamily="-1" charset="-128"/>
              </a:rPr>
              <a:t> </a:t>
            </a:r>
            <a:r>
              <a:rPr lang="en-US" kern="0" dirty="0" err="1">
                <a:latin typeface="+mj-lt"/>
                <a:ea typeface="ヒラギノ角ゴ Pro W3" pitchFamily="-1" charset="-128"/>
                <a:cs typeface="ヒラギノ角ゴ Pro W3" pitchFamily="-1" charset="-128"/>
              </a:rPr>
              <a:t>etkileri</a:t>
            </a:r>
            <a:endParaRPr lang="en-US" kern="0" dirty="0">
              <a:latin typeface="+mj-lt"/>
              <a:ea typeface="ヒラギノ角ゴ Pro W3" pitchFamily="-1" charset="-128"/>
              <a:cs typeface="ヒラギノ角ゴ Pro W3" pitchFamily="-1" charset="-128"/>
            </a:endParaRPr>
          </a:p>
        </p:txBody>
      </p:sp>
      <p:pic>
        <p:nvPicPr>
          <p:cNvPr id="13316" name="Picture 7" descr="fig11_05.g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133600"/>
            <a:ext cx="4953000" cy="3898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3245858"/>
      </p:ext>
    </p:extLst>
  </p:cSld>
  <p:clrMapOvr>
    <a:masterClrMapping/>
  </p:clrMapOvr>
  <p:transition>
    <p:strips dir="l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a typeface="ヒラギノ角ゴ Pro W3" pitchFamily="-65" charset="-128"/>
              </a:rPr>
              <a:t>Alternatif</a:t>
            </a:r>
            <a:r>
              <a:rPr lang="en-US" dirty="0">
                <a:ea typeface="ヒラギノ角ゴ Pro W3" pitchFamily="-65" charset="-128"/>
              </a:rPr>
              <a:t> </a:t>
            </a:r>
            <a:r>
              <a:rPr lang="en-US" dirty="0" err="1">
                <a:ea typeface="ヒラギノ角ゴ Pro W3" pitchFamily="-65" charset="-128"/>
              </a:rPr>
              <a:t>Tasarruf</a:t>
            </a:r>
            <a:r>
              <a:rPr lang="en-US" dirty="0">
                <a:ea typeface="ヒラギノ角ゴ Pro W3" pitchFamily="-65" charset="-128"/>
              </a:rPr>
              <a:t> </a:t>
            </a:r>
            <a:r>
              <a:rPr lang="en-US" dirty="0" err="1">
                <a:ea typeface="ヒラギノ角ゴ Pro W3" pitchFamily="-65" charset="-128"/>
              </a:rPr>
              <a:t>Oranları</a:t>
            </a:r>
            <a:endParaRPr lang="en-US" dirty="0">
              <a:ea typeface="ヒラギノ角ゴ Pro W3" pitchFamily="-65" charset="-128"/>
            </a:endParaRPr>
          </a:p>
        </p:txBody>
      </p:sp>
      <p:sp>
        <p:nvSpPr>
          <p:cNvPr id="14339" name="Title 1"/>
          <p:cNvSpPr txBox="1">
            <a:spLocks/>
          </p:cNvSpPr>
          <p:nvPr/>
        </p:nvSpPr>
        <p:spPr bwMode="auto">
          <a:xfrm>
            <a:off x="457200" y="1295400"/>
            <a:ext cx="8458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9pPr>
          </a:lstStyle>
          <a:p>
            <a:r>
              <a:rPr lang="en-US" b="1" dirty="0" err="1">
                <a:latin typeface="Verdana" panose="020B0604030504040204" pitchFamily="34" charset="0"/>
              </a:rPr>
              <a:t>Durağan</a:t>
            </a:r>
            <a:r>
              <a:rPr lang="en-US" b="1" dirty="0">
                <a:latin typeface="Verdana" panose="020B0604030504040204" pitchFamily="34" charset="0"/>
              </a:rPr>
              <a:t> durum </a:t>
            </a:r>
            <a:r>
              <a:rPr lang="en-US" b="1" dirty="0" err="1">
                <a:latin typeface="Verdana" panose="020B0604030504040204" pitchFamily="34" charset="0"/>
              </a:rPr>
              <a:t>büyüme</a:t>
            </a:r>
            <a:r>
              <a:rPr lang="en-US" b="1" dirty="0">
                <a:latin typeface="Verdana" panose="020B0604030504040204" pitchFamily="34" charset="0"/>
              </a:rPr>
              <a:t> </a:t>
            </a:r>
            <a:r>
              <a:rPr lang="en-US" b="1" dirty="0" err="1">
                <a:latin typeface="Verdana" panose="020B0604030504040204" pitchFamily="34" charset="0"/>
              </a:rPr>
              <a:t>hızına</a:t>
            </a:r>
            <a:r>
              <a:rPr lang="en-US" b="1" dirty="0">
                <a:latin typeface="Verdana" panose="020B0604030504040204" pitchFamily="34" charset="0"/>
              </a:rPr>
              <a:t> </a:t>
            </a:r>
            <a:r>
              <a:rPr lang="en-US" b="1" dirty="0" err="1">
                <a:latin typeface="Verdana" panose="020B0604030504040204" pitchFamily="34" charset="0"/>
              </a:rPr>
              <a:t>etkileri</a:t>
            </a:r>
            <a:endParaRPr lang="en-US" dirty="0">
              <a:latin typeface="Verdana" panose="020B0604030504040204" pitchFamily="34" charset="0"/>
            </a:endParaRPr>
          </a:p>
        </p:txBody>
      </p:sp>
      <p:pic>
        <p:nvPicPr>
          <p:cNvPr id="14340" name="Picture 5" descr="fig11_06.g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2212598"/>
            <a:ext cx="4755827" cy="3930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33400" y="2362200"/>
            <a:ext cx="2286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9pPr>
          </a:lstStyle>
          <a:p>
            <a:r>
              <a:rPr lang="en-US" sz="1600" dirty="0" err="1">
                <a:latin typeface="Verdana" panose="020B0604030504040204" pitchFamily="34" charset="0"/>
              </a:rPr>
              <a:t>Tüketim</a:t>
            </a:r>
            <a:r>
              <a:rPr lang="en-US" sz="1600" dirty="0">
                <a:latin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</a:rPr>
              <a:t>ve</a:t>
            </a:r>
            <a:r>
              <a:rPr lang="en-US" sz="1600" dirty="0">
                <a:latin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</a:rPr>
              <a:t>tasarruf</a:t>
            </a:r>
            <a:r>
              <a:rPr lang="en-US" sz="1600" dirty="0">
                <a:latin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</a:rPr>
              <a:t>ilişkisi</a:t>
            </a:r>
            <a:endParaRPr lang="en-US" sz="1600" dirty="0">
              <a:latin typeface="Verdana" panose="020B0604030504040204" pitchFamily="34" charset="0"/>
            </a:endParaRPr>
          </a:p>
          <a:p>
            <a:endParaRPr lang="en-US" sz="1600" dirty="0">
              <a:latin typeface="Verdana" panose="020B0604030504040204" pitchFamily="34" charset="0"/>
            </a:endParaRPr>
          </a:p>
          <a:p>
            <a:r>
              <a:rPr lang="en-US" sz="1600" dirty="0" err="1">
                <a:latin typeface="Verdana" panose="020B0604030504040204" pitchFamily="34" charset="0"/>
              </a:rPr>
              <a:t>Altın</a:t>
            </a:r>
            <a:r>
              <a:rPr lang="en-US" sz="1600" dirty="0">
                <a:latin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</a:rPr>
              <a:t>oran</a:t>
            </a:r>
            <a:r>
              <a:rPr lang="en-US" sz="1600" dirty="0">
                <a:latin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</a:rPr>
              <a:t>kuralı</a:t>
            </a:r>
            <a:endParaRPr lang="en-US" sz="1600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0016508"/>
      </p:ext>
    </p:extLst>
  </p:cSld>
  <p:clrMapOvr>
    <a:masterClrMapping/>
  </p:clrMapOvr>
  <p:transition>
    <p:strips dir="l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a typeface="ヒラギノ角ゴ Pro W3" pitchFamily="-65" charset="-128"/>
              </a:rPr>
              <a:t>Alternatif</a:t>
            </a:r>
            <a:r>
              <a:rPr lang="en-US" dirty="0">
                <a:ea typeface="ヒラギノ角ゴ Pro W3" pitchFamily="-65" charset="-128"/>
              </a:rPr>
              <a:t> </a:t>
            </a:r>
            <a:r>
              <a:rPr lang="en-US" dirty="0" err="1">
                <a:ea typeface="ヒラギノ角ゴ Pro W3" pitchFamily="-65" charset="-128"/>
              </a:rPr>
              <a:t>tasarruf</a:t>
            </a:r>
            <a:r>
              <a:rPr lang="en-US" dirty="0">
                <a:ea typeface="ヒラギノ角ゴ Pro W3" pitchFamily="-65" charset="-128"/>
              </a:rPr>
              <a:t> </a:t>
            </a:r>
            <a:r>
              <a:rPr lang="en-US" dirty="0" err="1">
                <a:ea typeface="ヒラギノ角ゴ Pro W3" pitchFamily="-65" charset="-128"/>
              </a:rPr>
              <a:t>oranları</a:t>
            </a:r>
            <a:r>
              <a:rPr lang="en-US" dirty="0">
                <a:ea typeface="ヒラギノ角ゴ Pro W3" pitchFamily="-65" charset="-128"/>
              </a:rPr>
              <a:t> 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305800" cy="4191000"/>
          </a:xfrm>
        </p:spPr>
        <p:txBody>
          <a:bodyPr/>
          <a:lstStyle/>
          <a:p>
            <a:r>
              <a:rPr lang="en-US" sz="2400" dirty="0" err="1">
                <a:ea typeface="ヒラギノ角ゴ Pro W3" pitchFamily="-84" charset="-128"/>
              </a:rPr>
              <a:t>Sıfır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ve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altın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oran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arasındaki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tasarruf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oranları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aralığında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artan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tasarruf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oranı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işçi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başına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sermayeyi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arttırıyor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ve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sonuçta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işçi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başına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çıktı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ve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işçi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başına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tüketim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artıyor</a:t>
            </a:r>
            <a:endParaRPr lang="en-US" sz="2400" dirty="0">
              <a:ea typeface="ヒラギノ角ゴ Pro W3" pitchFamily="-84" charset="-128"/>
            </a:endParaRPr>
          </a:p>
          <a:p>
            <a:r>
              <a:rPr lang="en-US" sz="2400" dirty="0" err="1">
                <a:ea typeface="ヒラギノ角ゴ Pro W3" pitchFamily="-84" charset="-128"/>
              </a:rPr>
              <a:t>Altın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oran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tasarruf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oranınından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daha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büyük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tasarruf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oranlarında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ise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artan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tasarruf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oranı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işçi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başına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sermayeyi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artırırken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işçi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başına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tüketim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düşer</a:t>
            </a:r>
            <a:r>
              <a:rPr lang="en-US" sz="2400" dirty="0">
                <a:ea typeface="ヒラギノ角ゴ Pro W3" pitchFamily="-84" charset="-128"/>
              </a:rPr>
              <a:t>.</a:t>
            </a:r>
          </a:p>
          <a:p>
            <a:endParaRPr lang="en-US" dirty="0">
              <a:ea typeface="ヒラギノ角ゴ Pro W3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38929489"/>
      </p:ext>
    </p:extLst>
  </p:cSld>
  <p:clrMapOvr>
    <a:masterClrMapping/>
  </p:clrMapOvr>
  <p:transition>
    <p:strips dir="l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a typeface="ヒラギノ角ゴ Pro W3" pitchFamily="-65" charset="-128"/>
              </a:rPr>
              <a:t>Büyüme</a:t>
            </a:r>
            <a:endParaRPr lang="en-US" dirty="0">
              <a:ea typeface="ヒラギノ角ゴ Pro W3" pitchFamily="-65" charset="-128"/>
            </a:endParaRPr>
          </a:p>
        </p:txBody>
      </p:sp>
      <p:pic>
        <p:nvPicPr>
          <p:cNvPr id="15363" name="Picture 3" descr="eq11_06.g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908431"/>
            <a:ext cx="674370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4" name="Picture 4" descr="eq11_07.gi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1343" y="3102673"/>
            <a:ext cx="7180707" cy="707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405892"/>
            <a:ext cx="8305800" cy="4191000"/>
          </a:xfrm>
        </p:spPr>
        <p:txBody>
          <a:bodyPr/>
          <a:lstStyle/>
          <a:p>
            <a:r>
              <a:rPr lang="en-US" sz="2400" dirty="0" err="1">
                <a:ea typeface="ヒラギノ角ゴ Pro W3" pitchFamily="-84" charset="-128"/>
              </a:rPr>
              <a:t>Üretim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fonksiyonu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i="1" dirty="0">
                <a:ea typeface="ヒラギノ角ゴ Pro W3" pitchFamily="-84" charset="-128"/>
              </a:rPr>
              <a:t>f</a:t>
            </a:r>
            <a:r>
              <a:rPr lang="en-US" sz="2400" dirty="0">
                <a:ea typeface="ヒラギノ角ゴ Pro W3" pitchFamily="-84" charset="-128"/>
              </a:rPr>
              <a:t>:</a:t>
            </a:r>
          </a:p>
          <a:p>
            <a:endParaRPr lang="en-US" dirty="0">
              <a:ea typeface="ヒラギノ角ゴ Pro W3" pitchFamily="-84" charset="-128"/>
            </a:endParaRPr>
          </a:p>
          <a:p>
            <a:pPr>
              <a:spcBef>
                <a:spcPts val="1800"/>
              </a:spcBef>
            </a:pPr>
            <a:r>
              <a:rPr lang="en-US" sz="2400" dirty="0" err="1">
                <a:ea typeface="ヒラギノ角ゴ Pro W3" pitchFamily="-84" charset="-128"/>
              </a:rPr>
              <a:t>Sermaye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denklemi</a:t>
            </a:r>
            <a:r>
              <a:rPr lang="en-US" sz="2400" dirty="0">
                <a:ea typeface="ヒラギノ角ゴ Pro W3" pitchFamily="-84" charset="-128"/>
              </a:rPr>
              <a:t>:</a:t>
            </a:r>
          </a:p>
          <a:p>
            <a:pPr>
              <a:spcBef>
                <a:spcPts val="1800"/>
              </a:spcBef>
            </a:pPr>
            <a:endParaRPr lang="en-US" sz="2400" dirty="0">
              <a:ea typeface="ヒラギノ角ゴ Pro W3" pitchFamily="-84" charset="-128"/>
            </a:endParaRPr>
          </a:p>
          <a:p>
            <a:pPr>
              <a:spcBef>
                <a:spcPts val="1800"/>
              </a:spcBef>
            </a:pPr>
            <a:endParaRPr lang="en-US" sz="2400" dirty="0">
              <a:ea typeface="ヒラギノ角ゴ Pro W3" pitchFamily="-84" charset="-128"/>
            </a:endParaRPr>
          </a:p>
          <a:p>
            <a:pPr>
              <a:spcBef>
                <a:spcPts val="1200"/>
              </a:spcBef>
            </a:pPr>
            <a:r>
              <a:rPr lang="en-US" sz="2400" dirty="0">
                <a:ea typeface="ヒラギノ角ゴ Pro W3" pitchFamily="-84" charset="-128"/>
              </a:rPr>
              <a:t>Zaman </a:t>
            </a:r>
            <a:r>
              <a:rPr lang="en-US" sz="2400" dirty="0" err="1">
                <a:ea typeface="ヒラギノ角ゴ Pro W3" pitchFamily="-84" charset="-128"/>
              </a:rPr>
              <a:t>içinde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büyüme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süreci</a:t>
            </a:r>
            <a:r>
              <a:rPr lang="en-US" sz="2400" dirty="0">
                <a:ea typeface="ヒラギノ角ゴ Pro W3" pitchFamily="-84" charset="-12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83883678"/>
      </p:ext>
    </p:extLst>
  </p:cSld>
  <p:clrMapOvr>
    <a:masterClrMapping/>
  </p:clrMapOvr>
  <p:transition>
    <p:strips dir="l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a typeface="ヒラギノ角ゴ Pro W3" pitchFamily="-65" charset="-128"/>
              </a:rPr>
              <a:t>Büyüme</a:t>
            </a:r>
            <a:endParaRPr lang="en-US" dirty="0">
              <a:ea typeface="ヒラギノ角ゴ Pro W3" pitchFamily="-65" charset="-128"/>
            </a:endParaRPr>
          </a:p>
        </p:txBody>
      </p:sp>
      <p:pic>
        <p:nvPicPr>
          <p:cNvPr id="16387" name="Picture 5" descr="eq11_08.g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0" y="2265045"/>
            <a:ext cx="6591300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8" name="Picture 6" descr="eq11_09.gi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8264" y="4038600"/>
            <a:ext cx="7338536" cy="796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81000" y="950595"/>
            <a:ext cx="8305800" cy="4191000"/>
          </a:xfrm>
        </p:spPr>
        <p:txBody>
          <a:bodyPr/>
          <a:lstStyle/>
          <a:p>
            <a:r>
              <a:rPr lang="en-US" sz="2400" dirty="0" err="1">
                <a:ea typeface="ヒラギノ角ゴ Pro W3" pitchFamily="-84" charset="-128"/>
              </a:rPr>
              <a:t>Durağan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durumda</a:t>
            </a:r>
            <a:r>
              <a:rPr lang="en-US" sz="2400" dirty="0">
                <a:ea typeface="ヒラギノ角ゴ Pro W3" pitchFamily="-84" charset="-128"/>
              </a:rPr>
              <a:t>:</a:t>
            </a:r>
          </a:p>
          <a:p>
            <a:endParaRPr lang="en-US" sz="2400" dirty="0">
              <a:ea typeface="ヒラギノ角ゴ Pro W3" pitchFamily="-84" charset="-128"/>
            </a:endParaRPr>
          </a:p>
          <a:p>
            <a:endParaRPr lang="en-US" sz="2400" dirty="0">
              <a:ea typeface="ヒラギノ角ゴ Pro W3" pitchFamily="-84" charset="-128"/>
            </a:endParaRPr>
          </a:p>
          <a:p>
            <a:pPr>
              <a:spcBef>
                <a:spcPts val="1200"/>
              </a:spcBef>
            </a:pPr>
            <a:endParaRPr lang="en-US" sz="2400" dirty="0">
              <a:ea typeface="ヒラギノ角ゴ Pro W3" pitchFamily="-84" charset="-128"/>
            </a:endParaRPr>
          </a:p>
          <a:p>
            <a:pPr>
              <a:spcBef>
                <a:spcPts val="1200"/>
              </a:spcBef>
            </a:pPr>
            <a:r>
              <a:rPr lang="en-US" sz="2400" dirty="0" err="1">
                <a:ea typeface="ヒラギノ角ゴ Pro W3" pitchFamily="-84" charset="-128"/>
              </a:rPr>
              <a:t>Durağan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durumda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işçi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başına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çıktı</a:t>
            </a:r>
            <a:r>
              <a:rPr lang="en-US" sz="2400" dirty="0">
                <a:ea typeface="ヒラギノ角ゴ Pro W3" pitchFamily="-84" charset="-128"/>
              </a:rPr>
              <a:t>:</a:t>
            </a:r>
          </a:p>
          <a:p>
            <a:pPr>
              <a:spcBef>
                <a:spcPts val="1200"/>
              </a:spcBef>
            </a:pPr>
            <a:endParaRPr lang="en-US" sz="2400" dirty="0">
              <a:ea typeface="ヒラギノ角ゴ Pro W3" pitchFamily="-84" charset="-128"/>
            </a:endParaRPr>
          </a:p>
          <a:p>
            <a:pPr>
              <a:spcBef>
                <a:spcPts val="1200"/>
              </a:spcBef>
            </a:pPr>
            <a:endParaRPr lang="en-US" sz="2400" dirty="0">
              <a:ea typeface="ヒラギノ角ゴ Pro W3" pitchFamily="-84" charset="-128"/>
            </a:endParaRPr>
          </a:p>
          <a:p>
            <a:pPr>
              <a:spcBef>
                <a:spcPts val="1200"/>
              </a:spcBef>
            </a:pPr>
            <a:endParaRPr lang="en-US" sz="2400" dirty="0">
              <a:ea typeface="ヒラギノ角ゴ Pro W3" pitchFamily="-84" charset="-128"/>
            </a:endParaRPr>
          </a:p>
          <a:p>
            <a:pPr>
              <a:spcBef>
                <a:spcPts val="1200"/>
              </a:spcBef>
            </a:pPr>
            <a:r>
              <a:rPr lang="en-US" sz="2400" dirty="0" err="1">
                <a:ea typeface="ヒラギノ角ゴ Pro W3" pitchFamily="-84" charset="-128"/>
              </a:rPr>
              <a:t>Uzun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dönemde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tasarruf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oranları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iki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katına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çıktığında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çıktı</a:t>
            </a:r>
            <a:r>
              <a:rPr lang="en-US" sz="2400" dirty="0">
                <a:ea typeface="ヒラギノ角ゴ Pro W3" pitchFamily="-84" charset="-128"/>
              </a:rPr>
              <a:t> da </a:t>
            </a:r>
            <a:r>
              <a:rPr lang="en-US" sz="2400" dirty="0" err="1">
                <a:ea typeface="ヒラギノ角ゴ Pro W3" pitchFamily="-84" charset="-128"/>
              </a:rPr>
              <a:t>iki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katına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çıkar</a:t>
            </a:r>
            <a:r>
              <a:rPr lang="en-US" sz="2400" dirty="0">
                <a:ea typeface="ヒラギノ角ゴ Pro W3" pitchFamily="-84" charset="-128"/>
              </a:rPr>
              <a:t>.</a:t>
            </a:r>
          </a:p>
          <a:p>
            <a:endParaRPr lang="en-US" dirty="0">
              <a:ea typeface="ヒラギノ角ゴ Pro W3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31671634"/>
      </p:ext>
    </p:extLst>
  </p:cSld>
  <p:clrMapOvr>
    <a:masterClrMapping/>
  </p:clrMapOvr>
  <p:transition>
    <p:strips dir="l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ea typeface="ヒラギノ角ゴ Pro W3" pitchFamily="-65" charset="-128"/>
              </a:rPr>
              <a:t>Cobb-Douglas </a:t>
            </a:r>
            <a:r>
              <a:rPr lang="en-US" sz="2800" dirty="0" err="1">
                <a:ea typeface="ヒラギノ角ゴ Pro W3" pitchFamily="-65" charset="-128"/>
              </a:rPr>
              <a:t>Üretim</a:t>
            </a:r>
            <a:r>
              <a:rPr lang="en-US" sz="2800" dirty="0">
                <a:ea typeface="ヒラギノ角ゴ Pro W3" pitchFamily="-65" charset="-128"/>
              </a:rPr>
              <a:t> </a:t>
            </a:r>
            <a:r>
              <a:rPr lang="en-US" sz="2800" dirty="0" err="1">
                <a:ea typeface="ヒラギノ角ゴ Pro W3" pitchFamily="-65" charset="-128"/>
              </a:rPr>
              <a:t>Fonksiyonu</a:t>
            </a:r>
            <a:endParaRPr lang="en-US" sz="2800" dirty="0">
              <a:ea typeface="ヒラギノ角ゴ Pro W3" pitchFamily="-65" charset="-128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305800" cy="4804410"/>
          </a:xfrm>
        </p:spPr>
        <p:txBody>
          <a:bodyPr/>
          <a:lstStyle/>
          <a:p>
            <a:r>
              <a:rPr lang="en-US" sz="2200" dirty="0">
                <a:ea typeface="ヒラギノ角ゴ Pro W3" pitchFamily="-84" charset="-128"/>
              </a:rPr>
              <a:t>Cobb-Douglas </a:t>
            </a:r>
            <a:r>
              <a:rPr lang="en-US" sz="2200" dirty="0" err="1">
                <a:ea typeface="ヒラギノ角ゴ Pro W3" pitchFamily="-84" charset="-128"/>
              </a:rPr>
              <a:t>üretim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fonksiyonu</a:t>
            </a:r>
            <a:r>
              <a:rPr lang="en-US" sz="2200" dirty="0">
                <a:ea typeface="ヒラギノ角ゴ Pro W3" pitchFamily="-84" charset="-128"/>
              </a:rPr>
              <a:t>:</a:t>
            </a:r>
          </a:p>
          <a:p>
            <a:endParaRPr lang="en-US" sz="2200" dirty="0">
              <a:ea typeface="ヒラギノ角ゴ Pro W3" pitchFamily="-84" charset="-128"/>
            </a:endParaRPr>
          </a:p>
          <a:p>
            <a:endParaRPr lang="en-US" sz="2200" dirty="0">
              <a:ea typeface="ヒラギノ角ゴ Pro W3" pitchFamily="-84" charset="-128"/>
            </a:endParaRPr>
          </a:p>
          <a:p>
            <a:pPr marL="346075" indent="0">
              <a:buNone/>
            </a:pPr>
            <a:r>
              <a:rPr lang="en-US" sz="2200" dirty="0">
                <a:ea typeface="ヒラギノ角ゴ Pro W3" pitchFamily="-84" charset="-128"/>
              </a:rPr>
              <a:t>1899 – 1922 ABD </a:t>
            </a:r>
            <a:r>
              <a:rPr lang="en-US" sz="2200" dirty="0" err="1">
                <a:ea typeface="ヒラギノ角ゴ Pro W3" pitchFamily="-84" charset="-128"/>
              </a:rPr>
              <a:t>örnek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gösterilebilir</a:t>
            </a:r>
            <a:r>
              <a:rPr lang="en-US" sz="2200" dirty="0">
                <a:ea typeface="ヒラギノ角ゴ Pro W3" pitchFamily="-84" charset="-128"/>
              </a:rPr>
              <a:t>.</a:t>
            </a:r>
          </a:p>
          <a:p>
            <a:endParaRPr lang="en-US" sz="2200" dirty="0">
              <a:ea typeface="ヒラギノ角ゴ Pro W3" pitchFamily="-84" charset="-128"/>
            </a:endParaRPr>
          </a:p>
          <a:p>
            <a:r>
              <a:rPr lang="en-US" sz="2200" dirty="0" err="1">
                <a:ea typeface="ヒラギノ角ゴ Pro W3" pitchFamily="-84" charset="-128"/>
              </a:rPr>
              <a:t>Durağan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durumda</a:t>
            </a:r>
            <a:r>
              <a:rPr lang="en-US" sz="2200" dirty="0">
                <a:ea typeface="ヒラギノ角ゴ Pro W3" pitchFamily="-84" charset="-128"/>
              </a:rPr>
              <a:t>, </a:t>
            </a:r>
            <a:r>
              <a:rPr lang="en-US" sz="2200" dirty="0" err="1">
                <a:ea typeface="ヒラギノ角ゴ Pro W3" pitchFamily="-84" charset="-128"/>
              </a:rPr>
              <a:t>işçi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başına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tasarruf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işçi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başına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yıpranmaya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eşit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olur</a:t>
            </a:r>
            <a:r>
              <a:rPr lang="en-US" sz="2200" dirty="0">
                <a:ea typeface="ヒラギノ角ゴ Pro W3" pitchFamily="-84" charset="-128"/>
              </a:rPr>
              <a:t>:</a:t>
            </a:r>
          </a:p>
          <a:p>
            <a:pPr marL="0" indent="0" algn="ctr">
              <a:spcBef>
                <a:spcPts val="1200"/>
              </a:spcBef>
              <a:buNone/>
            </a:pPr>
            <a:r>
              <a:rPr lang="en-US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s</a:t>
            </a:r>
            <a:r>
              <a:rPr lang="en-US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(</a:t>
            </a:r>
            <a:r>
              <a:rPr lang="en-US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K</a:t>
            </a:r>
            <a:r>
              <a:rPr lang="en-US" i="1" baseline="30000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*</a:t>
            </a:r>
            <a:r>
              <a:rPr lang="en-US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/N</a:t>
            </a:r>
            <a:r>
              <a:rPr lang="en-US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)</a:t>
            </a:r>
            <a:r>
              <a:rPr lang="el-GR" i="1" baseline="30000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α</a:t>
            </a:r>
            <a:r>
              <a:rPr lang="en-US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 =  </a:t>
            </a:r>
            <a:r>
              <a:rPr lang="el-GR" sz="2400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δ</a:t>
            </a:r>
            <a:r>
              <a:rPr lang="en-US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(</a:t>
            </a:r>
            <a:r>
              <a:rPr lang="en-US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K</a:t>
            </a:r>
            <a:r>
              <a:rPr lang="en-US" i="1" baseline="30000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*</a:t>
            </a:r>
            <a:r>
              <a:rPr lang="en-US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/N</a:t>
            </a:r>
            <a:r>
              <a:rPr lang="en-US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)</a:t>
            </a:r>
          </a:p>
          <a:p>
            <a:pPr indent="0">
              <a:spcBef>
                <a:spcPts val="1200"/>
              </a:spcBef>
              <a:buNone/>
            </a:pPr>
            <a:r>
              <a:rPr lang="en-US" sz="2400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K</a:t>
            </a:r>
            <a:r>
              <a:rPr lang="en-US" sz="2400" i="1" baseline="30000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*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durağan</a:t>
            </a:r>
            <a:r>
              <a:rPr lang="en-US" sz="2200" dirty="0">
                <a:ea typeface="ヒラギノ角ゴ Pro W3" pitchFamily="-84" charset="-128"/>
              </a:rPr>
              <a:t> durum </a:t>
            </a:r>
            <a:r>
              <a:rPr lang="en-US" sz="2200" dirty="0" err="1">
                <a:ea typeface="ヒラギノ角ゴ Pro W3" pitchFamily="-84" charset="-128"/>
              </a:rPr>
              <a:t>sermaye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miktarı</a:t>
            </a:r>
            <a:r>
              <a:rPr lang="en-US" sz="2200" dirty="0">
                <a:ea typeface="ヒラギノ角ゴ Pro W3" pitchFamily="-84" charset="-128"/>
              </a:rPr>
              <a:t>.</a:t>
            </a:r>
          </a:p>
        </p:txBody>
      </p:sp>
      <p:pic>
        <p:nvPicPr>
          <p:cNvPr id="21507" name="Picture 3" descr="eq11_App01.g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981200"/>
            <a:ext cx="5170932" cy="375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7419412"/>
      </p:ext>
    </p:extLst>
  </p:cSld>
  <p:clrMapOvr>
    <a:masterClrMapping/>
  </p:clrMapOvr>
  <p:transition>
    <p:strips dir="l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ea typeface="ヒラギノ角ゴ Pro W3" pitchFamily="-65" charset="-128"/>
              </a:rPr>
              <a:t>Cobb-Douglas </a:t>
            </a:r>
            <a:r>
              <a:rPr lang="en-US" sz="2800" dirty="0" err="1">
                <a:ea typeface="ヒラギノ角ゴ Pro W3" pitchFamily="-65" charset="-128"/>
              </a:rPr>
              <a:t>Üretim</a:t>
            </a:r>
            <a:r>
              <a:rPr lang="en-US" sz="2800" dirty="0">
                <a:ea typeface="ヒラギノ角ゴ Pro W3" pitchFamily="-65" charset="-128"/>
              </a:rPr>
              <a:t> </a:t>
            </a:r>
            <a:r>
              <a:rPr lang="en-US" sz="2800" dirty="0" err="1">
                <a:ea typeface="ヒラギノ角ゴ Pro W3" pitchFamily="-65" charset="-128"/>
              </a:rPr>
              <a:t>Fonksiyonu</a:t>
            </a:r>
            <a:endParaRPr lang="en-US" sz="2800" dirty="0">
              <a:ea typeface="ヒラギノ角ゴ Pro W3" pitchFamily="-65" charset="-128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305800" cy="4804410"/>
          </a:xfrm>
        </p:spPr>
        <p:txBody>
          <a:bodyPr/>
          <a:lstStyle/>
          <a:p>
            <a:pPr marL="0" indent="0" algn="ctr">
              <a:buNone/>
            </a:pPr>
            <a:r>
              <a:rPr lang="en-US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s =  </a:t>
            </a:r>
            <a:r>
              <a:rPr lang="el-GR" sz="2400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δ</a:t>
            </a:r>
            <a:r>
              <a:rPr lang="en-US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(</a:t>
            </a:r>
            <a:r>
              <a:rPr lang="en-US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K</a:t>
            </a:r>
            <a:r>
              <a:rPr lang="en-US" i="1" baseline="30000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*</a:t>
            </a:r>
            <a:r>
              <a:rPr lang="en-US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/N</a:t>
            </a:r>
            <a:r>
              <a:rPr lang="en-US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)</a:t>
            </a:r>
            <a:r>
              <a:rPr lang="el-GR" i="1" baseline="30000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 </a:t>
            </a:r>
            <a:r>
              <a:rPr lang="en-US" baseline="30000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1</a:t>
            </a:r>
            <a:r>
              <a:rPr lang="en-US" i="1" baseline="30000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-</a:t>
            </a:r>
            <a:r>
              <a:rPr lang="el-GR" i="1" baseline="30000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α</a:t>
            </a:r>
            <a:endParaRPr lang="en-US" i="1" dirty="0">
              <a:latin typeface="Times New Roman" panose="02020603050405020304" pitchFamily="18" charset="0"/>
              <a:ea typeface="ヒラギノ角ゴ Pro W3" pitchFamily="-84" charset="-128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</a:pPr>
            <a:endParaRPr lang="en-US" sz="2200" dirty="0">
              <a:ea typeface="ヒラギノ角ゴ Pro W3" pitchFamily="-84" charset="-128"/>
            </a:endParaRPr>
          </a:p>
          <a:p>
            <a:pPr>
              <a:spcBef>
                <a:spcPts val="1200"/>
              </a:spcBef>
            </a:pPr>
            <a:r>
              <a:rPr lang="en-US" sz="2200" dirty="0" err="1">
                <a:ea typeface="ヒラギノ角ゴ Pro W3" pitchFamily="-84" charset="-128"/>
              </a:rPr>
              <a:t>Durağan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durumda</a:t>
            </a:r>
            <a:r>
              <a:rPr lang="en-US" sz="2200" dirty="0">
                <a:ea typeface="ヒラギノ角ゴ Pro W3" pitchFamily="-84" charset="-128"/>
              </a:rPr>
              <a:t> :</a:t>
            </a:r>
          </a:p>
          <a:p>
            <a:pPr marL="0" lvl="0" indent="0" algn="ctr">
              <a:buNone/>
            </a:pPr>
            <a:r>
              <a:rPr lang="en-US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(</a:t>
            </a:r>
            <a:r>
              <a:rPr lang="en-US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K</a:t>
            </a:r>
            <a:r>
              <a:rPr lang="en-US" i="1" baseline="30000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*</a:t>
            </a:r>
            <a:r>
              <a:rPr lang="en-US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/N</a:t>
            </a:r>
            <a:r>
              <a:rPr lang="en-US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)</a:t>
            </a:r>
            <a:r>
              <a:rPr lang="el-GR" i="1" baseline="30000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 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=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(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s/</a:t>
            </a:r>
            <a:r>
              <a:rPr lang="el-GR" sz="2400" i="1" dirty="0">
                <a:solidFill>
                  <a:srgbClr val="000000"/>
                </a:solidFill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δ</a:t>
            </a:r>
            <a:r>
              <a:rPr lang="en-US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) </a:t>
            </a:r>
            <a:r>
              <a:rPr lang="el-GR" i="1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α</a:t>
            </a:r>
            <a:r>
              <a:rPr lang="en-US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/(1</a:t>
            </a:r>
            <a:r>
              <a:rPr lang="en-US" i="1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-</a:t>
            </a:r>
            <a:r>
              <a:rPr lang="el-GR" i="1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α</a:t>
            </a:r>
            <a:r>
              <a:rPr lang="en-US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000000"/>
              </a:solidFill>
              <a:latin typeface="Times New Roman" panose="02020603050405020304" pitchFamily="18" charset="0"/>
              <a:ea typeface="ヒラギノ角ゴ Pro W3" pitchFamily="-84" charset="-128"/>
              <a:cs typeface="Times New Roman" panose="02020603050405020304" pitchFamily="18" charset="0"/>
            </a:endParaRPr>
          </a:p>
          <a:p>
            <a:r>
              <a:rPr lang="en-US" sz="2200" dirty="0" err="1">
                <a:ea typeface="ヒラギノ角ゴ Pro W3" pitchFamily="-84" charset="-128"/>
              </a:rPr>
              <a:t>Eğer</a:t>
            </a:r>
            <a:r>
              <a:rPr lang="en-US" sz="2200" dirty="0">
                <a:ea typeface="ヒラギノ角ゴ Pro W3" pitchFamily="-84" charset="-128"/>
              </a:rPr>
              <a:t>  </a:t>
            </a:r>
            <a:r>
              <a:rPr lang="el-GR" sz="2400" i="1" dirty="0">
                <a:solidFill>
                  <a:srgbClr val="000000"/>
                </a:solidFill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α</a:t>
            </a:r>
            <a:r>
              <a:rPr lang="el-GR" sz="2400" i="1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 </a:t>
            </a:r>
            <a:r>
              <a:rPr lang="en-US" sz="2200" dirty="0">
                <a:ea typeface="ヒラギノ角ゴ Pro W3" pitchFamily="-84" charset="-128"/>
              </a:rPr>
              <a:t>= 0.5 </a:t>
            </a:r>
            <a:r>
              <a:rPr lang="en-US" sz="2200" dirty="0" err="1">
                <a:ea typeface="ヒラギノ角ゴ Pro W3" pitchFamily="-84" charset="-128"/>
              </a:rPr>
              <a:t>ise</a:t>
            </a:r>
            <a:r>
              <a:rPr lang="en-US" sz="2200" dirty="0">
                <a:ea typeface="ヒラギノ角ゴ Pro W3" pitchFamily="-84" charset="-128"/>
              </a:rPr>
              <a:t> :</a:t>
            </a:r>
          </a:p>
          <a:p>
            <a:pPr marL="0" lvl="0" indent="0" algn="ctr">
              <a:buNone/>
            </a:pP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K</a:t>
            </a:r>
            <a:r>
              <a:rPr lang="en-US" i="1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*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/N</a:t>
            </a:r>
            <a:r>
              <a:rPr lang="el-GR" i="1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 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= s/</a:t>
            </a:r>
            <a:r>
              <a:rPr lang="el-GR" sz="2400" i="1" dirty="0">
                <a:solidFill>
                  <a:srgbClr val="000000"/>
                </a:solidFill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δ</a:t>
            </a:r>
            <a:endParaRPr lang="en-US" i="1" dirty="0">
              <a:solidFill>
                <a:srgbClr val="000000"/>
              </a:solidFill>
              <a:latin typeface="Times New Roman" panose="02020603050405020304" pitchFamily="18" charset="0"/>
              <a:ea typeface="ヒラギノ角ゴ Pro W3" pitchFamily="-84" charset="-128"/>
              <a:cs typeface="Times New Roman" panose="02020603050405020304" pitchFamily="18" charset="0"/>
            </a:endParaRPr>
          </a:p>
          <a:p>
            <a:pPr indent="0">
              <a:spcBef>
                <a:spcPts val="1200"/>
              </a:spcBef>
              <a:buNone/>
            </a:pPr>
            <a:r>
              <a:rPr lang="en-US" sz="2200" dirty="0" err="1">
                <a:ea typeface="ヒラギノ角ゴ Pro W3" pitchFamily="-84" charset="-128"/>
              </a:rPr>
              <a:t>Tasarruf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oranı</a:t>
            </a:r>
            <a:r>
              <a:rPr lang="en-US" sz="2200" dirty="0">
                <a:ea typeface="ヒラギノ角ゴ Pro W3" pitchFamily="-84" charset="-128"/>
              </a:rPr>
              <a:t> 2 </a:t>
            </a:r>
            <a:r>
              <a:rPr lang="en-US" sz="2200" dirty="0" err="1">
                <a:ea typeface="ヒラギノ角ゴ Pro W3" pitchFamily="-84" charset="-128"/>
              </a:rPr>
              <a:t>katına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çıktığında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işçi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başına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sermaye</a:t>
            </a:r>
            <a:r>
              <a:rPr lang="en-US" sz="2200" dirty="0">
                <a:ea typeface="ヒラギノ角ゴ Pro W3" pitchFamily="-84" charset="-128"/>
              </a:rPr>
              <a:t> de </a:t>
            </a:r>
            <a:r>
              <a:rPr lang="en-US" sz="2200" dirty="0" err="1">
                <a:ea typeface="ヒラギノ角ゴ Pro W3" pitchFamily="-84" charset="-128"/>
              </a:rPr>
              <a:t>iki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katına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>
                <a:ea typeface="ヒラギノ角ゴ Pro W3" pitchFamily="-84" charset="-128"/>
              </a:rPr>
              <a:t>çıkar.</a:t>
            </a:r>
            <a:endParaRPr lang="en-US" sz="2200" dirty="0">
              <a:ea typeface="ヒラギノ角ゴ Pro W3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16385731"/>
      </p:ext>
    </p:extLst>
  </p:cSld>
  <p:clrMapOvr>
    <a:masterClrMapping/>
  </p:clrMapOvr>
  <p:transition>
    <p:strips dir="l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a typeface="ヒラギノ角ゴ Pro W3" pitchFamily="-84" charset="-128"/>
              </a:rPr>
              <a:t>Tasarruf</a:t>
            </a:r>
            <a:r>
              <a:rPr lang="en-US" dirty="0">
                <a:ea typeface="ヒラギノ角ゴ Pro W3" pitchFamily="-84" charset="-128"/>
              </a:rPr>
              <a:t>, </a:t>
            </a:r>
            <a:r>
              <a:rPr lang="en-US" dirty="0" err="1">
                <a:ea typeface="ヒラギノ角ゴ Pro W3" pitchFamily="-84" charset="-128"/>
              </a:rPr>
              <a:t>Sermaye</a:t>
            </a:r>
            <a:r>
              <a:rPr lang="en-US" dirty="0">
                <a:ea typeface="ヒラギノ角ゴ Pro W3" pitchFamily="-84" charset="-128"/>
              </a:rPr>
              <a:t> </a:t>
            </a:r>
            <a:r>
              <a:rPr lang="en-US" dirty="0" err="1">
                <a:ea typeface="ヒラギノ角ゴ Pro W3" pitchFamily="-84" charset="-128"/>
              </a:rPr>
              <a:t>Birikimi</a:t>
            </a:r>
            <a:r>
              <a:rPr lang="en-US" dirty="0">
                <a:ea typeface="ヒラギノ角ゴ Pro W3" pitchFamily="-84" charset="-128"/>
              </a:rPr>
              <a:t> </a:t>
            </a:r>
            <a:r>
              <a:rPr lang="en-US" dirty="0" err="1">
                <a:ea typeface="ヒラギノ角ゴ Pro W3" pitchFamily="-84" charset="-128"/>
              </a:rPr>
              <a:t>ve</a:t>
            </a:r>
            <a:r>
              <a:rPr lang="en-US" dirty="0">
                <a:ea typeface="ヒラギノ角ゴ Pro W3" pitchFamily="-84" charset="-128"/>
              </a:rPr>
              <a:t> </a:t>
            </a:r>
            <a:r>
              <a:rPr lang="en-US" dirty="0" err="1">
                <a:ea typeface="ヒラギノ角ゴ Pro W3" pitchFamily="-84" charset="-128"/>
              </a:rPr>
              <a:t>Çıktı</a:t>
            </a:r>
            <a:endParaRPr lang="en-US" dirty="0">
              <a:ea typeface="ヒラギノ角ゴ Pro W3" pitchFamily="-65" charset="-128"/>
            </a:endParaRPr>
          </a:p>
        </p:txBody>
      </p:sp>
      <p:sp>
        <p:nvSpPr>
          <p:cNvPr id="5123" name="TextBox 3"/>
          <p:cNvSpPr txBox="1">
            <a:spLocks noChangeArrowheads="1"/>
          </p:cNvSpPr>
          <p:nvPr/>
        </p:nvSpPr>
        <p:spPr bwMode="auto">
          <a:xfrm>
            <a:off x="457200" y="1219200"/>
            <a:ext cx="7924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9pPr>
          </a:lstStyle>
          <a:p>
            <a:r>
              <a:rPr lang="en-US" sz="2000" b="1" dirty="0" err="1">
                <a:latin typeface="Verdana" panose="020B0604030504040204" pitchFamily="34" charset="0"/>
              </a:rPr>
              <a:t>Sermaye</a:t>
            </a:r>
            <a:r>
              <a:rPr lang="en-US" sz="2000" b="1" dirty="0">
                <a:latin typeface="Verdana" panose="020B0604030504040204" pitchFamily="34" charset="0"/>
              </a:rPr>
              <a:t>, </a:t>
            </a:r>
            <a:r>
              <a:rPr lang="en-US" sz="2000" b="1" dirty="0" err="1">
                <a:latin typeface="Verdana" panose="020B0604030504040204" pitchFamily="34" charset="0"/>
              </a:rPr>
              <a:t>Çıktı</a:t>
            </a:r>
            <a:r>
              <a:rPr lang="en-US" sz="2000" b="1" dirty="0">
                <a:latin typeface="Verdana" panose="020B0604030504040204" pitchFamily="34" charset="0"/>
              </a:rPr>
              <a:t>, </a:t>
            </a:r>
            <a:r>
              <a:rPr lang="en-US" sz="2000" b="1" dirty="0" err="1">
                <a:latin typeface="Verdana" panose="020B0604030504040204" pitchFamily="34" charset="0"/>
              </a:rPr>
              <a:t>Tasarruf</a:t>
            </a:r>
            <a:r>
              <a:rPr lang="en-US" sz="2000" b="1" dirty="0">
                <a:latin typeface="Verdana" panose="020B0604030504040204" pitchFamily="34" charset="0"/>
              </a:rPr>
              <a:t>/</a:t>
            </a:r>
            <a:r>
              <a:rPr lang="en-US" sz="2000" b="1" dirty="0" err="1">
                <a:latin typeface="Verdana" panose="020B0604030504040204" pitchFamily="34" charset="0"/>
              </a:rPr>
              <a:t>Yatırım</a:t>
            </a:r>
            <a:r>
              <a:rPr lang="en-US" sz="2000" b="1" dirty="0">
                <a:latin typeface="Verdana" panose="020B0604030504040204" pitchFamily="34" charset="0"/>
              </a:rPr>
              <a:t> </a:t>
            </a:r>
            <a:r>
              <a:rPr lang="en-US" sz="2000" b="1" dirty="0" err="1">
                <a:latin typeface="Verdana" panose="020B0604030504040204" pitchFamily="34" charset="0"/>
              </a:rPr>
              <a:t>İlişkisi</a:t>
            </a:r>
            <a:endParaRPr lang="en-US" sz="2000" dirty="0">
              <a:latin typeface="Verdana" panose="020B0604030504040204" pitchFamily="34" charset="0"/>
            </a:endParaRPr>
          </a:p>
        </p:txBody>
      </p:sp>
      <p:pic>
        <p:nvPicPr>
          <p:cNvPr id="5124" name="Picture 4" descr="fig11_01.g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514600"/>
            <a:ext cx="6324600" cy="298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0495239"/>
      </p:ext>
    </p:extLst>
  </p:cSld>
  <p:clrMapOvr>
    <a:masterClrMapping/>
  </p:clrMapOvr>
  <p:transition>
    <p:strips dir="l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en-US" dirty="0" err="1">
                <a:ea typeface="ヒラギノ角ゴ Pro W3" pitchFamily="-65" charset="-128"/>
              </a:rPr>
              <a:t>Çıktı</a:t>
            </a:r>
            <a:r>
              <a:rPr lang="en-US" dirty="0">
                <a:ea typeface="ヒラギノ角ゴ Pro W3" pitchFamily="-65" charset="-128"/>
              </a:rPr>
              <a:t> </a:t>
            </a:r>
            <a:r>
              <a:rPr lang="en-US" dirty="0" err="1">
                <a:ea typeface="ヒラギノ角ゴ Pro W3" pitchFamily="-65" charset="-128"/>
              </a:rPr>
              <a:t>ve</a:t>
            </a:r>
            <a:r>
              <a:rPr lang="en-US" dirty="0">
                <a:ea typeface="ヒラギノ角ゴ Pro W3" pitchFamily="-65" charset="-128"/>
              </a:rPr>
              <a:t> </a:t>
            </a:r>
            <a:r>
              <a:rPr lang="en-US" dirty="0" err="1">
                <a:ea typeface="ヒラギノ角ゴ Pro W3" pitchFamily="-65" charset="-128"/>
              </a:rPr>
              <a:t>Sermaye</a:t>
            </a:r>
            <a:r>
              <a:rPr lang="en-US" dirty="0">
                <a:ea typeface="ヒラギノ角ゴ Pro W3" pitchFamily="-65" charset="-128"/>
              </a:rPr>
              <a:t> </a:t>
            </a:r>
            <a:r>
              <a:rPr lang="en-US" dirty="0" err="1">
                <a:ea typeface="ヒラギノ角ゴ Pro W3" pitchFamily="-65" charset="-128"/>
              </a:rPr>
              <a:t>İlişkisi</a:t>
            </a:r>
            <a:endParaRPr lang="en-US" dirty="0">
              <a:ea typeface="ヒラギノ角ゴ Pro W3" pitchFamily="-84" charset="-128"/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>
                <a:ea typeface="ヒラギノ角ゴ Pro W3" pitchFamily="-84" charset="-128"/>
              </a:rPr>
              <a:t>Üretim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fonksiyonu</a:t>
            </a:r>
            <a:r>
              <a:rPr lang="en-US" sz="2400" dirty="0">
                <a:ea typeface="ヒラギノ角ゴ Pro W3" pitchFamily="-84" charset="-128"/>
              </a:rPr>
              <a:t>: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2400" dirty="0">
                <a:ea typeface="ヒラギノ角ゴ Pro W3" pitchFamily="-84" charset="-128"/>
              </a:rPr>
              <a:t>                                 or </a:t>
            </a:r>
          </a:p>
          <a:p>
            <a:pPr marL="0" indent="0">
              <a:buNone/>
            </a:pPr>
            <a:r>
              <a:rPr lang="en-US" sz="2200" dirty="0">
                <a:ea typeface="ヒラギノ角ゴ Pro W3" pitchFamily="-84" charset="-128"/>
              </a:rPr>
              <a:t>    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200" dirty="0" err="1">
                <a:ea typeface="ヒラギノ角ゴ Pro W3" pitchFamily="-84" charset="-128"/>
              </a:rPr>
              <a:t>Teknolojinin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ve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nüfusun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sabit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olduğu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durumda</a:t>
            </a:r>
            <a:r>
              <a:rPr lang="en-US" sz="2200" dirty="0">
                <a:ea typeface="ヒラギノ角ゴ Pro W3" pitchFamily="-84" charset="-128"/>
              </a:rPr>
              <a:t>:</a:t>
            </a:r>
          </a:p>
          <a:p>
            <a:endParaRPr lang="en-US" sz="2200" dirty="0">
              <a:ea typeface="ヒラギノ角ゴ Pro W3" pitchFamily="-84" charset="-128"/>
            </a:endParaRPr>
          </a:p>
          <a:p>
            <a:endParaRPr lang="en-US" sz="2200" dirty="0">
              <a:ea typeface="ヒラギノ角ゴ Pro W3" pitchFamily="-84" charset="-128"/>
            </a:endParaRPr>
          </a:p>
          <a:p>
            <a:endParaRPr lang="en-US" sz="2200" dirty="0">
              <a:ea typeface="ヒラギノ角ゴ Pro W3" pitchFamily="-84" charset="-128"/>
            </a:endParaRPr>
          </a:p>
          <a:p>
            <a:endParaRPr lang="en-US" sz="2200" dirty="0">
              <a:ea typeface="ヒラギノ角ゴ Pro W3" pitchFamily="-84" charset="-128"/>
            </a:endParaRPr>
          </a:p>
          <a:p>
            <a:r>
              <a:rPr lang="en-US" sz="2200" dirty="0" err="1">
                <a:ea typeface="ヒラギノ角ゴ Pro W3" pitchFamily="-84" charset="-128"/>
              </a:rPr>
              <a:t>Çalışan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başına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sermaye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çalışan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çıktı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ile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ilişkisi</a:t>
            </a:r>
            <a:r>
              <a:rPr lang="en-US" sz="2200" dirty="0">
                <a:ea typeface="ヒラギノ角ゴ Pro W3" pitchFamily="-84" charset="-128"/>
              </a:rPr>
              <a:t>.</a:t>
            </a:r>
            <a:endParaRPr lang="en-US" sz="2400" dirty="0">
              <a:ea typeface="ヒラギノ角ゴ Pro W3" pitchFamily="-8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76400" y="1855470"/>
            <a:ext cx="1918240" cy="85410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10100" y="1828800"/>
            <a:ext cx="2618327" cy="784098"/>
          </a:xfrm>
          <a:prstGeom prst="rect">
            <a:avLst/>
          </a:prstGeom>
        </p:spPr>
      </p:pic>
      <p:pic>
        <p:nvPicPr>
          <p:cNvPr id="6" name="Picture 4" descr="eq11_01.gif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4550" y="3920109"/>
            <a:ext cx="66484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6155304"/>
      </p:ext>
    </p:extLst>
  </p:cSld>
  <p:clrMapOvr>
    <a:masterClrMapping/>
  </p:clrMapOvr>
  <p:transition>
    <p:strips dir="l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a typeface="ヒラギノ角ゴ Pro W3" pitchFamily="-65" charset="-128"/>
              </a:rPr>
              <a:t>Çıktı</a:t>
            </a:r>
            <a:r>
              <a:rPr lang="en-US" dirty="0">
                <a:ea typeface="ヒラギノ角ゴ Pro W3" pitchFamily="-65" charset="-128"/>
              </a:rPr>
              <a:t> </a:t>
            </a:r>
            <a:r>
              <a:rPr lang="en-US" dirty="0" err="1">
                <a:ea typeface="ヒラギノ角ゴ Pro W3" pitchFamily="-65" charset="-128"/>
              </a:rPr>
              <a:t>sermaye</a:t>
            </a:r>
            <a:r>
              <a:rPr lang="en-US" dirty="0">
                <a:ea typeface="ヒラギノ角ゴ Pro W3" pitchFamily="-65" charset="-128"/>
              </a:rPr>
              <a:t> </a:t>
            </a:r>
            <a:r>
              <a:rPr lang="en-US" dirty="0" err="1">
                <a:ea typeface="ヒラギノ角ゴ Pro W3" pitchFamily="-65" charset="-128"/>
              </a:rPr>
              <a:t>ilişkisi</a:t>
            </a:r>
            <a:endParaRPr lang="en-US" dirty="0">
              <a:ea typeface="ヒラギノ角ゴ Pro W3" pitchFamily="-65" charset="-128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19100" y="1524000"/>
            <a:ext cx="8305800" cy="4343400"/>
          </a:xfrm>
        </p:spPr>
        <p:txBody>
          <a:bodyPr/>
          <a:lstStyle/>
          <a:p>
            <a:r>
              <a:rPr lang="en-US" sz="2400" dirty="0" err="1">
                <a:ea typeface="ヒラギノ角ゴ Pro W3" pitchFamily="-84" charset="-128"/>
              </a:rPr>
              <a:t>Varsayımlar</a:t>
            </a:r>
            <a:r>
              <a:rPr lang="en-US" sz="2400" dirty="0">
                <a:ea typeface="ヒラギノ角ゴ Pro W3" pitchFamily="-84" charset="-128"/>
              </a:rPr>
              <a:t>:</a:t>
            </a:r>
          </a:p>
          <a:p>
            <a:pPr lvl="1"/>
            <a:r>
              <a:rPr lang="en-US" sz="2200" dirty="0" err="1">
                <a:ea typeface="ヒラギノ角ゴ Pro W3" pitchFamily="-84" charset="-128"/>
              </a:rPr>
              <a:t>Kapalı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ekonomi</a:t>
            </a:r>
            <a:r>
              <a:rPr lang="en-US" sz="2200" dirty="0">
                <a:ea typeface="ヒラギノ角ゴ Pro W3" pitchFamily="-84" charset="-128"/>
              </a:rPr>
              <a:t>: </a:t>
            </a:r>
            <a:r>
              <a:rPr lang="en-US" sz="2200" i="1" dirty="0">
                <a:ea typeface="ヒラギノ角ゴ Pro W3" pitchFamily="-84" charset="-128"/>
              </a:rPr>
              <a:t>I = S + </a:t>
            </a:r>
            <a:r>
              <a:rPr lang="en-US" sz="2200" dirty="0">
                <a:ea typeface="ヒラギノ角ゴ Pro W3" pitchFamily="-84" charset="-128"/>
              </a:rPr>
              <a:t>(</a:t>
            </a:r>
            <a:r>
              <a:rPr lang="en-US" sz="2200" i="1" dirty="0">
                <a:ea typeface="ヒラギノ角ゴ Pro W3" pitchFamily="-84" charset="-128"/>
              </a:rPr>
              <a:t>T − G</a:t>
            </a:r>
            <a:r>
              <a:rPr lang="en-US" sz="2200" dirty="0">
                <a:ea typeface="ヒラギノ角ゴ Pro W3" pitchFamily="-84" charset="-128"/>
              </a:rPr>
              <a:t>)</a:t>
            </a:r>
          </a:p>
          <a:p>
            <a:pPr lvl="1"/>
            <a:r>
              <a:rPr lang="en-US" sz="2200" dirty="0" err="1">
                <a:ea typeface="ヒラギノ角ゴ Pro W3" pitchFamily="-84" charset="-128"/>
              </a:rPr>
              <a:t>Kamu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tasarrufu</a:t>
            </a:r>
            <a:r>
              <a:rPr lang="en-US" sz="2200" dirty="0">
                <a:ea typeface="ヒラギノ角ゴ Pro W3" pitchFamily="-84" charset="-128"/>
              </a:rPr>
              <a:t> (</a:t>
            </a:r>
            <a:r>
              <a:rPr lang="en-US" sz="2200" i="1" dirty="0">
                <a:ea typeface="ヒラギノ角ゴ Pro W3" pitchFamily="-84" charset="-128"/>
              </a:rPr>
              <a:t>T − G</a:t>
            </a:r>
            <a:r>
              <a:rPr lang="en-US" sz="2200" dirty="0">
                <a:ea typeface="ヒラギノ角ゴ Pro W3" pitchFamily="-84" charset="-128"/>
              </a:rPr>
              <a:t>) = 0: </a:t>
            </a:r>
            <a:r>
              <a:rPr lang="en-US" sz="2200" i="1" dirty="0">
                <a:ea typeface="ヒラギノ角ゴ Pro W3" pitchFamily="-84" charset="-128"/>
              </a:rPr>
              <a:t>I = S </a:t>
            </a:r>
          </a:p>
          <a:p>
            <a:pPr lvl="1"/>
            <a:r>
              <a:rPr lang="en-US" sz="2200" dirty="0" err="1">
                <a:ea typeface="ヒラギノ角ゴ Pro W3" pitchFamily="-84" charset="-128"/>
              </a:rPr>
              <a:t>Tasarrufların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gelire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oranı</a:t>
            </a:r>
            <a:r>
              <a:rPr lang="en-US" sz="2200" dirty="0">
                <a:ea typeface="ヒラギノ角ゴ Pro W3" pitchFamily="-84" charset="-128"/>
              </a:rPr>
              <a:t> : </a:t>
            </a:r>
            <a:r>
              <a:rPr lang="en-US" sz="2200" i="1" dirty="0">
                <a:ea typeface="ヒラギノ角ゴ Pro W3" pitchFamily="-84" charset="-128"/>
              </a:rPr>
              <a:t>S = </a:t>
            </a:r>
            <a:r>
              <a:rPr lang="en-US" sz="2200" i="1" dirty="0" err="1">
                <a:ea typeface="ヒラギノ角ゴ Pro W3" pitchFamily="-84" charset="-128"/>
              </a:rPr>
              <a:t>sY</a:t>
            </a:r>
            <a:endParaRPr lang="en-US" sz="2200" i="1" dirty="0">
              <a:ea typeface="ヒラギノ角ゴ Pro W3" pitchFamily="-84" charset="-128"/>
            </a:endParaRPr>
          </a:p>
          <a:p>
            <a:pPr>
              <a:spcBef>
                <a:spcPts val="1200"/>
              </a:spcBef>
            </a:pPr>
            <a:r>
              <a:rPr lang="en-US" sz="2400" dirty="0" err="1">
                <a:ea typeface="ヒラギノ角ゴ Pro W3" pitchFamily="-84" charset="-128"/>
              </a:rPr>
              <a:t>Çıktı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yatırım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ilişkisi</a:t>
            </a:r>
            <a:r>
              <a:rPr lang="en-US" sz="2400" dirty="0">
                <a:ea typeface="ヒラギノ角ゴ Pro W3" pitchFamily="-84" charset="-128"/>
              </a:rPr>
              <a:t>:</a:t>
            </a:r>
          </a:p>
          <a:p>
            <a:pPr marL="0" indent="0" algn="ctr">
              <a:spcBef>
                <a:spcPts val="1200"/>
              </a:spcBef>
              <a:buNone/>
            </a:pPr>
            <a:r>
              <a:rPr lang="en-US" sz="2400" i="1" dirty="0">
                <a:ea typeface="ヒラギノ角ゴ Pro W3" pitchFamily="-84" charset="-128"/>
              </a:rPr>
              <a:t>I</a:t>
            </a:r>
            <a:r>
              <a:rPr lang="en-US" sz="2400" i="1" baseline="-25000" dirty="0">
                <a:ea typeface="ヒラギノ角ゴ Pro W3" pitchFamily="-84" charset="-128"/>
              </a:rPr>
              <a:t>t</a:t>
            </a:r>
            <a:r>
              <a:rPr lang="en-US" sz="2400" i="1" dirty="0">
                <a:ea typeface="ヒラギノ角ゴ Pro W3" pitchFamily="-84" charset="-128"/>
              </a:rPr>
              <a:t> = </a:t>
            </a:r>
            <a:r>
              <a:rPr lang="en-US" sz="2400" i="1" dirty="0" err="1">
                <a:ea typeface="ヒラギノ角ゴ Pro W3" pitchFamily="-84" charset="-128"/>
              </a:rPr>
              <a:t>sY</a:t>
            </a:r>
            <a:r>
              <a:rPr lang="en-US" sz="2400" i="1" baseline="-25000" dirty="0" err="1">
                <a:ea typeface="ヒラギノ角ゴ Pro W3" pitchFamily="-84" charset="-128"/>
              </a:rPr>
              <a:t>t</a:t>
            </a:r>
            <a:endParaRPr lang="en-US" sz="2400" i="1" baseline="-25000" dirty="0">
              <a:ea typeface="ヒラギノ角ゴ Pro W3" pitchFamily="-84" charset="-128"/>
            </a:endParaRPr>
          </a:p>
          <a:p>
            <a:r>
              <a:rPr lang="en-US" sz="2400" dirty="0" err="1">
                <a:ea typeface="ヒラギノ角ゴ Pro W3" pitchFamily="-84" charset="-128"/>
              </a:rPr>
              <a:t>Yatırım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çıktının</a:t>
            </a:r>
            <a:r>
              <a:rPr lang="en-US" sz="2400" dirty="0">
                <a:ea typeface="ヒラギノ角ゴ Pro W3" pitchFamily="-84" charset="-128"/>
              </a:rPr>
              <a:t> belli </a:t>
            </a:r>
            <a:r>
              <a:rPr lang="en-US" sz="2400" dirty="0" err="1">
                <a:ea typeface="ヒラギノ角ゴ Pro W3" pitchFamily="-84" charset="-128"/>
              </a:rPr>
              <a:t>bir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oranı</a:t>
            </a:r>
            <a:r>
              <a:rPr lang="en-US" sz="2400" dirty="0">
                <a:ea typeface="ヒラギノ角ゴ Pro W3" pitchFamily="-84" charset="-128"/>
              </a:rPr>
              <a:t>.</a:t>
            </a:r>
          </a:p>
          <a:p>
            <a:r>
              <a:rPr lang="en-US" sz="2400" dirty="0" err="1">
                <a:ea typeface="ヒラギノ角ゴ Pro W3" pitchFamily="-84" charset="-128"/>
              </a:rPr>
              <a:t>Çıktı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yüksekse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tasarruflar</a:t>
            </a:r>
            <a:r>
              <a:rPr lang="en-US" sz="2400" dirty="0">
                <a:ea typeface="ヒラギノ角ゴ Pro W3" pitchFamily="-84" charset="-128"/>
              </a:rPr>
              <a:t> da </a:t>
            </a:r>
            <a:r>
              <a:rPr lang="en-US" sz="2400" dirty="0" err="1">
                <a:ea typeface="ヒラギノ角ゴ Pro W3" pitchFamily="-84" charset="-128"/>
              </a:rPr>
              <a:t>yüksek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yatırımlar</a:t>
            </a:r>
            <a:r>
              <a:rPr lang="en-US" sz="2400" dirty="0">
                <a:ea typeface="ヒラギノ角ゴ Pro W3" pitchFamily="-84" charset="-128"/>
              </a:rPr>
              <a:t> da </a:t>
            </a:r>
            <a:r>
              <a:rPr lang="en-US" sz="2400" dirty="0" err="1">
                <a:ea typeface="ヒラギノ角ゴ Pro W3" pitchFamily="-84" charset="-128"/>
              </a:rPr>
              <a:t>yüksek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olur</a:t>
            </a:r>
            <a:r>
              <a:rPr lang="en-US" sz="2400" dirty="0">
                <a:ea typeface="ヒラギノ角ゴ Pro W3" pitchFamily="-84" charset="-128"/>
              </a:rPr>
              <a:t>.</a:t>
            </a:r>
          </a:p>
          <a:p>
            <a:pPr marL="0" indent="0">
              <a:buNone/>
            </a:pPr>
            <a:r>
              <a:rPr lang="en-US" sz="2200" dirty="0">
                <a:ea typeface="ヒラギノ角ゴ Pro W3" pitchFamily="-84" charset="-128"/>
              </a:rPr>
              <a:t>    </a:t>
            </a:r>
            <a:endParaRPr lang="en-US" sz="2400" dirty="0">
              <a:ea typeface="ヒラギノ角ゴ Pro W3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36820879"/>
      </p:ext>
    </p:extLst>
  </p:cSld>
  <p:clrMapOvr>
    <a:masterClrMapping/>
  </p:clrMapOvr>
  <p:transition>
    <p:strips dir="l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a typeface="ヒラギノ角ゴ Pro W3" pitchFamily="-65" charset="-128"/>
              </a:rPr>
              <a:t>Çıktı</a:t>
            </a:r>
            <a:r>
              <a:rPr lang="en-US" dirty="0">
                <a:ea typeface="ヒラギノ角ゴ Pro W3" pitchFamily="-65" charset="-128"/>
              </a:rPr>
              <a:t> </a:t>
            </a:r>
            <a:r>
              <a:rPr lang="en-US" dirty="0" err="1">
                <a:ea typeface="ヒラギノ角ゴ Pro W3" pitchFamily="-65" charset="-128"/>
              </a:rPr>
              <a:t>sermaye</a:t>
            </a:r>
            <a:r>
              <a:rPr lang="en-US" dirty="0">
                <a:ea typeface="ヒラギノ角ゴ Pro W3" pitchFamily="-65" charset="-128"/>
              </a:rPr>
              <a:t> </a:t>
            </a:r>
            <a:r>
              <a:rPr lang="en-US" dirty="0" err="1">
                <a:ea typeface="ヒラギノ角ゴ Pro W3" pitchFamily="-65" charset="-128"/>
              </a:rPr>
              <a:t>ilişkisi</a:t>
            </a:r>
            <a:endParaRPr lang="en-US" dirty="0">
              <a:ea typeface="ヒラギノ角ゴ Pro W3" pitchFamily="-65" charset="-128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81000" y="1152525"/>
            <a:ext cx="8305800" cy="4724400"/>
          </a:xfrm>
        </p:spPr>
        <p:txBody>
          <a:bodyPr/>
          <a:lstStyle/>
          <a:p>
            <a:r>
              <a:rPr lang="en-US" sz="2400" dirty="0" err="1">
                <a:ea typeface="ヒラギノ角ゴ Pro W3" pitchFamily="-84" charset="-128"/>
              </a:rPr>
              <a:t>Sermayenin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büyüme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denklemi</a:t>
            </a:r>
            <a:r>
              <a:rPr lang="en-US" sz="2400" dirty="0">
                <a:ea typeface="ヒラギノ角ゴ Pro W3" pitchFamily="-84" charset="-128"/>
              </a:rPr>
              <a:t>:</a:t>
            </a:r>
          </a:p>
          <a:p>
            <a:endParaRPr lang="en-US" sz="2400" dirty="0">
              <a:ea typeface="ヒラギノ角ゴ Pro W3" pitchFamily="-84" charset="-128"/>
            </a:endParaRPr>
          </a:p>
          <a:p>
            <a:pPr>
              <a:spcBef>
                <a:spcPts val="2400"/>
              </a:spcBef>
            </a:pPr>
            <a:r>
              <a:rPr lang="en-US" sz="2400" dirty="0" err="1">
                <a:ea typeface="ヒラギノ角ゴ Pro W3" pitchFamily="-84" charset="-128"/>
              </a:rPr>
              <a:t>Yatırım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denklemi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yerine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konduğunda</a:t>
            </a:r>
            <a:r>
              <a:rPr lang="en-US" sz="2400" dirty="0">
                <a:ea typeface="ヒラギノ角ゴ Pro W3" pitchFamily="-84" charset="-128"/>
              </a:rPr>
              <a:t>:</a:t>
            </a:r>
          </a:p>
          <a:p>
            <a:endParaRPr lang="en-US" sz="2400" dirty="0">
              <a:ea typeface="ヒラギノ角ゴ Pro W3" pitchFamily="-84" charset="-128"/>
            </a:endParaRPr>
          </a:p>
          <a:p>
            <a:endParaRPr lang="en-US" sz="2400" dirty="0">
              <a:ea typeface="ヒラギノ角ゴ Pro W3" pitchFamily="-84" charset="-128"/>
            </a:endParaRPr>
          </a:p>
          <a:p>
            <a:pPr marL="0" indent="0">
              <a:buNone/>
            </a:pPr>
            <a:r>
              <a:rPr lang="en-US" sz="2200" dirty="0">
                <a:ea typeface="ヒラギノ角ゴ Pro W3" pitchFamily="-84" charset="-128"/>
              </a:rPr>
              <a:t>    </a:t>
            </a:r>
            <a:r>
              <a:rPr lang="en-US" sz="2200" dirty="0" err="1">
                <a:ea typeface="ヒラギノ角ゴ Pro W3" pitchFamily="-84" charset="-128"/>
              </a:rPr>
              <a:t>veya</a:t>
            </a:r>
            <a:endParaRPr lang="en-US" sz="2200" dirty="0">
              <a:ea typeface="ヒラギノ角ゴ Pro W3" pitchFamily="-84" charset="-128"/>
            </a:endParaRPr>
          </a:p>
          <a:p>
            <a:pPr marL="0" indent="0">
              <a:buNone/>
            </a:pPr>
            <a:endParaRPr lang="en-US" sz="2200" dirty="0">
              <a:ea typeface="ヒラギノ角ゴ Pro W3" pitchFamily="-84" charset="-128"/>
            </a:endParaRPr>
          </a:p>
          <a:p>
            <a:pPr marL="0" indent="0">
              <a:buNone/>
            </a:pPr>
            <a:endParaRPr lang="en-US" sz="2200" dirty="0">
              <a:ea typeface="ヒラギノ角ゴ Pro W3" pitchFamily="-84" charset="-128"/>
            </a:endParaRPr>
          </a:p>
          <a:p>
            <a:r>
              <a:rPr lang="en-US" sz="2400" dirty="0" err="1">
                <a:ea typeface="ヒラギノ角ゴ Pro W3" pitchFamily="-84" charset="-128"/>
              </a:rPr>
              <a:t>İşçi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başına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sermaye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büyüme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hızı</a:t>
            </a:r>
            <a:r>
              <a:rPr lang="en-US" sz="2400" dirty="0">
                <a:ea typeface="ヒラギノ角ゴ Pro W3" pitchFamily="-84" charset="-128"/>
              </a:rPr>
              <a:t>  </a:t>
            </a:r>
            <a:r>
              <a:rPr lang="en-US" sz="2400" dirty="0" err="1">
                <a:ea typeface="ヒラギノ角ゴ Pro W3" pitchFamily="-84" charset="-128"/>
              </a:rPr>
              <a:t>işçi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başına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çıktı</a:t>
            </a:r>
            <a:r>
              <a:rPr lang="en-US" sz="2400" dirty="0">
                <a:ea typeface="ヒラギノ角ゴ Pro W3" pitchFamily="-84" charset="-128"/>
              </a:rPr>
              <a:t>  </a:t>
            </a:r>
            <a:r>
              <a:rPr lang="en-US" sz="2400" dirty="0" err="1">
                <a:ea typeface="ヒラギノ角ゴ Pro W3" pitchFamily="-84" charset="-128"/>
              </a:rPr>
              <a:t>büyüme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hızından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yıpranmanın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çıkarılmasıyla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hesaplanır</a:t>
            </a:r>
            <a:r>
              <a:rPr lang="en-US" sz="2400" dirty="0">
                <a:ea typeface="ヒラギノ角ゴ Pro W3" pitchFamily="-84" charset="-128"/>
              </a:rPr>
              <a:t>.</a:t>
            </a:r>
            <a:endParaRPr lang="en-US" dirty="0">
              <a:ea typeface="ヒラギノ角ゴ Pro W3" pitchFamily="-8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5000" y="1781206"/>
            <a:ext cx="2990850" cy="35242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33600" y="2962428"/>
            <a:ext cx="3371850" cy="790575"/>
          </a:xfrm>
          <a:prstGeom prst="rect">
            <a:avLst/>
          </a:prstGeom>
        </p:spPr>
      </p:pic>
      <p:pic>
        <p:nvPicPr>
          <p:cNvPr id="6" name="Picture 5" descr="eq11_02.gif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8983" y="3943534"/>
            <a:ext cx="7098792" cy="642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2213527"/>
      </p:ext>
    </p:extLst>
  </p:cSld>
  <p:clrMapOvr>
    <a:masterClrMapping/>
  </p:clrMapOvr>
  <p:transition>
    <p:strips dir="l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a typeface="ヒラギノ角ゴ Pro W3" pitchFamily="-65" charset="-128"/>
              </a:rPr>
              <a:t>Alternatif</a:t>
            </a:r>
            <a:r>
              <a:rPr lang="en-US" dirty="0">
                <a:ea typeface="ヒラギノ角ゴ Pro W3" pitchFamily="-65" charset="-128"/>
              </a:rPr>
              <a:t> </a:t>
            </a:r>
            <a:r>
              <a:rPr lang="en-US" dirty="0" err="1">
                <a:ea typeface="ヒラギノ角ゴ Pro W3" pitchFamily="-65" charset="-128"/>
              </a:rPr>
              <a:t>tasarruf</a:t>
            </a:r>
            <a:r>
              <a:rPr lang="en-US" dirty="0">
                <a:ea typeface="ヒラギノ角ゴ Pro W3" pitchFamily="-65" charset="-128"/>
              </a:rPr>
              <a:t> </a:t>
            </a:r>
            <a:r>
              <a:rPr lang="en-US" dirty="0" err="1">
                <a:ea typeface="ヒラギノ角ゴ Pro W3" pitchFamily="-65" charset="-128"/>
              </a:rPr>
              <a:t>oranları</a:t>
            </a:r>
            <a:endParaRPr lang="en-US" dirty="0">
              <a:ea typeface="ヒラギノ角ゴ Pro W3" pitchFamily="-65" charset="-128"/>
            </a:endParaRPr>
          </a:p>
        </p:txBody>
      </p:sp>
      <p:pic>
        <p:nvPicPr>
          <p:cNvPr id="7171" name="Picture 3" descr="eq11_03.g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3550" y="2133600"/>
            <a:ext cx="6991350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19100" y="1524000"/>
            <a:ext cx="8305800" cy="4724400"/>
          </a:xfrm>
        </p:spPr>
        <p:txBody>
          <a:bodyPr/>
          <a:lstStyle/>
          <a:p>
            <a:r>
              <a:rPr lang="en-US" sz="2400" dirty="0" err="1">
                <a:ea typeface="ヒラギノ角ゴ Pro W3" pitchFamily="-84" charset="-128"/>
              </a:rPr>
              <a:t>Denklemleri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birleştirirsek</a:t>
            </a:r>
            <a:r>
              <a:rPr lang="en-US" sz="2400" dirty="0">
                <a:ea typeface="ヒラギノ角ゴ Pro W3" pitchFamily="-84" charset="-128"/>
              </a:rPr>
              <a:t>: </a:t>
            </a:r>
          </a:p>
          <a:p>
            <a:endParaRPr lang="en-US" sz="2400" dirty="0">
              <a:ea typeface="ヒラギノ角ゴ Pro W3" pitchFamily="-84" charset="-128"/>
            </a:endParaRPr>
          </a:p>
          <a:p>
            <a:endParaRPr lang="en-US" sz="2400" dirty="0">
              <a:ea typeface="ヒラギノ角ゴ Pro W3" pitchFamily="-84" charset="-128"/>
            </a:endParaRPr>
          </a:p>
          <a:p>
            <a:pPr marL="0" indent="0">
              <a:buNone/>
            </a:pPr>
            <a:endParaRPr lang="en-US" sz="2200" dirty="0">
              <a:ea typeface="ヒラギノ角ゴ Pro W3" pitchFamily="-84" charset="-128"/>
            </a:endParaRPr>
          </a:p>
          <a:p>
            <a:pPr marL="0" indent="0">
              <a:buNone/>
            </a:pPr>
            <a:endParaRPr lang="en-US" sz="2200" dirty="0">
              <a:ea typeface="ヒラギノ角ゴ Pro W3" pitchFamily="-84" charset="-128"/>
            </a:endParaRPr>
          </a:p>
          <a:p>
            <a:endParaRPr lang="en-US" sz="2400" dirty="0">
              <a:ea typeface="ヒラギノ角ゴ Pro W3" pitchFamily="-84" charset="-128"/>
            </a:endParaRPr>
          </a:p>
          <a:p>
            <a:r>
              <a:rPr lang="en-US" sz="2400" dirty="0" err="1">
                <a:ea typeface="ヒラギノ角ゴ Pro W3" pitchFamily="-84" charset="-128"/>
              </a:rPr>
              <a:t>İşçi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başına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yatırım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işçi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başına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yıpranmadan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daha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yüksek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ise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sermaye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büyür</a:t>
            </a:r>
            <a:endParaRPr lang="en-US" dirty="0">
              <a:ea typeface="ヒラギノ角ゴ Pro W3" pitchFamily="-8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5800" y="3014662"/>
            <a:ext cx="7219950" cy="69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3507586"/>
      </p:ext>
    </p:extLst>
  </p:cSld>
  <p:clrMapOvr>
    <a:masterClrMapping/>
  </p:clrMapOvr>
  <p:transition>
    <p:strips dir="l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a typeface="ヒラギノ角ゴ Pro W3" pitchFamily="-65" charset="-128"/>
              </a:rPr>
              <a:t>Alternatif</a:t>
            </a:r>
            <a:r>
              <a:rPr lang="en-US" dirty="0">
                <a:ea typeface="ヒラギノ角ゴ Pro W3" pitchFamily="-65" charset="-128"/>
              </a:rPr>
              <a:t> </a:t>
            </a:r>
            <a:r>
              <a:rPr lang="en-US" dirty="0" err="1">
                <a:ea typeface="ヒラギノ角ゴ Pro W3" pitchFamily="-65" charset="-128"/>
              </a:rPr>
              <a:t>tasarruf</a:t>
            </a:r>
            <a:r>
              <a:rPr lang="en-US" dirty="0">
                <a:ea typeface="ヒラギノ角ゴ Pro W3" pitchFamily="-65" charset="-128"/>
              </a:rPr>
              <a:t> </a:t>
            </a:r>
            <a:r>
              <a:rPr lang="en-US" dirty="0" err="1">
                <a:ea typeface="ヒラギノ角ゴ Pro W3" pitchFamily="-65" charset="-128"/>
              </a:rPr>
              <a:t>oranları</a:t>
            </a:r>
            <a:endParaRPr lang="en-US" dirty="0">
              <a:ea typeface="ヒラギノ角ゴ Pro W3" pitchFamily="-65" charset="-128"/>
            </a:endParaRPr>
          </a:p>
        </p:txBody>
      </p:sp>
      <p:pic>
        <p:nvPicPr>
          <p:cNvPr id="8195" name="Picture 4" descr="fig11_02.g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752600"/>
            <a:ext cx="6044355" cy="406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TextBox 5"/>
          <p:cNvSpPr txBox="1">
            <a:spLocks noChangeArrowheads="1"/>
          </p:cNvSpPr>
          <p:nvPr/>
        </p:nvSpPr>
        <p:spPr bwMode="auto">
          <a:xfrm>
            <a:off x="381000" y="1219200"/>
            <a:ext cx="8153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9pPr>
          </a:lstStyle>
          <a:p>
            <a:r>
              <a:rPr lang="en-US" b="1" dirty="0" err="1">
                <a:latin typeface="Verdana" panose="020B0604030504040204" pitchFamily="34" charset="0"/>
              </a:rPr>
              <a:t>Sermaye</a:t>
            </a:r>
            <a:r>
              <a:rPr lang="en-US" b="1" dirty="0">
                <a:latin typeface="Verdana" panose="020B0604030504040204" pitchFamily="34" charset="0"/>
              </a:rPr>
              <a:t> </a:t>
            </a:r>
            <a:r>
              <a:rPr lang="en-US" b="1" dirty="0" err="1">
                <a:latin typeface="Verdana" panose="020B0604030504040204" pitchFamily="34" charset="0"/>
              </a:rPr>
              <a:t>çıktı</a:t>
            </a:r>
            <a:r>
              <a:rPr lang="en-US" b="1" dirty="0">
                <a:latin typeface="Verdana" panose="020B0604030504040204" pitchFamily="34" charset="0"/>
              </a:rPr>
              <a:t> </a:t>
            </a:r>
            <a:r>
              <a:rPr lang="en-US" b="1" dirty="0" err="1">
                <a:latin typeface="Verdana" panose="020B0604030504040204" pitchFamily="34" charset="0"/>
              </a:rPr>
              <a:t>dinamiği</a:t>
            </a:r>
            <a:endParaRPr lang="en-US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6623376"/>
      </p:ext>
    </p:extLst>
  </p:cSld>
  <p:clrMapOvr>
    <a:masterClrMapping/>
  </p:clrMapOvr>
  <p:transition>
    <p:strips dir="l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a typeface="ヒラギノ角ゴ Pro W3" pitchFamily="-65" charset="-128"/>
              </a:rPr>
              <a:t>Alternatif</a:t>
            </a:r>
            <a:r>
              <a:rPr lang="en-US" dirty="0">
                <a:ea typeface="ヒラギノ角ゴ Pro W3" pitchFamily="-65" charset="-128"/>
              </a:rPr>
              <a:t> </a:t>
            </a:r>
            <a:r>
              <a:rPr lang="en-US" dirty="0" err="1">
                <a:ea typeface="ヒラギノ角ゴ Pro W3" pitchFamily="-65" charset="-128"/>
              </a:rPr>
              <a:t>tasarruf</a:t>
            </a:r>
            <a:r>
              <a:rPr lang="en-US" dirty="0">
                <a:ea typeface="ヒラギノ角ゴ Pro W3" pitchFamily="-65" charset="-128"/>
              </a:rPr>
              <a:t> </a:t>
            </a:r>
            <a:r>
              <a:rPr lang="en-US" dirty="0" err="1">
                <a:ea typeface="ヒラギノ角ゴ Pro W3" pitchFamily="-65" charset="-128"/>
              </a:rPr>
              <a:t>oranları</a:t>
            </a:r>
            <a:endParaRPr lang="en-US" dirty="0">
              <a:ea typeface="ヒラギノ角ゴ Pro W3" pitchFamily="-65" charset="-128"/>
            </a:endParaRPr>
          </a:p>
        </p:txBody>
      </p:sp>
      <p:pic>
        <p:nvPicPr>
          <p:cNvPr id="9219" name="Picture 6" descr="eq11_04.g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5947" y="2819400"/>
            <a:ext cx="687705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7" descr="eq11_05.gi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8355" y="5343049"/>
            <a:ext cx="66960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514951"/>
            <a:ext cx="8305800" cy="3285649"/>
          </a:xfrm>
        </p:spPr>
        <p:txBody>
          <a:bodyPr/>
          <a:lstStyle/>
          <a:p>
            <a:r>
              <a:rPr lang="en-US" sz="2400" dirty="0" err="1">
                <a:ea typeface="ヒラギノ角ゴ Pro W3" pitchFamily="-84" charset="-128"/>
              </a:rPr>
              <a:t>Işçi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başına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sermayenin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artık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büyümediği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duruma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b="1" dirty="0" err="1">
                <a:ea typeface="ヒラギノ角ゴ Pro W3" pitchFamily="-84" charset="-128"/>
              </a:rPr>
              <a:t>durağan</a:t>
            </a:r>
            <a:r>
              <a:rPr lang="en-US" sz="2400" b="1" dirty="0">
                <a:ea typeface="ヒラギノ角ゴ Pro W3" pitchFamily="-84" charset="-128"/>
              </a:rPr>
              <a:t> durum </a:t>
            </a:r>
            <a:r>
              <a:rPr lang="en-US" sz="2400" dirty="0" err="1">
                <a:ea typeface="ヒラギノ角ゴ Pro W3" pitchFamily="-84" charset="-128"/>
              </a:rPr>
              <a:t>denir</a:t>
            </a:r>
            <a:r>
              <a:rPr lang="en-US" sz="2400" dirty="0">
                <a:ea typeface="ヒラギノ角ゴ Pro W3" pitchFamily="-84" charset="-128"/>
              </a:rPr>
              <a:t>.</a:t>
            </a:r>
          </a:p>
          <a:p>
            <a:endParaRPr lang="en-US" sz="2400" dirty="0">
              <a:ea typeface="ヒラギノ角ゴ Pro W3" pitchFamily="-84" charset="-128"/>
            </a:endParaRPr>
          </a:p>
          <a:p>
            <a:endParaRPr lang="en-US" sz="2400" dirty="0">
              <a:ea typeface="ヒラギノ角ゴ Pro W3" pitchFamily="-84" charset="-128"/>
            </a:endParaRPr>
          </a:p>
          <a:p>
            <a:endParaRPr lang="en-US" sz="2400" dirty="0">
              <a:ea typeface="ヒラギノ角ゴ Pro W3" pitchFamily="-84" charset="-128"/>
            </a:endParaRPr>
          </a:p>
          <a:p>
            <a:endParaRPr lang="en-US" sz="2400" dirty="0">
              <a:ea typeface="ヒラギノ角ゴ Pro W3" pitchFamily="-84" charset="-128"/>
            </a:endParaRPr>
          </a:p>
          <a:p>
            <a:r>
              <a:rPr lang="en-US" sz="2400" dirty="0" err="1">
                <a:ea typeface="ヒラギノ角ゴ Pro W3" pitchFamily="-84" charset="-128"/>
              </a:rPr>
              <a:t>Durağan</a:t>
            </a:r>
            <a:r>
              <a:rPr lang="en-US" sz="2400" dirty="0">
                <a:ea typeface="ヒラギノ角ゴ Pro W3" pitchFamily="-84" charset="-128"/>
              </a:rPr>
              <a:t> durum </a:t>
            </a:r>
            <a:r>
              <a:rPr lang="en-US" sz="2400" dirty="0" err="1">
                <a:ea typeface="ヒラギノ角ゴ Pro W3" pitchFamily="-84" charset="-128"/>
              </a:rPr>
              <a:t>sermaye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oranı</a:t>
            </a:r>
            <a:r>
              <a:rPr lang="en-US" sz="2400" dirty="0">
                <a:ea typeface="ヒラギノ角ゴ Pro W3" pitchFamily="-84" charset="-128"/>
              </a:rPr>
              <a:t>.</a:t>
            </a:r>
            <a:endParaRPr lang="en-US" dirty="0">
              <a:ea typeface="ヒラギノ角ゴ Pro W3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71071064"/>
      </p:ext>
    </p:extLst>
  </p:cSld>
  <p:clrMapOvr>
    <a:masterClrMapping/>
  </p:clrMapOvr>
  <p:transition>
    <p:strips dir="l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a typeface="ヒラギノ角ゴ Pro W3" pitchFamily="-65" charset="-128"/>
              </a:rPr>
              <a:t>Alternatif</a:t>
            </a:r>
            <a:r>
              <a:rPr lang="en-US" dirty="0">
                <a:ea typeface="ヒラギノ角ゴ Pro W3" pitchFamily="-65" charset="-128"/>
              </a:rPr>
              <a:t> </a:t>
            </a:r>
            <a:r>
              <a:rPr lang="en-US" dirty="0" err="1">
                <a:ea typeface="ヒラギノ角ゴ Pro W3" pitchFamily="-65" charset="-128"/>
              </a:rPr>
              <a:t>tasarruf</a:t>
            </a:r>
            <a:r>
              <a:rPr lang="en-US" dirty="0">
                <a:ea typeface="ヒラギノ角ゴ Pro W3" pitchFamily="-65" charset="-128"/>
              </a:rPr>
              <a:t> </a:t>
            </a:r>
            <a:r>
              <a:rPr lang="en-US" dirty="0" err="1">
                <a:ea typeface="ヒラギノ角ゴ Pro W3" pitchFamily="-65" charset="-128"/>
              </a:rPr>
              <a:t>oranları</a:t>
            </a:r>
            <a:endParaRPr lang="en-US" dirty="0">
              <a:ea typeface="ヒラギノ角ゴ Pro W3" pitchFamily="-65" charset="-128"/>
            </a:endParaRPr>
          </a:p>
        </p:txBody>
      </p:sp>
      <p:pic>
        <p:nvPicPr>
          <p:cNvPr id="11267" name="Picture 4" descr="fig11_03.g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524000"/>
            <a:ext cx="5814082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1448444"/>
      </p:ext>
    </p:extLst>
  </p:cSld>
  <p:clrMapOvr>
    <a:masterClrMapping/>
  </p:clrMapOvr>
  <p:transition>
    <p:strips dir="ld"/>
  </p:transition>
</p:sld>
</file>

<file path=ppt/theme/theme1.xml><?xml version="1.0" encoding="utf-8"?>
<a:theme xmlns:a="http://schemas.openxmlformats.org/drawingml/2006/main" name="template_LN01Brooks671956_02_LN01">
  <a:themeElements>
    <a:clrScheme name="Pearson_PowerPoint_Template_Bekaer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earson_PowerPoint_Template_Bekaer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Pearson_PowerPoint_Template_Bekaer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PowerPoint_Template_Bekaer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PowerPoint_Template_Bekaer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PowerPoint_Template_Bekaer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PowerPoint_Template_Bekaer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PowerPoint_Template_Bekaer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LN01Folland832739_07_LN01.pot</Template>
  <TotalTime>5197</TotalTime>
  <Words>402</Words>
  <Application>Microsoft Macintosh PowerPoint</Application>
  <PresentationFormat>On-screen Show (4:3)</PresentationFormat>
  <Paragraphs>97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ヒラギノ角ゴ Pro W3</vt:lpstr>
      <vt:lpstr>Arial</vt:lpstr>
      <vt:lpstr>Times New Roman</vt:lpstr>
      <vt:lpstr>Verdana</vt:lpstr>
      <vt:lpstr>template_LN01Brooks671956_02_LN01</vt:lpstr>
      <vt:lpstr>Tasarruf, Sermaye Birikimi ve Çıktı</vt:lpstr>
      <vt:lpstr>Tasarruf, Sermaye Birikimi ve Çıktı</vt:lpstr>
      <vt:lpstr>Çıktı ve Sermaye İlişkisi</vt:lpstr>
      <vt:lpstr>Çıktı sermaye ilişkisi</vt:lpstr>
      <vt:lpstr>Çıktı sermaye ilişkisi</vt:lpstr>
      <vt:lpstr>Alternatif tasarruf oranları</vt:lpstr>
      <vt:lpstr>Alternatif tasarruf oranları</vt:lpstr>
      <vt:lpstr>Alternatif tasarruf oranları</vt:lpstr>
      <vt:lpstr>Alternatif tasarruf oranları</vt:lpstr>
      <vt:lpstr>Alternatif tasarrruf oranları</vt:lpstr>
      <vt:lpstr>Alternatif Tasarruf Oranları</vt:lpstr>
      <vt:lpstr>Alternatif Tasarruf Oranları</vt:lpstr>
      <vt:lpstr>Alternatif tasarruf oranları </vt:lpstr>
      <vt:lpstr>Büyüme</vt:lpstr>
      <vt:lpstr>Büyüme</vt:lpstr>
      <vt:lpstr>Cobb-Douglas Üretim Fonksiyonu</vt:lpstr>
      <vt:lpstr>Cobb-Douglas Üretim Fonksiyonu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Oliver Blanchard</dc:creator>
  <cp:lastModifiedBy>Microsoft Office User</cp:lastModifiedBy>
  <cp:revision>189</cp:revision>
  <dcterms:created xsi:type="dcterms:W3CDTF">2012-08-09T20:37:31Z</dcterms:created>
  <dcterms:modified xsi:type="dcterms:W3CDTF">2020-03-15T11:11:51Z</dcterms:modified>
</cp:coreProperties>
</file>