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5" autoAdjust="0"/>
    <p:restoredTop sz="94660"/>
  </p:normalViewPr>
  <p:slideViewPr>
    <p:cSldViewPr snapToGrid="0">
      <p:cViewPr varScale="1">
        <p:scale>
          <a:sx n="76" d="100"/>
          <a:sy n="76" d="100"/>
        </p:scale>
        <p:origin x="71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C299B-C456-41E6-B016-2719A300A661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8816E407-0A6A-48AA-8523-6799DD4EEA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4711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C299B-C456-41E6-B016-2719A300A661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8816E407-0A6A-48AA-8523-6799DD4EEA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19486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C299B-C456-41E6-B016-2719A300A661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8816E407-0A6A-48AA-8523-6799DD4EEA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303199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C299B-C456-41E6-B016-2719A300A661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8816E407-0A6A-48AA-8523-6799DD4EEAAF}" type="slidenum">
              <a:rPr lang="tr-TR" smtClean="0"/>
              <a:t>‹#›</a:t>
            </a:fld>
            <a:endParaRPr lang="tr-TR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495555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C299B-C456-41E6-B016-2719A300A661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8816E407-0A6A-48AA-8523-6799DD4EEA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074325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C299B-C456-41E6-B016-2719A300A661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6E407-0A6A-48AA-8523-6799DD4EEA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86689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C299B-C456-41E6-B016-2719A300A661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6E407-0A6A-48AA-8523-6799DD4EEA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57896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C299B-C456-41E6-B016-2719A300A661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6E407-0A6A-48AA-8523-6799DD4EEA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28653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BEC299B-C456-41E6-B016-2719A300A661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8816E407-0A6A-48AA-8523-6799DD4EEA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3953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C299B-C456-41E6-B016-2719A300A661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6E407-0A6A-48AA-8523-6799DD4EEA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6146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C299B-C456-41E6-B016-2719A300A661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8816E407-0A6A-48AA-8523-6799DD4EEA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02062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C299B-C456-41E6-B016-2719A300A661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6E407-0A6A-48AA-8523-6799DD4EEA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75321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C299B-C456-41E6-B016-2719A300A661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6E407-0A6A-48AA-8523-6799DD4EEA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54657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C299B-C456-41E6-B016-2719A300A661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6E407-0A6A-48AA-8523-6799DD4EEA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38719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C299B-C456-41E6-B016-2719A300A661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6E407-0A6A-48AA-8523-6799DD4EEA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6874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C299B-C456-41E6-B016-2719A300A661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6E407-0A6A-48AA-8523-6799DD4EEA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01828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C299B-C456-41E6-B016-2719A300A661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6E407-0A6A-48AA-8523-6799DD4EEA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25424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EC299B-C456-41E6-B016-2719A300A661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16E407-0A6A-48AA-8523-6799DD4EEA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619945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86D7C1B-3B47-4FA2-BDBB-4DBEAAA2049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tr-TR" sz="3600" dirty="0">
                <a:latin typeface="Comic Sans MS" panose="030F0702030302020204" pitchFamily="66" charset="0"/>
              </a:rPr>
              <a:t>ŞUNGA DÖNEMİ II</a:t>
            </a:r>
            <a:br>
              <a:rPr lang="tr-TR" sz="3600" dirty="0">
                <a:latin typeface="Comic Sans MS" panose="030F0702030302020204" pitchFamily="66" charset="0"/>
              </a:rPr>
            </a:br>
            <a:r>
              <a:rPr lang="tr-TR" sz="3600" dirty="0">
                <a:latin typeface="Comic Sans MS" panose="030F0702030302020204" pitchFamily="66" charset="0"/>
              </a:rPr>
              <a:t>9. Hafta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08204EF5-344B-4540-9328-7118230D61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0322" y="4305300"/>
            <a:ext cx="8285878" cy="1373069"/>
          </a:xfrm>
        </p:spPr>
        <p:txBody>
          <a:bodyPr>
            <a:normAutofit fontScale="70000" lnSpcReduction="20000"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Prof. Dr. H. Derya CAN</a:t>
            </a:r>
          </a:p>
          <a:p>
            <a:r>
              <a:rPr lang="tr-TR" dirty="0">
                <a:latin typeface="Comic Sans MS" panose="030F0702030302020204" pitchFamily="66" charset="0"/>
              </a:rPr>
              <a:t>Ankara Üniversitesi</a:t>
            </a:r>
          </a:p>
          <a:p>
            <a:r>
              <a:rPr lang="tr-TR" dirty="0">
                <a:latin typeface="Comic Sans MS" panose="030F0702030302020204" pitchFamily="66" charset="0"/>
              </a:rPr>
              <a:t>Dil ve Tarih-Coğrafya Fakültesi</a:t>
            </a:r>
          </a:p>
          <a:p>
            <a:r>
              <a:rPr lang="tr-TR" dirty="0">
                <a:latin typeface="Comic Sans MS" panose="030F0702030302020204" pitchFamily="66" charset="0"/>
              </a:rPr>
              <a:t>Doğu Dilleri ve Edebiyatları Bölümü</a:t>
            </a:r>
          </a:p>
          <a:p>
            <a:r>
              <a:rPr lang="tr-TR" dirty="0">
                <a:latin typeface="Comic Sans MS" panose="030F0702030302020204" pitchFamily="66" charset="0"/>
              </a:rPr>
              <a:t>Hindoloji Anabilim Dalı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3755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C689057C-F33B-4068-BAB2-A621DF9AC564}"/>
              </a:ext>
            </a:extLst>
          </p:cNvPr>
          <p:cNvSpPr/>
          <p:nvPr/>
        </p:nvSpPr>
        <p:spPr>
          <a:xfrm>
            <a:off x="1917700" y="635001"/>
            <a:ext cx="7226300" cy="50170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49580" indent="449580" algn="ctr">
              <a:lnSpc>
                <a:spcPct val="150000"/>
              </a:lnSpc>
              <a:spcAft>
                <a:spcPts val="1200"/>
              </a:spcAft>
            </a:pP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Hayatındaki  önemli olaylar, bazı sembollerle tasvir edilmiştir. İlk vaazı bir tekerlek ile, aydınlanması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Bodhi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ağacı, kurtuluşa ermesi (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Parinirvana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)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stupa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, bir at binicisi ise genç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Buddha’nın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babasının sarayından ayrılmasını temsil etmektedir. Ayak izleri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Çakravartin’in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kutsal sembollerini, boş bir alana kurulan bir kraliyet şemsiyesi ise kutsallığını tasvir etmektedir.</a:t>
            </a:r>
            <a:endParaRPr lang="tr-TR" sz="2400" dirty="0">
              <a:solidFill>
                <a:schemeClr val="bg1"/>
              </a:solidFill>
              <a:effectLst/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19102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61104E86-D264-4727-A9B6-35E2420B7787}"/>
              </a:ext>
            </a:extLst>
          </p:cNvPr>
          <p:cNvSpPr/>
          <p:nvPr/>
        </p:nvSpPr>
        <p:spPr>
          <a:xfrm>
            <a:off x="2222500" y="1384300"/>
            <a:ext cx="6921500" cy="33550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Çaitya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 holleriyle bağlantılı oyulan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Viharalar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 yani manastırlar, açık kare holler olarak düzenlenmişlerdi.</a:t>
            </a:r>
          </a:p>
          <a:p>
            <a:pPr algn="ctr">
              <a:lnSpc>
                <a:spcPct val="150000"/>
              </a:lnSpc>
            </a:pP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 Giriş holü boyunca kapıya kadar ulaşırlardı ve keşişler için kayaların derinliklerinde oyulan küçük odalar tarafından kuşatılmışlardı.</a:t>
            </a:r>
            <a:endParaRPr lang="tr-TR" sz="2400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28331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50A0E70B-7DB9-4DEE-AA65-C3F4708A0801}"/>
              </a:ext>
            </a:extLst>
          </p:cNvPr>
          <p:cNvSpPr/>
          <p:nvPr/>
        </p:nvSpPr>
        <p:spPr>
          <a:xfrm>
            <a:off x="2235200" y="1422400"/>
            <a:ext cx="6908800" cy="51196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ctr">
              <a:lnSpc>
                <a:spcPct val="150000"/>
              </a:lnSpc>
              <a:spcAft>
                <a:spcPts val="800"/>
              </a:spcAft>
            </a:pP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Burada keşişler,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stūpanın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çevresinde dönme ritüelini yaptığı, kutsal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çaityalarının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yakınında yaşarlar, meditasyon yaparlar ve uyurlardı.</a:t>
            </a:r>
          </a:p>
          <a:p>
            <a:pPr indent="449580" algn="ctr">
              <a:lnSpc>
                <a:spcPct val="150000"/>
              </a:lnSpc>
              <a:spcAft>
                <a:spcPts val="800"/>
              </a:spcAft>
            </a:pP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Bhaca’daki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keşiş odaları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çaitya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hollerinin doğusunda yapılmıştı. Burada tapınma hollerinden biraz daha uzak mesafedeki sundurma üzerinde beklenmedik bir şekilde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Buddhist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olmayan hafif kabartmalı nesneler bulunmuştur. 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endParaRPr lang="tr-TR" sz="2400" dirty="0">
              <a:solidFill>
                <a:schemeClr val="bg1"/>
              </a:solidFill>
              <a:effectLst/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85736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932769CD-3141-4967-B18C-87762B246B2D}"/>
              </a:ext>
            </a:extLst>
          </p:cNvPr>
          <p:cNvSpPr/>
          <p:nvPr/>
        </p:nvSpPr>
        <p:spPr>
          <a:xfrm>
            <a:off x="1790700" y="889000"/>
            <a:ext cx="7353300" cy="39090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</a:rPr>
              <a:t>Küçük oda kapı girişinin her iki yanında o dönemin küçük yapı-biçimli </a:t>
            </a:r>
            <a:r>
              <a:rPr lang="tr-TR" sz="2400" dirty="0" err="1">
                <a:latin typeface="Comic Sans MS" panose="030F0702030302020204" pitchFamily="66" charset="0"/>
                <a:ea typeface="Calibri" panose="020F0502020204030204" pitchFamily="34" charset="0"/>
              </a:rPr>
              <a:t>terakotlarını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</a:rPr>
              <a:t> anımsatan yüzeysel kabartmalarda iki </a:t>
            </a:r>
            <a:r>
              <a:rPr lang="tr-TR" sz="2400" dirty="0" err="1">
                <a:latin typeface="Comic Sans MS" panose="030F0702030302020204" pitchFamily="66" charset="0"/>
                <a:ea typeface="Calibri" panose="020F0502020204030204" pitchFamily="34" charset="0"/>
              </a:rPr>
              <a:t>Vedik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</a:rPr>
              <a:t> tanrısı yapılmıştır. Sağ taraftaki resimde tanrı </a:t>
            </a:r>
            <a:r>
              <a:rPr lang="tr-TR" sz="2400" dirty="0" err="1">
                <a:latin typeface="Comic Sans MS" panose="030F0702030302020204" pitchFamily="66" charset="0"/>
                <a:ea typeface="Calibri" panose="020F0502020204030204" pitchFamily="34" charset="0"/>
              </a:rPr>
              <a:t>İndra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</a:rPr>
              <a:t>, fili </a:t>
            </a:r>
            <a:r>
              <a:rPr lang="tr-TR" sz="2400" dirty="0" err="1">
                <a:latin typeface="Comic Sans MS" panose="030F0702030302020204" pitchFamily="66" charset="0"/>
                <a:ea typeface="Calibri" panose="020F0502020204030204" pitchFamily="34" charset="0"/>
              </a:rPr>
              <a:t>Airavata’ya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</a:rPr>
              <a:t> binmiş ve kökünden söktüğü ağaç da </a:t>
            </a:r>
            <a:r>
              <a:rPr lang="tr-TR" sz="2400" dirty="0" err="1">
                <a:latin typeface="Comic Sans MS" panose="030F0702030302020204" pitchFamily="66" charset="0"/>
                <a:ea typeface="Calibri" panose="020F0502020204030204" pitchFamily="34" charset="0"/>
              </a:rPr>
              <a:t>Airavata’nın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</a:rPr>
              <a:t> dişlerinde sallanırken tasvir edilmiştir. </a:t>
            </a:r>
            <a:endParaRPr lang="tr-TR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32335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DCDB3023-71D7-48C0-B3B7-AAAB07EF9C2A}"/>
              </a:ext>
            </a:extLst>
          </p:cNvPr>
          <p:cNvSpPr/>
          <p:nvPr/>
        </p:nvSpPr>
        <p:spPr>
          <a:xfrm>
            <a:off x="1943100" y="1143001"/>
            <a:ext cx="7200900" cy="39090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Sol taraftaki kabartma da ise, karanlığın kötü ruhlarını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boyundurluk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 altına alan ve bir görevli tarafından şemsiyesi ve sinekliği taşınan güneş tanrısı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Surya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 resmedilmiştir. Onun arabası, saldırı altında yuvarlanan ve ezilen kibirli gece ifritlerini kaba bir şekilde hizaya getiren dört at tarafından gökyüzünde çekilir.</a:t>
            </a:r>
            <a:endParaRPr lang="tr-TR" sz="2400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68305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34A81361-8C3F-4354-B6C9-4C693CD77326}"/>
              </a:ext>
            </a:extLst>
          </p:cNvPr>
          <p:cNvSpPr/>
          <p:nvPr/>
        </p:nvSpPr>
        <p:spPr>
          <a:xfrm>
            <a:off x="2628900" y="1612900"/>
            <a:ext cx="5676900" cy="33550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ctr">
              <a:lnSpc>
                <a:spcPct val="150000"/>
              </a:lnSpc>
              <a:spcAft>
                <a:spcPts val="800"/>
              </a:spcAft>
            </a:pP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Bu kahraman eski tanrıların kabartmaları, erken dönem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Buddhizm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in hoşgörüsü altında tekrar biçimlenmiştir. Muhtemelen bu halkı yabancılaştırmaktan sakınmak için yapılmıştır.</a:t>
            </a:r>
            <a:endParaRPr lang="tr-TR" sz="2400" dirty="0">
              <a:solidFill>
                <a:schemeClr val="bg1"/>
              </a:solidFill>
              <a:effectLst/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38671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7FC73FEA-CD64-4399-A372-2C4B3E311547}"/>
              </a:ext>
            </a:extLst>
          </p:cNvPr>
          <p:cNvSpPr/>
          <p:nvPr/>
        </p:nvSpPr>
        <p:spPr>
          <a:xfrm>
            <a:off x="1981200" y="1419136"/>
            <a:ext cx="6096000" cy="335508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Sir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 Alexander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Cunningham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 (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Harappa’yı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 keşfeden),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Madhya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Pradesh'in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 kuzeydoğu köşesinde,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Allahabad'ın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 güney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batsındaki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Bharhut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 olarak bilinen yerde açık arazide, bir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Budhist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stupanın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 kalıntılarını keşfetmiştir. </a:t>
            </a:r>
            <a:endParaRPr lang="tr-TR" sz="2400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88675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B6C3A7AC-9640-417B-AE55-8956DBF53ACF}"/>
              </a:ext>
            </a:extLst>
          </p:cNvPr>
          <p:cNvSpPr/>
          <p:nvPr/>
        </p:nvSpPr>
        <p:spPr>
          <a:xfrm>
            <a:off x="1574800" y="1003301"/>
            <a:ext cx="7569200" cy="44630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49580" algn="ctr">
              <a:lnSpc>
                <a:spcPct val="150000"/>
              </a:lnSpc>
              <a:spcAft>
                <a:spcPts val="1200"/>
              </a:spcAft>
            </a:pP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Ancak ne yazık ki bu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stupanın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taşları köy halkı tarafından yağmalanmış durumdaydı.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Şunga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Hanedanlığı döneminde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stupalar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Buddhist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dini yapılar olarak kullanılmıştır.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Bharhut’taki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stupanın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etrafı, taştan çitlerle çevriliydi ve dört giriş kapısı bulunmaktaydı. Bu kapıların üzerinde koyu kırmızı taştan yapılmış süslemeler ve kabartmalar yer almaktaydı. </a:t>
            </a:r>
            <a:endParaRPr lang="tr-TR" sz="2400" dirty="0">
              <a:solidFill>
                <a:schemeClr val="bg1"/>
              </a:solidFill>
              <a:effectLst/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59174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3C09D1DB-6B4D-4216-9631-F8B1E6D030F9}"/>
              </a:ext>
            </a:extLst>
          </p:cNvPr>
          <p:cNvSpPr/>
          <p:nvPr/>
        </p:nvSpPr>
        <p:spPr>
          <a:xfrm>
            <a:off x="1917700" y="1193800"/>
            <a:ext cx="7226300" cy="33550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Bharhut’taki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 rölyeflerde,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Buddha’nın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 daha önceki yaşamlarının konu edildiği çok sayıdaki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Cataka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 masalı ile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Sakyamuni’nin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 hayatındaki önemli olayları betimleyen tasvirler yer almaktadır. Ancak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Buddha’nın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 insan biçimindeki formuna asla yer verilmemektedir. </a:t>
            </a:r>
            <a:endParaRPr lang="tr-TR" sz="2400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637823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31</TotalTime>
  <Words>383</Words>
  <Application>Microsoft Office PowerPoint</Application>
  <PresentationFormat>Geniş ekran</PresentationFormat>
  <Paragraphs>17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Comic Sans MS</vt:lpstr>
      <vt:lpstr>Trebuchet MS</vt:lpstr>
      <vt:lpstr>Berlin</vt:lpstr>
      <vt:lpstr>ŞUNGA DÖNEMİ II 9. Hafta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ŞUNGA DÖNEMİ II 9. Hafta</dc:title>
  <dc:creator>Casper</dc:creator>
  <cp:lastModifiedBy>Casper</cp:lastModifiedBy>
  <cp:revision>4</cp:revision>
  <dcterms:created xsi:type="dcterms:W3CDTF">2020-05-09T14:16:04Z</dcterms:created>
  <dcterms:modified xsi:type="dcterms:W3CDTF">2020-05-09T14:47:27Z</dcterms:modified>
</cp:coreProperties>
</file>