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69" r:id="rId2"/>
    <p:sldId id="270" r:id="rId3"/>
    <p:sldId id="271" r:id="rId4"/>
    <p:sldId id="272" r:id="rId5"/>
    <p:sldId id="274" r:id="rId6"/>
    <p:sldId id="273" r:id="rId7"/>
    <p:sldId id="275" r:id="rId8"/>
    <p:sldId id="276" r:id="rId9"/>
    <p:sldId id="277" r:id="rId10"/>
    <p:sldId id="278" r:id="rId11"/>
    <p:sldId id="280" r:id="rId12"/>
    <p:sldId id="281" r:id="rId13"/>
    <p:sldId id="283" r:id="rId14"/>
    <p:sldId id="284" r:id="rId15"/>
    <p:sldId id="285" r:id="rId16"/>
    <p:sldId id="286" r:id="rId17"/>
    <p:sldId id="287" r:id="rId18"/>
    <p:sldId id="28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253"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15.11.2018</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15.11.2018</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15.11.2018</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15.11.2018</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C64271-8911-44F6-A880-1EDF0374BD7F}" type="datetimeFigureOut">
              <a:rPr lang="tr-TR" smtClean="0"/>
              <a:pPr/>
              <a:t>15.11.2018</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FE0C9E7-A915-465F-A49F-0AB51EF04D0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Arpada rastık hastalıkları</a:t>
            </a:r>
            <a:endParaRPr lang="tr-TR" dirty="0"/>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altLang="tr-TR" sz="3000" kern="0" dirty="0">
                <a:latin typeface="Arial"/>
              </a:rPr>
              <a:t>Kapalı rastık</a:t>
            </a:r>
          </a:p>
          <a:p>
            <a:pPr marL="342900" lvl="0" indent="-342900" fontAlgn="base">
              <a:spcBef>
                <a:spcPct val="20000"/>
              </a:spcBef>
              <a:spcAft>
                <a:spcPct val="0"/>
              </a:spcAft>
              <a:buClr>
                <a:srgbClr val="CC9900"/>
              </a:buClr>
              <a:buSzPct val="65000"/>
              <a:buFont typeface="Wingdings" pitchFamily="2" charset="2"/>
              <a:buChar char="n"/>
            </a:pPr>
            <a:r>
              <a:rPr lang="tr-TR" altLang="tr-TR" sz="3000" i="1" kern="0" dirty="0" err="1">
                <a:latin typeface="Arial"/>
              </a:rPr>
              <a:t>Ustilago</a:t>
            </a:r>
            <a:r>
              <a:rPr lang="tr-TR" altLang="tr-TR" sz="3000" i="1" kern="0" dirty="0">
                <a:latin typeface="Arial"/>
              </a:rPr>
              <a:t> </a:t>
            </a:r>
            <a:r>
              <a:rPr lang="tr-TR" altLang="tr-TR" sz="3000" i="1" kern="0" dirty="0" err="1">
                <a:latin typeface="Arial"/>
              </a:rPr>
              <a:t>hordei</a:t>
            </a:r>
            <a:endParaRPr lang="tr-TR" altLang="tr-TR" sz="3000" i="1" kern="0" dirty="0">
              <a:latin typeface="Arial"/>
            </a:endParaRPr>
          </a:p>
          <a:p>
            <a:pPr marL="342900" lvl="0" indent="-342900" fontAlgn="base">
              <a:spcBef>
                <a:spcPct val="20000"/>
              </a:spcBef>
              <a:spcAft>
                <a:spcPct val="0"/>
              </a:spcAft>
              <a:buClr>
                <a:srgbClr val="CC9900"/>
              </a:buClr>
              <a:buSzPct val="65000"/>
              <a:buFont typeface="Wingdings" pitchFamily="2" charset="2"/>
              <a:buChar char="n"/>
            </a:pPr>
            <a:endParaRPr lang="tr-TR" altLang="tr-TR" sz="3000" i="1" kern="0" dirty="0">
              <a:latin typeface="Arial"/>
            </a:endParaRPr>
          </a:p>
          <a:p>
            <a:pPr marL="342900" lvl="0" indent="-342900" fontAlgn="base">
              <a:spcBef>
                <a:spcPct val="20000"/>
              </a:spcBef>
              <a:spcAft>
                <a:spcPct val="0"/>
              </a:spcAft>
              <a:buClr>
                <a:srgbClr val="CC9900"/>
              </a:buClr>
              <a:buSzPct val="65000"/>
              <a:buFont typeface="Wingdings" pitchFamily="2" charset="2"/>
              <a:buChar char="n"/>
            </a:pPr>
            <a:r>
              <a:rPr lang="tr-TR" altLang="tr-TR" sz="3000" kern="0" dirty="0">
                <a:latin typeface="Arial"/>
              </a:rPr>
              <a:t>Yarı açık rastık</a:t>
            </a:r>
          </a:p>
          <a:p>
            <a:pPr marL="342900" lvl="0" indent="-342900" fontAlgn="base">
              <a:spcBef>
                <a:spcPct val="20000"/>
              </a:spcBef>
              <a:spcAft>
                <a:spcPct val="0"/>
              </a:spcAft>
              <a:buClr>
                <a:srgbClr val="CC9900"/>
              </a:buClr>
              <a:buSzPct val="65000"/>
              <a:buFont typeface="Wingdings" pitchFamily="2" charset="2"/>
              <a:buChar char="n"/>
            </a:pPr>
            <a:r>
              <a:rPr lang="tr-TR" altLang="tr-TR" sz="3000" i="1" kern="0" dirty="0" err="1">
                <a:latin typeface="Arial"/>
              </a:rPr>
              <a:t>Ustilago</a:t>
            </a:r>
            <a:r>
              <a:rPr lang="tr-TR" altLang="tr-TR" sz="3000" i="1" kern="0" dirty="0">
                <a:latin typeface="Arial"/>
              </a:rPr>
              <a:t> </a:t>
            </a:r>
            <a:r>
              <a:rPr lang="tr-TR" altLang="tr-TR" sz="3000" i="1" kern="0" dirty="0" err="1">
                <a:latin typeface="Arial"/>
              </a:rPr>
              <a:t>nigra</a:t>
            </a:r>
            <a:endParaRPr lang="tr-TR" altLang="tr-TR" sz="3000" i="1" kern="0" dirty="0">
              <a:latin typeface="Arial"/>
            </a:endParaRPr>
          </a:p>
          <a:p>
            <a:pPr marL="342900" lvl="0" indent="-342900" fontAlgn="base">
              <a:spcBef>
                <a:spcPct val="20000"/>
              </a:spcBef>
              <a:spcAft>
                <a:spcPct val="0"/>
              </a:spcAft>
              <a:buClr>
                <a:srgbClr val="CC9900"/>
              </a:buClr>
              <a:buSzPct val="65000"/>
              <a:buFont typeface="Wingdings" pitchFamily="2" charset="2"/>
              <a:buChar char="n"/>
            </a:pPr>
            <a:r>
              <a:rPr lang="tr-TR" altLang="tr-TR" sz="3000" kern="0" dirty="0">
                <a:latin typeface="Arial"/>
              </a:rPr>
              <a:t>Açık rastık</a:t>
            </a:r>
          </a:p>
          <a:p>
            <a:pPr marL="342900" lvl="0" indent="-342900" fontAlgn="base">
              <a:spcBef>
                <a:spcPct val="20000"/>
              </a:spcBef>
              <a:spcAft>
                <a:spcPct val="0"/>
              </a:spcAft>
              <a:buClr>
                <a:srgbClr val="CC9900"/>
              </a:buClr>
              <a:buSzPct val="65000"/>
              <a:buFont typeface="Wingdings" pitchFamily="2" charset="2"/>
              <a:buChar char="n"/>
            </a:pPr>
            <a:r>
              <a:rPr lang="tr-TR" altLang="tr-TR" sz="3000" i="1" kern="0" dirty="0" err="1">
                <a:latin typeface="Arial"/>
              </a:rPr>
              <a:t>Ustilago</a:t>
            </a:r>
            <a:r>
              <a:rPr lang="tr-TR" altLang="tr-TR" sz="3000" i="1" kern="0" dirty="0">
                <a:latin typeface="Arial"/>
              </a:rPr>
              <a:t> </a:t>
            </a:r>
            <a:r>
              <a:rPr lang="tr-TR" altLang="tr-TR" sz="3000" i="1" kern="0" dirty="0" err="1">
                <a:latin typeface="Arial"/>
              </a:rPr>
              <a:t>nuda</a:t>
            </a:r>
            <a:endParaRPr lang="tr-TR" altLang="tr-TR" sz="3000" i="1" kern="0" dirty="0">
              <a:latin typeface="Arial"/>
            </a:endParaRPr>
          </a:p>
          <a:p>
            <a:endParaRPr lang="tr-TR" dirty="0"/>
          </a:p>
        </p:txBody>
      </p:sp>
    </p:spTree>
    <p:extLst>
      <p:ext uri="{BB962C8B-B14F-4D97-AF65-F5344CB8AC3E}">
        <p14:creationId xmlns:p14="http://schemas.microsoft.com/office/powerpoint/2010/main" val="353528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Uygun ortamda </a:t>
            </a:r>
            <a:r>
              <a:rPr lang="tr-TR" sz="3000" kern="0" dirty="0" err="1">
                <a:latin typeface="Arial"/>
              </a:rPr>
              <a:t>basidiosporlar</a:t>
            </a:r>
            <a:r>
              <a:rPr lang="tr-TR" sz="3000" kern="0" dirty="0">
                <a:latin typeface="Arial"/>
              </a:rPr>
              <a:t> maya benzeri tomurcuklanma ile çoğalırlar. </a:t>
            </a:r>
            <a:r>
              <a:rPr lang="tr-TR" sz="3000" kern="0" dirty="0" err="1">
                <a:latin typeface="Arial"/>
              </a:rPr>
              <a:t>Basidiosporların</a:t>
            </a:r>
            <a:r>
              <a:rPr lang="tr-TR" sz="3000" kern="0" dirty="0">
                <a:latin typeface="Arial"/>
              </a:rPr>
              <a:t> çimlenmesi sonucunda birincil </a:t>
            </a:r>
            <a:r>
              <a:rPr lang="tr-TR" sz="3000" kern="0" dirty="0" err="1">
                <a:latin typeface="Arial"/>
              </a:rPr>
              <a:t>miselyum</a:t>
            </a:r>
            <a:r>
              <a:rPr lang="tr-TR" sz="3000" kern="0" dirty="0">
                <a:latin typeface="Arial"/>
              </a:rPr>
              <a:t> oluşur. Daha sonra zıt birleşme tiplerinin </a:t>
            </a:r>
            <a:r>
              <a:rPr lang="tr-TR" sz="3000" kern="0" dirty="0" err="1">
                <a:latin typeface="Arial"/>
              </a:rPr>
              <a:t>hiflerinin</a:t>
            </a:r>
            <a:r>
              <a:rPr lang="tr-TR" sz="3000" kern="0" dirty="0">
                <a:latin typeface="Arial"/>
              </a:rPr>
              <a:t> </a:t>
            </a:r>
            <a:r>
              <a:rPr lang="tr-TR" sz="3000" kern="0" dirty="0" err="1">
                <a:latin typeface="Arial"/>
              </a:rPr>
              <a:t>konjugasyonu</a:t>
            </a:r>
            <a:r>
              <a:rPr lang="tr-TR" sz="3000" kern="0" dirty="0">
                <a:latin typeface="Arial"/>
              </a:rPr>
              <a:t> ile </a:t>
            </a:r>
            <a:r>
              <a:rPr lang="tr-TR" sz="3000" kern="0" dirty="0" err="1">
                <a:latin typeface="Arial"/>
              </a:rPr>
              <a:t>enfekte</a:t>
            </a:r>
            <a:r>
              <a:rPr lang="tr-TR" sz="3000" kern="0" dirty="0">
                <a:latin typeface="Arial"/>
              </a:rPr>
              <a:t> etme yeteneğinde olan ikincil </a:t>
            </a:r>
            <a:r>
              <a:rPr lang="tr-TR" sz="3000" kern="0" dirty="0" err="1">
                <a:latin typeface="Arial"/>
              </a:rPr>
              <a:t>dikaryotik</a:t>
            </a:r>
            <a:r>
              <a:rPr lang="tr-TR" sz="3000" kern="0" dirty="0">
                <a:latin typeface="Arial"/>
              </a:rPr>
              <a:t> </a:t>
            </a:r>
            <a:r>
              <a:rPr lang="tr-TR" sz="3000" kern="0" dirty="0" err="1">
                <a:latin typeface="Arial"/>
              </a:rPr>
              <a:t>hif</a:t>
            </a:r>
            <a:r>
              <a:rPr lang="tr-TR" sz="3000" kern="0" dirty="0">
                <a:latin typeface="Arial"/>
              </a:rPr>
              <a:t> oluşur. </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err="1">
                <a:latin typeface="Arial"/>
              </a:rPr>
              <a:t>Teliosporları</a:t>
            </a:r>
            <a:r>
              <a:rPr lang="tr-TR" sz="3000" kern="0" dirty="0">
                <a:latin typeface="Arial"/>
              </a:rPr>
              <a:t> çevreleyen zar yırtıldığında </a:t>
            </a:r>
            <a:r>
              <a:rPr lang="tr-TR" sz="3000" kern="0" dirty="0" err="1">
                <a:latin typeface="Arial"/>
              </a:rPr>
              <a:t>teliosporlar</a:t>
            </a:r>
            <a:r>
              <a:rPr lang="tr-TR" sz="3000" kern="0" dirty="0">
                <a:latin typeface="Arial"/>
              </a:rPr>
              <a:t> dağılarak zamanla geride çıplak bir başak ekseni bırakırlar. </a:t>
            </a:r>
          </a:p>
        </p:txBody>
      </p:sp>
    </p:spTree>
    <p:extLst>
      <p:ext uri="{BB962C8B-B14F-4D97-AF65-F5344CB8AC3E}">
        <p14:creationId xmlns:p14="http://schemas.microsoft.com/office/powerpoint/2010/main" val="2278477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kern="0" dirty="0">
                <a:latin typeface="Arial"/>
              </a:rPr>
              <a:t>Yarı açık rastık etmeni toprakta ya da tohum yüzeyinde </a:t>
            </a:r>
            <a:r>
              <a:rPr lang="tr-TR" sz="2800" kern="0" dirty="0" err="1">
                <a:latin typeface="Arial"/>
              </a:rPr>
              <a:t>teliospor</a:t>
            </a:r>
            <a:r>
              <a:rPr lang="tr-TR" sz="2800" kern="0" dirty="0">
                <a:latin typeface="Arial"/>
              </a:rPr>
              <a:t> olarak bulunur. Ekim mevsimine kadar danenin üzerinde veya kavuzun altında spor veya misel halinde yaşamlarını sürdürürler. Hastalık etmeninin tohum veya miselleri ile bulaşık tohumlar ilaçlanmadan ekildiğinde tohum çimlenirken üzerindeki spor ve misellerde gelişmeye başlayarak genç çimi </a:t>
            </a:r>
            <a:r>
              <a:rPr lang="tr-TR" sz="2800" kern="0" dirty="0" err="1">
                <a:latin typeface="Arial"/>
              </a:rPr>
              <a:t>enfekte</a:t>
            </a:r>
            <a:r>
              <a:rPr lang="tr-TR" sz="2800" kern="0" dirty="0">
                <a:latin typeface="Arial"/>
              </a:rPr>
              <a:t> ederler ve bitki içinde sistemik olarak gelişmeye devam </a:t>
            </a:r>
            <a:r>
              <a:rPr lang="tr-TR" sz="2800" kern="0" dirty="0" smtClean="0">
                <a:latin typeface="Arial"/>
              </a:rPr>
              <a:t>ederler.</a:t>
            </a:r>
            <a:endParaRPr lang="tr-TR" dirty="0"/>
          </a:p>
        </p:txBody>
      </p:sp>
    </p:spTree>
    <p:extLst>
      <p:ext uri="{BB962C8B-B14F-4D97-AF65-F5344CB8AC3E}">
        <p14:creationId xmlns:p14="http://schemas.microsoft.com/office/powerpoint/2010/main" val="2631760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Enfeksiyon topraktaki </a:t>
            </a:r>
            <a:r>
              <a:rPr lang="tr-TR" sz="3000" kern="0" dirty="0" err="1">
                <a:latin typeface="Arial"/>
              </a:rPr>
              <a:t>teliosporlar</a:t>
            </a:r>
            <a:r>
              <a:rPr lang="tr-TR" sz="3000" kern="0" dirty="0">
                <a:latin typeface="Arial"/>
              </a:rPr>
              <a:t> yolu ile de olabilir. </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err="1">
                <a:latin typeface="Arial"/>
              </a:rPr>
              <a:t>Teliosporlar</a:t>
            </a:r>
            <a:r>
              <a:rPr lang="tr-TR" sz="3000" kern="0" dirty="0">
                <a:latin typeface="Arial"/>
              </a:rPr>
              <a:t> rüzgar veya hasat harman işlemleri sırasında dağılırlar ve birkaç yıl yaşayabilirler.</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15-21 C arasındaki toprak sıcaklıkları ve göreceli olarak kuru toprak enfeksiyonu teşvik eder.</a:t>
            </a:r>
          </a:p>
          <a:p>
            <a:endParaRPr lang="tr-TR" dirty="0"/>
          </a:p>
        </p:txBody>
      </p:sp>
    </p:spTree>
    <p:extLst>
      <p:ext uri="{BB962C8B-B14F-4D97-AF65-F5344CB8AC3E}">
        <p14:creationId xmlns:p14="http://schemas.microsoft.com/office/powerpoint/2010/main" val="302012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Arpa ağbenek leke hastalığı</a:t>
            </a:r>
            <a:endParaRPr lang="tr-TR" dirty="0"/>
          </a:p>
        </p:txBody>
      </p:sp>
      <p:sp>
        <p:nvSpPr>
          <p:cNvPr id="3" name="İçerik Yer Tutucusu 2"/>
          <p:cNvSpPr>
            <a:spLocks noGrp="1"/>
          </p:cNvSpPr>
          <p:nvPr>
            <p:ph idx="1"/>
          </p:nvPr>
        </p:nvSpPr>
        <p:spPr/>
        <p:txBody>
          <a:bodyPr/>
          <a:lstStyle/>
          <a:p>
            <a:r>
              <a:rPr lang="tr-TR" dirty="0">
                <a:latin typeface="Times New Roman"/>
                <a:ea typeface="MS Mincho"/>
              </a:rPr>
              <a:t>Ağ benek </a:t>
            </a:r>
            <a:r>
              <a:rPr lang="tr-TR" dirty="0" err="1">
                <a:latin typeface="Times New Roman"/>
                <a:ea typeface="MS Mincho"/>
              </a:rPr>
              <a:t>fungusu</a:t>
            </a:r>
            <a:r>
              <a:rPr lang="tr-TR" dirty="0">
                <a:latin typeface="Times New Roman"/>
                <a:ea typeface="MS Mincho"/>
              </a:rPr>
              <a:t> </a:t>
            </a:r>
            <a:r>
              <a:rPr lang="tr-TR" dirty="0" err="1">
                <a:latin typeface="Times New Roman"/>
                <a:ea typeface="MS Mincho"/>
              </a:rPr>
              <a:t>ascomycetes</a:t>
            </a:r>
            <a:r>
              <a:rPr lang="tr-TR" dirty="0">
                <a:latin typeface="Times New Roman"/>
                <a:ea typeface="MS Mincho"/>
              </a:rPr>
              <a:t> sınıfına dahil bir </a:t>
            </a:r>
            <a:r>
              <a:rPr lang="tr-TR" dirty="0" err="1">
                <a:latin typeface="Times New Roman"/>
                <a:ea typeface="MS Mincho"/>
              </a:rPr>
              <a:t>fungustur</a:t>
            </a:r>
            <a:r>
              <a:rPr lang="tr-TR" dirty="0">
                <a:latin typeface="Times New Roman"/>
                <a:ea typeface="MS Mincho"/>
              </a:rPr>
              <a:t>. Hastalığa sebep olan patojenin iki tipi bulunmaktadır. </a:t>
            </a:r>
            <a:r>
              <a:rPr lang="tr-TR" i="1" dirty="0" err="1">
                <a:latin typeface="Times New Roman"/>
                <a:ea typeface="MS Mincho"/>
              </a:rPr>
              <a:t>Pyrenophora</a:t>
            </a:r>
            <a:r>
              <a:rPr lang="tr-TR" i="1" dirty="0">
                <a:latin typeface="Times New Roman"/>
                <a:ea typeface="MS Mincho"/>
              </a:rPr>
              <a:t> teres</a:t>
            </a:r>
            <a:r>
              <a:rPr lang="tr-TR" dirty="0">
                <a:latin typeface="Times New Roman"/>
                <a:ea typeface="MS Mincho"/>
              </a:rPr>
              <a:t> </a:t>
            </a:r>
            <a:r>
              <a:rPr lang="tr-TR" dirty="0" err="1">
                <a:latin typeface="Times New Roman"/>
                <a:ea typeface="MS Mincho"/>
              </a:rPr>
              <a:t>Drechs</a:t>
            </a:r>
            <a:r>
              <a:rPr lang="tr-TR" dirty="0">
                <a:latin typeface="Times New Roman"/>
                <a:ea typeface="MS Mincho"/>
              </a:rPr>
              <a:t>. f. </a:t>
            </a:r>
            <a:r>
              <a:rPr lang="tr-TR" i="1" dirty="0">
                <a:latin typeface="Times New Roman"/>
                <a:ea typeface="MS Mincho"/>
              </a:rPr>
              <a:t>teres</a:t>
            </a:r>
            <a:r>
              <a:rPr lang="tr-TR" dirty="0">
                <a:latin typeface="Times New Roman"/>
                <a:ea typeface="MS Mincho"/>
              </a:rPr>
              <a:t> </a:t>
            </a:r>
            <a:r>
              <a:rPr lang="tr-TR" dirty="0" err="1">
                <a:latin typeface="Times New Roman"/>
                <a:ea typeface="MS Mincho"/>
              </a:rPr>
              <a:t>Smedeg</a:t>
            </a:r>
            <a:r>
              <a:rPr lang="tr-TR" dirty="0">
                <a:latin typeface="Times New Roman"/>
                <a:ea typeface="MS Mincho"/>
              </a:rPr>
              <a:t> ağ tipi belirtilere, </a:t>
            </a:r>
            <a:r>
              <a:rPr lang="tr-TR" i="1" dirty="0" err="1">
                <a:latin typeface="Times New Roman"/>
                <a:ea typeface="MS Mincho"/>
              </a:rPr>
              <a:t>P.teres</a:t>
            </a:r>
            <a:r>
              <a:rPr lang="tr-TR" dirty="0">
                <a:latin typeface="Times New Roman"/>
                <a:ea typeface="MS Mincho"/>
              </a:rPr>
              <a:t>. f. </a:t>
            </a:r>
            <a:r>
              <a:rPr lang="tr-TR" i="1" dirty="0" err="1">
                <a:latin typeface="Times New Roman"/>
                <a:ea typeface="MS Mincho"/>
              </a:rPr>
              <a:t>maculata</a:t>
            </a:r>
            <a:r>
              <a:rPr lang="tr-TR" dirty="0">
                <a:latin typeface="Times New Roman"/>
                <a:ea typeface="MS Mincho"/>
              </a:rPr>
              <a:t> </a:t>
            </a:r>
            <a:r>
              <a:rPr lang="tr-TR" dirty="0" err="1">
                <a:latin typeface="Times New Roman"/>
                <a:ea typeface="MS Mincho"/>
              </a:rPr>
              <a:t>Smedeg</a:t>
            </a:r>
            <a:r>
              <a:rPr lang="tr-TR" dirty="0">
                <a:latin typeface="Times New Roman"/>
                <a:ea typeface="MS Mincho"/>
              </a:rPr>
              <a:t>. nokta tipi belirtilere neden olmaktadır </a:t>
            </a:r>
            <a:endParaRPr lang="tr-TR" dirty="0"/>
          </a:p>
        </p:txBody>
      </p:sp>
    </p:spTree>
    <p:extLst>
      <p:ext uri="{BB962C8B-B14F-4D97-AF65-F5344CB8AC3E}">
        <p14:creationId xmlns:p14="http://schemas.microsoft.com/office/powerpoint/2010/main" val="3697813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ea typeface="MS Mincho"/>
              </a:rPr>
              <a:t>Ağ tipi belirtileri ise başlangıçta nokta tipi belirtilerine çok benzemektedir fakat hassas çeşitler üzerinde ince koyu kahverengi boyuna çizgiler şeklinde gelişir. Daha sonra bu çizgiler birleşerek yaprak yüzeyinde düzensiz çizgiler meydana gelir.</a:t>
            </a:r>
            <a:endParaRPr lang="tr-TR" dirty="0"/>
          </a:p>
        </p:txBody>
      </p:sp>
    </p:spTree>
    <p:extLst>
      <p:ext uri="{BB962C8B-B14F-4D97-AF65-F5344CB8AC3E}">
        <p14:creationId xmlns:p14="http://schemas.microsoft.com/office/powerpoint/2010/main" val="3908402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err="1">
                <a:latin typeface="Times New Roman"/>
                <a:ea typeface="MS Mincho"/>
              </a:rPr>
              <a:t>Pyrenophora</a:t>
            </a:r>
            <a:r>
              <a:rPr lang="tr-TR" i="1" dirty="0">
                <a:latin typeface="Times New Roman"/>
                <a:ea typeface="MS Mincho"/>
              </a:rPr>
              <a:t> teres</a:t>
            </a:r>
            <a:r>
              <a:rPr lang="tr-TR" dirty="0">
                <a:latin typeface="Times New Roman"/>
                <a:ea typeface="MS Mincho"/>
              </a:rPr>
              <a:t> </a:t>
            </a:r>
            <a:r>
              <a:rPr lang="tr-TR" dirty="0" smtClean="0">
                <a:latin typeface="Times New Roman"/>
                <a:ea typeface="MS Mincho"/>
              </a:rPr>
              <a:t>(eşeysiz </a:t>
            </a:r>
            <a:r>
              <a:rPr lang="tr-TR" dirty="0">
                <a:latin typeface="Times New Roman"/>
                <a:ea typeface="MS Mincho"/>
              </a:rPr>
              <a:t>dönemi: </a:t>
            </a:r>
            <a:r>
              <a:rPr lang="tr-TR" i="1" dirty="0" err="1">
                <a:latin typeface="Times New Roman"/>
                <a:ea typeface="MS Mincho"/>
              </a:rPr>
              <a:t>Dreschlera</a:t>
            </a:r>
            <a:r>
              <a:rPr lang="tr-TR" i="1" dirty="0">
                <a:latin typeface="Times New Roman"/>
                <a:ea typeface="MS Mincho"/>
              </a:rPr>
              <a:t> </a:t>
            </a:r>
            <a:r>
              <a:rPr lang="tr-TR" i="1" dirty="0" smtClean="0">
                <a:latin typeface="Times New Roman"/>
                <a:ea typeface="MS Mincho"/>
              </a:rPr>
              <a:t>teres</a:t>
            </a:r>
            <a:r>
              <a:rPr lang="tr-TR" dirty="0" smtClean="0">
                <a:latin typeface="Times New Roman"/>
                <a:ea typeface="MS Mincho"/>
              </a:rPr>
              <a:t>) </a:t>
            </a:r>
            <a:r>
              <a:rPr lang="tr-TR" dirty="0">
                <a:latin typeface="Times New Roman"/>
                <a:ea typeface="MS Mincho"/>
              </a:rPr>
              <a:t>eşeysiz döneminde </a:t>
            </a:r>
            <a:r>
              <a:rPr lang="tr-TR" dirty="0" err="1" smtClean="0">
                <a:latin typeface="Times New Roman"/>
                <a:ea typeface="MS Mincho"/>
              </a:rPr>
              <a:t>konidiler</a:t>
            </a:r>
            <a:r>
              <a:rPr lang="tr-TR" dirty="0" smtClean="0">
                <a:latin typeface="Times New Roman"/>
                <a:ea typeface="MS Mincho"/>
              </a:rPr>
              <a:t> </a:t>
            </a:r>
            <a:r>
              <a:rPr lang="tr-TR" dirty="0">
                <a:latin typeface="Times New Roman"/>
                <a:ea typeface="MS Mincho"/>
              </a:rPr>
              <a:t>üretir. </a:t>
            </a:r>
            <a:endParaRPr lang="tr-TR" dirty="0" smtClean="0">
              <a:latin typeface="Times New Roman"/>
              <a:ea typeface="MS Mincho"/>
            </a:endParaRPr>
          </a:p>
          <a:p>
            <a:r>
              <a:rPr lang="tr-TR" dirty="0">
                <a:latin typeface="Times New Roman"/>
                <a:ea typeface="MS Mincho"/>
              </a:rPr>
              <a:t>Etmen </a:t>
            </a:r>
            <a:r>
              <a:rPr lang="tr-TR" dirty="0" err="1">
                <a:latin typeface="Times New Roman"/>
                <a:ea typeface="MS Mincho"/>
              </a:rPr>
              <a:t>fungus</a:t>
            </a:r>
            <a:r>
              <a:rPr lang="tr-TR" dirty="0">
                <a:latin typeface="Times New Roman"/>
                <a:ea typeface="MS Mincho"/>
              </a:rPr>
              <a:t> eşeyli döneminde </a:t>
            </a:r>
            <a:r>
              <a:rPr lang="tr-TR" dirty="0" err="1">
                <a:latin typeface="Times New Roman"/>
                <a:ea typeface="MS Mincho"/>
              </a:rPr>
              <a:t>pseudothecia</a:t>
            </a:r>
            <a:r>
              <a:rPr lang="tr-TR" dirty="0">
                <a:latin typeface="Times New Roman"/>
                <a:ea typeface="MS Mincho"/>
              </a:rPr>
              <a:t> oluşturur.</a:t>
            </a:r>
            <a:endParaRPr lang="tr-TR" dirty="0"/>
          </a:p>
        </p:txBody>
      </p:sp>
    </p:spTree>
    <p:extLst>
      <p:ext uri="{BB962C8B-B14F-4D97-AF65-F5344CB8AC3E}">
        <p14:creationId xmlns:p14="http://schemas.microsoft.com/office/powerpoint/2010/main" val="2355252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2060848"/>
            <a:ext cx="8229600" cy="4526280"/>
          </a:xfrm>
        </p:spPr>
        <p:txBody>
          <a:bodyPr>
            <a:normAutofit/>
          </a:bodyPr>
          <a:lstStyle/>
          <a:p>
            <a:r>
              <a:rPr lang="tr-TR" sz="2800" dirty="0">
                <a:latin typeface="Tahoma"/>
              </a:rPr>
              <a:t>Ağ </a:t>
            </a:r>
            <a:r>
              <a:rPr lang="tr-TR" sz="2800" dirty="0" smtClean="0">
                <a:latin typeface="Tahoma"/>
              </a:rPr>
              <a:t>formu yapraklarda</a:t>
            </a:r>
            <a:r>
              <a:rPr lang="tr-TR" sz="2800" dirty="0">
                <a:latin typeface="Tahoma"/>
              </a:rPr>
              <a:t>, yaprak </a:t>
            </a:r>
            <a:r>
              <a:rPr lang="tr-TR" sz="2800" dirty="0" smtClean="0">
                <a:latin typeface="Tahoma"/>
              </a:rPr>
              <a:t>kınlarında ve </a:t>
            </a:r>
            <a:r>
              <a:rPr lang="tr-TR" sz="2800" dirty="0">
                <a:latin typeface="Tahoma"/>
              </a:rPr>
              <a:t>tohum kabuğundaki </a:t>
            </a:r>
            <a:r>
              <a:rPr lang="tr-TR" sz="2800" dirty="0" err="1" smtClean="0">
                <a:latin typeface="Tahoma"/>
              </a:rPr>
              <a:t>ağbenzeri</a:t>
            </a:r>
            <a:r>
              <a:rPr lang="tr-TR" sz="2800" dirty="0" smtClean="0">
                <a:latin typeface="Tahoma"/>
              </a:rPr>
              <a:t> belirtiler oluşturur.</a:t>
            </a:r>
            <a:endParaRPr lang="tr-TR" sz="2800" dirty="0">
              <a:latin typeface="Tahoma"/>
            </a:endParaRPr>
          </a:p>
          <a:p>
            <a:r>
              <a:rPr lang="tr-TR" sz="2800" dirty="0" smtClean="0">
                <a:latin typeface="Tahoma"/>
              </a:rPr>
              <a:t>almıştır. Başlangıçta lekeler </a:t>
            </a:r>
            <a:r>
              <a:rPr lang="tr-TR" sz="2800" dirty="0">
                <a:latin typeface="Tahoma"/>
              </a:rPr>
              <a:t>küçük nokta veya</a:t>
            </a:r>
          </a:p>
          <a:p>
            <a:r>
              <a:rPr lang="tr-TR" sz="2800" dirty="0">
                <a:latin typeface="Tahoma"/>
              </a:rPr>
              <a:t>çizgiler </a:t>
            </a:r>
            <a:r>
              <a:rPr lang="tr-TR" sz="2800" dirty="0" smtClean="0">
                <a:latin typeface="Tahoma"/>
              </a:rPr>
              <a:t>görülmekte ve zamanla </a:t>
            </a:r>
            <a:r>
              <a:rPr lang="tr-TR" sz="2800" dirty="0">
                <a:latin typeface="Tahoma"/>
              </a:rPr>
              <a:t>ağ</a:t>
            </a:r>
          </a:p>
          <a:p>
            <a:r>
              <a:rPr lang="tr-TR" sz="2800" dirty="0" smtClean="0">
                <a:latin typeface="Tahoma"/>
              </a:rPr>
              <a:t>Benzeri bir </a:t>
            </a:r>
            <a:r>
              <a:rPr lang="tr-TR" sz="2800" dirty="0">
                <a:latin typeface="Tahoma"/>
              </a:rPr>
              <a:t>motife sahip, dar, koyu kahverengi, </a:t>
            </a:r>
            <a:r>
              <a:rPr lang="tr-TR" sz="2800" dirty="0" smtClean="0">
                <a:latin typeface="Tahoma"/>
              </a:rPr>
              <a:t>boyuna ve enine çizgiler şekilde genişlemektedirler.  Zamanla yapraklar </a:t>
            </a:r>
            <a:r>
              <a:rPr lang="tr-TR" sz="2800" dirty="0">
                <a:latin typeface="Tahoma"/>
              </a:rPr>
              <a:t>tamamen </a:t>
            </a:r>
            <a:r>
              <a:rPr lang="tr-TR" sz="2800" dirty="0" smtClean="0">
                <a:latin typeface="Tahoma"/>
              </a:rPr>
              <a:t>ölüp kuruyabilir.</a:t>
            </a:r>
            <a:endParaRPr lang="tr-TR" sz="2800" dirty="0">
              <a:latin typeface="Tahoma"/>
            </a:endParaRPr>
          </a:p>
        </p:txBody>
      </p:sp>
    </p:spTree>
    <p:extLst>
      <p:ext uri="{BB962C8B-B14F-4D97-AF65-F5344CB8AC3E}">
        <p14:creationId xmlns:p14="http://schemas.microsoft.com/office/powerpoint/2010/main" val="4053267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ahoma"/>
              </a:rPr>
              <a:t>Nokta formu </a:t>
            </a:r>
            <a:r>
              <a:rPr lang="tr-TR" sz="3600" dirty="0" smtClean="0">
                <a:latin typeface="Tahoma"/>
              </a:rPr>
              <a:t>yapraklarda ve </a:t>
            </a:r>
            <a:r>
              <a:rPr lang="tr-TR" sz="3600" dirty="0">
                <a:latin typeface="Tahoma"/>
              </a:rPr>
              <a:t>yaprak kınında </a:t>
            </a:r>
            <a:r>
              <a:rPr lang="tr-TR" sz="3600" dirty="0" smtClean="0">
                <a:latin typeface="Tahoma"/>
              </a:rPr>
              <a:t>küçük lekeler oluşturur. Koyu </a:t>
            </a:r>
            <a:r>
              <a:rPr lang="tr-TR" sz="3600" dirty="0">
                <a:latin typeface="Tahoma"/>
              </a:rPr>
              <a:t>kahve renkli, eliptik veya iğ </a:t>
            </a:r>
            <a:r>
              <a:rPr lang="tr-TR" sz="3600" dirty="0" smtClean="0">
                <a:latin typeface="Tahoma"/>
              </a:rPr>
              <a:t>şeklinde lekeler sararmış bir alan ile çevrilmişlerdir. Zamanla bütün yaprak sararabilir.</a:t>
            </a:r>
            <a:endParaRPr lang="tr-TR" sz="3600" dirty="0"/>
          </a:p>
        </p:txBody>
      </p:sp>
    </p:spTree>
    <p:extLst>
      <p:ext uri="{BB962C8B-B14F-4D97-AF65-F5344CB8AC3E}">
        <p14:creationId xmlns:p14="http://schemas.microsoft.com/office/powerpoint/2010/main" val="294918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ahoma"/>
              </a:rPr>
              <a:t>Dayanıklı çeşitler kullanılmalıdır.</a:t>
            </a:r>
            <a:endParaRPr lang="tr-TR" dirty="0">
              <a:latin typeface="Tahoma"/>
            </a:endParaRPr>
          </a:p>
        </p:txBody>
      </p:sp>
    </p:spTree>
    <p:extLst>
      <p:ext uri="{BB962C8B-B14F-4D97-AF65-F5344CB8AC3E}">
        <p14:creationId xmlns:p14="http://schemas.microsoft.com/office/powerpoint/2010/main" val="998945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Arpa kapalı rastığı</a:t>
            </a:r>
            <a:endParaRPr lang="tr-TR" dirty="0"/>
          </a:p>
        </p:txBody>
      </p:sp>
      <p:sp>
        <p:nvSpPr>
          <p:cNvPr id="3" name="İçerik Yer Tutucusu 2"/>
          <p:cNvSpPr>
            <a:spLocks noGrp="1"/>
          </p:cNvSpPr>
          <p:nvPr>
            <p:ph idx="1"/>
          </p:nvPr>
        </p:nvSpPr>
        <p:spPr/>
        <p:txBody>
          <a:bodyPr>
            <a:normAutofit lnSpcReduction="10000"/>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Hasat ve harman sırasında sporlar etrafa yayılır. </a:t>
            </a:r>
            <a:r>
              <a:rPr lang="tr-TR" sz="3000" kern="0" dirty="0" err="1">
                <a:latin typeface="Arial"/>
              </a:rPr>
              <a:t>Teliosporlar</a:t>
            </a:r>
            <a:r>
              <a:rPr lang="tr-TR" sz="3000" kern="0" dirty="0">
                <a:latin typeface="Arial"/>
              </a:rPr>
              <a:t> arpa tanesinde veya toprakta </a:t>
            </a:r>
            <a:r>
              <a:rPr lang="tr-TR" sz="3000" kern="0" dirty="0" err="1">
                <a:latin typeface="Arial"/>
              </a:rPr>
              <a:t>birikir.Teliosporlar</a:t>
            </a:r>
            <a:r>
              <a:rPr lang="tr-TR" sz="3000" kern="0" dirty="0">
                <a:latin typeface="Arial"/>
              </a:rPr>
              <a:t> arpa danesi ile aynı zamanda çimlenirler ve enfeksiyon </a:t>
            </a:r>
            <a:r>
              <a:rPr lang="tr-TR" sz="3000" kern="0" dirty="0" err="1">
                <a:latin typeface="Arial"/>
              </a:rPr>
              <a:t>koleoptil</a:t>
            </a:r>
            <a:r>
              <a:rPr lang="tr-TR" sz="3000" kern="0" dirty="0">
                <a:latin typeface="Arial"/>
              </a:rPr>
              <a:t> aracılığı ile olur. </a:t>
            </a:r>
            <a:r>
              <a:rPr lang="tr-TR" sz="3000" kern="0" dirty="0" err="1">
                <a:latin typeface="Arial"/>
              </a:rPr>
              <a:t>Miselyum</a:t>
            </a:r>
            <a:r>
              <a:rPr lang="tr-TR" sz="3000" kern="0" dirty="0">
                <a:latin typeface="Arial"/>
              </a:rPr>
              <a:t> arpa dokusuna girerek bitkinin büyüme noktasında yer alır. Bitki ile birlikte </a:t>
            </a:r>
            <a:r>
              <a:rPr lang="tr-TR" sz="3000" kern="0" dirty="0" err="1">
                <a:latin typeface="Arial"/>
              </a:rPr>
              <a:t>miselyum</a:t>
            </a:r>
            <a:r>
              <a:rPr lang="tr-TR" sz="3000" kern="0" dirty="0">
                <a:latin typeface="Arial"/>
              </a:rPr>
              <a:t> da bitkinin çiçek açma zamanına kadar gelişmesine devam ederek </a:t>
            </a:r>
            <a:r>
              <a:rPr lang="tr-TR" sz="3000" kern="0" dirty="0" err="1">
                <a:latin typeface="Arial"/>
              </a:rPr>
              <a:t>ovaryuma</a:t>
            </a:r>
            <a:r>
              <a:rPr lang="tr-TR" sz="3000" kern="0" dirty="0">
                <a:latin typeface="Arial"/>
              </a:rPr>
              <a:t> geçer ve tohum yerine başak içinde </a:t>
            </a:r>
            <a:r>
              <a:rPr lang="tr-TR" sz="3000" kern="0" dirty="0" err="1">
                <a:latin typeface="Arial"/>
              </a:rPr>
              <a:t>teliosporları</a:t>
            </a:r>
            <a:r>
              <a:rPr lang="tr-TR" sz="3000" kern="0" dirty="0">
                <a:latin typeface="Arial"/>
              </a:rPr>
              <a:t> oluşturur.</a:t>
            </a:r>
          </a:p>
          <a:p>
            <a:endParaRPr lang="tr-TR" dirty="0"/>
          </a:p>
        </p:txBody>
      </p:sp>
    </p:spTree>
    <p:extLst>
      <p:ext uri="{BB962C8B-B14F-4D97-AF65-F5344CB8AC3E}">
        <p14:creationId xmlns:p14="http://schemas.microsoft.com/office/powerpoint/2010/main" val="351340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Oluşan </a:t>
            </a:r>
            <a:r>
              <a:rPr lang="tr-TR" sz="3000" kern="0" dirty="0" err="1">
                <a:latin typeface="Arial"/>
              </a:rPr>
              <a:t>teliosporlar</a:t>
            </a:r>
            <a:r>
              <a:rPr lang="tr-TR" sz="3000" kern="0" dirty="0">
                <a:latin typeface="Arial"/>
              </a:rPr>
              <a:t> sert ve dayanıklı bir zar içinde yer alırlar. </a:t>
            </a:r>
            <a:r>
              <a:rPr lang="tr-TR" sz="3000" kern="0" dirty="0" err="1">
                <a:latin typeface="Arial"/>
              </a:rPr>
              <a:t>Teliosporlar</a:t>
            </a:r>
            <a:r>
              <a:rPr lang="tr-TR" sz="3000" kern="0" dirty="0">
                <a:latin typeface="Arial"/>
              </a:rPr>
              <a:t> küremsi, 5-8 mikrometre çapında, </a:t>
            </a:r>
            <a:r>
              <a:rPr lang="tr-TR" sz="3000" kern="0" dirty="0" err="1">
                <a:latin typeface="Arial"/>
              </a:rPr>
              <a:t>zeytinimsi</a:t>
            </a:r>
            <a:r>
              <a:rPr lang="tr-TR" sz="3000" kern="0" dirty="0">
                <a:latin typeface="Arial"/>
              </a:rPr>
              <a:t> kahverengi olup düzgün bir yüzeye sahiptir. </a:t>
            </a:r>
            <a:r>
              <a:rPr lang="tr-TR" sz="3000" kern="0" dirty="0" err="1">
                <a:latin typeface="Arial"/>
              </a:rPr>
              <a:t>Teliosporlar</a:t>
            </a:r>
            <a:r>
              <a:rPr lang="tr-TR" sz="3000" kern="0" dirty="0">
                <a:latin typeface="Arial"/>
              </a:rPr>
              <a:t> çimlenerek 4 hücreli bir </a:t>
            </a:r>
            <a:r>
              <a:rPr lang="tr-TR" sz="3000" kern="0" dirty="0" err="1">
                <a:latin typeface="Arial"/>
              </a:rPr>
              <a:t>basidium</a:t>
            </a:r>
            <a:r>
              <a:rPr lang="tr-TR" sz="3000" kern="0" dirty="0">
                <a:latin typeface="Arial"/>
              </a:rPr>
              <a:t> ve ovalimsi uzun </a:t>
            </a:r>
            <a:r>
              <a:rPr lang="tr-TR" sz="3000" kern="0" dirty="0" err="1">
                <a:latin typeface="Arial"/>
              </a:rPr>
              <a:t>basidiosporları</a:t>
            </a:r>
            <a:r>
              <a:rPr lang="tr-TR" sz="3000" kern="0" dirty="0">
                <a:latin typeface="Arial"/>
              </a:rPr>
              <a:t> oluştururlar. Uygun şartlarda </a:t>
            </a:r>
            <a:r>
              <a:rPr lang="tr-TR" sz="3000" kern="0" dirty="0" err="1">
                <a:latin typeface="Arial"/>
              </a:rPr>
              <a:t>basidiosporlar</a:t>
            </a:r>
            <a:r>
              <a:rPr lang="tr-TR" sz="3000" kern="0" dirty="0">
                <a:latin typeface="Arial"/>
              </a:rPr>
              <a:t> maya benzeri tomurcuklanma ile bir çok ikincil </a:t>
            </a:r>
            <a:r>
              <a:rPr lang="tr-TR" sz="3000" kern="0" dirty="0" err="1">
                <a:latin typeface="Arial"/>
              </a:rPr>
              <a:t>basidiosporları</a:t>
            </a:r>
            <a:r>
              <a:rPr lang="tr-TR" sz="3000" kern="0" dirty="0">
                <a:latin typeface="Arial"/>
              </a:rPr>
              <a:t> oluşturabilirler. </a:t>
            </a:r>
          </a:p>
          <a:p>
            <a:endParaRPr lang="tr-TR" dirty="0"/>
          </a:p>
        </p:txBody>
      </p:sp>
    </p:spTree>
    <p:extLst>
      <p:ext uri="{BB962C8B-B14F-4D97-AF65-F5344CB8AC3E}">
        <p14:creationId xmlns:p14="http://schemas.microsoft.com/office/powerpoint/2010/main" val="96321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Oluşan bu </a:t>
            </a:r>
            <a:r>
              <a:rPr lang="tr-TR" sz="3000" kern="0" dirty="0" err="1">
                <a:latin typeface="Arial"/>
              </a:rPr>
              <a:t>basidiosporlar</a:t>
            </a:r>
            <a:r>
              <a:rPr lang="tr-TR" sz="3000" kern="0" dirty="0">
                <a:latin typeface="Arial"/>
              </a:rPr>
              <a:t> çimlenerek tek çekirdekli </a:t>
            </a:r>
            <a:r>
              <a:rPr lang="tr-TR" sz="3000" kern="0" dirty="0" err="1">
                <a:latin typeface="Arial"/>
              </a:rPr>
              <a:t>primer</a:t>
            </a:r>
            <a:r>
              <a:rPr lang="tr-TR" sz="3000" kern="0" dirty="0">
                <a:latin typeface="Arial"/>
              </a:rPr>
              <a:t> </a:t>
            </a:r>
            <a:r>
              <a:rPr lang="tr-TR" sz="3000" kern="0" dirty="0" err="1">
                <a:latin typeface="Arial"/>
              </a:rPr>
              <a:t>miselyumu</a:t>
            </a:r>
            <a:r>
              <a:rPr lang="tr-TR" sz="3000" kern="0" dirty="0">
                <a:latin typeface="Arial"/>
              </a:rPr>
              <a:t> üretirler.  Daha sonra zıt birleşme tiplerinin </a:t>
            </a:r>
            <a:r>
              <a:rPr lang="tr-TR" sz="3000" kern="0" dirty="0" err="1">
                <a:latin typeface="Arial"/>
              </a:rPr>
              <a:t>anastomozisi</a:t>
            </a:r>
            <a:r>
              <a:rPr lang="tr-TR" sz="3000" kern="0" dirty="0">
                <a:latin typeface="Arial"/>
              </a:rPr>
              <a:t> ile </a:t>
            </a:r>
            <a:r>
              <a:rPr lang="tr-TR" sz="3000" kern="0" dirty="0" err="1">
                <a:latin typeface="Arial"/>
              </a:rPr>
              <a:t>enfekte</a:t>
            </a:r>
            <a:r>
              <a:rPr lang="tr-TR" sz="3000" kern="0" dirty="0">
                <a:latin typeface="Arial"/>
              </a:rPr>
              <a:t> etme yeteneğinde olan ikincil </a:t>
            </a:r>
            <a:r>
              <a:rPr lang="tr-TR" sz="3000" kern="0" dirty="0" err="1">
                <a:latin typeface="Arial"/>
              </a:rPr>
              <a:t>dikaryotik</a:t>
            </a:r>
            <a:r>
              <a:rPr lang="tr-TR" sz="3000" kern="0" dirty="0">
                <a:latin typeface="Arial"/>
              </a:rPr>
              <a:t> </a:t>
            </a:r>
            <a:r>
              <a:rPr lang="tr-TR" sz="3000" kern="0" dirty="0" err="1">
                <a:latin typeface="Arial"/>
              </a:rPr>
              <a:t>miselyumu</a:t>
            </a:r>
            <a:r>
              <a:rPr lang="tr-TR" sz="3000" kern="0" dirty="0">
                <a:latin typeface="Arial"/>
              </a:rPr>
              <a:t> oluştururlar.</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Enfeksiyon 14-25 C arasındaki sıcaklıklarda  (20-24 C optimum) ve nispeten yüksek toprak nemi kombinasyonlarında oluşabilir.</a:t>
            </a:r>
          </a:p>
          <a:p>
            <a:endParaRPr lang="tr-TR" dirty="0"/>
          </a:p>
        </p:txBody>
      </p:sp>
    </p:spTree>
    <p:extLst>
      <p:ext uri="{BB962C8B-B14F-4D97-AF65-F5344CB8AC3E}">
        <p14:creationId xmlns:p14="http://schemas.microsoft.com/office/powerpoint/2010/main" val="341668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Arpa açık rastığı- </a:t>
            </a:r>
            <a:r>
              <a:rPr lang="tr-TR" i="1" dirty="0" err="1" smtClean="0"/>
              <a:t>Ustilago</a:t>
            </a:r>
            <a:r>
              <a:rPr lang="tr-TR" i="1" dirty="0" smtClean="0"/>
              <a:t> </a:t>
            </a:r>
            <a:r>
              <a:rPr lang="tr-TR" i="1" dirty="0" err="1" smtClean="0"/>
              <a:t>nuda</a:t>
            </a:r>
            <a:endParaRPr lang="tr-TR" i="1" dirty="0"/>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err="1">
                <a:latin typeface="Arial"/>
              </a:rPr>
              <a:t>Rastıklı</a:t>
            </a:r>
            <a:r>
              <a:rPr lang="tr-TR" sz="3000" kern="0" dirty="0">
                <a:latin typeface="Arial"/>
              </a:rPr>
              <a:t> arpa daneleri siyah renkli olurlar ve yeşil sağlıklı başaklar arasından kolayca seçilirler. Daneler içinde dikenli yapıdaki </a:t>
            </a:r>
            <a:r>
              <a:rPr lang="tr-TR" sz="3000" kern="0" dirty="0" err="1">
                <a:latin typeface="Arial"/>
              </a:rPr>
              <a:t>teliosporlar</a:t>
            </a:r>
            <a:r>
              <a:rPr lang="tr-TR" sz="3000" kern="0" dirty="0">
                <a:latin typeface="Arial"/>
              </a:rPr>
              <a:t> oluşur. Başaklar oluştuktan sonra daneleri saran zar kolayca yırtılır ve sporlar rüzgarla etrafa yayılır. Birkaç gün içinde sadece başak ekseni kalır. Etmen embriyo enfeksiyonu yapmaktadır. </a:t>
            </a:r>
          </a:p>
          <a:p>
            <a:endParaRPr lang="tr-TR" dirty="0"/>
          </a:p>
        </p:txBody>
      </p:sp>
    </p:spTree>
    <p:extLst>
      <p:ext uri="{BB962C8B-B14F-4D97-AF65-F5344CB8AC3E}">
        <p14:creationId xmlns:p14="http://schemas.microsoft.com/office/powerpoint/2010/main" val="3963714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err="1">
                <a:latin typeface="Arial"/>
              </a:rPr>
              <a:t>Enfekte</a:t>
            </a:r>
            <a:r>
              <a:rPr lang="tr-TR" sz="3000" kern="0" dirty="0">
                <a:latin typeface="Arial"/>
              </a:rPr>
              <a:t> olmuş tohumlar çimlenebilme yeteneğindedirler ve görünüş olarak farklılık göstermezler.  </a:t>
            </a:r>
            <a:r>
              <a:rPr lang="tr-TR" sz="3000" kern="0" dirty="0" err="1">
                <a:latin typeface="Arial"/>
              </a:rPr>
              <a:t>Enfekteli</a:t>
            </a:r>
            <a:r>
              <a:rPr lang="tr-TR" sz="3000" kern="0" dirty="0">
                <a:latin typeface="Arial"/>
              </a:rPr>
              <a:t> tohum çimlendiğinde </a:t>
            </a:r>
            <a:r>
              <a:rPr lang="tr-TR" sz="3000" kern="0" dirty="0" err="1">
                <a:latin typeface="Arial"/>
              </a:rPr>
              <a:t>fungus</a:t>
            </a:r>
            <a:r>
              <a:rPr lang="tr-TR" sz="3000" kern="0" dirty="0">
                <a:latin typeface="Arial"/>
              </a:rPr>
              <a:t> aktive olur ve çimlenen tohumun uç kısmına doğru ilerler. Zamanla başak ekseni dışındaki tüm başak dokuları ve </a:t>
            </a:r>
            <a:r>
              <a:rPr lang="tr-TR" sz="3000" kern="0" dirty="0" err="1">
                <a:latin typeface="Arial"/>
              </a:rPr>
              <a:t>perikarp</a:t>
            </a:r>
            <a:r>
              <a:rPr lang="tr-TR" sz="3000" kern="0" dirty="0">
                <a:latin typeface="Arial"/>
              </a:rPr>
              <a:t> zarı </a:t>
            </a:r>
            <a:r>
              <a:rPr lang="tr-TR" sz="3000" kern="0" dirty="0" err="1">
                <a:latin typeface="Arial"/>
              </a:rPr>
              <a:t>enfekte</a:t>
            </a:r>
            <a:r>
              <a:rPr lang="tr-TR" sz="3000" kern="0" dirty="0">
                <a:latin typeface="Arial"/>
              </a:rPr>
              <a:t> edilir ve </a:t>
            </a:r>
            <a:r>
              <a:rPr lang="tr-TR" sz="3000" kern="0" dirty="0" err="1">
                <a:latin typeface="Arial"/>
              </a:rPr>
              <a:t>teliosporlara</a:t>
            </a:r>
            <a:r>
              <a:rPr lang="tr-TR" sz="3000" kern="0" dirty="0">
                <a:latin typeface="Arial"/>
              </a:rPr>
              <a:t> dönüştürülür.  </a:t>
            </a:r>
            <a:r>
              <a:rPr lang="tr-TR" sz="3000" kern="0" dirty="0" err="1">
                <a:latin typeface="Arial"/>
              </a:rPr>
              <a:t>Teliosporlar</a:t>
            </a:r>
            <a:r>
              <a:rPr lang="tr-TR" sz="3000" kern="0" dirty="0">
                <a:latin typeface="Arial"/>
              </a:rPr>
              <a:t> rüzgarla yayılır ve komşu bitkilerdeki açık çiçekler </a:t>
            </a:r>
            <a:r>
              <a:rPr lang="tr-TR" sz="3000" kern="0" dirty="0" err="1">
                <a:latin typeface="Arial"/>
              </a:rPr>
              <a:t>stigma</a:t>
            </a:r>
            <a:r>
              <a:rPr lang="tr-TR" sz="3000" kern="0" dirty="0">
                <a:latin typeface="Arial"/>
              </a:rPr>
              <a:t> ve </a:t>
            </a:r>
            <a:r>
              <a:rPr lang="tr-TR" sz="3000" kern="0" dirty="0" err="1">
                <a:latin typeface="Arial"/>
              </a:rPr>
              <a:t>ovaryum</a:t>
            </a:r>
            <a:r>
              <a:rPr lang="tr-TR" sz="3000" kern="0" dirty="0">
                <a:latin typeface="Arial"/>
              </a:rPr>
              <a:t> duvarı yolu ile </a:t>
            </a:r>
            <a:r>
              <a:rPr lang="tr-TR" sz="3000" kern="0" dirty="0" err="1">
                <a:latin typeface="Arial"/>
              </a:rPr>
              <a:t>enfekte</a:t>
            </a:r>
            <a:r>
              <a:rPr lang="tr-TR" sz="3000" kern="0" dirty="0">
                <a:latin typeface="Arial"/>
              </a:rPr>
              <a:t> olurlar. </a:t>
            </a:r>
          </a:p>
          <a:p>
            <a:endParaRPr lang="tr-TR" dirty="0"/>
          </a:p>
        </p:txBody>
      </p:sp>
    </p:spTree>
    <p:extLst>
      <p:ext uri="{BB962C8B-B14F-4D97-AF65-F5344CB8AC3E}">
        <p14:creationId xmlns:p14="http://schemas.microsoft.com/office/powerpoint/2010/main" val="169286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kern="0" dirty="0">
                <a:latin typeface="Arial"/>
              </a:rPr>
              <a:t>Enfeksiyon çiçeklenme safhasında olur ve nemli, bulutlu havalar ve 16-22 C </a:t>
            </a:r>
            <a:r>
              <a:rPr lang="tr-TR" sz="2800" kern="0" dirty="0" err="1">
                <a:latin typeface="Arial"/>
              </a:rPr>
              <a:t>arasındakı</a:t>
            </a:r>
            <a:r>
              <a:rPr lang="tr-TR" sz="2800" kern="0" dirty="0">
                <a:latin typeface="Arial"/>
              </a:rPr>
              <a:t> sıcaklıklar enfeksiyonu teşvik eder. </a:t>
            </a:r>
            <a:r>
              <a:rPr lang="tr-TR" sz="2800" kern="0" dirty="0" err="1">
                <a:latin typeface="Arial"/>
              </a:rPr>
              <a:t>Dikaryotk</a:t>
            </a:r>
            <a:r>
              <a:rPr lang="tr-TR" sz="2800" kern="0" dirty="0">
                <a:latin typeface="Arial"/>
              </a:rPr>
              <a:t>, </a:t>
            </a:r>
            <a:r>
              <a:rPr lang="tr-TR" sz="2800" kern="0" dirty="0" err="1">
                <a:latin typeface="Arial"/>
              </a:rPr>
              <a:t>enfekte</a:t>
            </a:r>
            <a:r>
              <a:rPr lang="tr-TR" sz="2800" kern="0" dirty="0">
                <a:latin typeface="Arial"/>
              </a:rPr>
              <a:t> etme yeteneğindeki </a:t>
            </a:r>
            <a:r>
              <a:rPr lang="tr-TR" sz="2800" kern="0" dirty="0" err="1">
                <a:latin typeface="Arial"/>
              </a:rPr>
              <a:t>miselyum</a:t>
            </a:r>
            <a:r>
              <a:rPr lang="tr-TR" sz="2800" kern="0" dirty="0">
                <a:latin typeface="Arial"/>
              </a:rPr>
              <a:t>, hücreler arasında ilerleyerek gelişmekte olan embriyoya ilerler birincil olarak </a:t>
            </a:r>
            <a:r>
              <a:rPr lang="tr-TR" sz="2800" kern="0" dirty="0" err="1">
                <a:latin typeface="Arial"/>
              </a:rPr>
              <a:t>skutellar</a:t>
            </a:r>
            <a:r>
              <a:rPr lang="tr-TR" sz="2800" kern="0" dirty="0">
                <a:latin typeface="Arial"/>
              </a:rPr>
              <a:t> dokuda yerleşir. Arpa dokusunda renksiz </a:t>
            </a:r>
            <a:r>
              <a:rPr lang="tr-TR" sz="2800" kern="0" dirty="0" err="1">
                <a:latin typeface="Arial"/>
              </a:rPr>
              <a:t>dikaryotik</a:t>
            </a:r>
            <a:r>
              <a:rPr lang="tr-TR" sz="2800" kern="0" dirty="0">
                <a:latin typeface="Arial"/>
              </a:rPr>
              <a:t> </a:t>
            </a:r>
            <a:r>
              <a:rPr lang="tr-TR" sz="2800" kern="0" dirty="0" err="1">
                <a:latin typeface="Arial"/>
              </a:rPr>
              <a:t>miselyum</a:t>
            </a:r>
            <a:r>
              <a:rPr lang="tr-TR" sz="2800" kern="0" dirty="0">
                <a:latin typeface="Arial"/>
              </a:rPr>
              <a:t> üretir. Olgunlaştığı zaman </a:t>
            </a:r>
            <a:r>
              <a:rPr lang="tr-TR" sz="2800" kern="0" dirty="0" err="1">
                <a:latin typeface="Arial"/>
              </a:rPr>
              <a:t>hifler</a:t>
            </a:r>
            <a:r>
              <a:rPr lang="tr-TR" sz="2800" kern="0" dirty="0">
                <a:latin typeface="Arial"/>
              </a:rPr>
              <a:t> kalınlaşır ve 5-9 mikrometre çapındaki kahve renkli </a:t>
            </a:r>
            <a:r>
              <a:rPr lang="tr-TR" sz="2800" kern="0" dirty="0" err="1">
                <a:latin typeface="Arial"/>
              </a:rPr>
              <a:t>yuvarlağımsı</a:t>
            </a:r>
            <a:r>
              <a:rPr lang="tr-TR" sz="2800" kern="0" dirty="0">
                <a:latin typeface="Arial"/>
              </a:rPr>
              <a:t> </a:t>
            </a:r>
            <a:r>
              <a:rPr lang="tr-TR" sz="2800" kern="0" dirty="0" err="1">
                <a:latin typeface="Arial"/>
              </a:rPr>
              <a:t>teliosporlara</a:t>
            </a:r>
            <a:r>
              <a:rPr lang="tr-TR" sz="2800" kern="0" dirty="0">
                <a:latin typeface="Arial"/>
              </a:rPr>
              <a:t> </a:t>
            </a:r>
            <a:r>
              <a:rPr lang="tr-TR" sz="2800" kern="0" dirty="0" smtClean="0">
                <a:latin typeface="Arial"/>
              </a:rPr>
              <a:t>dönüşür.</a:t>
            </a:r>
            <a:endParaRPr lang="tr-TR" dirty="0"/>
          </a:p>
        </p:txBody>
      </p:sp>
    </p:spTree>
    <p:extLst>
      <p:ext uri="{BB962C8B-B14F-4D97-AF65-F5344CB8AC3E}">
        <p14:creationId xmlns:p14="http://schemas.microsoft.com/office/powerpoint/2010/main" val="34816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Arpada yarı açık rastık- </a:t>
            </a:r>
            <a:r>
              <a:rPr lang="tr-TR" i="1" dirty="0" err="1"/>
              <a:t>Ustilago</a:t>
            </a:r>
            <a:r>
              <a:rPr lang="tr-TR" i="1" dirty="0"/>
              <a:t> </a:t>
            </a:r>
            <a:r>
              <a:rPr lang="tr-TR" i="1" dirty="0" err="1"/>
              <a:t>nigra</a:t>
            </a:r>
            <a:endParaRPr lang="tr-TR" i="1" dirty="0"/>
          </a:p>
        </p:txBody>
      </p:sp>
      <p:sp>
        <p:nvSpPr>
          <p:cNvPr id="3" name="İçerik Yer Tutucusu 2"/>
          <p:cNvSpPr>
            <a:spLocks noGrp="1"/>
          </p:cNvSpPr>
          <p:nvPr>
            <p:ph idx="1"/>
          </p:nvPr>
        </p:nvSpPr>
        <p:spPr/>
        <p:txBody>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Yarı açık ile açık rastık hastalıklarının </a:t>
            </a:r>
            <a:r>
              <a:rPr lang="tr-TR" sz="3000" kern="0" dirty="0" err="1">
                <a:latin typeface="Arial"/>
              </a:rPr>
              <a:t>ayırdedilmesi</a:t>
            </a:r>
            <a:r>
              <a:rPr lang="tr-TR" sz="3000" kern="0" dirty="0">
                <a:latin typeface="Arial"/>
              </a:rPr>
              <a:t> zordur. Başaklar siyah toz yığını şeklinde görülür. </a:t>
            </a:r>
            <a:r>
              <a:rPr lang="tr-TR" sz="3000" kern="0" dirty="0" err="1">
                <a:latin typeface="Arial"/>
              </a:rPr>
              <a:t>Teliosporlar</a:t>
            </a:r>
            <a:r>
              <a:rPr lang="tr-TR" sz="3000" kern="0" dirty="0">
                <a:latin typeface="Arial"/>
              </a:rPr>
              <a:t> 5-7x6-9 mikrometre çapında ve hafif dikenli yapıdadır. </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Belirtileri açık rastığın belirtilerine benzer fakat sporları çevreleyen zarın sertliği farklıdır. </a:t>
            </a:r>
          </a:p>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Tarlalarda yarı açık rastıkla açık rastığı </a:t>
            </a:r>
            <a:r>
              <a:rPr lang="tr-TR" sz="3000" kern="0" dirty="0" err="1">
                <a:latin typeface="Arial"/>
              </a:rPr>
              <a:t>ayırdetmek</a:t>
            </a:r>
            <a:r>
              <a:rPr lang="tr-TR" sz="3000" kern="0" dirty="0">
                <a:latin typeface="Arial"/>
              </a:rPr>
              <a:t> mümkün </a:t>
            </a:r>
            <a:r>
              <a:rPr lang="tr-TR" sz="3000" kern="0" dirty="0" smtClean="0">
                <a:latin typeface="Arial"/>
              </a:rPr>
              <a:t>değildir.</a:t>
            </a:r>
            <a:endParaRPr lang="tr-TR" dirty="0"/>
          </a:p>
        </p:txBody>
      </p:sp>
    </p:spTree>
    <p:extLst>
      <p:ext uri="{BB962C8B-B14F-4D97-AF65-F5344CB8AC3E}">
        <p14:creationId xmlns:p14="http://schemas.microsoft.com/office/powerpoint/2010/main" val="326807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342900" lvl="0" indent="-342900" eaLnBrk="0" fontAlgn="base" hangingPunct="0">
              <a:spcBef>
                <a:spcPct val="20000"/>
              </a:spcBef>
              <a:spcAft>
                <a:spcPct val="0"/>
              </a:spcAft>
              <a:buClr>
                <a:srgbClr val="CC9900"/>
              </a:buClr>
              <a:buSzPct val="65000"/>
              <a:buFont typeface="Wingdings" pitchFamily="2" charset="2"/>
              <a:buChar char="n"/>
            </a:pPr>
            <a:r>
              <a:rPr lang="tr-TR" sz="3000" kern="0" dirty="0">
                <a:latin typeface="Arial"/>
              </a:rPr>
              <a:t>Yarı açık rastığın </a:t>
            </a:r>
            <a:r>
              <a:rPr lang="tr-TR" sz="3000" kern="0" dirty="0" err="1">
                <a:latin typeface="Arial"/>
              </a:rPr>
              <a:t>teliosporları</a:t>
            </a:r>
            <a:r>
              <a:rPr lang="tr-TR" sz="3000" kern="0" dirty="0">
                <a:latin typeface="Arial"/>
              </a:rPr>
              <a:t> koyu çikolata renkli kahverengi iken açık rastığın </a:t>
            </a:r>
            <a:r>
              <a:rPr lang="tr-TR" sz="3000" kern="0" dirty="0" err="1">
                <a:latin typeface="Arial"/>
              </a:rPr>
              <a:t>teliosporları</a:t>
            </a:r>
            <a:r>
              <a:rPr lang="tr-TR" sz="3000" kern="0" dirty="0">
                <a:latin typeface="Arial"/>
              </a:rPr>
              <a:t> </a:t>
            </a:r>
            <a:r>
              <a:rPr lang="tr-TR" sz="3000" kern="0" dirty="0" err="1">
                <a:latin typeface="Arial"/>
              </a:rPr>
              <a:t>zeytinimsi</a:t>
            </a:r>
            <a:r>
              <a:rPr lang="tr-TR" sz="3000" kern="0" dirty="0">
                <a:latin typeface="Arial"/>
              </a:rPr>
              <a:t> kahverengidir. Fakat renk ayrımına dayanarak </a:t>
            </a:r>
            <a:r>
              <a:rPr lang="tr-TR" sz="3000" kern="0" dirty="0" err="1">
                <a:latin typeface="Arial"/>
              </a:rPr>
              <a:t>ayırdetmek</a:t>
            </a:r>
            <a:r>
              <a:rPr lang="tr-TR" sz="3000" kern="0" dirty="0">
                <a:latin typeface="Arial"/>
              </a:rPr>
              <a:t> zordur. Doğru sonuç verecek tek yol </a:t>
            </a:r>
            <a:r>
              <a:rPr lang="tr-TR" sz="3000" kern="0" dirty="0" err="1">
                <a:latin typeface="Arial"/>
              </a:rPr>
              <a:t>teliosporları</a:t>
            </a:r>
            <a:r>
              <a:rPr lang="tr-TR" sz="3000" kern="0" dirty="0">
                <a:latin typeface="Arial"/>
              </a:rPr>
              <a:t> çimlendirmektir. </a:t>
            </a:r>
            <a:r>
              <a:rPr lang="tr-TR" sz="3000" i="1" kern="0" dirty="0" err="1">
                <a:latin typeface="Arial"/>
              </a:rPr>
              <a:t>Ustilago</a:t>
            </a:r>
            <a:r>
              <a:rPr lang="tr-TR" sz="3000" i="1" kern="0" dirty="0">
                <a:latin typeface="Arial"/>
              </a:rPr>
              <a:t> </a:t>
            </a:r>
            <a:r>
              <a:rPr lang="tr-TR" sz="3000" i="1" kern="0" dirty="0" err="1">
                <a:latin typeface="Arial"/>
              </a:rPr>
              <a:t>nigra</a:t>
            </a:r>
            <a:r>
              <a:rPr lang="tr-TR" sz="3000" i="1" kern="0" dirty="0">
                <a:latin typeface="Arial"/>
              </a:rPr>
              <a:t> </a:t>
            </a:r>
            <a:r>
              <a:rPr lang="tr-TR" sz="3000" kern="0" dirty="0">
                <a:latin typeface="Arial"/>
              </a:rPr>
              <a:t>(yarı açık rastık hastalığı etmeni) </a:t>
            </a:r>
            <a:r>
              <a:rPr lang="tr-TR" sz="3000" kern="0" dirty="0" err="1">
                <a:latin typeface="Arial"/>
              </a:rPr>
              <a:t>basidiospor</a:t>
            </a:r>
            <a:r>
              <a:rPr lang="tr-TR" sz="3000" kern="0" dirty="0">
                <a:latin typeface="Arial"/>
              </a:rPr>
              <a:t> oluştururken </a:t>
            </a:r>
            <a:r>
              <a:rPr lang="tr-TR" sz="3000" i="1" kern="0" dirty="0" err="1">
                <a:latin typeface="Arial"/>
              </a:rPr>
              <a:t>Ustilago</a:t>
            </a:r>
            <a:r>
              <a:rPr lang="tr-TR" sz="3000" i="1" kern="0" dirty="0">
                <a:latin typeface="Arial"/>
              </a:rPr>
              <a:t> </a:t>
            </a:r>
            <a:r>
              <a:rPr lang="tr-TR" sz="3000" i="1" kern="0" dirty="0" err="1">
                <a:latin typeface="Arial"/>
              </a:rPr>
              <a:t>nuda</a:t>
            </a:r>
            <a:r>
              <a:rPr lang="tr-TR" sz="3000" i="1" kern="0" dirty="0">
                <a:latin typeface="Arial"/>
              </a:rPr>
              <a:t> </a:t>
            </a:r>
            <a:r>
              <a:rPr lang="tr-TR" sz="3000" kern="0" dirty="0">
                <a:latin typeface="Arial"/>
              </a:rPr>
              <a:t>(arpa açık rastık hastalığı etmeni)  birincil </a:t>
            </a:r>
            <a:r>
              <a:rPr lang="tr-TR" sz="3000" kern="0" dirty="0" err="1">
                <a:latin typeface="Arial"/>
              </a:rPr>
              <a:t>hif</a:t>
            </a:r>
            <a:r>
              <a:rPr lang="tr-TR" sz="3000" kern="0" dirty="0">
                <a:latin typeface="Arial"/>
              </a:rPr>
              <a:t> veya </a:t>
            </a:r>
            <a:r>
              <a:rPr lang="tr-TR" sz="3000" kern="0" dirty="0" err="1">
                <a:latin typeface="Arial"/>
              </a:rPr>
              <a:t>konjugasyon</a:t>
            </a:r>
            <a:r>
              <a:rPr lang="tr-TR" sz="3000" kern="0" dirty="0">
                <a:latin typeface="Arial"/>
              </a:rPr>
              <a:t> tüpleri oluşturur. </a:t>
            </a:r>
          </a:p>
          <a:p>
            <a:endParaRPr lang="tr-TR" dirty="0"/>
          </a:p>
        </p:txBody>
      </p:sp>
    </p:spTree>
    <p:extLst>
      <p:ext uri="{BB962C8B-B14F-4D97-AF65-F5344CB8AC3E}">
        <p14:creationId xmlns:p14="http://schemas.microsoft.com/office/powerpoint/2010/main" val="2855185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1167</TotalTime>
  <Words>777</Words>
  <Application>Microsoft Office PowerPoint</Application>
  <PresentationFormat>Ekran Gösterisi (4:3)</PresentationFormat>
  <Paragraphs>39</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Döküm</vt:lpstr>
      <vt:lpstr>Arpada rastık hastalıkları</vt:lpstr>
      <vt:lpstr>Arpa kapalı rastığı</vt:lpstr>
      <vt:lpstr>PowerPoint Sunusu</vt:lpstr>
      <vt:lpstr>PowerPoint Sunusu</vt:lpstr>
      <vt:lpstr>Arpa açık rastığı- Ustilago nuda</vt:lpstr>
      <vt:lpstr>PowerPoint Sunusu</vt:lpstr>
      <vt:lpstr>PowerPoint Sunusu</vt:lpstr>
      <vt:lpstr>Arpada yarı açık rastık- Ustilago nigra</vt:lpstr>
      <vt:lpstr>PowerPoint Sunusu</vt:lpstr>
      <vt:lpstr>PowerPoint Sunusu</vt:lpstr>
      <vt:lpstr>PowerPoint Sunusu</vt:lpstr>
      <vt:lpstr>PowerPoint Sunusu</vt:lpstr>
      <vt:lpstr>Arpa ağbenek leke hastalığı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BİTKİLERİ VİRÜSLERİ</dc:title>
  <dc:creator>OZARFLOADA</dc:creator>
  <cp:lastModifiedBy>Reviewer</cp:lastModifiedBy>
  <cp:revision>69</cp:revision>
  <dcterms:created xsi:type="dcterms:W3CDTF">2013-04-18T07:59:18Z</dcterms:created>
  <dcterms:modified xsi:type="dcterms:W3CDTF">2018-11-14T22:57:00Z</dcterms:modified>
</cp:coreProperties>
</file>