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46" d="100"/>
          <a:sy n="46" d="100"/>
        </p:scale>
        <p:origin x="780"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8692B30-568D-433E-BDB6-58B05BB2C285}"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5A20E59-30E6-4394-84FB-89D0A1147C94}" type="slidenum">
              <a:rPr lang="tr-TR" smtClean="0"/>
              <a:t>‹#›</a:t>
            </a:fld>
            <a:endParaRPr lang="tr-TR"/>
          </a:p>
        </p:txBody>
      </p:sp>
    </p:spTree>
    <p:extLst>
      <p:ext uri="{BB962C8B-B14F-4D97-AF65-F5344CB8AC3E}">
        <p14:creationId xmlns:p14="http://schemas.microsoft.com/office/powerpoint/2010/main" val="486335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8692B30-568D-433E-BDB6-58B05BB2C285}"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5A20E59-30E6-4394-84FB-89D0A1147C94}" type="slidenum">
              <a:rPr lang="tr-TR" smtClean="0"/>
              <a:t>‹#›</a:t>
            </a:fld>
            <a:endParaRPr lang="tr-TR"/>
          </a:p>
        </p:txBody>
      </p:sp>
    </p:spTree>
    <p:extLst>
      <p:ext uri="{BB962C8B-B14F-4D97-AF65-F5344CB8AC3E}">
        <p14:creationId xmlns:p14="http://schemas.microsoft.com/office/powerpoint/2010/main" val="2677836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8692B30-568D-433E-BDB6-58B05BB2C285}"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5A20E59-30E6-4394-84FB-89D0A1147C94}"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19081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8692B30-568D-433E-BDB6-58B05BB2C285}"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A20E59-30E6-4394-84FB-89D0A1147C94}" type="slidenum">
              <a:rPr lang="tr-TR" smtClean="0"/>
              <a:t>‹#›</a:t>
            </a:fld>
            <a:endParaRPr lang="tr-TR"/>
          </a:p>
        </p:txBody>
      </p:sp>
    </p:spTree>
    <p:extLst>
      <p:ext uri="{BB962C8B-B14F-4D97-AF65-F5344CB8AC3E}">
        <p14:creationId xmlns:p14="http://schemas.microsoft.com/office/powerpoint/2010/main" val="3026229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8692B30-568D-433E-BDB6-58B05BB2C285}"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A20E59-30E6-4394-84FB-89D0A1147C94}"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013691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8692B30-568D-433E-BDB6-58B05BB2C285}"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A20E59-30E6-4394-84FB-89D0A1147C94}" type="slidenum">
              <a:rPr lang="tr-TR" smtClean="0"/>
              <a:t>‹#›</a:t>
            </a:fld>
            <a:endParaRPr lang="tr-TR"/>
          </a:p>
        </p:txBody>
      </p:sp>
    </p:spTree>
    <p:extLst>
      <p:ext uri="{BB962C8B-B14F-4D97-AF65-F5344CB8AC3E}">
        <p14:creationId xmlns:p14="http://schemas.microsoft.com/office/powerpoint/2010/main" val="9158552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8692B30-568D-433E-BDB6-58B05BB2C285}"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5A20E59-30E6-4394-84FB-89D0A1147C94}" type="slidenum">
              <a:rPr lang="tr-TR" smtClean="0"/>
              <a:t>‹#›</a:t>
            </a:fld>
            <a:endParaRPr lang="tr-TR"/>
          </a:p>
        </p:txBody>
      </p:sp>
    </p:spTree>
    <p:extLst>
      <p:ext uri="{BB962C8B-B14F-4D97-AF65-F5344CB8AC3E}">
        <p14:creationId xmlns:p14="http://schemas.microsoft.com/office/powerpoint/2010/main" val="23453489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8692B30-568D-433E-BDB6-58B05BB2C285}"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5A20E59-30E6-4394-84FB-89D0A1147C94}" type="slidenum">
              <a:rPr lang="tr-TR" smtClean="0"/>
              <a:t>‹#›</a:t>
            </a:fld>
            <a:endParaRPr lang="tr-TR"/>
          </a:p>
        </p:txBody>
      </p:sp>
    </p:spTree>
    <p:extLst>
      <p:ext uri="{BB962C8B-B14F-4D97-AF65-F5344CB8AC3E}">
        <p14:creationId xmlns:p14="http://schemas.microsoft.com/office/powerpoint/2010/main" val="298777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8692B30-568D-433E-BDB6-58B05BB2C285}"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5A20E59-30E6-4394-84FB-89D0A1147C94}" type="slidenum">
              <a:rPr lang="tr-TR" smtClean="0"/>
              <a:t>‹#›</a:t>
            </a:fld>
            <a:endParaRPr lang="tr-TR"/>
          </a:p>
        </p:txBody>
      </p:sp>
    </p:spTree>
    <p:extLst>
      <p:ext uri="{BB962C8B-B14F-4D97-AF65-F5344CB8AC3E}">
        <p14:creationId xmlns:p14="http://schemas.microsoft.com/office/powerpoint/2010/main" val="925877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8692B30-568D-433E-BDB6-58B05BB2C285}"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5A20E59-30E6-4394-84FB-89D0A1147C94}" type="slidenum">
              <a:rPr lang="tr-TR" smtClean="0"/>
              <a:t>‹#›</a:t>
            </a:fld>
            <a:endParaRPr lang="tr-TR"/>
          </a:p>
        </p:txBody>
      </p:sp>
    </p:spTree>
    <p:extLst>
      <p:ext uri="{BB962C8B-B14F-4D97-AF65-F5344CB8AC3E}">
        <p14:creationId xmlns:p14="http://schemas.microsoft.com/office/powerpoint/2010/main" val="3868134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8692B30-568D-433E-BDB6-58B05BB2C285}"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5A20E59-30E6-4394-84FB-89D0A1147C94}" type="slidenum">
              <a:rPr lang="tr-TR" smtClean="0"/>
              <a:t>‹#›</a:t>
            </a:fld>
            <a:endParaRPr lang="tr-TR"/>
          </a:p>
        </p:txBody>
      </p:sp>
    </p:spTree>
    <p:extLst>
      <p:ext uri="{BB962C8B-B14F-4D97-AF65-F5344CB8AC3E}">
        <p14:creationId xmlns:p14="http://schemas.microsoft.com/office/powerpoint/2010/main" val="1630844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8692B30-568D-433E-BDB6-58B05BB2C285}" type="datetimeFigureOut">
              <a:rPr lang="tr-TR" smtClean="0"/>
              <a:t>5.05.2020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5A20E59-30E6-4394-84FB-89D0A1147C94}" type="slidenum">
              <a:rPr lang="tr-TR" smtClean="0"/>
              <a:t>‹#›</a:t>
            </a:fld>
            <a:endParaRPr lang="tr-TR"/>
          </a:p>
        </p:txBody>
      </p:sp>
    </p:spTree>
    <p:extLst>
      <p:ext uri="{BB962C8B-B14F-4D97-AF65-F5344CB8AC3E}">
        <p14:creationId xmlns:p14="http://schemas.microsoft.com/office/powerpoint/2010/main" val="1398933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8692B30-568D-433E-BDB6-58B05BB2C285}" type="datetimeFigureOut">
              <a:rPr lang="tr-TR" smtClean="0"/>
              <a:t>5.05.2020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5A20E59-30E6-4394-84FB-89D0A1147C94}" type="slidenum">
              <a:rPr lang="tr-TR" smtClean="0"/>
              <a:t>‹#›</a:t>
            </a:fld>
            <a:endParaRPr lang="tr-TR"/>
          </a:p>
        </p:txBody>
      </p:sp>
    </p:spTree>
    <p:extLst>
      <p:ext uri="{BB962C8B-B14F-4D97-AF65-F5344CB8AC3E}">
        <p14:creationId xmlns:p14="http://schemas.microsoft.com/office/powerpoint/2010/main" val="3393057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692B30-568D-433E-BDB6-58B05BB2C285}" type="datetimeFigureOut">
              <a:rPr lang="tr-TR" smtClean="0"/>
              <a:t>5.05.2020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5A20E59-30E6-4394-84FB-89D0A1147C94}" type="slidenum">
              <a:rPr lang="tr-TR" smtClean="0"/>
              <a:t>‹#›</a:t>
            </a:fld>
            <a:endParaRPr lang="tr-TR"/>
          </a:p>
        </p:txBody>
      </p:sp>
    </p:spTree>
    <p:extLst>
      <p:ext uri="{BB962C8B-B14F-4D97-AF65-F5344CB8AC3E}">
        <p14:creationId xmlns:p14="http://schemas.microsoft.com/office/powerpoint/2010/main" val="381341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8692B30-568D-433E-BDB6-58B05BB2C285}"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5A20E59-30E6-4394-84FB-89D0A1147C94}" type="slidenum">
              <a:rPr lang="tr-TR" smtClean="0"/>
              <a:t>‹#›</a:t>
            </a:fld>
            <a:endParaRPr lang="tr-TR"/>
          </a:p>
        </p:txBody>
      </p:sp>
    </p:spTree>
    <p:extLst>
      <p:ext uri="{BB962C8B-B14F-4D97-AF65-F5344CB8AC3E}">
        <p14:creationId xmlns:p14="http://schemas.microsoft.com/office/powerpoint/2010/main" val="2020590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8692B30-568D-433E-BDB6-58B05BB2C285}"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5A20E59-30E6-4394-84FB-89D0A1147C94}" type="slidenum">
              <a:rPr lang="tr-TR" smtClean="0"/>
              <a:t>‹#›</a:t>
            </a:fld>
            <a:endParaRPr lang="tr-TR"/>
          </a:p>
        </p:txBody>
      </p:sp>
    </p:spTree>
    <p:extLst>
      <p:ext uri="{BB962C8B-B14F-4D97-AF65-F5344CB8AC3E}">
        <p14:creationId xmlns:p14="http://schemas.microsoft.com/office/powerpoint/2010/main" val="2082597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8692B30-568D-433E-BDB6-58B05BB2C285}" type="datetimeFigureOut">
              <a:rPr lang="tr-TR" smtClean="0"/>
              <a:t>5.05.2020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5A20E59-30E6-4394-84FB-89D0A1147C94}" type="slidenum">
              <a:rPr lang="tr-TR" smtClean="0"/>
              <a:t>‹#›</a:t>
            </a:fld>
            <a:endParaRPr lang="tr-TR"/>
          </a:p>
        </p:txBody>
      </p:sp>
    </p:spTree>
    <p:extLst>
      <p:ext uri="{BB962C8B-B14F-4D97-AF65-F5344CB8AC3E}">
        <p14:creationId xmlns:p14="http://schemas.microsoft.com/office/powerpoint/2010/main" val="66554185"/>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440873" y="2562947"/>
            <a:ext cx="9144000" cy="1655762"/>
          </a:xfrm>
        </p:spPr>
        <p:txBody>
          <a:bodyPr/>
          <a:lstStyle/>
          <a:p>
            <a:r>
              <a:rPr lang="tr-TR" sz="4400" smtClean="0"/>
              <a:t>GOTTFRIED WILHELM LEIBNIZ</a:t>
            </a:r>
            <a:endParaRPr lang="tr-TR" sz="4400" dirty="0" smtClean="0"/>
          </a:p>
          <a:p>
            <a:endParaRPr lang="tr-TR" dirty="0"/>
          </a:p>
        </p:txBody>
      </p:sp>
    </p:spTree>
    <p:extLst>
      <p:ext uri="{BB962C8B-B14F-4D97-AF65-F5344CB8AC3E}">
        <p14:creationId xmlns:p14="http://schemas.microsoft.com/office/powerpoint/2010/main" val="1669712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436418"/>
            <a:ext cx="10515600" cy="5740545"/>
          </a:xfrm>
        </p:spPr>
        <p:txBody>
          <a:bodyPr/>
          <a:lstStyle/>
          <a:p>
            <a:endParaRPr lang="tr-TR" dirty="0" smtClean="0"/>
          </a:p>
          <a:p>
            <a:endParaRPr lang="tr-TR" dirty="0"/>
          </a:p>
          <a:p>
            <a:endParaRPr lang="tr-TR" dirty="0" smtClean="0"/>
          </a:p>
          <a:p>
            <a:endParaRPr lang="tr-TR" dirty="0"/>
          </a:p>
          <a:p>
            <a:r>
              <a:rPr lang="tr-TR" dirty="0" err="1" smtClean="0"/>
              <a:t>Gottfried</a:t>
            </a:r>
            <a:r>
              <a:rPr lang="tr-TR" dirty="0" smtClean="0"/>
              <a:t> Wilhelm (</a:t>
            </a:r>
            <a:r>
              <a:rPr lang="tr-TR" dirty="0" err="1" smtClean="0"/>
              <a:t>von</a:t>
            </a:r>
            <a:r>
              <a:rPr lang="tr-TR" dirty="0" smtClean="0"/>
              <a:t>) </a:t>
            </a:r>
            <a:r>
              <a:rPr lang="tr-TR" dirty="0" err="1" smtClean="0"/>
              <a:t>Leibniz</a:t>
            </a:r>
            <a:r>
              <a:rPr lang="tr-TR" dirty="0" smtClean="0"/>
              <a:t> 1 </a:t>
            </a:r>
            <a:r>
              <a:rPr lang="tr-TR" dirty="0" err="1" smtClean="0"/>
              <a:t>July</a:t>
            </a:r>
            <a:r>
              <a:rPr lang="tr-TR" dirty="0" smtClean="0"/>
              <a:t> 1646  – 14 </a:t>
            </a:r>
            <a:r>
              <a:rPr lang="tr-TR" dirty="0" err="1" smtClean="0"/>
              <a:t>November</a:t>
            </a:r>
            <a:r>
              <a:rPr lang="tr-TR" dirty="0" smtClean="0"/>
              <a:t> 1716) </a:t>
            </a:r>
            <a:r>
              <a:rPr lang="tr-TR" dirty="0" err="1" smtClean="0"/>
              <a:t>was</a:t>
            </a:r>
            <a:r>
              <a:rPr lang="tr-TR" dirty="0" smtClean="0"/>
              <a:t> a </a:t>
            </a:r>
            <a:r>
              <a:rPr lang="tr-TR" dirty="0" err="1" smtClean="0"/>
              <a:t>prominent</a:t>
            </a:r>
            <a:r>
              <a:rPr lang="tr-TR" dirty="0" smtClean="0"/>
              <a:t> </a:t>
            </a:r>
            <a:r>
              <a:rPr lang="tr-TR" dirty="0" err="1" smtClean="0"/>
              <a:t>German</a:t>
            </a:r>
            <a:r>
              <a:rPr lang="tr-TR" dirty="0" smtClean="0"/>
              <a:t> </a:t>
            </a:r>
            <a:r>
              <a:rPr lang="tr-TR" dirty="0" err="1" smtClean="0"/>
              <a:t>polymath</a:t>
            </a:r>
            <a:r>
              <a:rPr lang="tr-TR" dirty="0" smtClean="0"/>
              <a:t> </a:t>
            </a:r>
            <a:r>
              <a:rPr lang="tr-TR" dirty="0" err="1" smtClean="0"/>
              <a:t>and</a:t>
            </a:r>
            <a:r>
              <a:rPr lang="tr-TR" dirty="0" smtClean="0"/>
              <a:t> </a:t>
            </a:r>
            <a:r>
              <a:rPr lang="tr-TR" dirty="0" err="1" smtClean="0"/>
              <a:t>one</a:t>
            </a:r>
            <a:r>
              <a:rPr lang="tr-TR" dirty="0" smtClean="0"/>
              <a:t> of </a:t>
            </a:r>
            <a:r>
              <a:rPr lang="tr-TR" dirty="0" err="1" smtClean="0"/>
              <a:t>the</a:t>
            </a:r>
            <a:r>
              <a:rPr lang="tr-TR" dirty="0" smtClean="0"/>
              <a:t> </a:t>
            </a:r>
            <a:r>
              <a:rPr lang="tr-TR" dirty="0" err="1" smtClean="0"/>
              <a:t>most</a:t>
            </a:r>
            <a:r>
              <a:rPr lang="tr-TR" dirty="0" smtClean="0"/>
              <a:t> </a:t>
            </a:r>
            <a:r>
              <a:rPr lang="tr-TR" dirty="0" err="1" smtClean="0"/>
              <a:t>important</a:t>
            </a:r>
            <a:r>
              <a:rPr lang="tr-TR" dirty="0" smtClean="0"/>
              <a:t> </a:t>
            </a:r>
            <a:r>
              <a:rPr lang="tr-TR" dirty="0" err="1" smtClean="0"/>
              <a:t>logicians</a:t>
            </a:r>
            <a:r>
              <a:rPr lang="tr-TR" dirty="0" smtClean="0"/>
              <a:t>, </a:t>
            </a:r>
            <a:r>
              <a:rPr lang="tr-TR" dirty="0" err="1" smtClean="0"/>
              <a:t>mathematicians</a:t>
            </a:r>
            <a:r>
              <a:rPr lang="tr-TR" dirty="0" smtClean="0"/>
              <a:t> </a:t>
            </a:r>
            <a:r>
              <a:rPr lang="tr-TR" dirty="0" err="1" smtClean="0"/>
              <a:t>and</a:t>
            </a:r>
            <a:r>
              <a:rPr lang="tr-TR" dirty="0" smtClean="0"/>
              <a:t> </a:t>
            </a:r>
            <a:r>
              <a:rPr lang="tr-TR" dirty="0" err="1" smtClean="0"/>
              <a:t>natural</a:t>
            </a:r>
            <a:r>
              <a:rPr lang="tr-TR" dirty="0" smtClean="0"/>
              <a:t> </a:t>
            </a:r>
            <a:r>
              <a:rPr lang="tr-TR" dirty="0" err="1" smtClean="0"/>
              <a:t>philosophers</a:t>
            </a:r>
            <a:r>
              <a:rPr lang="tr-TR" dirty="0" smtClean="0"/>
              <a:t> of </a:t>
            </a:r>
            <a:r>
              <a:rPr lang="tr-TR" dirty="0" err="1" smtClean="0"/>
              <a:t>the</a:t>
            </a:r>
            <a:r>
              <a:rPr lang="tr-TR" dirty="0" smtClean="0"/>
              <a:t> </a:t>
            </a:r>
            <a:r>
              <a:rPr lang="tr-TR" dirty="0" err="1" smtClean="0"/>
              <a:t>Enlightenment</a:t>
            </a:r>
            <a:r>
              <a:rPr lang="tr-TR" dirty="0" smtClean="0"/>
              <a:t>.</a:t>
            </a:r>
          </a:p>
          <a:p>
            <a:pPr marL="0" indent="0">
              <a:buNone/>
            </a:pPr>
            <a:endParaRPr lang="tr-TR" dirty="0" smtClean="0"/>
          </a:p>
          <a:p>
            <a:r>
              <a:rPr lang="tr-TR" dirty="0" smtClean="0"/>
              <a:t>WORKS;</a:t>
            </a:r>
          </a:p>
          <a:p>
            <a:r>
              <a:rPr lang="tr-TR" dirty="0" err="1" smtClean="0"/>
              <a:t>Monadology</a:t>
            </a:r>
            <a:endParaRPr lang="tr-TR" dirty="0" smtClean="0"/>
          </a:p>
          <a:p>
            <a:r>
              <a:rPr lang="tr-TR" dirty="0" err="1" smtClean="0"/>
              <a:t>Théodicée</a:t>
            </a:r>
            <a:endParaRPr lang="tr-TR" dirty="0" smtClean="0"/>
          </a:p>
          <a:p>
            <a:pPr marL="0" indent="0">
              <a:buNone/>
            </a:pPr>
            <a:endParaRPr lang="tr-TR" dirty="0" smtClean="0"/>
          </a:p>
        </p:txBody>
      </p:sp>
    </p:spTree>
    <p:extLst>
      <p:ext uri="{BB962C8B-B14F-4D97-AF65-F5344CB8AC3E}">
        <p14:creationId xmlns:p14="http://schemas.microsoft.com/office/powerpoint/2010/main" val="2536192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199" y="498763"/>
            <a:ext cx="10903527" cy="6130636"/>
          </a:xfrm>
        </p:spPr>
        <p:txBody>
          <a:bodyPr/>
          <a:lstStyle/>
          <a:p>
            <a:endParaRPr lang="tr-TR" dirty="0" smtClean="0"/>
          </a:p>
          <a:p>
            <a:endParaRPr lang="tr-TR" dirty="0"/>
          </a:p>
          <a:p>
            <a:endParaRPr lang="tr-TR" dirty="0" smtClean="0"/>
          </a:p>
          <a:p>
            <a:r>
              <a:rPr lang="en-US" dirty="0" smtClean="0"/>
              <a:t>Leibniz's </a:t>
            </a:r>
            <a:r>
              <a:rPr lang="en-US" dirty="0"/>
              <a:t>best known contribution to metaphysics is his theory of </a:t>
            </a:r>
            <a:r>
              <a:rPr lang="en-US" dirty="0" smtClean="0"/>
              <a:t>monad</a:t>
            </a:r>
            <a:r>
              <a:rPr lang="tr-TR" dirty="0" smtClean="0"/>
              <a:t>s</a:t>
            </a:r>
            <a:r>
              <a:rPr lang="en-US" dirty="0" smtClean="0"/>
              <a:t>, </a:t>
            </a:r>
            <a:r>
              <a:rPr lang="en-US" dirty="0"/>
              <a:t>as exposited in </a:t>
            </a:r>
            <a:r>
              <a:rPr lang="en-US" i="1" dirty="0" err="1"/>
              <a:t>Monadologie</a:t>
            </a:r>
            <a:r>
              <a:rPr lang="en-US" dirty="0"/>
              <a:t>. He proposes his theory that the universe is made of an infinite number of simple substances known as </a:t>
            </a:r>
            <a:r>
              <a:rPr lang="en-US" dirty="0" smtClean="0"/>
              <a:t>monads</a:t>
            </a:r>
            <a:r>
              <a:rPr lang="tr-TR" dirty="0" smtClean="0"/>
              <a:t>. (</a:t>
            </a:r>
            <a:r>
              <a:rPr lang="en-US" dirty="0"/>
              <a:t> </a:t>
            </a:r>
            <a:r>
              <a:rPr lang="en-US" i="1" dirty="0"/>
              <a:t>O'Leary-Hawthorne, John; Cover, J.A. (4 September 2008). Substance and Individuation in Leibniz. Cambridge University Press. p. 65</a:t>
            </a:r>
            <a:r>
              <a:rPr lang="en-US" i="1" dirty="0" smtClean="0"/>
              <a:t>.</a:t>
            </a:r>
            <a:r>
              <a:rPr lang="tr-TR" i="1" dirty="0" smtClean="0"/>
              <a:t>)</a:t>
            </a:r>
          </a:p>
          <a:p>
            <a:r>
              <a:rPr lang="en-US" dirty="0"/>
              <a:t>Monads can also be compared to the corpuscles of the Mechanical </a:t>
            </a:r>
            <a:r>
              <a:rPr lang="en-US" dirty="0" smtClean="0"/>
              <a:t>Philosophy</a:t>
            </a:r>
            <a:r>
              <a:rPr lang="tr-TR" dirty="0" smtClean="0"/>
              <a:t> </a:t>
            </a:r>
            <a:r>
              <a:rPr lang="en-US" dirty="0" smtClean="0"/>
              <a:t>of </a:t>
            </a:r>
            <a:r>
              <a:rPr lang="en-US" dirty="0"/>
              <a:t>René Descartes and others. These simple substances or monads are the "ultimate units of existence in nature". Monads have no parts but still exist by the qualities that they have. These qualities are continuously changing over time, and each monad is unique. They are also not affected by time and are subject to only creation and annihilation</a:t>
            </a:r>
            <a:r>
              <a:rPr lang="en-US" dirty="0" smtClean="0"/>
              <a:t>.</a:t>
            </a:r>
            <a:r>
              <a:rPr lang="tr-TR" dirty="0" smtClean="0"/>
              <a:t> (</a:t>
            </a:r>
            <a:r>
              <a:rPr lang="tr-TR" dirty="0"/>
              <a:t> </a:t>
            </a:r>
            <a:r>
              <a:rPr lang="tr-TR" i="1" dirty="0" err="1"/>
              <a:t>Rescher</a:t>
            </a:r>
            <a:r>
              <a:rPr lang="tr-TR" i="1" dirty="0"/>
              <a:t>, </a:t>
            </a:r>
            <a:r>
              <a:rPr lang="tr-TR" i="1" dirty="0" err="1"/>
              <a:t>Nicholas</a:t>
            </a:r>
            <a:r>
              <a:rPr lang="tr-TR" i="1" dirty="0"/>
              <a:t> (1991). G.W. </a:t>
            </a:r>
            <a:r>
              <a:rPr lang="tr-TR" i="1" dirty="0" err="1"/>
              <a:t>Leibniz's</a:t>
            </a:r>
            <a:r>
              <a:rPr lang="tr-TR" i="1" dirty="0"/>
              <a:t> </a:t>
            </a:r>
            <a:r>
              <a:rPr lang="tr-TR" i="1" dirty="0" err="1"/>
              <a:t>Monadology</a:t>
            </a:r>
            <a:r>
              <a:rPr lang="tr-TR" i="1" dirty="0"/>
              <a:t>: an </a:t>
            </a:r>
            <a:r>
              <a:rPr lang="tr-TR" i="1" dirty="0" err="1"/>
              <a:t>edition</a:t>
            </a:r>
            <a:r>
              <a:rPr lang="tr-TR" i="1" dirty="0"/>
              <a:t> </a:t>
            </a:r>
            <a:r>
              <a:rPr lang="tr-TR" i="1" dirty="0" err="1"/>
              <a:t>for</a:t>
            </a:r>
            <a:r>
              <a:rPr lang="tr-TR" i="1" dirty="0"/>
              <a:t> </a:t>
            </a:r>
            <a:r>
              <a:rPr lang="tr-TR" i="1" dirty="0" err="1"/>
              <a:t>students</a:t>
            </a:r>
            <a:r>
              <a:rPr lang="tr-TR" i="1" dirty="0"/>
              <a:t>. Pittsburgh: </a:t>
            </a:r>
            <a:r>
              <a:rPr lang="tr-TR" i="1" dirty="0" err="1"/>
              <a:t>University</a:t>
            </a:r>
            <a:r>
              <a:rPr lang="tr-TR" i="1" dirty="0"/>
              <a:t> of Pittsburgh </a:t>
            </a:r>
            <a:r>
              <a:rPr lang="tr-TR" i="1" dirty="0" err="1"/>
              <a:t>Press</a:t>
            </a:r>
            <a:r>
              <a:rPr lang="tr-TR" i="1" dirty="0"/>
              <a:t>. p. </a:t>
            </a:r>
            <a:r>
              <a:rPr lang="tr-TR" i="1" dirty="0" smtClean="0"/>
              <a:t>40)</a:t>
            </a:r>
            <a:endParaRPr lang="tr-TR" dirty="0"/>
          </a:p>
        </p:txBody>
      </p:sp>
    </p:spTree>
    <p:extLst>
      <p:ext uri="{BB962C8B-B14F-4D97-AF65-F5344CB8AC3E}">
        <p14:creationId xmlns:p14="http://schemas.microsoft.com/office/powerpoint/2010/main" val="1626301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23455"/>
            <a:ext cx="10515600" cy="5553508"/>
          </a:xfrm>
        </p:spPr>
        <p:txBody>
          <a:bodyPr>
            <a:normAutofit/>
          </a:bodyPr>
          <a:lstStyle/>
          <a:p>
            <a:endParaRPr lang="tr-TR" dirty="0" smtClean="0"/>
          </a:p>
          <a:p>
            <a:endParaRPr lang="tr-TR" dirty="0"/>
          </a:p>
          <a:p>
            <a:endParaRPr lang="tr-TR" dirty="0" smtClean="0"/>
          </a:p>
          <a:p>
            <a:r>
              <a:rPr lang="en-US" dirty="0" smtClean="0"/>
              <a:t>Leibniz's </a:t>
            </a:r>
            <a:r>
              <a:rPr lang="en-US" dirty="0"/>
              <a:t>proof of God can be summarized in the </a:t>
            </a:r>
            <a:r>
              <a:rPr lang="en-US" i="1" dirty="0" err="1" smtClean="0"/>
              <a:t>Théodicée</a:t>
            </a:r>
            <a:r>
              <a:rPr lang="tr-TR" i="1" dirty="0" smtClean="0"/>
              <a:t> (</a:t>
            </a:r>
            <a:r>
              <a:rPr lang="tr-TR" i="1" dirty="0" err="1"/>
              <a:t>Perkins</a:t>
            </a:r>
            <a:r>
              <a:rPr lang="tr-TR" i="1" dirty="0"/>
              <a:t>, Franklin (10 </a:t>
            </a:r>
            <a:r>
              <a:rPr lang="tr-TR" i="1" dirty="0" err="1"/>
              <a:t>July</a:t>
            </a:r>
            <a:r>
              <a:rPr lang="tr-TR" i="1" dirty="0"/>
              <a:t> 2007). </a:t>
            </a:r>
            <a:r>
              <a:rPr lang="tr-TR" i="1" dirty="0" err="1"/>
              <a:t>Leibniz</a:t>
            </a:r>
            <a:r>
              <a:rPr lang="tr-TR" i="1" dirty="0"/>
              <a:t>: A Guide </a:t>
            </a:r>
            <a:r>
              <a:rPr lang="tr-TR" i="1" dirty="0" err="1"/>
              <a:t>for</a:t>
            </a:r>
            <a:r>
              <a:rPr lang="tr-TR" i="1" dirty="0"/>
              <a:t> </a:t>
            </a:r>
            <a:r>
              <a:rPr lang="tr-TR" i="1" dirty="0" err="1"/>
              <a:t>the</a:t>
            </a:r>
            <a:r>
              <a:rPr lang="tr-TR" i="1" dirty="0"/>
              <a:t> </a:t>
            </a:r>
            <a:r>
              <a:rPr lang="tr-TR" i="1" dirty="0" err="1"/>
              <a:t>Perplexed</a:t>
            </a:r>
            <a:r>
              <a:rPr lang="tr-TR" i="1" dirty="0"/>
              <a:t>. </a:t>
            </a:r>
            <a:r>
              <a:rPr lang="tr-TR" i="1" dirty="0" err="1"/>
              <a:t>Bloomsbury</a:t>
            </a:r>
            <a:r>
              <a:rPr lang="tr-TR" i="1" dirty="0"/>
              <a:t> </a:t>
            </a:r>
            <a:r>
              <a:rPr lang="tr-TR" i="1" dirty="0" err="1"/>
              <a:t>Academic</a:t>
            </a:r>
            <a:r>
              <a:rPr lang="tr-TR" i="1" dirty="0"/>
              <a:t>. p. 22</a:t>
            </a:r>
            <a:r>
              <a:rPr lang="tr-TR" i="1" dirty="0" smtClean="0"/>
              <a:t>.)  </a:t>
            </a:r>
            <a:r>
              <a:rPr lang="en-US" dirty="0" smtClean="0"/>
              <a:t>Reason </a:t>
            </a:r>
            <a:r>
              <a:rPr lang="en-US" dirty="0"/>
              <a:t>is governed by the principle of contradiction and the principle of sufficient reason. Using the principle of reasoning, Leibniz concluded that the first reason of all things is God</a:t>
            </a:r>
            <a:r>
              <a:rPr lang="en-US" dirty="0" smtClean="0"/>
              <a:t>.</a:t>
            </a:r>
            <a:r>
              <a:rPr lang="tr-TR" i="1" dirty="0" smtClean="0"/>
              <a:t>  </a:t>
            </a:r>
            <a:r>
              <a:rPr lang="tr-TR" i="1" dirty="0" err="1" smtClean="0"/>
              <a:t>Leibniz</a:t>
            </a:r>
            <a:r>
              <a:rPr lang="tr-TR" i="1" dirty="0" smtClean="0"/>
              <a:t>: A Guide </a:t>
            </a:r>
            <a:r>
              <a:rPr lang="tr-TR" i="1" dirty="0" err="1" smtClean="0"/>
              <a:t>for</a:t>
            </a:r>
            <a:r>
              <a:rPr lang="tr-TR" i="1" dirty="0" smtClean="0"/>
              <a:t> </a:t>
            </a:r>
            <a:r>
              <a:rPr lang="tr-TR" i="1" dirty="0" err="1" smtClean="0"/>
              <a:t>the</a:t>
            </a:r>
            <a:r>
              <a:rPr lang="tr-TR" i="1" dirty="0" smtClean="0"/>
              <a:t> </a:t>
            </a:r>
            <a:r>
              <a:rPr lang="tr-TR" i="1" dirty="0" err="1" smtClean="0"/>
              <a:t>Perplexed</a:t>
            </a:r>
            <a:r>
              <a:rPr lang="tr-TR" i="1" dirty="0" smtClean="0"/>
              <a:t>. </a:t>
            </a:r>
            <a:r>
              <a:rPr lang="tr-TR" i="1" dirty="0" err="1" smtClean="0"/>
              <a:t>Bloomsbury</a:t>
            </a:r>
            <a:r>
              <a:rPr lang="tr-TR" i="1" dirty="0" smtClean="0"/>
              <a:t> </a:t>
            </a:r>
            <a:r>
              <a:rPr lang="tr-TR" i="1" dirty="0" err="1" smtClean="0"/>
              <a:t>Academic</a:t>
            </a:r>
            <a:r>
              <a:rPr lang="tr-TR" i="1" dirty="0" smtClean="0"/>
              <a:t>. p. 22.) </a:t>
            </a:r>
            <a:r>
              <a:rPr lang="en-US" dirty="0"/>
              <a:t> All that we see and experience is subject to change, and the fact that this world is contingent can be explained by the possibility of the world being arranged differently in space and time. The contingent world must have some necessary reason for its existence. Leibniz uses a geometry book as an example to explain his reasoning. If this book was copied from an infinite chain of copies, there must be some reason for the content of the </a:t>
            </a:r>
            <a:r>
              <a:rPr lang="en-US" dirty="0" smtClean="0"/>
              <a:t>book.</a:t>
            </a:r>
            <a:r>
              <a:rPr lang="tr-TR" i="1" dirty="0" err="1" smtClean="0"/>
              <a:t>Perkins</a:t>
            </a:r>
            <a:r>
              <a:rPr lang="tr-TR" i="1" dirty="0" smtClean="0"/>
              <a:t>, Franklin (10 </a:t>
            </a:r>
            <a:r>
              <a:rPr lang="tr-TR" i="1" dirty="0" err="1" smtClean="0"/>
              <a:t>July</a:t>
            </a:r>
            <a:r>
              <a:rPr lang="tr-TR" i="1" dirty="0" smtClean="0"/>
              <a:t> 2007). </a:t>
            </a:r>
            <a:r>
              <a:rPr lang="tr-TR" i="1" dirty="0" err="1" smtClean="0"/>
              <a:t>Leibniz</a:t>
            </a:r>
            <a:r>
              <a:rPr lang="tr-TR" i="1" dirty="0" smtClean="0"/>
              <a:t>: A Guide </a:t>
            </a:r>
            <a:r>
              <a:rPr lang="tr-TR" i="1" dirty="0" err="1" smtClean="0"/>
              <a:t>for</a:t>
            </a:r>
            <a:r>
              <a:rPr lang="tr-TR" i="1" dirty="0" smtClean="0"/>
              <a:t> </a:t>
            </a:r>
            <a:r>
              <a:rPr lang="tr-TR" i="1" dirty="0" err="1" smtClean="0"/>
              <a:t>the</a:t>
            </a:r>
            <a:r>
              <a:rPr lang="tr-TR" i="1" dirty="0" smtClean="0"/>
              <a:t> </a:t>
            </a:r>
            <a:r>
              <a:rPr lang="tr-TR" i="1" dirty="0" err="1" smtClean="0"/>
              <a:t>Perplexed</a:t>
            </a:r>
            <a:r>
              <a:rPr lang="tr-TR" i="1" dirty="0" smtClean="0"/>
              <a:t>. </a:t>
            </a:r>
            <a:r>
              <a:rPr lang="tr-TR" i="1" dirty="0" err="1" smtClean="0"/>
              <a:t>Bloomsbury</a:t>
            </a:r>
            <a:r>
              <a:rPr lang="tr-TR" i="1" dirty="0" smtClean="0"/>
              <a:t> </a:t>
            </a:r>
            <a:r>
              <a:rPr lang="tr-TR" i="1" dirty="0" err="1" smtClean="0"/>
              <a:t>Academic</a:t>
            </a:r>
            <a:r>
              <a:rPr lang="tr-TR" i="1" dirty="0" smtClean="0"/>
              <a:t>. p. 23. </a:t>
            </a:r>
            <a:r>
              <a:rPr lang="tr-TR" dirty="0" smtClean="0"/>
              <a:t> </a:t>
            </a:r>
            <a:r>
              <a:rPr lang="en-US" dirty="0" smtClean="0"/>
              <a:t>Leibniz </a:t>
            </a:r>
            <a:r>
              <a:rPr lang="en-US" dirty="0"/>
              <a:t>concluded that there must be the "</a:t>
            </a:r>
            <a:r>
              <a:rPr lang="en-US" i="1" dirty="0"/>
              <a:t>monas </a:t>
            </a:r>
            <a:r>
              <a:rPr lang="en-US" i="1" dirty="0" err="1"/>
              <a:t>monadum</a:t>
            </a:r>
            <a:r>
              <a:rPr lang="en-US" dirty="0"/>
              <a:t>" or God.</a:t>
            </a:r>
            <a:endParaRPr lang="tr-TR" dirty="0"/>
          </a:p>
        </p:txBody>
      </p:sp>
    </p:spTree>
    <p:extLst>
      <p:ext uri="{BB962C8B-B14F-4D97-AF65-F5344CB8AC3E}">
        <p14:creationId xmlns:p14="http://schemas.microsoft.com/office/powerpoint/2010/main" val="1853800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 y="332508"/>
            <a:ext cx="11970326" cy="6525491"/>
          </a:xfrm>
        </p:spPr>
        <p:txBody>
          <a:bodyPr>
            <a:normAutofit/>
          </a:bodyPr>
          <a:lstStyle/>
          <a:p>
            <a:endParaRPr lang="tr-TR" dirty="0" smtClean="0"/>
          </a:p>
          <a:p>
            <a:endParaRPr lang="tr-TR" dirty="0"/>
          </a:p>
          <a:p>
            <a:endParaRPr lang="tr-TR" dirty="0" smtClean="0"/>
          </a:p>
          <a:p>
            <a:endParaRPr lang="tr-TR" dirty="0"/>
          </a:p>
          <a:p>
            <a:r>
              <a:rPr lang="en-US" dirty="0" smtClean="0"/>
              <a:t>For </a:t>
            </a:r>
            <a:r>
              <a:rPr lang="en-US" dirty="0"/>
              <a:t>Leibniz, "God is an absolutely perfect being". He describes this perfection </a:t>
            </a:r>
            <a:r>
              <a:rPr lang="en-US" dirty="0" smtClean="0"/>
              <a:t>l </a:t>
            </a:r>
            <a:r>
              <a:rPr lang="en-US" dirty="0"/>
              <a:t>as the simplest form of something with the most substantial outcome </a:t>
            </a:r>
            <a:r>
              <a:rPr lang="en-US" dirty="0" smtClean="0"/>
              <a:t>. </a:t>
            </a:r>
            <a:r>
              <a:rPr lang="en-US" dirty="0"/>
              <a:t>Along these lines, he declares that every type of perfection "pertains to him (God) in the highest degree</a:t>
            </a:r>
            <a:r>
              <a:rPr lang="en-US" dirty="0" smtClean="0"/>
              <a:t>". </a:t>
            </a:r>
            <a:r>
              <a:rPr lang="en-US" dirty="0"/>
              <a:t>Even though his types of perfections are not specifically drawn out, Leibniz highlights the one thing that, to him, does certify imperfections and proves that God is perfect: "that one acts imperfectly if he acts with less perfection than he is capable of", and since God is a perfect being, he cannot act imperfectly </a:t>
            </a:r>
            <a:r>
              <a:rPr lang="en-US" dirty="0" smtClean="0"/>
              <a:t>. </a:t>
            </a:r>
            <a:r>
              <a:rPr lang="en-US" dirty="0"/>
              <a:t>Because God cannot act imperfectly, the decisions he makes pertaining to the world must be perfect. Leibniz also comforts readers, stating that because he has done everything to the most perfect degree; those who love him cannot be injured. However, to love God is a subject of difficulty as Leibniz believes that we are "not disposed to wish for that which God desires" because we have the ability to alter our disposition </a:t>
            </a:r>
            <a:r>
              <a:rPr lang="en-US" dirty="0" smtClean="0"/>
              <a:t>. </a:t>
            </a:r>
            <a:r>
              <a:rPr lang="en-US" dirty="0"/>
              <a:t>In accordance with this, many act as rebels, but Leibniz says that the only way we can truly love God is by being content "with all that comes to us according to his will" </a:t>
            </a:r>
            <a:r>
              <a:rPr lang="en-US" dirty="0" smtClean="0"/>
              <a:t>.</a:t>
            </a:r>
            <a:r>
              <a:rPr lang="tr-TR" dirty="0" smtClean="0"/>
              <a:t> (</a:t>
            </a:r>
            <a:r>
              <a:rPr lang="tr-TR" dirty="0" err="1"/>
              <a:t>Leibniz</a:t>
            </a:r>
            <a:r>
              <a:rPr lang="tr-TR" dirty="0"/>
              <a:t>, </a:t>
            </a:r>
            <a:r>
              <a:rPr lang="tr-TR" dirty="0" err="1"/>
              <a:t>Gottfried</a:t>
            </a:r>
            <a:r>
              <a:rPr lang="tr-TR" dirty="0"/>
              <a:t> Wilhelm. </a:t>
            </a:r>
            <a:r>
              <a:rPr lang="tr-TR" i="1" dirty="0" err="1"/>
              <a:t>Discourse</a:t>
            </a:r>
            <a:r>
              <a:rPr lang="tr-TR" i="1" dirty="0"/>
              <a:t> on </a:t>
            </a:r>
            <a:r>
              <a:rPr lang="tr-TR" i="1" dirty="0" err="1"/>
              <a:t>Metaphysics</a:t>
            </a:r>
            <a:r>
              <a:rPr lang="tr-TR" i="1" dirty="0"/>
              <a:t>. </a:t>
            </a:r>
            <a:r>
              <a:rPr lang="tr-TR" i="1" dirty="0" err="1"/>
              <a:t>The</a:t>
            </a:r>
            <a:r>
              <a:rPr lang="tr-TR" i="1" dirty="0"/>
              <a:t> </a:t>
            </a:r>
            <a:r>
              <a:rPr lang="tr-TR" i="1" dirty="0" err="1"/>
              <a:t>Rationalists</a:t>
            </a:r>
            <a:r>
              <a:rPr lang="tr-TR" i="1" dirty="0"/>
              <a:t>: Rene Descartes – </a:t>
            </a:r>
            <a:r>
              <a:rPr lang="tr-TR" i="1" dirty="0" err="1"/>
              <a:t>Discourse</a:t>
            </a:r>
            <a:r>
              <a:rPr lang="tr-TR" i="1" dirty="0"/>
              <a:t> on </a:t>
            </a:r>
            <a:r>
              <a:rPr lang="tr-TR" i="1" dirty="0" err="1"/>
              <a:t>Method</a:t>
            </a:r>
            <a:r>
              <a:rPr lang="tr-TR" i="1" dirty="0"/>
              <a:t>, </a:t>
            </a:r>
            <a:r>
              <a:rPr lang="tr-TR" i="1" dirty="0" err="1"/>
              <a:t>Meditations</a:t>
            </a:r>
            <a:r>
              <a:rPr lang="tr-TR" dirty="0"/>
              <a:t>. N.Y.: </a:t>
            </a:r>
            <a:r>
              <a:rPr lang="tr-TR" dirty="0" err="1"/>
              <a:t>Dolphin</a:t>
            </a:r>
            <a:r>
              <a:rPr lang="tr-TR" dirty="0" smtClean="0"/>
              <a:t>.)</a:t>
            </a:r>
            <a:endParaRPr lang="tr-TR" dirty="0"/>
          </a:p>
        </p:txBody>
      </p:sp>
    </p:spTree>
    <p:extLst>
      <p:ext uri="{BB962C8B-B14F-4D97-AF65-F5344CB8AC3E}">
        <p14:creationId xmlns:p14="http://schemas.microsoft.com/office/powerpoint/2010/main" val="134822545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TotalTime>
  <Words>701</Words>
  <Application>Microsoft Office PowerPoint</Application>
  <PresentationFormat>Geniş ekran</PresentationFormat>
  <Paragraphs>24</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Duman</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ZEHRA</dc:creator>
  <cp:lastModifiedBy>ZEHRA</cp:lastModifiedBy>
  <cp:revision>2</cp:revision>
  <dcterms:created xsi:type="dcterms:W3CDTF">2020-05-04T23:29:59Z</dcterms:created>
  <dcterms:modified xsi:type="dcterms:W3CDTF">2020-05-04T23:44:49Z</dcterms:modified>
</cp:coreProperties>
</file>