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15" r:id="rId2"/>
    <p:sldId id="312"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38" r:id="rId25"/>
    <p:sldId id="339" r:id="rId26"/>
    <p:sldId id="340" r:id="rId27"/>
    <p:sldId id="341" r:id="rId28"/>
    <p:sldId id="342" r:id="rId29"/>
    <p:sldId id="343" r:id="rId30"/>
    <p:sldId id="344" r:id="rId31"/>
    <p:sldId id="345" r:id="rId32"/>
    <p:sldId id="346" r:id="rId33"/>
    <p:sldId id="347" r:id="rId34"/>
    <p:sldId id="348" r:id="rId35"/>
    <p:sldId id="349" r:id="rId36"/>
    <p:sldId id="350" r:id="rId37"/>
    <p:sldId id="351" r:id="rId38"/>
    <p:sldId id="352" r:id="rId39"/>
    <p:sldId id="353" r:id="rId40"/>
    <p:sldId id="354" r:id="rId41"/>
    <p:sldId id="355" r:id="rId42"/>
    <p:sldId id="356" r:id="rId43"/>
    <p:sldId id="357" r:id="rId44"/>
    <p:sldId id="358" r:id="rId45"/>
    <p:sldId id="359" r:id="rId46"/>
    <p:sldId id="360" r:id="rId47"/>
    <p:sldId id="361" r:id="rId48"/>
    <p:sldId id="362" r:id="rId49"/>
    <p:sldId id="363" r:id="rId50"/>
    <p:sldId id="364" r:id="rId51"/>
    <p:sldId id="365" r:id="rId52"/>
    <p:sldId id="311" r:id="rId53"/>
    <p:sldId id="367" r:id="rId54"/>
    <p:sldId id="368" r:id="rId55"/>
    <p:sldId id="369" r:id="rId56"/>
    <p:sldId id="370" r:id="rId5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9E2A"/>
    <a:srgbClr val="72AF2F"/>
    <a:srgbClr val="6397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EDCBDC7-7E33-408F-A136-D6A7C13F5237}" type="datetimeFigureOut">
              <a:rPr lang="tr-TR" smtClean="0"/>
              <a:pPr/>
              <a:t>16.1.2018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E7DEF10-E483-49C7-9E11-9802090E60B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79E2A"/>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CBDC7-7E33-408F-A136-D6A7C13F5237}" type="datetimeFigureOut">
              <a:rPr lang="tr-TR" smtClean="0"/>
              <a:pPr/>
              <a:t>16.1.2018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DEF10-E483-49C7-9E11-9802090E60B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3568" y="2276872"/>
            <a:ext cx="8229600" cy="1143000"/>
          </a:xfrm>
        </p:spPr>
        <p:txBody>
          <a:bodyPr>
            <a:normAutofit fontScale="90000"/>
          </a:bodyPr>
          <a:lstStyle/>
          <a:p>
            <a:r>
              <a:rPr lang="tr-TR" dirty="0" smtClean="0"/>
              <a:t>BİY 422 BİTKİ EKOLOJİSİ</a:t>
            </a:r>
            <a:br>
              <a:rPr lang="tr-TR" dirty="0" smtClean="0"/>
            </a:br>
            <a:r>
              <a:rPr lang="tr-TR" dirty="0" smtClean="0"/>
              <a:t>PROF. DR. LATİF KURT</a:t>
            </a:r>
            <a:endParaRPr lang="tr-TR" dirty="0"/>
          </a:p>
        </p:txBody>
      </p:sp>
    </p:spTree>
    <p:extLst>
      <p:ext uri="{BB962C8B-B14F-4D97-AF65-F5344CB8AC3E}">
        <p14:creationId xmlns:p14="http://schemas.microsoft.com/office/powerpoint/2010/main" val="1576126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003232" cy="5976664"/>
          </a:xfrm>
        </p:spPr>
        <p:txBody>
          <a:bodyPr>
            <a:normAutofit fontScale="85000" lnSpcReduction="10000"/>
          </a:bodyPr>
          <a:lstStyle/>
          <a:p>
            <a:r>
              <a:rPr lang="tr-TR" dirty="0" smtClean="0"/>
              <a:t>Şeker ilave edilmiş eriyikteki bitkinin, bu eriyiğin </a:t>
            </a:r>
            <a:r>
              <a:rPr lang="tr-TR" dirty="0" err="1" smtClean="0"/>
              <a:t>osmotik</a:t>
            </a:r>
            <a:r>
              <a:rPr lang="tr-TR" dirty="0" smtClean="0"/>
              <a:t> değerinin yüksek oluşundan dolayı su alması güçleşir.</a:t>
            </a:r>
          </a:p>
          <a:p>
            <a:pPr>
              <a:buNone/>
            </a:pPr>
            <a:endParaRPr lang="tr-TR" b="1" u="sng" dirty="0" smtClean="0"/>
          </a:p>
          <a:p>
            <a:pPr algn="just"/>
            <a:r>
              <a:rPr lang="tr-TR" b="1" u="sng" dirty="0" smtClean="0"/>
              <a:t>Deney 2:</a:t>
            </a:r>
            <a:r>
              <a:rPr lang="tr-TR" dirty="0" smtClean="0"/>
              <a:t> birbirinden farklı olan iki toprak türünde deneyimizi tekrarlayalım. Bu topraklardan biri kumlu diğeri ise killi olsun. Her iki toprakta (10 kilo) kuru hale getirilerek içine yarım litre su ilave edelim. Kumlu toprakta normal bir gelişme görüldüğü halde killi toprakta gelişme geriler. Çünkü killi toprakta %5 nem olunca su toprağa kuvvetle bağlanmıştır ve toprağın emme kuvveti o derece yüksektir ki bitki topraktan su alamaz. Kumlu topraklarda ise bu durumda bitkinin kullanabileceği kadar su mevcuttur.</a:t>
            </a:r>
            <a:endParaRPr lang="tr-TR" dirty="0"/>
          </a:p>
        </p:txBody>
      </p:sp>
    </p:spTree>
    <p:extLst>
      <p:ext uri="{BB962C8B-B14F-4D97-AF65-F5344CB8AC3E}">
        <p14:creationId xmlns:p14="http://schemas.microsoft.com/office/powerpoint/2010/main" val="444962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075240" cy="5289451"/>
          </a:xfrm>
        </p:spPr>
        <p:txBody>
          <a:bodyPr>
            <a:normAutofit lnSpcReduction="10000"/>
          </a:bodyPr>
          <a:lstStyle/>
          <a:p>
            <a:pPr algn="just"/>
            <a:r>
              <a:rPr lang="tr-TR" b="1" u="sng" dirty="0" smtClean="0"/>
              <a:t>Deney 3:</a:t>
            </a:r>
            <a:r>
              <a:rPr lang="tr-TR" dirty="0" smtClean="0"/>
              <a:t> 100 gr mercimek ve darı tohumunu suda 30 gr su alana kadar şişmeye bırakalım. Darı birkaç gün sonra çimlenmeye başlar. Buna karşılık mercimekte henüz çimlenme görülmez. Aldıkları su miktarı aynı olduğu halde şişme noktaları farklıdır. Darı tohumu kuru ağırlığının % 30’u kadar su alınca şişme değeri maksimuma ulaşır. Buna karşılık mercimek % 100 de aynı değeri bulur. Şu hald3 mercimek, şişmesi için gereken suyun ancak üçte birini aldığı için çimlenmemiştir.</a:t>
            </a:r>
            <a:endParaRPr lang="tr-TR" dirty="0"/>
          </a:p>
        </p:txBody>
      </p:sp>
    </p:spTree>
    <p:extLst>
      <p:ext uri="{BB962C8B-B14F-4D97-AF65-F5344CB8AC3E}">
        <p14:creationId xmlns:p14="http://schemas.microsoft.com/office/powerpoint/2010/main" val="2094724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042"/>
            <a:ext cx="8229600" cy="1500198"/>
          </a:xfrm>
        </p:spPr>
        <p:txBody>
          <a:bodyPr>
            <a:noAutofit/>
          </a:bodyPr>
          <a:lstStyle/>
          <a:p>
            <a:r>
              <a:rPr lang="tr-TR" sz="3200" b="1" dirty="0" smtClean="0"/>
              <a:t>Deneylerden şu sonucu çıkarabiliriz. Her üç durumda da gelişmeyi tayin eden yetişme </a:t>
            </a:r>
            <a:r>
              <a:rPr lang="tr-TR" sz="3200" b="1" dirty="0" err="1" smtClean="0"/>
              <a:t>oratmındaki</a:t>
            </a:r>
            <a:r>
              <a:rPr lang="tr-TR" sz="3200" b="1" dirty="0" smtClean="0"/>
              <a:t> su değil, bilakis;</a:t>
            </a:r>
            <a:endParaRPr lang="tr-TR" sz="3200" b="1" dirty="0"/>
          </a:p>
        </p:txBody>
      </p:sp>
      <p:sp>
        <p:nvSpPr>
          <p:cNvPr id="3" name="2 İçerik Yer Tutucusu"/>
          <p:cNvSpPr>
            <a:spLocks noGrp="1"/>
          </p:cNvSpPr>
          <p:nvPr>
            <p:ph idx="1"/>
          </p:nvPr>
        </p:nvSpPr>
        <p:spPr>
          <a:xfrm>
            <a:off x="457200" y="2643182"/>
            <a:ext cx="8229600" cy="3482981"/>
          </a:xfrm>
        </p:spPr>
        <p:txBody>
          <a:bodyPr>
            <a:normAutofit/>
          </a:bodyPr>
          <a:lstStyle/>
          <a:p>
            <a:pPr>
              <a:buFont typeface="Wingdings" pitchFamily="2" charset="2"/>
              <a:buChar char="ü"/>
            </a:pPr>
            <a:r>
              <a:rPr lang="tr-TR" sz="3600" dirty="0" smtClean="0"/>
              <a:t>Yetişme eriyiğinin </a:t>
            </a:r>
            <a:r>
              <a:rPr lang="tr-TR" sz="3600" dirty="0" err="1" smtClean="0"/>
              <a:t>osmotik</a:t>
            </a:r>
            <a:r>
              <a:rPr lang="tr-TR" sz="3600" dirty="0" smtClean="0"/>
              <a:t> değeri</a:t>
            </a:r>
          </a:p>
          <a:p>
            <a:pPr>
              <a:buFont typeface="Wingdings" pitchFamily="2" charset="2"/>
              <a:buChar char="ü"/>
            </a:pPr>
            <a:r>
              <a:rPr lang="tr-TR" sz="3600" dirty="0" smtClean="0"/>
              <a:t>Toprağın emme kuvveti</a:t>
            </a:r>
          </a:p>
          <a:p>
            <a:pPr>
              <a:buFont typeface="Wingdings" pitchFamily="2" charset="2"/>
              <a:buChar char="ü"/>
            </a:pPr>
            <a:r>
              <a:rPr lang="tr-TR" sz="3600" dirty="0" smtClean="0"/>
              <a:t>Cisimlerin şişme noktası gibi suyun durumunu gösteren özelliklerdir.</a:t>
            </a:r>
            <a:endParaRPr lang="tr-TR" sz="3600" dirty="0"/>
          </a:p>
        </p:txBody>
      </p:sp>
    </p:spTree>
    <p:extLst>
      <p:ext uri="{BB962C8B-B14F-4D97-AF65-F5344CB8AC3E}">
        <p14:creationId xmlns:p14="http://schemas.microsoft.com/office/powerpoint/2010/main" val="1264006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075240" cy="4525963"/>
          </a:xfrm>
        </p:spPr>
        <p:txBody>
          <a:bodyPr/>
          <a:lstStyle/>
          <a:p>
            <a:pPr algn="just"/>
            <a:r>
              <a:rPr lang="tr-TR" dirty="0" smtClean="0"/>
              <a:t>Toprakta bitkilerin </a:t>
            </a:r>
            <a:r>
              <a:rPr lang="tr-TR" dirty="0" err="1" smtClean="0"/>
              <a:t>alabileceğimiktarda</a:t>
            </a:r>
            <a:r>
              <a:rPr lang="tr-TR" dirty="0" smtClean="0"/>
              <a:t> suda erimiş inorganik tuzlar bol miktarda bulunduğu halde toprağın asidik olması nedeniyle bitkiler bu tuzları alamazlar. Bu olaya </a:t>
            </a:r>
            <a:r>
              <a:rPr lang="tr-TR" b="1" dirty="0" smtClean="0"/>
              <a:t>fizyolojik kuraklık </a:t>
            </a:r>
            <a:r>
              <a:rPr lang="tr-TR" dirty="0" smtClean="0"/>
              <a:t>denir. Toprakta su boldur. Suyun asidik oluşu toprakta bulunan suyun durumunu gösteren diğer bir örnektir.</a:t>
            </a:r>
            <a:endParaRPr lang="tr-TR" dirty="0"/>
          </a:p>
        </p:txBody>
      </p:sp>
    </p:spTree>
    <p:extLst>
      <p:ext uri="{BB962C8B-B14F-4D97-AF65-F5344CB8AC3E}">
        <p14:creationId xmlns:p14="http://schemas.microsoft.com/office/powerpoint/2010/main" val="3574706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003232" cy="6215106"/>
          </a:xfrm>
        </p:spPr>
        <p:txBody>
          <a:bodyPr>
            <a:normAutofit fontScale="92500"/>
          </a:bodyPr>
          <a:lstStyle/>
          <a:p>
            <a:pPr algn="just"/>
            <a:r>
              <a:rPr lang="tr-TR" dirty="0" smtClean="0"/>
              <a:t>Bitkilerde su alımı, iletimi ve </a:t>
            </a:r>
            <a:r>
              <a:rPr lang="tr-TR" dirty="0" err="1" smtClean="0"/>
              <a:t>transpirasyon</a:t>
            </a:r>
            <a:r>
              <a:rPr lang="tr-TR" dirty="0" smtClean="0"/>
              <a:t> bitkideki su ekonomisinin birbirleriyle çok yakın ilgili olan 3 olaydır. Bunlar tüm olarak bitkilerin su bilançosunu karakterize ederler. Bitkilerde su bilançosunun bozulması ya geçici olur ya da uzun süre devam eder. Birinci halin sonu olarak meydana gelen olaylar </a:t>
            </a:r>
            <a:r>
              <a:rPr lang="tr-TR" dirty="0" err="1" smtClean="0"/>
              <a:t>reversibl</a:t>
            </a:r>
            <a:r>
              <a:rPr lang="tr-TR" dirty="0" smtClean="0"/>
              <a:t> (geriye dönüşlü) dır ve şu şekilde sıralanabilir:</a:t>
            </a:r>
          </a:p>
          <a:p>
            <a:pPr>
              <a:buNone/>
            </a:pPr>
            <a:endParaRPr lang="tr-TR" dirty="0" smtClean="0"/>
          </a:p>
          <a:p>
            <a:r>
              <a:rPr lang="tr-TR" b="1" dirty="0" smtClean="0"/>
              <a:t>Negatif su bilançosu </a:t>
            </a:r>
            <a:r>
              <a:rPr lang="tr-TR" b="1" dirty="0" smtClean="0">
                <a:latin typeface="Arial"/>
                <a:cs typeface="Arial"/>
              </a:rPr>
              <a:t>→</a:t>
            </a:r>
            <a:r>
              <a:rPr lang="tr-TR" b="1" dirty="0" smtClean="0"/>
              <a:t> turgor azalması ve </a:t>
            </a:r>
            <a:r>
              <a:rPr lang="tr-TR" b="1" dirty="0" err="1" smtClean="0"/>
              <a:t>osmotik</a:t>
            </a:r>
            <a:r>
              <a:rPr lang="tr-TR" b="1" dirty="0" smtClean="0"/>
              <a:t> basıncın artması </a:t>
            </a:r>
            <a:r>
              <a:rPr lang="tr-TR" b="1" dirty="0" smtClean="0">
                <a:latin typeface="Arial"/>
                <a:cs typeface="Arial"/>
              </a:rPr>
              <a:t>→</a:t>
            </a:r>
            <a:r>
              <a:rPr lang="tr-TR" b="1" dirty="0" smtClean="0"/>
              <a:t> plazma suyunun azalması </a:t>
            </a:r>
            <a:r>
              <a:rPr lang="tr-TR" b="1" dirty="0" smtClean="0">
                <a:latin typeface="Arial"/>
                <a:cs typeface="Arial"/>
              </a:rPr>
              <a:t>→ </a:t>
            </a:r>
            <a:r>
              <a:rPr lang="tr-TR" b="1" dirty="0" smtClean="0"/>
              <a:t>hayati olaylarda duraklama.  </a:t>
            </a:r>
            <a:endParaRPr lang="tr-TR" b="1" dirty="0"/>
          </a:p>
        </p:txBody>
      </p:sp>
    </p:spTree>
    <p:extLst>
      <p:ext uri="{BB962C8B-B14F-4D97-AF65-F5344CB8AC3E}">
        <p14:creationId xmlns:p14="http://schemas.microsoft.com/office/powerpoint/2010/main" val="16379449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28604"/>
            <a:ext cx="8229600" cy="857256"/>
          </a:xfrm>
        </p:spPr>
        <p:txBody>
          <a:bodyPr>
            <a:noAutofit/>
          </a:bodyPr>
          <a:lstStyle/>
          <a:p>
            <a:r>
              <a:rPr lang="tr-TR" sz="2400" b="1" dirty="0" smtClean="0"/>
              <a:t>Negatif su bilançosu </a:t>
            </a:r>
            <a:r>
              <a:rPr lang="tr-TR" sz="2400" b="1" dirty="0" smtClean="0">
                <a:latin typeface="Arial"/>
                <a:cs typeface="Arial"/>
              </a:rPr>
              <a:t>→</a:t>
            </a:r>
            <a:r>
              <a:rPr lang="tr-TR" sz="2400" b="1" dirty="0" smtClean="0"/>
              <a:t> turgor azalması ve </a:t>
            </a:r>
            <a:r>
              <a:rPr lang="tr-TR" sz="2400" b="1" dirty="0" err="1" smtClean="0"/>
              <a:t>osmotik</a:t>
            </a:r>
            <a:r>
              <a:rPr lang="tr-TR" sz="2400" b="1" dirty="0" smtClean="0"/>
              <a:t> basıncın artması </a:t>
            </a:r>
            <a:r>
              <a:rPr lang="tr-TR" sz="2400" b="1" dirty="0" smtClean="0">
                <a:latin typeface="Arial"/>
                <a:cs typeface="Arial"/>
              </a:rPr>
              <a:t>→</a:t>
            </a:r>
            <a:r>
              <a:rPr lang="tr-TR" sz="2400" b="1" dirty="0" smtClean="0"/>
              <a:t> plazma suyunun azalması </a:t>
            </a:r>
            <a:r>
              <a:rPr lang="tr-TR" sz="2400" b="1" dirty="0" smtClean="0">
                <a:latin typeface="Arial"/>
                <a:cs typeface="Arial"/>
              </a:rPr>
              <a:t>→ </a:t>
            </a:r>
            <a:r>
              <a:rPr lang="tr-TR" sz="2400" b="1" dirty="0" smtClean="0"/>
              <a:t>hayati olaylarda duraklama.  </a:t>
            </a:r>
            <a:r>
              <a:rPr lang="tr-TR" sz="2800" b="1" dirty="0" smtClean="0"/>
              <a:t/>
            </a:r>
            <a:br>
              <a:rPr lang="tr-TR" sz="2800" b="1" dirty="0" smtClean="0"/>
            </a:br>
            <a:endParaRPr lang="tr-TR" sz="2800" dirty="0"/>
          </a:p>
        </p:txBody>
      </p:sp>
      <p:sp>
        <p:nvSpPr>
          <p:cNvPr id="3" name="2 İçerik Yer Tutucusu"/>
          <p:cNvSpPr>
            <a:spLocks noGrp="1"/>
          </p:cNvSpPr>
          <p:nvPr>
            <p:ph idx="1"/>
          </p:nvPr>
        </p:nvSpPr>
        <p:spPr>
          <a:xfrm>
            <a:off x="457200" y="1285860"/>
            <a:ext cx="8229600" cy="5286412"/>
          </a:xfrm>
        </p:spPr>
        <p:txBody>
          <a:bodyPr>
            <a:normAutofit fontScale="85000" lnSpcReduction="10000"/>
          </a:bodyPr>
          <a:lstStyle/>
          <a:p>
            <a:r>
              <a:rPr lang="tr-TR" dirty="0" smtClean="0"/>
              <a:t>Burada </a:t>
            </a:r>
            <a:r>
              <a:rPr lang="tr-TR" dirty="0" err="1" smtClean="0"/>
              <a:t>osmotik</a:t>
            </a:r>
            <a:r>
              <a:rPr lang="tr-TR" dirty="0" smtClean="0"/>
              <a:t> basıncın artması doğrudan doğruya su eksikliğinden meydana gelir ve pasif bir olaydır. Eğer su bilançosunda </a:t>
            </a:r>
            <a:r>
              <a:rPr lang="tr-TR" dirty="0" err="1" smtClean="0"/>
              <a:t>letal</a:t>
            </a:r>
            <a:r>
              <a:rPr lang="tr-TR" dirty="0" smtClean="0"/>
              <a:t> (durgun) olmayan bu olaylar sık sık tekrarlanır ve uzun süre devam ederse plazma yeniden bazı fizyolojik özellikler kazanır. Bugün tam olarak aydınlatılamamış </a:t>
            </a:r>
            <a:r>
              <a:rPr lang="tr-TR" dirty="0" err="1" smtClean="0"/>
              <a:t>olanbu</a:t>
            </a:r>
            <a:r>
              <a:rPr lang="tr-TR" dirty="0" smtClean="0"/>
              <a:t> olay ya da plazmadaki fizikokimyasal olayların ya da strüktür değişikliklerin neticesidir. </a:t>
            </a:r>
          </a:p>
          <a:p>
            <a:r>
              <a:rPr lang="tr-TR" dirty="0" smtClean="0"/>
              <a:t>Bu olay sonucunda hücrede hücrenin suyu bağlama kuvvetini artıran bazı </a:t>
            </a:r>
            <a:r>
              <a:rPr lang="tr-TR" dirty="0" err="1" smtClean="0"/>
              <a:t>osmotik</a:t>
            </a:r>
            <a:r>
              <a:rPr lang="tr-TR" dirty="0" smtClean="0"/>
              <a:t> etkili maddeler (şeker, tuz, organik asit gibi) meydana gelir. Bu suretle </a:t>
            </a:r>
            <a:r>
              <a:rPr lang="tr-TR" dirty="0" err="1" smtClean="0"/>
              <a:t>osmotik</a:t>
            </a:r>
            <a:r>
              <a:rPr lang="tr-TR" dirty="0" smtClean="0"/>
              <a:t> değer aktif olarak artar. Bu değişiklikler </a:t>
            </a:r>
            <a:r>
              <a:rPr lang="tr-TR" b="1" dirty="0" err="1" smtClean="0"/>
              <a:t>İrreversible</a:t>
            </a:r>
            <a:r>
              <a:rPr lang="tr-TR" b="1" dirty="0" smtClean="0"/>
              <a:t> (geriye dönüşsüz) </a:t>
            </a:r>
            <a:r>
              <a:rPr lang="tr-TR" dirty="0" smtClean="0"/>
              <a:t>dır. </a:t>
            </a:r>
          </a:p>
        </p:txBody>
      </p:sp>
    </p:spTree>
    <p:extLst>
      <p:ext uri="{BB962C8B-B14F-4D97-AF65-F5344CB8AC3E}">
        <p14:creationId xmlns:p14="http://schemas.microsoft.com/office/powerpoint/2010/main" val="1526693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14422"/>
            <a:ext cx="8229600" cy="4911741"/>
          </a:xfrm>
        </p:spPr>
        <p:txBody>
          <a:bodyPr/>
          <a:lstStyle/>
          <a:p>
            <a:pPr algn="ctr"/>
            <a:r>
              <a:rPr lang="tr-TR" dirty="0"/>
              <a:t>Bu durum </a:t>
            </a:r>
            <a:r>
              <a:rPr lang="tr-TR" dirty="0" err="1"/>
              <a:t>kseromorf</a:t>
            </a:r>
            <a:r>
              <a:rPr lang="tr-TR" dirty="0"/>
              <a:t> yapılı yeni organların oluşmasına neden olur. Aktif olarak beliren bu reaksiyon zinciri de şu şekilde gösterilebilir: </a:t>
            </a:r>
            <a:br>
              <a:rPr lang="tr-TR" dirty="0"/>
            </a:br>
            <a:endParaRPr lang="tr-TR" dirty="0" smtClean="0"/>
          </a:p>
          <a:p>
            <a:pPr>
              <a:buFont typeface="Wingdings" pitchFamily="2" charset="2"/>
              <a:buChar char="ü"/>
            </a:pPr>
            <a:r>
              <a:rPr lang="tr-TR" b="1" dirty="0" smtClean="0"/>
              <a:t>Regülasyon olayları ve plazma strüktürünün değişmesi </a:t>
            </a:r>
            <a:r>
              <a:rPr lang="tr-TR" b="1" dirty="0" smtClean="0">
                <a:latin typeface="Arial"/>
                <a:cs typeface="Arial"/>
              </a:rPr>
              <a:t>→ </a:t>
            </a:r>
            <a:r>
              <a:rPr lang="tr-TR" b="1" dirty="0" smtClean="0"/>
              <a:t>farklı yapıda yeni organların meydana gelmesi</a:t>
            </a:r>
            <a:endParaRPr lang="tr-TR" b="1" dirty="0"/>
          </a:p>
        </p:txBody>
      </p:sp>
    </p:spTree>
    <p:extLst>
      <p:ext uri="{BB962C8B-B14F-4D97-AF65-F5344CB8AC3E}">
        <p14:creationId xmlns:p14="http://schemas.microsoft.com/office/powerpoint/2010/main" val="30083403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Bitkilerde </a:t>
            </a:r>
            <a:r>
              <a:rPr lang="tr-TR" sz="3200" b="1" dirty="0" err="1" smtClean="0"/>
              <a:t>kseromorf</a:t>
            </a:r>
            <a:r>
              <a:rPr lang="tr-TR" sz="3200" b="1" dirty="0" smtClean="0"/>
              <a:t> yapı </a:t>
            </a:r>
            <a:r>
              <a:rPr lang="tr-TR" sz="3200" dirty="0" smtClean="0"/>
              <a:t>adı altında topladığımız özellikler şunlardır:</a:t>
            </a:r>
            <a:endParaRPr lang="tr-TR" sz="3200" dirty="0"/>
          </a:p>
        </p:txBody>
      </p:sp>
      <p:sp>
        <p:nvSpPr>
          <p:cNvPr id="3" name="2 İçerik Yer Tutucusu"/>
          <p:cNvSpPr>
            <a:spLocks noGrp="1"/>
          </p:cNvSpPr>
          <p:nvPr>
            <p:ph idx="1"/>
          </p:nvPr>
        </p:nvSpPr>
        <p:spPr/>
        <p:txBody>
          <a:bodyPr>
            <a:normAutofit lnSpcReduction="10000"/>
          </a:bodyPr>
          <a:lstStyle/>
          <a:p>
            <a:pPr marL="514350" indent="-514350">
              <a:buFont typeface="+mj-lt"/>
              <a:buAutoNum type="arabicParenR"/>
            </a:pPr>
            <a:r>
              <a:rPr lang="tr-TR" dirty="0" smtClean="0"/>
              <a:t>Hacim aynı kalmak şartıyla yüzeyin azaltılması</a:t>
            </a:r>
          </a:p>
          <a:p>
            <a:pPr marL="514350" indent="-514350">
              <a:buFont typeface="+mj-lt"/>
              <a:buAutoNum type="arabicParenR"/>
            </a:pPr>
            <a:r>
              <a:rPr lang="tr-TR" dirty="0" err="1" smtClean="0"/>
              <a:t>Epidermis</a:t>
            </a:r>
            <a:r>
              <a:rPr lang="tr-TR" dirty="0" smtClean="0"/>
              <a:t> ve </a:t>
            </a:r>
            <a:r>
              <a:rPr lang="tr-TR" dirty="0" err="1" smtClean="0"/>
              <a:t>kutikula</a:t>
            </a:r>
            <a:r>
              <a:rPr lang="tr-TR" dirty="0" smtClean="0"/>
              <a:t> tabakasının kalınlaşması</a:t>
            </a:r>
          </a:p>
          <a:p>
            <a:pPr marL="514350" indent="-514350">
              <a:buFont typeface="+mj-lt"/>
              <a:buAutoNum type="arabicParenR"/>
            </a:pPr>
            <a:r>
              <a:rPr lang="tr-TR" dirty="0" err="1" smtClean="0"/>
              <a:t>Palizat</a:t>
            </a:r>
            <a:r>
              <a:rPr lang="tr-TR" dirty="0" smtClean="0"/>
              <a:t> parankimasında artma, sünger parankimasında ve hücreler arası boşluklarda azalma</a:t>
            </a:r>
          </a:p>
          <a:p>
            <a:pPr marL="514350" indent="-514350">
              <a:buFont typeface="+mj-lt"/>
              <a:buAutoNum type="arabicParenR"/>
            </a:pPr>
            <a:r>
              <a:rPr lang="tr-TR" dirty="0" err="1" smtClean="0"/>
              <a:t>Stomaların</a:t>
            </a:r>
            <a:r>
              <a:rPr lang="tr-TR" dirty="0" smtClean="0"/>
              <a:t> içe gömülmesi ve birim alan başına düşen </a:t>
            </a:r>
            <a:r>
              <a:rPr lang="tr-TR" dirty="0" err="1" smtClean="0"/>
              <a:t>stoma</a:t>
            </a:r>
            <a:r>
              <a:rPr lang="tr-TR" dirty="0" smtClean="0"/>
              <a:t> sayısının azalması, </a:t>
            </a:r>
            <a:r>
              <a:rPr lang="tr-TR" dirty="0" err="1" smtClean="0"/>
              <a:t>epidermis</a:t>
            </a:r>
            <a:r>
              <a:rPr lang="tr-TR" dirty="0" smtClean="0"/>
              <a:t> ve </a:t>
            </a:r>
            <a:r>
              <a:rPr lang="tr-TR" dirty="0" err="1" smtClean="0"/>
              <a:t>stoma</a:t>
            </a:r>
            <a:r>
              <a:rPr lang="tr-TR" dirty="0" smtClean="0"/>
              <a:t> hücrelerinin küçülmesi</a:t>
            </a:r>
          </a:p>
        </p:txBody>
      </p:sp>
    </p:spTree>
    <p:extLst>
      <p:ext uri="{BB962C8B-B14F-4D97-AF65-F5344CB8AC3E}">
        <p14:creationId xmlns:p14="http://schemas.microsoft.com/office/powerpoint/2010/main" val="2319555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643602"/>
          </a:xfrm>
        </p:spPr>
        <p:txBody>
          <a:bodyPr>
            <a:normAutofit lnSpcReduction="10000"/>
          </a:bodyPr>
          <a:lstStyle/>
          <a:p>
            <a:pPr marL="514350" indent="-514350">
              <a:buFont typeface="+mj-lt"/>
              <a:buAutoNum type="arabicParenR" startAt="5"/>
            </a:pPr>
            <a:r>
              <a:rPr lang="tr-TR" dirty="0" err="1" smtClean="0"/>
              <a:t>Sklerenkima</a:t>
            </a:r>
            <a:r>
              <a:rPr lang="tr-TR" dirty="0" smtClean="0"/>
              <a:t> dokusunun ve iletim dokusunun iyi gelişmesi, yaprak damarlarının sıklaşması</a:t>
            </a:r>
          </a:p>
          <a:p>
            <a:pPr marL="514350" indent="-514350">
              <a:buFont typeface="+mj-lt"/>
              <a:buAutoNum type="arabicParenR" startAt="5"/>
            </a:pPr>
            <a:r>
              <a:rPr lang="tr-TR" dirty="0" smtClean="0"/>
              <a:t>Tüylerin sıklaşması</a:t>
            </a:r>
          </a:p>
          <a:p>
            <a:pPr marL="514350" indent="-514350">
              <a:buFont typeface="+mj-lt"/>
              <a:buAutoNum type="arabicParenR" startAt="5"/>
            </a:pPr>
            <a:r>
              <a:rPr lang="tr-TR" dirty="0" smtClean="0"/>
              <a:t>Kök, gövde ve yapraklarda </a:t>
            </a:r>
            <a:r>
              <a:rPr lang="tr-TR" dirty="0" err="1" smtClean="0"/>
              <a:t>sukkulent</a:t>
            </a:r>
            <a:r>
              <a:rPr lang="tr-TR" dirty="0" smtClean="0"/>
              <a:t> yani su biriktirme özelliğinin artışı</a:t>
            </a:r>
          </a:p>
          <a:p>
            <a:pPr marL="514350" indent="-514350">
              <a:buFont typeface="+mj-lt"/>
              <a:buAutoNum type="arabicParenR" startAt="5"/>
            </a:pPr>
            <a:r>
              <a:rPr lang="tr-TR" dirty="0" smtClean="0"/>
              <a:t>İyi gelişmiş bir kök sisteminin meydana gelmesi</a:t>
            </a:r>
          </a:p>
          <a:p>
            <a:pPr marL="514350" indent="-514350">
              <a:buFont typeface="+mj-lt"/>
              <a:buAutoNum type="arabicParenR" startAt="5"/>
            </a:pPr>
            <a:r>
              <a:rPr lang="tr-TR" dirty="0" smtClean="0"/>
              <a:t>Yaprakların kıvrılması, profil duruma geçmesi ve yaprak yüzeyinin parlaması</a:t>
            </a:r>
          </a:p>
          <a:p>
            <a:pPr marL="514350" indent="-514350">
              <a:buFont typeface="+mj-lt"/>
              <a:buAutoNum type="arabicParenR" startAt="5"/>
            </a:pPr>
            <a:r>
              <a:rPr lang="tr-TR" dirty="0" smtClean="0"/>
              <a:t>Hücre özsuyunun </a:t>
            </a:r>
            <a:r>
              <a:rPr lang="tr-TR" dirty="0" err="1" smtClean="0"/>
              <a:t>viskos</a:t>
            </a:r>
            <a:r>
              <a:rPr lang="tr-TR" dirty="0" smtClean="0"/>
              <a:t> oluşu ve </a:t>
            </a:r>
            <a:r>
              <a:rPr lang="tr-TR" dirty="0" err="1" smtClean="0"/>
              <a:t>eterik</a:t>
            </a:r>
            <a:r>
              <a:rPr lang="tr-TR" dirty="0" smtClean="0"/>
              <a:t> yağların oluşması</a:t>
            </a:r>
          </a:p>
          <a:p>
            <a:endParaRPr lang="tr-TR" dirty="0"/>
          </a:p>
        </p:txBody>
      </p:sp>
    </p:spTree>
    <p:extLst>
      <p:ext uri="{BB962C8B-B14F-4D97-AF65-F5344CB8AC3E}">
        <p14:creationId xmlns:p14="http://schemas.microsoft.com/office/powerpoint/2010/main" val="34546793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340768"/>
            <a:ext cx="8147248" cy="5112568"/>
          </a:xfrm>
        </p:spPr>
        <p:txBody>
          <a:bodyPr/>
          <a:lstStyle/>
          <a:p>
            <a:pPr algn="just"/>
            <a:r>
              <a:rPr lang="tr-TR" dirty="0" smtClean="0"/>
              <a:t>Bazen </a:t>
            </a:r>
            <a:r>
              <a:rPr lang="tr-TR" dirty="0" err="1" smtClean="0"/>
              <a:t>kseromorf</a:t>
            </a:r>
            <a:r>
              <a:rPr lang="tr-TR" dirty="0" smtClean="0"/>
              <a:t> yapı su eksikliğinden başka nedenlerle de oluşabilir. Örneğin; yetişme yerindeki azot noksanlığı ve fazla ıslak topraklardaki oksijen eksikliği de bu bitkilerde </a:t>
            </a:r>
            <a:r>
              <a:rPr lang="tr-TR" dirty="0" err="1" smtClean="0"/>
              <a:t>kseromorf</a:t>
            </a:r>
            <a:r>
              <a:rPr lang="tr-TR" dirty="0" smtClean="0"/>
              <a:t> belirtileri meydana getirir. Bu şekilde meydana gelen </a:t>
            </a:r>
            <a:r>
              <a:rPr lang="tr-TR" dirty="0" err="1" smtClean="0"/>
              <a:t>kseromorfiye</a:t>
            </a:r>
            <a:r>
              <a:rPr lang="tr-TR" dirty="0" smtClean="0"/>
              <a:t> </a:t>
            </a:r>
            <a:r>
              <a:rPr lang="tr-TR" b="1" dirty="0" err="1" smtClean="0"/>
              <a:t>Peinomorfoz</a:t>
            </a:r>
            <a:r>
              <a:rPr lang="tr-TR" dirty="0" smtClean="0"/>
              <a:t> denir.</a:t>
            </a:r>
            <a:endParaRPr lang="tr-TR" dirty="0"/>
          </a:p>
        </p:txBody>
      </p:sp>
    </p:spTree>
    <p:extLst>
      <p:ext uri="{BB962C8B-B14F-4D97-AF65-F5344CB8AC3E}">
        <p14:creationId xmlns:p14="http://schemas.microsoft.com/office/powerpoint/2010/main" val="1775156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916832"/>
            <a:ext cx="5184576" cy="3661867"/>
          </a:xfrm>
        </p:spPr>
        <p:txBody>
          <a:bodyPr>
            <a:normAutofit/>
          </a:bodyPr>
          <a:lstStyle/>
          <a:p>
            <a:pPr algn="ctr">
              <a:buNone/>
            </a:pPr>
            <a:r>
              <a:rPr lang="tr-TR" sz="4800" b="1" dirty="0" smtClean="0"/>
              <a:t>İKLİM FAKTÖRLERİNDEN SU</a:t>
            </a:r>
            <a:endParaRPr lang="tr-TR" sz="4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003232" cy="5217443"/>
          </a:xfrm>
        </p:spPr>
        <p:txBody>
          <a:bodyPr>
            <a:normAutofit fontScale="92500" lnSpcReduction="10000"/>
          </a:bodyPr>
          <a:lstStyle/>
          <a:p>
            <a:pPr algn="just"/>
            <a:r>
              <a:rPr lang="tr-TR" dirty="0" smtClean="0"/>
              <a:t>Bir ağacın muhtelif su şartlarında (</a:t>
            </a:r>
            <a:r>
              <a:rPr lang="tr-TR" dirty="0" err="1" smtClean="0"/>
              <a:t>hidratür</a:t>
            </a:r>
            <a:r>
              <a:rPr lang="tr-TR" dirty="0" smtClean="0"/>
              <a:t> şartlarında) yetişen güneş ve gölge yapraklarını incelersek, turgor durumunda </a:t>
            </a:r>
            <a:r>
              <a:rPr lang="tr-TR" dirty="0" err="1" smtClean="0"/>
              <a:t>osmotik</a:t>
            </a:r>
            <a:r>
              <a:rPr lang="tr-TR" dirty="0" smtClean="0"/>
              <a:t> değerin güneş yapraklarında gölge yapraklarından daha yüksek olduğunu görürüz. Güneş yaprakları </a:t>
            </a:r>
            <a:r>
              <a:rPr lang="tr-TR" dirty="0" err="1" smtClean="0"/>
              <a:t>kseromorf</a:t>
            </a:r>
            <a:r>
              <a:rPr lang="tr-TR" dirty="0" smtClean="0"/>
              <a:t> bir yapı gösterirler ve su noksanlığına daha iyi intibak etmişlerdir.</a:t>
            </a:r>
          </a:p>
          <a:p>
            <a:pPr algn="just">
              <a:buNone/>
            </a:pPr>
            <a:endParaRPr lang="tr-TR" dirty="0" smtClean="0"/>
          </a:p>
          <a:p>
            <a:pPr algn="just"/>
            <a:r>
              <a:rPr lang="tr-TR" dirty="0" smtClean="0"/>
              <a:t>Özellikle kurak bölgelerde yetişen bitkilerde su ile </a:t>
            </a:r>
            <a:r>
              <a:rPr lang="tr-TR" dirty="0" err="1" smtClean="0"/>
              <a:t>kseromorfi</a:t>
            </a:r>
            <a:r>
              <a:rPr lang="tr-TR" dirty="0" smtClean="0"/>
              <a:t> derecesi arasında sıkı bir ilişki vardır. </a:t>
            </a:r>
            <a:endParaRPr lang="tr-TR" dirty="0"/>
          </a:p>
        </p:txBody>
      </p:sp>
    </p:spTree>
    <p:extLst>
      <p:ext uri="{BB962C8B-B14F-4D97-AF65-F5344CB8AC3E}">
        <p14:creationId xmlns:p14="http://schemas.microsoft.com/office/powerpoint/2010/main" val="980671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439850"/>
          </a:xfrm>
        </p:spPr>
        <p:txBody>
          <a:bodyPr>
            <a:noAutofit/>
          </a:bodyPr>
          <a:lstStyle/>
          <a:p>
            <a:r>
              <a:rPr lang="tr-TR" sz="3000" b="1" dirty="0" smtClean="0"/>
              <a:t>Amerika’nın Arizona bölgesinde kayalıkların arasındaki nemli yerlerde yetişen </a:t>
            </a:r>
            <a:r>
              <a:rPr lang="tr-TR" sz="3000" b="1" i="1" dirty="0" err="1" smtClean="0"/>
              <a:t>Encelia</a:t>
            </a:r>
            <a:r>
              <a:rPr lang="tr-TR" sz="3000" b="1" i="1" dirty="0" smtClean="0"/>
              <a:t> </a:t>
            </a:r>
            <a:r>
              <a:rPr lang="tr-TR" sz="3000" b="1" i="1" dirty="0" err="1" smtClean="0"/>
              <a:t>farinosa</a:t>
            </a:r>
            <a:r>
              <a:rPr lang="tr-TR" sz="3000" b="1" i="1" dirty="0" smtClean="0"/>
              <a:t> </a:t>
            </a:r>
            <a:r>
              <a:rPr lang="tr-TR" sz="3000" b="1" dirty="0" smtClean="0"/>
              <a:t>(</a:t>
            </a:r>
            <a:r>
              <a:rPr lang="tr-TR" sz="3000" b="1" dirty="0" err="1" smtClean="0"/>
              <a:t>Asteraceae</a:t>
            </a:r>
            <a:r>
              <a:rPr lang="tr-TR" sz="3000" b="1" dirty="0" smtClean="0"/>
              <a:t>) adlı bir bitkide bu ilişkiyi inceleyelim.</a:t>
            </a:r>
            <a:endParaRPr lang="tr-TR" sz="3000" b="1" dirty="0"/>
          </a:p>
        </p:txBody>
      </p:sp>
      <p:sp>
        <p:nvSpPr>
          <p:cNvPr id="3" name="2 İçerik Yer Tutucusu"/>
          <p:cNvSpPr>
            <a:spLocks noGrp="1"/>
          </p:cNvSpPr>
          <p:nvPr>
            <p:ph idx="1"/>
          </p:nvPr>
        </p:nvSpPr>
        <p:spPr>
          <a:xfrm>
            <a:off x="457200" y="1928802"/>
            <a:ext cx="8075240" cy="4357718"/>
          </a:xfrm>
        </p:spPr>
        <p:txBody>
          <a:bodyPr>
            <a:noAutofit/>
          </a:bodyPr>
          <a:lstStyle/>
          <a:p>
            <a:pPr algn="just">
              <a:buFont typeface="Wingdings" pitchFamily="2" charset="2"/>
              <a:buChar char="ü"/>
            </a:pPr>
            <a:r>
              <a:rPr lang="tr-TR" dirty="0" smtClean="0"/>
              <a:t>Optimal su şartlarında bitki büyük, az tüylü, yeşil renkli ve </a:t>
            </a:r>
            <a:r>
              <a:rPr lang="tr-TR" dirty="0" err="1" smtClean="0"/>
              <a:t>osmotik</a:t>
            </a:r>
            <a:r>
              <a:rPr lang="tr-TR" dirty="0" smtClean="0"/>
              <a:t> değeri 23-24 </a:t>
            </a:r>
            <a:r>
              <a:rPr lang="tr-TR" dirty="0" err="1" smtClean="0"/>
              <a:t>Atm</a:t>
            </a:r>
            <a:r>
              <a:rPr lang="tr-TR" dirty="0" smtClean="0"/>
              <a:t>. olan yapraklar taşır. Bunları </a:t>
            </a:r>
            <a:r>
              <a:rPr lang="tr-TR" b="1" dirty="0" err="1" smtClean="0"/>
              <a:t>higromorf</a:t>
            </a:r>
            <a:r>
              <a:rPr lang="tr-TR" dirty="0" smtClean="0"/>
              <a:t> olarak isimlendirebiliriz. </a:t>
            </a:r>
          </a:p>
          <a:p>
            <a:pPr algn="just">
              <a:buFont typeface="Wingdings" pitchFamily="2" charset="2"/>
              <a:buChar char="ü"/>
            </a:pPr>
            <a:r>
              <a:rPr lang="tr-TR" dirty="0" smtClean="0"/>
              <a:t>Bitkide su temini güçleştikçe </a:t>
            </a:r>
            <a:r>
              <a:rPr lang="tr-TR" dirty="0" err="1" smtClean="0"/>
              <a:t>ozmotik</a:t>
            </a:r>
            <a:r>
              <a:rPr lang="tr-TR" dirty="0" smtClean="0"/>
              <a:t> değer 28 </a:t>
            </a:r>
            <a:r>
              <a:rPr lang="tr-TR" dirty="0" err="1" smtClean="0"/>
              <a:t>Atm</a:t>
            </a:r>
            <a:r>
              <a:rPr lang="tr-TR" dirty="0" smtClean="0"/>
              <a:t>. ‘e yükselir. Meydana gelen yeni yapraklar daha küçük, tüylü ve beyazımtırak renklidir. Yani </a:t>
            </a:r>
            <a:r>
              <a:rPr lang="tr-TR" b="1" dirty="0" err="1" smtClean="0"/>
              <a:t>mezomorf</a:t>
            </a:r>
            <a:r>
              <a:rPr lang="tr-TR" dirty="0" err="1" smtClean="0"/>
              <a:t>’turlar</a:t>
            </a:r>
            <a:r>
              <a:rPr lang="tr-TR" dirty="0" smtClean="0"/>
              <a:t>. </a:t>
            </a:r>
          </a:p>
        </p:txBody>
      </p:sp>
    </p:spTree>
    <p:extLst>
      <p:ext uri="{BB962C8B-B14F-4D97-AF65-F5344CB8AC3E}">
        <p14:creationId xmlns:p14="http://schemas.microsoft.com/office/powerpoint/2010/main" val="17687378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340768"/>
            <a:ext cx="7848872" cy="5072098"/>
          </a:xfrm>
        </p:spPr>
        <p:txBody>
          <a:bodyPr/>
          <a:lstStyle/>
          <a:p>
            <a:pPr algn="just">
              <a:buFont typeface="Wingdings" pitchFamily="2" charset="2"/>
              <a:buChar char="ü"/>
            </a:pPr>
            <a:r>
              <a:rPr lang="tr-TR" dirty="0" smtClean="0"/>
              <a:t>Eğer kuraklık uzun süre devam ederse </a:t>
            </a:r>
            <a:r>
              <a:rPr lang="tr-TR" dirty="0" err="1" smtClean="0"/>
              <a:t>osmotik</a:t>
            </a:r>
            <a:r>
              <a:rPr lang="tr-TR" dirty="0" smtClean="0"/>
              <a:t> değer 36-38 </a:t>
            </a:r>
            <a:r>
              <a:rPr lang="tr-TR" dirty="0" err="1" smtClean="0"/>
              <a:t>Atm</a:t>
            </a:r>
            <a:r>
              <a:rPr lang="tr-TR" dirty="0" smtClean="0"/>
              <a:t>.’e yükselir. Daha küçük ve </a:t>
            </a:r>
            <a:r>
              <a:rPr lang="tr-TR" b="1" dirty="0" err="1" smtClean="0"/>
              <a:t>kseromorf</a:t>
            </a:r>
            <a:r>
              <a:rPr lang="tr-TR" dirty="0" smtClean="0"/>
              <a:t> yapılı yapraklar oluşur. Bu esnada bitki </a:t>
            </a:r>
            <a:r>
              <a:rPr lang="tr-TR" dirty="0" err="1" smtClean="0"/>
              <a:t>higromorf</a:t>
            </a:r>
            <a:r>
              <a:rPr lang="tr-TR" dirty="0" smtClean="0"/>
              <a:t> yapraklarını kaybeder. Uzun süren bir kuraklıktan sonra </a:t>
            </a:r>
            <a:r>
              <a:rPr lang="tr-TR" dirty="0" err="1" smtClean="0"/>
              <a:t>osmotik</a:t>
            </a:r>
            <a:r>
              <a:rPr lang="tr-TR" dirty="0" smtClean="0"/>
              <a:t> değer 55 </a:t>
            </a:r>
            <a:r>
              <a:rPr lang="tr-TR" dirty="0" err="1" smtClean="0"/>
              <a:t>Atm</a:t>
            </a:r>
            <a:r>
              <a:rPr lang="tr-TR" dirty="0" smtClean="0"/>
              <a:t>.’e çıkınca bütün yapraklar dökülür ve yalnızca tepe tomurcuğu kalır.</a:t>
            </a:r>
          </a:p>
          <a:p>
            <a:endParaRPr lang="tr-TR" dirty="0"/>
          </a:p>
        </p:txBody>
      </p:sp>
    </p:spTree>
    <p:extLst>
      <p:ext uri="{BB962C8B-B14F-4D97-AF65-F5344CB8AC3E}">
        <p14:creationId xmlns:p14="http://schemas.microsoft.com/office/powerpoint/2010/main" val="25772433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6000792"/>
          </a:xfrm>
        </p:spPr>
        <p:txBody>
          <a:bodyPr>
            <a:normAutofit/>
          </a:bodyPr>
          <a:lstStyle/>
          <a:p>
            <a:pPr algn="ctr">
              <a:buNone/>
            </a:pPr>
            <a:r>
              <a:rPr lang="tr-TR" b="1" dirty="0" smtClean="0"/>
              <a:t>    </a:t>
            </a:r>
            <a:r>
              <a:rPr lang="tr-TR" sz="2800" b="1" dirty="0" smtClean="0"/>
              <a:t>Bitki türleri su durumundaki değişmelere karşı çok farklı şekilde davranırlar. Bu farklı davranış kısmen organlaşma şekillerine kısmen de yetişme yerindeki şartlara adapte olma durumlarına bağlıdır. Buna göre ekolojik bakımdan bitkileri iki büyük gruba ayırabiliriz:</a:t>
            </a:r>
          </a:p>
          <a:p>
            <a:pPr marL="514350" indent="-514350">
              <a:buFont typeface="+mj-lt"/>
              <a:buAutoNum type="arabicParenR"/>
            </a:pPr>
            <a:r>
              <a:rPr lang="tr-TR" sz="2800" dirty="0" smtClean="0"/>
              <a:t>1-</a:t>
            </a:r>
            <a:r>
              <a:rPr lang="tr-TR" sz="2800" dirty="0" err="1" smtClean="0"/>
              <a:t>Hidrolabil</a:t>
            </a:r>
            <a:r>
              <a:rPr lang="tr-TR" sz="2800" dirty="0" smtClean="0"/>
              <a:t> Tipler</a:t>
            </a:r>
          </a:p>
          <a:p>
            <a:pPr marL="514350" indent="-514350">
              <a:buFont typeface="+mj-lt"/>
              <a:buAutoNum type="arabicParenR"/>
            </a:pPr>
            <a:r>
              <a:rPr lang="tr-TR" sz="2800" dirty="0" smtClean="0"/>
              <a:t>2-</a:t>
            </a:r>
            <a:r>
              <a:rPr lang="tr-TR" sz="2800" dirty="0" err="1" smtClean="0"/>
              <a:t>Hisrostabil</a:t>
            </a:r>
            <a:r>
              <a:rPr lang="tr-TR" sz="2800" dirty="0" smtClean="0"/>
              <a:t> Tipler</a:t>
            </a:r>
          </a:p>
          <a:p>
            <a:pPr marL="514350" indent="-514350">
              <a:buNone/>
            </a:pPr>
            <a:endParaRPr lang="tr-TR" sz="2800" dirty="0" smtClean="0"/>
          </a:p>
          <a:p>
            <a:pPr marL="514350" indent="-514350">
              <a:buFont typeface="+mj-lt"/>
              <a:buAutoNum type="alphaLcParenR"/>
            </a:pPr>
            <a:r>
              <a:rPr lang="tr-TR" sz="2800" dirty="0" err="1" smtClean="0"/>
              <a:t>Stenohydre</a:t>
            </a:r>
            <a:r>
              <a:rPr lang="tr-TR" sz="2800" dirty="0" smtClean="0"/>
              <a:t> Bitkiler</a:t>
            </a:r>
          </a:p>
          <a:p>
            <a:pPr marL="514350" indent="-514350">
              <a:buFont typeface="+mj-lt"/>
              <a:buAutoNum type="alphaLcParenR"/>
            </a:pPr>
            <a:r>
              <a:rPr lang="tr-TR" sz="2800" dirty="0" err="1" smtClean="0"/>
              <a:t>Euryhydre</a:t>
            </a:r>
            <a:r>
              <a:rPr lang="tr-TR" sz="2800" dirty="0" smtClean="0"/>
              <a:t> Bitkiler</a:t>
            </a:r>
            <a:endParaRPr lang="tr-TR" sz="2800" dirty="0"/>
          </a:p>
        </p:txBody>
      </p:sp>
    </p:spTree>
    <p:extLst>
      <p:ext uri="{BB962C8B-B14F-4D97-AF65-F5344CB8AC3E}">
        <p14:creationId xmlns:p14="http://schemas.microsoft.com/office/powerpoint/2010/main" val="30936847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642942"/>
          </a:xfrm>
        </p:spPr>
        <p:txBody>
          <a:bodyPr>
            <a:normAutofit/>
          </a:bodyPr>
          <a:lstStyle/>
          <a:p>
            <a:r>
              <a:rPr lang="tr-TR" sz="3600" b="1" dirty="0" smtClean="0"/>
              <a:t>1-</a:t>
            </a:r>
            <a:r>
              <a:rPr lang="tr-TR" sz="3600" b="1" dirty="0" err="1" smtClean="0"/>
              <a:t>Hidrolabil</a:t>
            </a:r>
            <a:r>
              <a:rPr lang="tr-TR" sz="3600" b="1" dirty="0" smtClean="0"/>
              <a:t> Tipler:</a:t>
            </a:r>
            <a:endParaRPr lang="tr-TR" sz="3600" b="1" dirty="0"/>
          </a:p>
        </p:txBody>
      </p:sp>
      <p:sp>
        <p:nvSpPr>
          <p:cNvPr id="3" name="2 İçerik Yer Tutucusu"/>
          <p:cNvSpPr>
            <a:spLocks noGrp="1"/>
          </p:cNvSpPr>
          <p:nvPr>
            <p:ph idx="1"/>
          </p:nvPr>
        </p:nvSpPr>
        <p:spPr>
          <a:xfrm>
            <a:off x="457200" y="1500174"/>
            <a:ext cx="8147248" cy="5143536"/>
          </a:xfrm>
        </p:spPr>
        <p:txBody>
          <a:bodyPr>
            <a:normAutofit/>
          </a:bodyPr>
          <a:lstStyle/>
          <a:p>
            <a:pPr algn="just"/>
            <a:r>
              <a:rPr lang="tr-TR" dirty="0" smtClean="0"/>
              <a:t>Bu gruba ilkel bitkiler yani bakteriler, algler, mantarlar, likenler ve </a:t>
            </a:r>
            <a:r>
              <a:rPr lang="tr-TR" dirty="0" err="1" smtClean="0"/>
              <a:t>musciler</a:t>
            </a:r>
            <a:r>
              <a:rPr lang="tr-TR" dirty="0" smtClean="0"/>
              <a:t> dahildir. </a:t>
            </a:r>
          </a:p>
          <a:p>
            <a:pPr algn="just">
              <a:buNone/>
            </a:pPr>
            <a:endParaRPr lang="tr-TR" dirty="0" smtClean="0"/>
          </a:p>
          <a:p>
            <a:pPr algn="just">
              <a:buFont typeface="Wingdings" pitchFamily="2" charset="2"/>
              <a:buChar char="ü"/>
            </a:pPr>
            <a:r>
              <a:rPr lang="tr-TR" dirty="0" smtClean="0"/>
              <a:t>Bunların plazmalarının </a:t>
            </a:r>
            <a:r>
              <a:rPr lang="tr-TR" dirty="0" err="1" smtClean="0"/>
              <a:t>hidratasyon</a:t>
            </a:r>
            <a:r>
              <a:rPr lang="tr-TR" dirty="0" smtClean="0"/>
              <a:t> (su durumu) derecesini ortamın değişen nemi tayin eder. </a:t>
            </a:r>
          </a:p>
          <a:p>
            <a:pPr algn="just">
              <a:buNone/>
            </a:pPr>
            <a:endParaRPr lang="tr-TR" dirty="0" smtClean="0"/>
          </a:p>
          <a:p>
            <a:pPr algn="just">
              <a:buFont typeface="Wingdings" pitchFamily="2" charset="2"/>
              <a:buChar char="ü"/>
            </a:pPr>
            <a:r>
              <a:rPr lang="tr-TR" dirty="0" smtClean="0"/>
              <a:t>Kendilerine has </a:t>
            </a:r>
            <a:r>
              <a:rPr lang="tr-TR" dirty="0" err="1" smtClean="0"/>
              <a:t>hidratürleri</a:t>
            </a:r>
            <a:r>
              <a:rPr lang="tr-TR" dirty="0" smtClean="0"/>
              <a:t> yoktur.</a:t>
            </a:r>
          </a:p>
          <a:p>
            <a:pPr>
              <a:buNone/>
            </a:pPr>
            <a:r>
              <a:rPr lang="tr-TR" dirty="0" smtClean="0"/>
              <a:t> </a:t>
            </a:r>
          </a:p>
        </p:txBody>
      </p:sp>
    </p:spTree>
    <p:extLst>
      <p:ext uri="{BB962C8B-B14F-4D97-AF65-F5344CB8AC3E}">
        <p14:creationId xmlns:p14="http://schemas.microsoft.com/office/powerpoint/2010/main" val="30188752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881286"/>
          </a:xfrm>
        </p:spPr>
        <p:txBody>
          <a:bodyPr>
            <a:normAutofit fontScale="85000" lnSpcReduction="10000"/>
          </a:bodyPr>
          <a:lstStyle/>
          <a:p>
            <a:pPr>
              <a:buFont typeface="Wingdings" pitchFamily="2" charset="2"/>
              <a:buChar char="ü"/>
            </a:pPr>
            <a:r>
              <a:rPr lang="tr-TR" dirty="0" smtClean="0"/>
              <a:t>Aktiviteleri ve büyümeleri üzerinde yaşadıkları ortamdan alacakları suya, yahut etraflarındaki atmosferden temin edecekleri su ve su buharına bağlıdır. </a:t>
            </a:r>
          </a:p>
          <a:p>
            <a:pPr>
              <a:buNone/>
            </a:pPr>
            <a:endParaRPr lang="tr-TR" dirty="0" smtClean="0"/>
          </a:p>
          <a:p>
            <a:pPr>
              <a:buFont typeface="Wingdings" pitchFamily="2" charset="2"/>
              <a:buChar char="ü"/>
            </a:pPr>
            <a:r>
              <a:rPr lang="tr-TR" dirty="0" smtClean="0"/>
              <a:t>Kurak ortamda, tıpkı şişme yeteneğinde olan cansız bir cisim gibi kurur ve </a:t>
            </a:r>
            <a:r>
              <a:rPr lang="tr-TR" dirty="0" err="1" smtClean="0"/>
              <a:t>latent</a:t>
            </a:r>
            <a:r>
              <a:rPr lang="tr-TR" dirty="0" smtClean="0"/>
              <a:t> duruma geçerler. Bu gruptaki bitkilerin büyük bir kısmı nemli ortamlarda yaşarlar. Aralarında çöllere kadar yayılan türler de vardır. Örneğin; Güney Batı Afrika çöllerinde kuvars kayaları altında yeşil bir örtü teşkil eden mavi-yeşil algler ve bitki örtüsünden tamamen mahrum olan çöllerde yetişen likenler senelerce </a:t>
            </a:r>
            <a:r>
              <a:rPr lang="tr-TR" dirty="0" err="1" smtClean="0"/>
              <a:t>latent</a:t>
            </a:r>
            <a:r>
              <a:rPr lang="tr-TR" dirty="0" smtClean="0"/>
              <a:t> durumda kalarak, kısa süren yağmurlarla veya sisin getirdiği nemle tekrar canlılık kazanırlar. </a:t>
            </a:r>
          </a:p>
          <a:p>
            <a:endParaRPr lang="tr-TR" dirty="0"/>
          </a:p>
        </p:txBody>
      </p:sp>
    </p:spTree>
    <p:extLst>
      <p:ext uri="{BB962C8B-B14F-4D97-AF65-F5344CB8AC3E}">
        <p14:creationId xmlns:p14="http://schemas.microsoft.com/office/powerpoint/2010/main" val="4566083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642942"/>
          </a:xfrm>
        </p:spPr>
        <p:txBody>
          <a:bodyPr>
            <a:normAutofit/>
          </a:bodyPr>
          <a:lstStyle/>
          <a:p>
            <a:r>
              <a:rPr lang="tr-TR" sz="3600" b="1" dirty="0" smtClean="0"/>
              <a:t>2-</a:t>
            </a:r>
            <a:r>
              <a:rPr lang="tr-TR" sz="3600" b="1" dirty="0" err="1" smtClean="0"/>
              <a:t>Hidrostabil</a:t>
            </a:r>
            <a:r>
              <a:rPr lang="tr-TR" sz="3600" b="1" dirty="0" smtClean="0"/>
              <a:t> Tipler</a:t>
            </a:r>
            <a:endParaRPr lang="tr-TR" sz="3600" b="1" dirty="0"/>
          </a:p>
        </p:txBody>
      </p:sp>
      <p:sp>
        <p:nvSpPr>
          <p:cNvPr id="3" name="2 İçerik Yer Tutucusu"/>
          <p:cNvSpPr>
            <a:spLocks noGrp="1"/>
          </p:cNvSpPr>
          <p:nvPr>
            <p:ph idx="1"/>
          </p:nvPr>
        </p:nvSpPr>
        <p:spPr>
          <a:xfrm>
            <a:off x="395536" y="1052736"/>
            <a:ext cx="8136904" cy="5374950"/>
          </a:xfrm>
        </p:spPr>
        <p:txBody>
          <a:bodyPr>
            <a:normAutofit/>
          </a:bodyPr>
          <a:lstStyle/>
          <a:p>
            <a:pPr algn="just"/>
            <a:r>
              <a:rPr lang="tr-TR" dirty="0" smtClean="0"/>
              <a:t>Bütün çiçekli bitkiler bu gruba girerler. </a:t>
            </a:r>
            <a:endParaRPr lang="tr-TR" dirty="0"/>
          </a:p>
          <a:p>
            <a:pPr algn="just">
              <a:buNone/>
            </a:pPr>
            <a:endParaRPr lang="tr-TR" dirty="0" smtClean="0"/>
          </a:p>
          <a:p>
            <a:pPr algn="just"/>
            <a:r>
              <a:rPr lang="tr-TR" dirty="0" smtClean="0"/>
              <a:t>İlkel bitkiler bütün </a:t>
            </a:r>
            <a:r>
              <a:rPr lang="tr-TR" dirty="0" err="1" smtClean="0"/>
              <a:t>vejetatif</a:t>
            </a:r>
            <a:r>
              <a:rPr lang="tr-TR" dirty="0" smtClean="0"/>
              <a:t> yüzeyleri ile ortamın su durumuna uydukları halde yüksek yapılı bitkilerin su durumu köklerin yayıldığı toprağın su durumu ile gövdelerinin bulunduğu havanın suyu arasında değişir. </a:t>
            </a:r>
          </a:p>
          <a:p>
            <a:pPr algn="just">
              <a:buNone/>
            </a:pPr>
            <a:endParaRPr lang="tr-TR" dirty="0" smtClean="0"/>
          </a:p>
          <a:p>
            <a:pPr algn="just"/>
            <a:r>
              <a:rPr lang="tr-TR" dirty="0" smtClean="0"/>
              <a:t>Toprak üstü organlarını örten </a:t>
            </a:r>
            <a:r>
              <a:rPr lang="tr-TR" dirty="0" err="1" smtClean="0"/>
              <a:t>kutikula</a:t>
            </a:r>
            <a:r>
              <a:rPr lang="tr-TR" dirty="0" smtClean="0"/>
              <a:t> tabakası tamamen kurumalarını önler.</a:t>
            </a:r>
          </a:p>
        </p:txBody>
      </p:sp>
    </p:spTree>
    <p:extLst>
      <p:ext uri="{BB962C8B-B14F-4D97-AF65-F5344CB8AC3E}">
        <p14:creationId xmlns:p14="http://schemas.microsoft.com/office/powerpoint/2010/main" val="14677650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2" y="1340768"/>
            <a:ext cx="7715200" cy="4525963"/>
          </a:xfrm>
        </p:spPr>
        <p:txBody>
          <a:bodyPr/>
          <a:lstStyle/>
          <a:p>
            <a:pPr algn="ctr">
              <a:buNone/>
            </a:pPr>
            <a:r>
              <a:rPr lang="tr-TR" b="1" dirty="0" smtClean="0"/>
              <a:t>Yetişme yerindeki su durumuna adapte oluşlarına göre de bitkiler iki gruba ayrılırlar:</a:t>
            </a:r>
          </a:p>
          <a:p>
            <a:pPr>
              <a:buNone/>
            </a:pPr>
            <a:endParaRPr lang="tr-TR" dirty="0" smtClean="0"/>
          </a:p>
          <a:p>
            <a:pPr>
              <a:buFont typeface="Wingdings" pitchFamily="2" charset="2"/>
              <a:buChar char="ü"/>
            </a:pPr>
            <a:r>
              <a:rPr lang="tr-TR" dirty="0" err="1" smtClean="0"/>
              <a:t>Stenohydre</a:t>
            </a:r>
            <a:r>
              <a:rPr lang="tr-TR" dirty="0" smtClean="0"/>
              <a:t> bitkiler</a:t>
            </a:r>
          </a:p>
          <a:p>
            <a:pPr>
              <a:buFont typeface="Wingdings" pitchFamily="2" charset="2"/>
              <a:buChar char="ü"/>
            </a:pPr>
            <a:r>
              <a:rPr lang="tr-TR" dirty="0" err="1" smtClean="0"/>
              <a:t>Euryhydre</a:t>
            </a:r>
            <a:r>
              <a:rPr lang="tr-TR" dirty="0" smtClean="0"/>
              <a:t> bitkiler</a:t>
            </a:r>
          </a:p>
          <a:p>
            <a:endParaRPr lang="tr-TR" dirty="0"/>
          </a:p>
        </p:txBody>
      </p:sp>
    </p:spTree>
    <p:extLst>
      <p:ext uri="{BB962C8B-B14F-4D97-AF65-F5344CB8AC3E}">
        <p14:creationId xmlns:p14="http://schemas.microsoft.com/office/powerpoint/2010/main" val="3443752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14356"/>
            <a:ext cx="8229600" cy="5268931"/>
          </a:xfrm>
        </p:spPr>
        <p:txBody>
          <a:bodyPr>
            <a:normAutofit fontScale="92500" lnSpcReduction="10000"/>
          </a:bodyPr>
          <a:lstStyle/>
          <a:p>
            <a:pPr marL="514350" indent="-514350">
              <a:buAutoNum type="alphaLcParenR"/>
            </a:pPr>
            <a:r>
              <a:rPr lang="tr-TR" b="1" dirty="0" err="1" smtClean="0"/>
              <a:t>Stenohydre</a:t>
            </a:r>
            <a:r>
              <a:rPr lang="tr-TR" b="1" dirty="0" smtClean="0"/>
              <a:t> Bitkiler</a:t>
            </a:r>
            <a:r>
              <a:rPr lang="tr-TR" dirty="0" smtClean="0"/>
              <a:t>: bu grupta maksimum </a:t>
            </a:r>
            <a:r>
              <a:rPr lang="tr-TR" dirty="0" err="1" smtClean="0"/>
              <a:t>osmotik</a:t>
            </a:r>
            <a:r>
              <a:rPr lang="tr-TR" dirty="0" smtClean="0"/>
              <a:t> değerlerle optimum </a:t>
            </a:r>
            <a:r>
              <a:rPr lang="tr-TR" dirty="0" err="1" smtClean="0"/>
              <a:t>osmotik</a:t>
            </a:r>
            <a:r>
              <a:rPr lang="tr-TR" dirty="0" smtClean="0"/>
              <a:t> değerler arasındaki hareket sahası dardır. Bu nedenle bu tip bitkiler büyük nem değişikliklerine tahammül edemezler. Su şartları nispeten stabil (değişmeyen) olan bu bitkiler gölgelik yerleri tercih ederler. Bu gruba </a:t>
            </a:r>
          </a:p>
          <a:p>
            <a:pPr marL="514350" indent="-514350">
              <a:buNone/>
            </a:pPr>
            <a:endParaRPr lang="tr-TR" dirty="0" smtClean="0"/>
          </a:p>
          <a:p>
            <a:pPr marL="514350" indent="-514350">
              <a:buFont typeface="Wingdings" pitchFamily="2" charset="2"/>
              <a:buChar char="ü"/>
            </a:pPr>
            <a:r>
              <a:rPr lang="tr-TR" dirty="0" smtClean="0"/>
              <a:t>su bitkileri, </a:t>
            </a:r>
          </a:p>
          <a:p>
            <a:pPr marL="514350" indent="-514350">
              <a:buFont typeface="Wingdings" pitchFamily="2" charset="2"/>
              <a:buChar char="ü"/>
            </a:pPr>
            <a:r>
              <a:rPr lang="tr-TR" dirty="0" smtClean="0"/>
              <a:t>gölge bitkileri  </a:t>
            </a:r>
          </a:p>
          <a:p>
            <a:pPr marL="514350" indent="-514350">
              <a:buFont typeface="Wingdings" pitchFamily="2" charset="2"/>
              <a:buChar char="ü"/>
            </a:pPr>
            <a:r>
              <a:rPr lang="tr-TR" dirty="0" err="1" smtClean="0"/>
              <a:t>sukkulent</a:t>
            </a:r>
            <a:r>
              <a:rPr lang="tr-TR" dirty="0" smtClean="0"/>
              <a:t> bitkiler dahildirler.</a:t>
            </a:r>
            <a:endParaRPr lang="tr-TR" dirty="0"/>
          </a:p>
        </p:txBody>
      </p:sp>
    </p:spTree>
    <p:extLst>
      <p:ext uri="{BB962C8B-B14F-4D97-AF65-F5344CB8AC3E}">
        <p14:creationId xmlns:p14="http://schemas.microsoft.com/office/powerpoint/2010/main" val="39938159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075240" cy="5626121"/>
          </a:xfrm>
        </p:spPr>
        <p:txBody>
          <a:bodyPr/>
          <a:lstStyle/>
          <a:p>
            <a:pPr algn="just">
              <a:buNone/>
            </a:pPr>
            <a:r>
              <a:rPr lang="tr-TR" b="1" dirty="0" smtClean="0"/>
              <a:t>b) </a:t>
            </a:r>
            <a:r>
              <a:rPr lang="tr-TR" b="1" dirty="0" err="1" smtClean="0"/>
              <a:t>Euryhydre</a:t>
            </a:r>
            <a:r>
              <a:rPr lang="tr-TR" b="1" dirty="0" smtClean="0"/>
              <a:t> Bitkiler: </a:t>
            </a:r>
            <a:r>
              <a:rPr lang="tr-TR" dirty="0" smtClean="0"/>
              <a:t>maksimum </a:t>
            </a:r>
            <a:r>
              <a:rPr lang="tr-TR" dirty="0" err="1" smtClean="0"/>
              <a:t>osmotik</a:t>
            </a:r>
            <a:r>
              <a:rPr lang="tr-TR" dirty="0" smtClean="0"/>
              <a:t> değerle optimum </a:t>
            </a:r>
            <a:r>
              <a:rPr lang="tr-TR" dirty="0" err="1" smtClean="0"/>
              <a:t>osmotik</a:t>
            </a:r>
            <a:r>
              <a:rPr lang="tr-TR" dirty="0" smtClean="0"/>
              <a:t> değer arasındaki fark büyüktür. Zarar görmeden kuraklığa intibak edebilirler. Yumuşak fakat tüylü yapraklı bitkiler bu gruba girerler.</a:t>
            </a:r>
          </a:p>
          <a:p>
            <a:pPr algn="just">
              <a:buNone/>
            </a:pPr>
            <a:endParaRPr lang="tr-TR" dirty="0" smtClean="0"/>
          </a:p>
          <a:p>
            <a:pPr algn="just">
              <a:buNone/>
            </a:pPr>
            <a:r>
              <a:rPr lang="tr-TR" dirty="0" smtClean="0"/>
              <a:t>    Bu iki grup arasında geçit teşkil eden daimi yeşil yapraklı bitkilerde ve iğne yapraklı ağaçlarda </a:t>
            </a:r>
            <a:r>
              <a:rPr lang="tr-TR" dirty="0" err="1" smtClean="0"/>
              <a:t>osmotik</a:t>
            </a:r>
            <a:r>
              <a:rPr lang="tr-TR" dirty="0" smtClean="0"/>
              <a:t> değer küçüktür fakat optimum değer oldukça yüksektir.</a:t>
            </a:r>
            <a:endParaRPr lang="tr-TR" dirty="0"/>
          </a:p>
        </p:txBody>
      </p:sp>
    </p:spTree>
    <p:extLst>
      <p:ext uri="{BB962C8B-B14F-4D97-AF65-F5344CB8AC3E}">
        <p14:creationId xmlns:p14="http://schemas.microsoft.com/office/powerpoint/2010/main" val="1867085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20688"/>
            <a:ext cx="8229600" cy="5616624"/>
          </a:xfrm>
          <a:noFill/>
        </p:spPr>
        <p:txBody>
          <a:bodyPr>
            <a:normAutofit lnSpcReduction="10000"/>
          </a:bodyPr>
          <a:lstStyle/>
          <a:p>
            <a:pPr algn="just"/>
            <a:r>
              <a:rPr lang="tr-TR" dirty="0" smtClean="0"/>
              <a:t>Dünyamızdaki bütün hayati olaylar suya bağlı olarak </a:t>
            </a:r>
            <a:r>
              <a:rPr lang="tr-TR" dirty="0" err="1" smtClean="0"/>
              <a:t>cerayan</a:t>
            </a:r>
            <a:r>
              <a:rPr lang="tr-TR" dirty="0" smtClean="0"/>
              <a:t> eder.su metabolizma olaylarında bütün maddeler için bir eritici, ya da şişme maddeleri olarak kullanılır. Ayrıca metabolizma olaylarına iştirak eden maddelerin taşınmasında da rol oynar.</a:t>
            </a:r>
          </a:p>
          <a:p>
            <a:pPr algn="just">
              <a:buNone/>
            </a:pPr>
            <a:endParaRPr lang="tr-TR" dirty="0" smtClean="0"/>
          </a:p>
          <a:p>
            <a:pPr algn="just"/>
            <a:r>
              <a:rPr lang="tr-TR" dirty="0" smtClean="0"/>
              <a:t>Bitkiler hayvanlar gibi hareket halinde olmadıklarından yetiştikleri yerdeki su ile yetinmeleri gerekir. Bu nedenle bitkilerdeki su problemi ekolojinin esas problemini teşkil eder.</a:t>
            </a:r>
            <a:endParaRPr lang="tr-TR" dirty="0"/>
          </a:p>
        </p:txBody>
      </p:sp>
    </p:spTree>
    <p:extLst>
      <p:ext uri="{BB962C8B-B14F-4D97-AF65-F5344CB8AC3E}">
        <p14:creationId xmlns:p14="http://schemas.microsoft.com/office/powerpoint/2010/main" val="36718591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857232"/>
            <a:ext cx="8229600" cy="1214446"/>
          </a:xfrm>
        </p:spPr>
        <p:txBody>
          <a:bodyPr>
            <a:noAutofit/>
          </a:bodyPr>
          <a:lstStyle/>
          <a:p>
            <a:r>
              <a:rPr lang="tr-TR" sz="3600" b="1" dirty="0" smtClean="0"/>
              <a:t>Bitkilerin Su İhtiyaçlarına Göre Sınıflandırılması</a:t>
            </a:r>
            <a:endParaRPr lang="tr-TR" sz="3600" b="1" dirty="0"/>
          </a:p>
        </p:txBody>
      </p:sp>
      <p:sp>
        <p:nvSpPr>
          <p:cNvPr id="3" name="2 İçerik Yer Tutucusu"/>
          <p:cNvSpPr>
            <a:spLocks noGrp="1"/>
          </p:cNvSpPr>
          <p:nvPr>
            <p:ph idx="1"/>
          </p:nvPr>
        </p:nvSpPr>
        <p:spPr>
          <a:xfrm>
            <a:off x="785786" y="2786058"/>
            <a:ext cx="7901014" cy="3340105"/>
          </a:xfrm>
        </p:spPr>
        <p:txBody>
          <a:bodyPr>
            <a:normAutofit/>
          </a:bodyPr>
          <a:lstStyle/>
          <a:p>
            <a:pPr marL="514350" indent="-514350">
              <a:buFont typeface="+mj-lt"/>
              <a:buAutoNum type="arabicParenR"/>
            </a:pPr>
            <a:r>
              <a:rPr lang="tr-TR" dirty="0" err="1" smtClean="0"/>
              <a:t>Hidrofitler</a:t>
            </a:r>
            <a:r>
              <a:rPr lang="tr-TR" dirty="0" smtClean="0"/>
              <a:t> (Su Bitkileri)</a:t>
            </a:r>
          </a:p>
          <a:p>
            <a:pPr marL="514350" indent="-514350">
              <a:buFont typeface="+mj-lt"/>
              <a:buAutoNum type="arabicParenR"/>
            </a:pPr>
            <a:r>
              <a:rPr lang="tr-TR" dirty="0" err="1" smtClean="0"/>
              <a:t>Higrofitler</a:t>
            </a:r>
            <a:r>
              <a:rPr lang="tr-TR" dirty="0" smtClean="0"/>
              <a:t> (Nemli yerlerde yetişen bitkiler)</a:t>
            </a:r>
          </a:p>
          <a:p>
            <a:pPr marL="514350" indent="-514350">
              <a:buFont typeface="+mj-lt"/>
              <a:buAutoNum type="arabicParenR"/>
            </a:pPr>
            <a:r>
              <a:rPr lang="tr-TR" dirty="0" err="1" smtClean="0"/>
              <a:t>Kserofitler</a:t>
            </a:r>
            <a:r>
              <a:rPr lang="tr-TR" dirty="0" smtClean="0"/>
              <a:t> (Kurak yerlerde yetişen bitkiler)</a:t>
            </a:r>
            <a:endParaRPr lang="tr-TR" dirty="0"/>
          </a:p>
        </p:txBody>
      </p:sp>
    </p:spTree>
    <p:extLst>
      <p:ext uri="{BB962C8B-B14F-4D97-AF65-F5344CB8AC3E}">
        <p14:creationId xmlns:p14="http://schemas.microsoft.com/office/powerpoint/2010/main" val="6490047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Autofit/>
          </a:bodyPr>
          <a:lstStyle/>
          <a:p>
            <a:r>
              <a:rPr lang="tr-TR" sz="3600" b="1" dirty="0" smtClean="0"/>
              <a:t>1) </a:t>
            </a:r>
            <a:r>
              <a:rPr lang="tr-TR" sz="3600" b="1" dirty="0" err="1" smtClean="0"/>
              <a:t>Hidrofitler</a:t>
            </a:r>
            <a:r>
              <a:rPr lang="tr-TR" sz="3600" b="1" dirty="0" smtClean="0"/>
              <a:t> (Su Bitkileri)</a:t>
            </a:r>
            <a:endParaRPr lang="tr-TR" sz="3600" b="1" dirty="0"/>
          </a:p>
        </p:txBody>
      </p:sp>
      <p:sp>
        <p:nvSpPr>
          <p:cNvPr id="3" name="2 İçerik Yer Tutucusu"/>
          <p:cNvSpPr>
            <a:spLocks noGrp="1"/>
          </p:cNvSpPr>
          <p:nvPr>
            <p:ph idx="1"/>
          </p:nvPr>
        </p:nvSpPr>
        <p:spPr>
          <a:xfrm>
            <a:off x="457200" y="1071546"/>
            <a:ext cx="8075240" cy="5500726"/>
          </a:xfrm>
        </p:spPr>
        <p:txBody>
          <a:bodyPr>
            <a:normAutofit/>
          </a:bodyPr>
          <a:lstStyle/>
          <a:p>
            <a:pPr algn="just"/>
            <a:r>
              <a:rPr lang="tr-TR" dirty="0" smtClean="0"/>
              <a:t>Bu gruba giren bitkiler su içinde yaşarlar ve kendilerine özgü yapıları vardır.</a:t>
            </a:r>
          </a:p>
          <a:p>
            <a:pPr algn="just"/>
            <a:r>
              <a:rPr lang="tr-TR" dirty="0" smtClean="0"/>
              <a:t>Su içinde yaşayan bitkilerin yaprakları morfolojik ve anatomik yapı bakımından farklılık gösterir. </a:t>
            </a:r>
          </a:p>
          <a:p>
            <a:pPr algn="just"/>
            <a:r>
              <a:rPr lang="tr-TR" dirty="0" smtClean="0"/>
              <a:t>Yaprakların </a:t>
            </a:r>
            <a:r>
              <a:rPr lang="tr-TR" dirty="0" err="1" smtClean="0"/>
              <a:t>mezofil</a:t>
            </a:r>
            <a:r>
              <a:rPr lang="tr-TR" dirty="0" smtClean="0"/>
              <a:t> tabakasında </a:t>
            </a:r>
            <a:r>
              <a:rPr lang="tr-TR" dirty="0" err="1" smtClean="0"/>
              <a:t>palizat</a:t>
            </a:r>
            <a:r>
              <a:rPr lang="tr-TR" dirty="0" smtClean="0"/>
              <a:t> ve sünger parankiması hücreleri şeklinde ayrılma yoktur ve bu parankima hücrelerinin arasında gaz alışverişini gerçekleştirmek bakımından geniş boşluklar bulunmaktadır. </a:t>
            </a:r>
          </a:p>
        </p:txBody>
      </p:sp>
    </p:spTree>
    <p:extLst>
      <p:ext uri="{BB962C8B-B14F-4D97-AF65-F5344CB8AC3E}">
        <p14:creationId xmlns:p14="http://schemas.microsoft.com/office/powerpoint/2010/main" val="30896646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075240" cy="6000792"/>
          </a:xfrm>
        </p:spPr>
        <p:txBody>
          <a:bodyPr>
            <a:normAutofit lnSpcReduction="10000"/>
          </a:bodyPr>
          <a:lstStyle/>
          <a:p>
            <a:pPr algn="just"/>
            <a:r>
              <a:rPr lang="tr-TR" dirty="0" smtClean="0"/>
              <a:t>Aslında birçok bitkilerin yapraklarındaki </a:t>
            </a:r>
            <a:r>
              <a:rPr lang="tr-TR" dirty="0" err="1" smtClean="0"/>
              <a:t>mezofil</a:t>
            </a:r>
            <a:r>
              <a:rPr lang="tr-TR" dirty="0" smtClean="0"/>
              <a:t> tabakasındaki sünger parankima hücreleri arasında normal olarak hücre arası boşluklar bulunur, fakat </a:t>
            </a:r>
            <a:r>
              <a:rPr lang="tr-TR" dirty="0" err="1" smtClean="0"/>
              <a:t>hidrofitlerde</a:t>
            </a:r>
            <a:r>
              <a:rPr lang="tr-TR" dirty="0" smtClean="0"/>
              <a:t> bu boşluklar çok büyüktür ve </a:t>
            </a:r>
            <a:r>
              <a:rPr lang="tr-TR" b="1" dirty="0" err="1" smtClean="0"/>
              <a:t>laküner</a:t>
            </a:r>
            <a:r>
              <a:rPr lang="tr-TR" b="1" dirty="0" smtClean="0"/>
              <a:t> doku </a:t>
            </a:r>
            <a:r>
              <a:rPr lang="tr-TR" dirty="0" smtClean="0"/>
              <a:t>veya </a:t>
            </a:r>
            <a:r>
              <a:rPr lang="tr-TR" b="1" dirty="0" err="1" smtClean="0"/>
              <a:t>aerenkima</a:t>
            </a:r>
            <a:r>
              <a:rPr lang="tr-TR" dirty="0" smtClean="0"/>
              <a:t> adını alır. Örn; </a:t>
            </a:r>
            <a:r>
              <a:rPr lang="tr-TR" i="1" dirty="0" err="1" smtClean="0"/>
              <a:t>Nymphaea</a:t>
            </a:r>
            <a:r>
              <a:rPr lang="tr-TR" i="1" dirty="0" smtClean="0"/>
              <a:t> </a:t>
            </a:r>
            <a:r>
              <a:rPr lang="tr-TR" dirty="0" smtClean="0"/>
              <a:t>(Nilüfer) bitkisinin yapraklarında olduğu gibi.</a:t>
            </a:r>
          </a:p>
          <a:p>
            <a:pPr algn="just">
              <a:buNone/>
            </a:pPr>
            <a:endParaRPr lang="tr-TR" dirty="0" smtClean="0"/>
          </a:p>
          <a:p>
            <a:pPr algn="just"/>
            <a:r>
              <a:rPr lang="tr-TR" i="1" dirty="0" err="1" smtClean="0"/>
              <a:t>Myriophyllum</a:t>
            </a:r>
            <a:r>
              <a:rPr lang="tr-TR" dirty="0" smtClean="0"/>
              <a:t> ve </a:t>
            </a:r>
            <a:r>
              <a:rPr lang="tr-TR" i="1" dirty="0" err="1" smtClean="0"/>
              <a:t>Elodea</a:t>
            </a:r>
            <a:r>
              <a:rPr lang="tr-TR" dirty="0" smtClean="0"/>
              <a:t> gibi bitkilerin yapraklarında terleme ve fazla su iletimi olmadığından </a:t>
            </a:r>
            <a:r>
              <a:rPr lang="tr-TR" dirty="0" err="1" smtClean="0"/>
              <a:t>ksilem</a:t>
            </a:r>
            <a:r>
              <a:rPr lang="tr-TR" dirty="0" smtClean="0"/>
              <a:t> elemanları çok azalmış, hatta bazılarında tamamen kaybolmuştur.</a:t>
            </a:r>
          </a:p>
          <a:p>
            <a:pPr algn="just"/>
            <a:endParaRPr lang="tr-TR" dirty="0"/>
          </a:p>
        </p:txBody>
      </p:sp>
    </p:spTree>
    <p:extLst>
      <p:ext uri="{BB962C8B-B14F-4D97-AF65-F5344CB8AC3E}">
        <p14:creationId xmlns:p14="http://schemas.microsoft.com/office/powerpoint/2010/main" val="19557470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075240" cy="5411807"/>
          </a:xfrm>
        </p:spPr>
        <p:txBody>
          <a:bodyPr>
            <a:normAutofit/>
          </a:bodyPr>
          <a:lstStyle/>
          <a:p>
            <a:pPr algn="just"/>
            <a:r>
              <a:rPr lang="tr-TR" dirty="0" smtClean="0"/>
              <a:t>Su içinde yaşayan bitkilerin yapraklarının ve sürgünlerinin üst </a:t>
            </a:r>
            <a:r>
              <a:rPr lang="tr-TR" dirty="0" err="1" smtClean="0"/>
              <a:t>epidermis</a:t>
            </a:r>
            <a:r>
              <a:rPr lang="tr-TR" dirty="0" smtClean="0"/>
              <a:t> hücrelerinin üst yüzü çok ince bir </a:t>
            </a:r>
            <a:r>
              <a:rPr lang="tr-TR" dirty="0" err="1" smtClean="0"/>
              <a:t>kutikula</a:t>
            </a:r>
            <a:r>
              <a:rPr lang="tr-TR" dirty="0" smtClean="0"/>
              <a:t> tabakası ile örtülüdür. Üst yüzeyde bulunan </a:t>
            </a:r>
            <a:r>
              <a:rPr lang="tr-TR" dirty="0" err="1" smtClean="0"/>
              <a:t>stoma</a:t>
            </a:r>
            <a:r>
              <a:rPr lang="tr-TR" dirty="0" smtClean="0"/>
              <a:t> hücrelerinin altında geniş boşluklar vardır.</a:t>
            </a:r>
          </a:p>
          <a:p>
            <a:pPr algn="just">
              <a:buNone/>
            </a:pPr>
            <a:endParaRPr lang="tr-TR" dirty="0" smtClean="0"/>
          </a:p>
          <a:p>
            <a:pPr algn="just"/>
            <a:r>
              <a:rPr lang="tr-TR" dirty="0" smtClean="0"/>
              <a:t>Tropikal bölgelerin deniz kenarındaki bataklıklarında yetişen </a:t>
            </a:r>
            <a:r>
              <a:rPr lang="tr-TR" dirty="0" err="1" smtClean="0"/>
              <a:t>Mangrove</a:t>
            </a:r>
            <a:r>
              <a:rPr lang="tr-TR" dirty="0" smtClean="0"/>
              <a:t> adı verilen bir kısım bitkiler, oksijen azlığını gidermek amacıyla hava kökleri meydana getirirler.</a:t>
            </a:r>
            <a:endParaRPr lang="tr-TR" dirty="0"/>
          </a:p>
        </p:txBody>
      </p:sp>
    </p:spTree>
    <p:extLst>
      <p:ext uri="{BB962C8B-B14F-4D97-AF65-F5344CB8AC3E}">
        <p14:creationId xmlns:p14="http://schemas.microsoft.com/office/powerpoint/2010/main" val="34487429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b="1" dirty="0" err="1" smtClean="0"/>
              <a:t>Hidrofit</a:t>
            </a:r>
            <a:r>
              <a:rPr lang="tr-TR" sz="3600" b="1" dirty="0" smtClean="0"/>
              <a:t> bitkiler sudaki durumlarına göre tekrar kısımlara ayrılabilirler:</a:t>
            </a:r>
            <a:endParaRPr lang="tr-TR" sz="3600" b="1" dirty="0"/>
          </a:p>
        </p:txBody>
      </p:sp>
      <p:sp>
        <p:nvSpPr>
          <p:cNvPr id="3" name="2 İçerik Yer Tutucusu"/>
          <p:cNvSpPr>
            <a:spLocks noGrp="1"/>
          </p:cNvSpPr>
          <p:nvPr>
            <p:ph idx="1"/>
          </p:nvPr>
        </p:nvSpPr>
        <p:spPr>
          <a:xfrm>
            <a:off x="457200" y="1571612"/>
            <a:ext cx="8075240" cy="4929222"/>
          </a:xfrm>
        </p:spPr>
        <p:txBody>
          <a:bodyPr>
            <a:normAutofit fontScale="92500" lnSpcReduction="20000"/>
          </a:bodyPr>
          <a:lstStyle/>
          <a:p>
            <a:pPr algn="just"/>
            <a:r>
              <a:rPr lang="tr-TR" dirty="0" smtClean="0"/>
              <a:t>Yüzen </a:t>
            </a:r>
            <a:r>
              <a:rPr lang="tr-TR" dirty="0" err="1" smtClean="0"/>
              <a:t>hidrofitler</a:t>
            </a:r>
            <a:r>
              <a:rPr lang="tr-TR" dirty="0" smtClean="0"/>
              <a:t> (</a:t>
            </a:r>
            <a:r>
              <a:rPr lang="tr-TR" b="1" i="1" dirty="0" err="1" smtClean="0"/>
              <a:t>Lemna</a:t>
            </a:r>
            <a:r>
              <a:rPr lang="tr-TR" b="1" i="1" dirty="0" smtClean="0"/>
              <a:t> </a:t>
            </a:r>
            <a:r>
              <a:rPr lang="tr-TR" b="1" i="1" dirty="0" err="1" smtClean="0"/>
              <a:t>minor</a:t>
            </a:r>
            <a:r>
              <a:rPr lang="tr-TR" dirty="0" smtClean="0"/>
              <a:t>)</a:t>
            </a:r>
          </a:p>
          <a:p>
            <a:pPr algn="just"/>
            <a:r>
              <a:rPr lang="tr-TR" dirty="0" smtClean="0"/>
              <a:t>Su içinde asılı duran </a:t>
            </a:r>
            <a:r>
              <a:rPr lang="tr-TR" dirty="0" err="1" smtClean="0"/>
              <a:t>hidrofitler</a:t>
            </a:r>
            <a:r>
              <a:rPr lang="tr-TR" dirty="0" smtClean="0"/>
              <a:t> (bitkisel planktonlar, </a:t>
            </a:r>
            <a:r>
              <a:rPr lang="tr-TR" b="1" i="1" dirty="0" err="1" smtClean="0"/>
              <a:t>Sargassum</a:t>
            </a:r>
            <a:r>
              <a:rPr lang="tr-TR" b="1" i="1" dirty="0" smtClean="0"/>
              <a:t>, </a:t>
            </a:r>
            <a:r>
              <a:rPr lang="tr-TR" b="1" i="1" dirty="0" err="1" smtClean="0"/>
              <a:t>Lemna</a:t>
            </a:r>
            <a:r>
              <a:rPr lang="tr-TR" b="1" i="1" dirty="0" smtClean="0"/>
              <a:t> </a:t>
            </a:r>
            <a:r>
              <a:rPr lang="tr-TR" b="1" i="1" dirty="0" err="1" smtClean="0"/>
              <a:t>trisulae</a:t>
            </a:r>
            <a:r>
              <a:rPr lang="tr-TR" dirty="0" smtClean="0"/>
              <a:t>)</a:t>
            </a:r>
          </a:p>
          <a:p>
            <a:pPr algn="just"/>
            <a:r>
              <a:rPr lang="tr-TR" dirty="0" smtClean="0"/>
              <a:t>Su altında kökleri ile toprağa tespit edilmiş olarak yaşayan </a:t>
            </a:r>
            <a:r>
              <a:rPr lang="tr-TR" dirty="0" err="1" smtClean="0"/>
              <a:t>hidrofitler</a:t>
            </a:r>
            <a:r>
              <a:rPr lang="tr-TR" dirty="0" smtClean="0"/>
              <a:t> (</a:t>
            </a:r>
            <a:r>
              <a:rPr lang="tr-TR" b="1" i="1" dirty="0" err="1" smtClean="0"/>
              <a:t>Chara</a:t>
            </a:r>
            <a:r>
              <a:rPr lang="tr-TR" b="1" i="1" dirty="0" smtClean="0"/>
              <a:t>, </a:t>
            </a:r>
            <a:r>
              <a:rPr lang="tr-TR" b="1" i="1" dirty="0" err="1" smtClean="0"/>
              <a:t>Potamogeton</a:t>
            </a:r>
            <a:r>
              <a:rPr lang="tr-TR" b="1" i="1" dirty="0" smtClean="0"/>
              <a:t>, </a:t>
            </a:r>
            <a:r>
              <a:rPr lang="tr-TR" b="1" i="1" dirty="0" err="1" smtClean="0"/>
              <a:t>Valisnaria</a:t>
            </a:r>
            <a:r>
              <a:rPr lang="tr-TR" b="1" i="1" dirty="0" smtClean="0"/>
              <a:t>, </a:t>
            </a:r>
            <a:r>
              <a:rPr lang="tr-TR" b="1" i="1" dirty="0" err="1" smtClean="0"/>
              <a:t>Ceraphyllum</a:t>
            </a:r>
            <a:r>
              <a:rPr lang="tr-TR" dirty="0" smtClean="0"/>
              <a:t>)</a:t>
            </a:r>
          </a:p>
          <a:p>
            <a:pPr algn="just"/>
            <a:r>
              <a:rPr lang="tr-TR" dirty="0" smtClean="0"/>
              <a:t>Kökleri ile toprağa tespit edilmiş, fakat yaprakları yüzen </a:t>
            </a:r>
            <a:r>
              <a:rPr lang="tr-TR" dirty="0" err="1" smtClean="0"/>
              <a:t>hidrofitler</a:t>
            </a:r>
            <a:r>
              <a:rPr lang="tr-TR" dirty="0" smtClean="0"/>
              <a:t> (</a:t>
            </a:r>
            <a:r>
              <a:rPr lang="tr-TR" b="1" i="1" dirty="0" err="1" smtClean="0"/>
              <a:t>Nymphaea</a:t>
            </a:r>
            <a:r>
              <a:rPr lang="tr-TR" b="1" i="1" dirty="0" smtClean="0"/>
              <a:t> </a:t>
            </a:r>
            <a:r>
              <a:rPr lang="tr-TR" b="1" i="1" dirty="0" err="1" smtClean="0"/>
              <a:t>alba</a:t>
            </a:r>
            <a:r>
              <a:rPr lang="tr-TR" b="1" i="1" dirty="0" smtClean="0"/>
              <a:t>, </a:t>
            </a:r>
            <a:r>
              <a:rPr lang="tr-TR" b="1" i="1" dirty="0" err="1" smtClean="0"/>
              <a:t>Victori</a:t>
            </a:r>
            <a:r>
              <a:rPr lang="tr-TR" b="1" i="1" dirty="0" smtClean="0"/>
              <a:t> </a:t>
            </a:r>
            <a:r>
              <a:rPr lang="tr-TR" b="1" i="1" dirty="0" err="1" smtClean="0"/>
              <a:t>amazonica</a:t>
            </a:r>
            <a:r>
              <a:rPr lang="tr-TR" dirty="0" smtClean="0"/>
              <a:t>)</a:t>
            </a:r>
          </a:p>
          <a:p>
            <a:pPr algn="just"/>
            <a:r>
              <a:rPr lang="tr-TR" dirty="0" smtClean="0"/>
              <a:t>Kökleri ile toprağa tespit edilmiş, fakat gövdeleri su yüzünde olan </a:t>
            </a:r>
            <a:r>
              <a:rPr lang="tr-TR" dirty="0" err="1" smtClean="0"/>
              <a:t>hidrofitler</a:t>
            </a:r>
            <a:r>
              <a:rPr lang="tr-TR" dirty="0" smtClean="0"/>
              <a:t> (</a:t>
            </a:r>
            <a:r>
              <a:rPr lang="tr-TR" b="1" i="1" dirty="0" err="1" smtClean="0"/>
              <a:t>Oryza</a:t>
            </a:r>
            <a:r>
              <a:rPr lang="tr-TR" b="1" i="1" dirty="0" smtClean="0"/>
              <a:t> </a:t>
            </a:r>
            <a:r>
              <a:rPr lang="tr-TR" b="1" i="1" dirty="0" err="1" smtClean="0"/>
              <a:t>sativa</a:t>
            </a:r>
            <a:r>
              <a:rPr lang="tr-TR" b="1" i="1" dirty="0" smtClean="0"/>
              <a:t>, </a:t>
            </a:r>
            <a:r>
              <a:rPr lang="tr-TR" b="1" i="1" dirty="0" err="1" smtClean="0"/>
              <a:t>Typha</a:t>
            </a:r>
            <a:r>
              <a:rPr lang="tr-TR" b="1" i="1" dirty="0" smtClean="0"/>
              <a:t> </a:t>
            </a:r>
            <a:r>
              <a:rPr lang="tr-TR" b="1" i="1" dirty="0" err="1" smtClean="0"/>
              <a:t>latifolia</a:t>
            </a:r>
            <a:r>
              <a:rPr lang="tr-TR" b="1" i="1" dirty="0" smtClean="0"/>
              <a:t>, </a:t>
            </a:r>
            <a:r>
              <a:rPr lang="tr-TR" b="1" i="1" dirty="0" err="1" smtClean="0"/>
              <a:t>Scirpus</a:t>
            </a:r>
            <a:r>
              <a:rPr lang="tr-TR" dirty="0" smtClean="0"/>
              <a:t>)</a:t>
            </a:r>
            <a:endParaRPr lang="tr-TR" dirty="0"/>
          </a:p>
        </p:txBody>
      </p:sp>
    </p:spTree>
    <p:extLst>
      <p:ext uri="{BB962C8B-B14F-4D97-AF65-F5344CB8AC3E}">
        <p14:creationId xmlns:p14="http://schemas.microsoft.com/office/powerpoint/2010/main" val="21339254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868346"/>
          </a:xfrm>
        </p:spPr>
        <p:txBody>
          <a:bodyPr>
            <a:noAutofit/>
          </a:bodyPr>
          <a:lstStyle/>
          <a:p>
            <a:r>
              <a:rPr lang="tr-TR" sz="3600" b="1" dirty="0" smtClean="0"/>
              <a:t>2)</a:t>
            </a:r>
            <a:r>
              <a:rPr lang="tr-TR" sz="3600" b="1" dirty="0" err="1" smtClean="0"/>
              <a:t>Higrofitler</a:t>
            </a:r>
            <a:r>
              <a:rPr lang="tr-TR" sz="3600" b="1" dirty="0" smtClean="0"/>
              <a:t> (Nemli yerlerde yetişenler bitkiler )</a:t>
            </a:r>
            <a:endParaRPr lang="tr-TR" sz="3600" b="1" dirty="0"/>
          </a:p>
        </p:txBody>
      </p:sp>
      <p:sp>
        <p:nvSpPr>
          <p:cNvPr id="3" name="2 İçerik Yer Tutucusu"/>
          <p:cNvSpPr>
            <a:spLocks noGrp="1"/>
          </p:cNvSpPr>
          <p:nvPr>
            <p:ph idx="1"/>
          </p:nvPr>
        </p:nvSpPr>
        <p:spPr>
          <a:xfrm>
            <a:off x="500034" y="1700808"/>
            <a:ext cx="8032406" cy="4728588"/>
          </a:xfrm>
        </p:spPr>
        <p:txBody>
          <a:bodyPr>
            <a:normAutofit/>
          </a:bodyPr>
          <a:lstStyle/>
          <a:p>
            <a:pPr algn="just"/>
            <a:r>
              <a:rPr lang="tr-TR" dirty="0" smtClean="0"/>
              <a:t>Bu gruptaki bitkiler topraktan fazla miktarda su alma ihtiyacı duyarlar. </a:t>
            </a:r>
            <a:r>
              <a:rPr lang="tr-TR" dirty="0" err="1" smtClean="0"/>
              <a:t>Hidrofitlerde</a:t>
            </a:r>
            <a:r>
              <a:rPr lang="tr-TR" dirty="0" smtClean="0"/>
              <a:t> olduğu gibi özel yapı göstermezler. Aksine hava nemi yüksek olan yerlerde örneğin tropikal yağmur ormanlarında olduğu gibi, terlemeyi artıracak yapılara sahiptirler. </a:t>
            </a:r>
          </a:p>
          <a:p>
            <a:pPr algn="just">
              <a:buNone/>
            </a:pPr>
            <a:endParaRPr lang="tr-TR" dirty="0" smtClean="0"/>
          </a:p>
          <a:p>
            <a:pPr algn="just"/>
            <a:r>
              <a:rPr lang="tr-TR" dirty="0" smtClean="0"/>
              <a:t>Yapıları daha çok bataklık bitkilerine benzer. </a:t>
            </a:r>
          </a:p>
        </p:txBody>
      </p:sp>
    </p:spTree>
    <p:extLst>
      <p:ext uri="{BB962C8B-B14F-4D97-AF65-F5344CB8AC3E}">
        <p14:creationId xmlns:p14="http://schemas.microsoft.com/office/powerpoint/2010/main" val="8952819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075240" cy="5073427"/>
          </a:xfrm>
        </p:spPr>
        <p:txBody>
          <a:bodyPr/>
          <a:lstStyle/>
          <a:p>
            <a:pPr algn="just"/>
            <a:r>
              <a:rPr lang="tr-TR" dirty="0" err="1" smtClean="0"/>
              <a:t>Mezofil</a:t>
            </a:r>
            <a:r>
              <a:rPr lang="tr-TR" dirty="0" smtClean="0"/>
              <a:t> dokuları çok az hücre tabakasından meydana gelir. </a:t>
            </a:r>
          </a:p>
          <a:p>
            <a:pPr algn="just">
              <a:buNone/>
            </a:pPr>
            <a:endParaRPr lang="tr-TR" dirty="0" smtClean="0"/>
          </a:p>
          <a:p>
            <a:pPr algn="just"/>
            <a:r>
              <a:rPr lang="tr-TR" dirty="0" smtClean="0"/>
              <a:t>Hücreler büyüktür ve geniş hücreler arası boşlukları bulunmaktadır. </a:t>
            </a:r>
          </a:p>
          <a:p>
            <a:pPr algn="just">
              <a:buNone/>
            </a:pPr>
            <a:endParaRPr lang="tr-TR" dirty="0" smtClean="0"/>
          </a:p>
          <a:p>
            <a:pPr algn="just"/>
            <a:r>
              <a:rPr lang="tr-TR" dirty="0" smtClean="0"/>
              <a:t>Kökleri ve </a:t>
            </a:r>
            <a:r>
              <a:rPr lang="tr-TR" dirty="0" err="1" smtClean="0"/>
              <a:t>ksilem</a:t>
            </a:r>
            <a:r>
              <a:rPr lang="tr-TR" dirty="0" smtClean="0"/>
              <a:t> dokuları fazla bir gelişme göstermez. </a:t>
            </a:r>
          </a:p>
          <a:p>
            <a:pPr algn="just"/>
            <a:endParaRPr lang="tr-TR" dirty="0"/>
          </a:p>
        </p:txBody>
      </p:sp>
    </p:spTree>
    <p:extLst>
      <p:ext uri="{BB962C8B-B14F-4D97-AF65-F5344CB8AC3E}">
        <p14:creationId xmlns:p14="http://schemas.microsoft.com/office/powerpoint/2010/main" val="2682914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Autofit/>
          </a:bodyPr>
          <a:lstStyle/>
          <a:p>
            <a:r>
              <a:rPr lang="tr-TR" sz="3200" b="1" dirty="0" smtClean="0"/>
              <a:t>3) </a:t>
            </a:r>
            <a:r>
              <a:rPr lang="tr-TR" sz="3200" b="1" dirty="0" err="1" smtClean="0"/>
              <a:t>Kserofitler</a:t>
            </a:r>
            <a:r>
              <a:rPr lang="tr-TR" sz="3200" b="1" dirty="0" smtClean="0"/>
              <a:t> (Kurak yerlerde yetişen bitkiler)</a:t>
            </a:r>
            <a:endParaRPr lang="tr-TR" sz="3200" b="1" dirty="0"/>
          </a:p>
        </p:txBody>
      </p:sp>
      <p:sp>
        <p:nvSpPr>
          <p:cNvPr id="3" name="2 İçerik Yer Tutucusu"/>
          <p:cNvSpPr>
            <a:spLocks noGrp="1"/>
          </p:cNvSpPr>
          <p:nvPr>
            <p:ph idx="1"/>
          </p:nvPr>
        </p:nvSpPr>
        <p:spPr>
          <a:xfrm>
            <a:off x="457200" y="1142984"/>
            <a:ext cx="8147248" cy="5286412"/>
          </a:xfrm>
        </p:spPr>
        <p:txBody>
          <a:bodyPr>
            <a:normAutofit lnSpcReduction="10000"/>
          </a:bodyPr>
          <a:lstStyle/>
          <a:p>
            <a:pPr algn="just"/>
            <a:r>
              <a:rPr lang="tr-TR" dirty="0" err="1" smtClean="0"/>
              <a:t>Kserofitler</a:t>
            </a:r>
            <a:r>
              <a:rPr lang="tr-TR" dirty="0" smtClean="0"/>
              <a:t> genelde kurak habitatlarda yetişirler. Bu bitkilerin başlıca sorunu susuzluktur ve özellikle terlemeyi azaltmak ve suyu idareli kullanmak için bir takım morfolojik değişiklikler gösterirler. Genelde 3 çeşit </a:t>
            </a:r>
            <a:r>
              <a:rPr lang="tr-TR" dirty="0" err="1" smtClean="0"/>
              <a:t>kserofit</a:t>
            </a:r>
            <a:r>
              <a:rPr lang="tr-TR" dirty="0" smtClean="0"/>
              <a:t> vardır.</a:t>
            </a:r>
          </a:p>
          <a:p>
            <a:pPr algn="just">
              <a:buNone/>
            </a:pPr>
            <a:endParaRPr lang="tr-TR" dirty="0" smtClean="0"/>
          </a:p>
          <a:p>
            <a:pPr algn="just">
              <a:buFont typeface="Wingdings" pitchFamily="2" charset="2"/>
              <a:buChar char="ü"/>
            </a:pPr>
            <a:r>
              <a:rPr lang="tr-TR" dirty="0" smtClean="0"/>
              <a:t>Yıllık </a:t>
            </a:r>
            <a:r>
              <a:rPr lang="tr-TR" dirty="0" err="1" smtClean="0"/>
              <a:t>efemer</a:t>
            </a:r>
            <a:r>
              <a:rPr lang="tr-TR" dirty="0" smtClean="0"/>
              <a:t> bitkiler</a:t>
            </a:r>
          </a:p>
          <a:p>
            <a:pPr algn="just">
              <a:buFont typeface="Wingdings" pitchFamily="2" charset="2"/>
              <a:buChar char="ü"/>
            </a:pPr>
            <a:r>
              <a:rPr lang="tr-TR" dirty="0" err="1" smtClean="0"/>
              <a:t>Sukkulent</a:t>
            </a:r>
            <a:r>
              <a:rPr lang="tr-TR" dirty="0" smtClean="0"/>
              <a:t> (etli) bitkiler</a:t>
            </a:r>
          </a:p>
          <a:p>
            <a:pPr algn="just">
              <a:buFont typeface="Wingdings" pitchFamily="2" charset="2"/>
              <a:buChar char="ü"/>
            </a:pPr>
            <a:r>
              <a:rPr lang="tr-TR" dirty="0" err="1" smtClean="0"/>
              <a:t>Sukkulent</a:t>
            </a:r>
            <a:r>
              <a:rPr lang="tr-TR" dirty="0" smtClean="0"/>
              <a:t> olmayan çok yıllık bitkiler</a:t>
            </a:r>
            <a:endParaRPr lang="tr-TR" dirty="0"/>
          </a:p>
        </p:txBody>
      </p:sp>
    </p:spTree>
    <p:extLst>
      <p:ext uri="{BB962C8B-B14F-4D97-AF65-F5344CB8AC3E}">
        <p14:creationId xmlns:p14="http://schemas.microsoft.com/office/powerpoint/2010/main" val="28855432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103274" cy="6286520"/>
          </a:xfrm>
        </p:spPr>
        <p:txBody>
          <a:bodyPr>
            <a:normAutofit fontScale="92500"/>
          </a:bodyPr>
          <a:lstStyle/>
          <a:p>
            <a:pPr algn="just"/>
            <a:r>
              <a:rPr lang="tr-TR" b="1" dirty="0" smtClean="0"/>
              <a:t>Yıllık </a:t>
            </a:r>
            <a:r>
              <a:rPr lang="tr-TR" b="1" dirty="0" err="1" smtClean="0"/>
              <a:t>efemer</a:t>
            </a:r>
            <a:r>
              <a:rPr lang="tr-TR" b="1" dirty="0" smtClean="0"/>
              <a:t> bitkiler: </a:t>
            </a:r>
            <a:r>
              <a:rPr lang="tr-TR" dirty="0" smtClean="0"/>
              <a:t>hayat devrelerini çok kısa zamanda tamamlayan, genellikle kurak bölgelerin bitkileridir. Kısa bir yağışlı devre sonunda hemen gelişirler ve kısa zamanda büyüyüp ölürler. Toprak kurumadan önce tohum verirler.</a:t>
            </a:r>
          </a:p>
          <a:p>
            <a:pPr algn="just">
              <a:buNone/>
            </a:pPr>
            <a:endParaRPr lang="tr-TR" dirty="0" smtClean="0"/>
          </a:p>
          <a:p>
            <a:pPr algn="just"/>
            <a:r>
              <a:rPr lang="tr-TR" b="1" dirty="0" err="1" smtClean="0"/>
              <a:t>Sukkulent</a:t>
            </a:r>
            <a:r>
              <a:rPr lang="tr-TR" b="1" dirty="0" smtClean="0"/>
              <a:t> bitkiler: </a:t>
            </a:r>
            <a:r>
              <a:rPr lang="tr-TR" dirty="0" smtClean="0"/>
              <a:t>bu bitkilerin parankima hücrelerinin </a:t>
            </a:r>
            <a:r>
              <a:rPr lang="tr-TR" dirty="0" err="1" smtClean="0"/>
              <a:t>vakuolleri</a:t>
            </a:r>
            <a:r>
              <a:rPr lang="tr-TR" dirty="0" smtClean="0"/>
              <a:t> genişlemiş ve hücreler arası boşluklar küçülmüştür. Bu morfolojik karakter bu tip bitkilerin yağışlı mevsimde organlarında fazla miktarda su depo etmelerini sağlar ve bunu kurak mevsimlerde kullanırlar.</a:t>
            </a:r>
            <a:endParaRPr lang="tr-TR" dirty="0"/>
          </a:p>
        </p:txBody>
      </p:sp>
    </p:spTree>
    <p:extLst>
      <p:ext uri="{BB962C8B-B14F-4D97-AF65-F5344CB8AC3E}">
        <p14:creationId xmlns:p14="http://schemas.microsoft.com/office/powerpoint/2010/main" val="5939015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147248" cy="5904656"/>
          </a:xfrm>
        </p:spPr>
        <p:txBody>
          <a:bodyPr>
            <a:normAutofit fontScale="92500" lnSpcReduction="20000"/>
          </a:bodyPr>
          <a:lstStyle/>
          <a:p>
            <a:pPr algn="just"/>
            <a:r>
              <a:rPr lang="tr-TR" b="1" dirty="0" err="1" smtClean="0"/>
              <a:t>Sukkulent</a:t>
            </a:r>
            <a:r>
              <a:rPr lang="tr-TR" b="1" dirty="0" smtClean="0"/>
              <a:t> olmayan çok yıllık bitkiler: </a:t>
            </a:r>
            <a:r>
              <a:rPr lang="tr-TR" dirty="0" smtClean="0"/>
              <a:t>ağaç ve çalıların yanında bir çok otsu bitkilerde bu gruba dahildir. Bunlar daha önce sözü edilen </a:t>
            </a:r>
            <a:r>
              <a:rPr lang="tr-TR" dirty="0" err="1" smtClean="0"/>
              <a:t>kseromorf</a:t>
            </a:r>
            <a:r>
              <a:rPr lang="tr-TR" dirty="0" smtClean="0"/>
              <a:t> özelliklere ek olarak aşağıdaki özellikleri de göstermektedir:</a:t>
            </a:r>
          </a:p>
          <a:p>
            <a:pPr algn="just">
              <a:buNone/>
            </a:pPr>
            <a:endParaRPr lang="tr-TR" dirty="0"/>
          </a:p>
          <a:p>
            <a:pPr algn="just">
              <a:buFont typeface="Wingdings" pitchFamily="2" charset="2"/>
              <a:buChar char="v"/>
            </a:pPr>
            <a:r>
              <a:rPr lang="tr-TR" b="1" dirty="0" smtClean="0"/>
              <a:t>İyi gelişmiş bir kök sistemine sahiptirler: </a:t>
            </a:r>
            <a:r>
              <a:rPr lang="tr-TR" dirty="0" smtClean="0"/>
              <a:t>birçok çöl ağaçları, çalıları ve çok yıllık otsu bitkiler köklerini toprak altındaki nemli tabakaya ulaşıncaya dek uzatırlar.</a:t>
            </a:r>
          </a:p>
          <a:p>
            <a:pPr algn="just">
              <a:buFont typeface="Wingdings" pitchFamily="2" charset="2"/>
              <a:buChar char="v"/>
            </a:pPr>
            <a:r>
              <a:rPr lang="tr-TR" b="1" dirty="0" err="1" smtClean="0"/>
              <a:t>Osmotik</a:t>
            </a:r>
            <a:r>
              <a:rPr lang="tr-TR" b="1" dirty="0" smtClean="0"/>
              <a:t> basınçları yüksektir:</a:t>
            </a:r>
            <a:r>
              <a:rPr lang="tr-TR" dirty="0" smtClean="0"/>
              <a:t> </a:t>
            </a:r>
            <a:r>
              <a:rPr lang="tr-TR" dirty="0" err="1" smtClean="0"/>
              <a:t>sukkulent</a:t>
            </a:r>
            <a:r>
              <a:rPr lang="tr-TR" dirty="0" smtClean="0"/>
              <a:t> olmayan çok yıllık bitkilerde </a:t>
            </a:r>
            <a:r>
              <a:rPr lang="tr-TR" dirty="0" err="1" smtClean="0"/>
              <a:t>osmotik</a:t>
            </a:r>
            <a:r>
              <a:rPr lang="tr-TR" dirty="0" smtClean="0"/>
              <a:t> basınç, yıllık ve </a:t>
            </a:r>
            <a:r>
              <a:rPr lang="tr-TR" dirty="0" err="1" smtClean="0"/>
              <a:t>sukkulent</a:t>
            </a:r>
            <a:r>
              <a:rPr lang="tr-TR" dirty="0" smtClean="0"/>
              <a:t> olanlara oranla çok yüksektir. Bu özellik topraktan daha fazla suyu çekebilmek içindir. Bu özelliği tuz bitkilerinde görmek mümkündür. </a:t>
            </a:r>
          </a:p>
        </p:txBody>
      </p:sp>
    </p:spTree>
    <p:extLst>
      <p:ext uri="{BB962C8B-B14F-4D97-AF65-F5344CB8AC3E}">
        <p14:creationId xmlns:p14="http://schemas.microsoft.com/office/powerpoint/2010/main" val="1066442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075240" cy="5688632"/>
          </a:xfrm>
        </p:spPr>
        <p:txBody>
          <a:bodyPr>
            <a:normAutofit lnSpcReduction="10000"/>
          </a:bodyPr>
          <a:lstStyle/>
          <a:p>
            <a:pPr algn="just"/>
            <a:r>
              <a:rPr lang="tr-TR" dirty="0" smtClean="0"/>
              <a:t>Canlı hücrelerin protoplazmasının yapısında önemli bir öğe olan su, bazı bitkilerin bünyesinde %90 oranında bulunur. Su ayrıca bitkilerde organik madde yapılmasını sağlayan fotosentez için de gereklidir. Bitkiler ihtiyaçları olan mineralleri suda erimiş olarak alırlar.</a:t>
            </a:r>
          </a:p>
          <a:p>
            <a:pPr algn="just">
              <a:buNone/>
            </a:pPr>
            <a:endParaRPr lang="tr-TR" dirty="0" smtClean="0"/>
          </a:p>
          <a:p>
            <a:pPr algn="just"/>
            <a:r>
              <a:rPr lang="tr-TR" dirty="0" smtClean="0"/>
              <a:t>Doğadaki suyun kaynağı yağışlardır. Yağış, atmosferdeki su buharının çiy, kırağı, kar ve dolu gibi değişik şekillerde toprağa düşmesidir.</a:t>
            </a:r>
          </a:p>
        </p:txBody>
      </p:sp>
    </p:spTree>
    <p:extLst>
      <p:ext uri="{BB962C8B-B14F-4D97-AF65-F5344CB8AC3E}">
        <p14:creationId xmlns:p14="http://schemas.microsoft.com/office/powerpoint/2010/main" val="35836931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976664"/>
          </a:xfrm>
        </p:spPr>
        <p:txBody>
          <a:bodyPr>
            <a:normAutofit fontScale="92500"/>
          </a:bodyPr>
          <a:lstStyle/>
          <a:p>
            <a:pPr>
              <a:buFont typeface="Wingdings" pitchFamily="2" charset="2"/>
              <a:buChar char="v"/>
            </a:pPr>
            <a:r>
              <a:rPr lang="tr-TR" b="1" dirty="0" smtClean="0"/>
              <a:t>Terlemeyi azaltma özelliğine sahiptirler: </a:t>
            </a:r>
            <a:r>
              <a:rPr lang="tr-TR" dirty="0" smtClean="0"/>
              <a:t>birçok bitkilerin yaprakları terlemeyi azaltmak için değişikliğe uğramıştır. Örneğin Defne (</a:t>
            </a:r>
            <a:r>
              <a:rPr lang="tr-TR" i="1" dirty="0" err="1" smtClean="0"/>
              <a:t>Laurus</a:t>
            </a:r>
            <a:r>
              <a:rPr lang="tr-TR" i="1" dirty="0" smtClean="0"/>
              <a:t> </a:t>
            </a:r>
            <a:r>
              <a:rPr lang="tr-TR" i="1" dirty="0" err="1" smtClean="0"/>
              <a:t>nobilis</a:t>
            </a:r>
            <a:r>
              <a:rPr lang="tr-TR" dirty="0" smtClean="0"/>
              <a:t>), Mersin (</a:t>
            </a:r>
            <a:r>
              <a:rPr lang="tr-TR" i="1" dirty="0" err="1" smtClean="0"/>
              <a:t>Myrtus</a:t>
            </a:r>
            <a:r>
              <a:rPr lang="tr-TR" i="1" dirty="0" smtClean="0"/>
              <a:t> </a:t>
            </a:r>
            <a:r>
              <a:rPr lang="tr-TR" i="1" dirty="0" err="1" smtClean="0"/>
              <a:t>communis</a:t>
            </a:r>
            <a:r>
              <a:rPr lang="tr-TR" dirty="0" smtClean="0"/>
              <a:t>), Zeytin (</a:t>
            </a:r>
            <a:r>
              <a:rPr lang="tr-TR" dirty="0" err="1" smtClean="0"/>
              <a:t>Olea</a:t>
            </a:r>
            <a:r>
              <a:rPr lang="tr-TR" dirty="0" smtClean="0"/>
              <a:t> </a:t>
            </a:r>
            <a:r>
              <a:rPr lang="tr-TR" dirty="0" err="1" smtClean="0"/>
              <a:t>europea</a:t>
            </a:r>
            <a:r>
              <a:rPr lang="tr-TR" dirty="0" smtClean="0"/>
              <a:t>) yaprakları sert ve derimsi şekilde olup çok az su ihtiva ederler. </a:t>
            </a:r>
          </a:p>
          <a:p>
            <a:endParaRPr lang="tr-TR" dirty="0" smtClean="0"/>
          </a:p>
          <a:p>
            <a:r>
              <a:rPr lang="tr-TR" dirty="0" smtClean="0"/>
              <a:t>Küçük ve kalın çeperli parankima hücrelerinden meydana gelen </a:t>
            </a:r>
            <a:r>
              <a:rPr lang="tr-TR" dirty="0" err="1" smtClean="0"/>
              <a:t>mezofil</a:t>
            </a:r>
            <a:r>
              <a:rPr lang="tr-TR" dirty="0" smtClean="0"/>
              <a:t> dokularında bol </a:t>
            </a:r>
            <a:r>
              <a:rPr lang="tr-TR" dirty="0" err="1" smtClean="0"/>
              <a:t>sklerenkima</a:t>
            </a:r>
            <a:r>
              <a:rPr lang="tr-TR" dirty="0" smtClean="0"/>
              <a:t> elementleri, </a:t>
            </a:r>
            <a:r>
              <a:rPr lang="tr-TR" dirty="0" err="1" smtClean="0"/>
              <a:t>skleraitler</a:t>
            </a:r>
            <a:r>
              <a:rPr lang="tr-TR" dirty="0" smtClean="0"/>
              <a:t> bulunur. </a:t>
            </a:r>
            <a:r>
              <a:rPr lang="tr-TR" dirty="0" err="1" smtClean="0"/>
              <a:t>Epidermis</a:t>
            </a:r>
            <a:r>
              <a:rPr lang="tr-TR" dirty="0" smtClean="0"/>
              <a:t> hücrelerinin dış çeperleri kalınlaşmış ve üzerini kalın bir </a:t>
            </a:r>
            <a:r>
              <a:rPr lang="tr-TR" dirty="0" err="1" smtClean="0"/>
              <a:t>kutikula</a:t>
            </a:r>
            <a:r>
              <a:rPr lang="tr-TR" dirty="0" smtClean="0"/>
              <a:t> tabakası örtmüştür.</a:t>
            </a:r>
            <a:endParaRPr lang="tr-TR" dirty="0"/>
          </a:p>
        </p:txBody>
      </p:sp>
    </p:spTree>
    <p:extLst>
      <p:ext uri="{BB962C8B-B14F-4D97-AF65-F5344CB8AC3E}">
        <p14:creationId xmlns:p14="http://schemas.microsoft.com/office/powerpoint/2010/main" val="62656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20688"/>
            <a:ext cx="8136904" cy="5904656"/>
          </a:xfrm>
        </p:spPr>
        <p:txBody>
          <a:bodyPr>
            <a:normAutofit fontScale="92500"/>
          </a:bodyPr>
          <a:lstStyle/>
          <a:p>
            <a:pPr algn="just"/>
            <a:r>
              <a:rPr lang="tr-TR" dirty="0" err="1" smtClean="0"/>
              <a:t>Stomaların</a:t>
            </a:r>
            <a:r>
              <a:rPr lang="tr-TR" dirty="0" smtClean="0"/>
              <a:t> sayısı azalmış ve </a:t>
            </a:r>
            <a:r>
              <a:rPr lang="tr-TR" dirty="0" err="1" smtClean="0"/>
              <a:t>epidermis</a:t>
            </a:r>
            <a:r>
              <a:rPr lang="tr-TR" dirty="0" smtClean="0"/>
              <a:t> hücreleri arasında gömülmüş durumdadır. Bir kısmında ise </a:t>
            </a:r>
            <a:r>
              <a:rPr lang="tr-TR" dirty="0" err="1" smtClean="0"/>
              <a:t>epidermis</a:t>
            </a:r>
            <a:r>
              <a:rPr lang="tr-TR" dirty="0" smtClean="0"/>
              <a:t> hücrelerinin üzeri yıldız ve kalkan şeklinde tüylerle kaplanmıştır.</a:t>
            </a:r>
          </a:p>
          <a:p>
            <a:pPr algn="just"/>
            <a:r>
              <a:rPr lang="tr-TR" dirty="0" smtClean="0"/>
              <a:t>Yapraklar terlemeyi azaltmak amacıyla yüzeylerini çok küçültmüşlerdir. Diğer morfolojik bir özellik de bitkinin boylarını kısaltmasıdır.</a:t>
            </a:r>
          </a:p>
          <a:p>
            <a:pPr algn="just"/>
            <a:r>
              <a:rPr lang="tr-TR" dirty="0" smtClean="0"/>
              <a:t>Yaprakların küçülmesi terlemeyi azaltır dolayısıyla bu durum fotosentezin de azalmasına neden olur.</a:t>
            </a:r>
          </a:p>
          <a:p>
            <a:pPr algn="just"/>
            <a:r>
              <a:rPr lang="tr-TR" dirty="0" smtClean="0"/>
              <a:t>Yine birçok bitkilerin yaprakları terlemeyi azaltmak amacı ile diken şeklini almıştır.</a:t>
            </a:r>
          </a:p>
          <a:p>
            <a:endParaRPr lang="tr-TR" dirty="0"/>
          </a:p>
        </p:txBody>
      </p:sp>
    </p:spTree>
    <p:extLst>
      <p:ext uri="{BB962C8B-B14F-4D97-AF65-F5344CB8AC3E}">
        <p14:creationId xmlns:p14="http://schemas.microsoft.com/office/powerpoint/2010/main" val="76070197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20688"/>
            <a:ext cx="8229600" cy="5688632"/>
          </a:xfrm>
        </p:spPr>
        <p:txBody>
          <a:bodyPr>
            <a:normAutofit lnSpcReduction="10000"/>
          </a:bodyPr>
          <a:lstStyle/>
          <a:p>
            <a:pPr algn="just"/>
            <a:r>
              <a:rPr lang="tr-TR" dirty="0" smtClean="0"/>
              <a:t>Açıklanan üç kategori yani </a:t>
            </a:r>
            <a:r>
              <a:rPr lang="tr-TR" dirty="0" err="1" smtClean="0"/>
              <a:t>higrofit</a:t>
            </a:r>
            <a:r>
              <a:rPr lang="tr-TR" dirty="0" smtClean="0"/>
              <a:t>, </a:t>
            </a:r>
            <a:r>
              <a:rPr lang="tr-TR" dirty="0" err="1" smtClean="0"/>
              <a:t>hidrofit</a:t>
            </a:r>
            <a:r>
              <a:rPr lang="tr-TR" dirty="0" smtClean="0"/>
              <a:t> ve </a:t>
            </a:r>
            <a:r>
              <a:rPr lang="tr-TR" dirty="0" err="1" smtClean="0"/>
              <a:t>kserofitin</a:t>
            </a:r>
            <a:r>
              <a:rPr lang="tr-TR" dirty="0" smtClean="0"/>
              <a:t> dışında bir de </a:t>
            </a:r>
            <a:r>
              <a:rPr lang="tr-TR" b="1" dirty="0" err="1" smtClean="0"/>
              <a:t>tropofit</a:t>
            </a:r>
            <a:r>
              <a:rPr lang="tr-TR" b="1" dirty="0" smtClean="0"/>
              <a:t> bitkiler </a:t>
            </a:r>
            <a:r>
              <a:rPr lang="tr-TR" dirty="0" smtClean="0"/>
              <a:t>adı verilen dördüncü bir grup ayrılabilir.</a:t>
            </a:r>
          </a:p>
          <a:p>
            <a:pPr algn="just">
              <a:buNone/>
            </a:pPr>
            <a:endParaRPr lang="tr-TR" dirty="0" smtClean="0"/>
          </a:p>
          <a:p>
            <a:pPr algn="just"/>
            <a:r>
              <a:rPr lang="tr-TR" dirty="0" err="1" smtClean="0"/>
              <a:t>Tropofit</a:t>
            </a:r>
            <a:r>
              <a:rPr lang="tr-TR" dirty="0" smtClean="0"/>
              <a:t> bitkiler elverişli mevsimlerde </a:t>
            </a:r>
            <a:r>
              <a:rPr lang="tr-TR" dirty="0" err="1" smtClean="0"/>
              <a:t>higrofit</a:t>
            </a:r>
            <a:r>
              <a:rPr lang="tr-TR" dirty="0" smtClean="0"/>
              <a:t> ve elverişsiz mevsimlerde de </a:t>
            </a:r>
            <a:r>
              <a:rPr lang="tr-TR" dirty="0" err="1" smtClean="0"/>
              <a:t>kserofit</a:t>
            </a:r>
            <a:r>
              <a:rPr lang="tr-TR" dirty="0" smtClean="0"/>
              <a:t> özellik gösterirler. Bu bitkilerin bir kısmı kışın yapraklarını döker, bir kısmı da dökmez. Kışın yapraklarını döken bitkilere yazın yeşil bitkiler adı verilir. Yapraklarını dökmeyen bitkiler özellikle kozalaklı olan bitkilerdir (çamgiller gibi). </a:t>
            </a:r>
            <a:endParaRPr lang="tr-TR" dirty="0"/>
          </a:p>
        </p:txBody>
      </p:sp>
    </p:spTree>
    <p:extLst>
      <p:ext uri="{BB962C8B-B14F-4D97-AF65-F5344CB8AC3E}">
        <p14:creationId xmlns:p14="http://schemas.microsoft.com/office/powerpoint/2010/main" val="841810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700808"/>
            <a:ext cx="8064896" cy="4525963"/>
          </a:xfrm>
        </p:spPr>
        <p:txBody>
          <a:bodyPr/>
          <a:lstStyle/>
          <a:p>
            <a:pPr algn="just"/>
            <a:r>
              <a:rPr lang="tr-TR" dirty="0" err="1" smtClean="0"/>
              <a:t>Tropofit</a:t>
            </a:r>
            <a:r>
              <a:rPr lang="tr-TR" dirty="0" smtClean="0"/>
              <a:t> gruptaki bir kısım bitkilerin toprak üstü kısımları kurur ve kıştan önce tamamen ölür. Sonuç olarak diyebiliriz ki </a:t>
            </a:r>
            <a:r>
              <a:rPr lang="tr-TR" dirty="0" err="1" smtClean="0"/>
              <a:t>tropofit</a:t>
            </a:r>
            <a:r>
              <a:rPr lang="tr-TR" dirty="0" smtClean="0"/>
              <a:t> bitkilerde iki önemli devre vardır. Biri bitkinin </a:t>
            </a:r>
            <a:r>
              <a:rPr lang="tr-TR" b="1" dirty="0" smtClean="0"/>
              <a:t>büyüme devresi</a:t>
            </a:r>
            <a:r>
              <a:rPr lang="tr-TR" dirty="0" smtClean="0"/>
              <a:t>, diğeri ise </a:t>
            </a:r>
            <a:r>
              <a:rPr lang="tr-TR" b="1" dirty="0" smtClean="0"/>
              <a:t>dinlenme devresi</a:t>
            </a:r>
            <a:r>
              <a:rPr lang="tr-TR" dirty="0" smtClean="0"/>
              <a:t>dir.</a:t>
            </a:r>
            <a:endParaRPr lang="tr-TR" dirty="0"/>
          </a:p>
        </p:txBody>
      </p:sp>
    </p:spTree>
    <p:extLst>
      <p:ext uri="{BB962C8B-B14F-4D97-AF65-F5344CB8AC3E}">
        <p14:creationId xmlns:p14="http://schemas.microsoft.com/office/powerpoint/2010/main" val="343580715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24744"/>
            <a:ext cx="8229600" cy="1800200"/>
          </a:xfrm>
        </p:spPr>
        <p:txBody>
          <a:bodyPr/>
          <a:lstStyle/>
          <a:p>
            <a:r>
              <a:rPr lang="tr-TR" b="1" dirty="0" smtClean="0">
                <a:solidFill>
                  <a:schemeClr val="bg1"/>
                </a:solidFill>
              </a:rPr>
              <a:t>ATMOSFER NEMİ</a:t>
            </a:r>
            <a:endParaRPr lang="tr-TR" b="1" dirty="0">
              <a:solidFill>
                <a:schemeClr val="bg1"/>
              </a:solidFill>
            </a:endParaRPr>
          </a:p>
        </p:txBody>
      </p:sp>
    </p:spTree>
    <p:extLst>
      <p:ext uri="{BB962C8B-B14F-4D97-AF65-F5344CB8AC3E}">
        <p14:creationId xmlns:p14="http://schemas.microsoft.com/office/powerpoint/2010/main" val="2664681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3600" b="1" dirty="0" smtClean="0"/>
              <a:t>Atmosfer Nemi (Su Buharı)</a:t>
            </a:r>
            <a:endParaRPr lang="tr-TR" sz="3600" b="1" dirty="0"/>
          </a:p>
        </p:txBody>
      </p:sp>
      <p:sp>
        <p:nvSpPr>
          <p:cNvPr id="3" name="2 İçerik Yer Tutucusu"/>
          <p:cNvSpPr>
            <a:spLocks noGrp="1"/>
          </p:cNvSpPr>
          <p:nvPr>
            <p:ph idx="1"/>
          </p:nvPr>
        </p:nvSpPr>
        <p:spPr>
          <a:xfrm>
            <a:off x="467544" y="1052736"/>
            <a:ext cx="8229600" cy="5400600"/>
          </a:xfrm>
        </p:spPr>
        <p:txBody>
          <a:bodyPr>
            <a:normAutofit fontScale="92500" lnSpcReduction="10000"/>
          </a:bodyPr>
          <a:lstStyle/>
          <a:p>
            <a:pPr algn="just"/>
            <a:r>
              <a:rPr lang="tr-TR" dirty="0" smtClean="0"/>
              <a:t>Atmosfer nemi bir ekosistemin su kaybı üzerinde etkili olduğu için ekolojik bakımdan önemlidir. Bu nedenle bir yerin nemlilik durumu bitki,</a:t>
            </a:r>
            <a:r>
              <a:rPr lang="tr-TR" dirty="0" err="1" smtClean="0"/>
              <a:t>lerin</a:t>
            </a:r>
            <a:r>
              <a:rPr lang="tr-TR" dirty="0" smtClean="0"/>
              <a:t> yaşamında etkili olan </a:t>
            </a:r>
            <a:r>
              <a:rPr lang="tr-TR" dirty="0" err="1" smtClean="0"/>
              <a:t>klimatik</a:t>
            </a:r>
            <a:r>
              <a:rPr lang="tr-TR" dirty="0" smtClean="0"/>
              <a:t> bir faktördür.</a:t>
            </a:r>
          </a:p>
          <a:p>
            <a:pPr algn="just">
              <a:buNone/>
            </a:pPr>
            <a:endParaRPr lang="tr-TR" dirty="0" smtClean="0"/>
          </a:p>
          <a:p>
            <a:pPr algn="just"/>
            <a:r>
              <a:rPr lang="tr-TR" dirty="0" smtClean="0"/>
              <a:t>Su yüzeyinde veya toprak yüzeylerinde ısınan su molekülleri hareket kazanırken aralarındaki bağlantı azalır. Bir süre sonra bu bağlantı öylesine zayıflar ki su molekülleri atmosfere doğru fırlamaya başlar. Bu olaya </a:t>
            </a:r>
            <a:r>
              <a:rPr lang="tr-TR" b="1" dirty="0" smtClean="0"/>
              <a:t>buharlaşma </a:t>
            </a:r>
            <a:r>
              <a:rPr lang="tr-TR" dirty="0" smtClean="0"/>
              <a:t>denir. Atmosfer içine fırlamış olan su moleküllerine de </a:t>
            </a:r>
            <a:r>
              <a:rPr lang="tr-TR" b="1" dirty="0" smtClean="0"/>
              <a:t>hava nemi </a:t>
            </a:r>
            <a:r>
              <a:rPr lang="tr-TR" dirty="0" smtClean="0"/>
              <a:t>(atmosfer nemi) denir.</a:t>
            </a:r>
            <a:endParaRPr lang="tr-TR" dirty="0"/>
          </a:p>
        </p:txBody>
      </p:sp>
    </p:spTree>
    <p:extLst>
      <p:ext uri="{BB962C8B-B14F-4D97-AF65-F5344CB8AC3E}">
        <p14:creationId xmlns:p14="http://schemas.microsoft.com/office/powerpoint/2010/main" val="402506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196752"/>
            <a:ext cx="8229600" cy="5217443"/>
          </a:xfrm>
        </p:spPr>
        <p:txBody>
          <a:bodyPr/>
          <a:lstStyle/>
          <a:p>
            <a:pPr algn="just"/>
            <a:r>
              <a:rPr lang="tr-TR" dirty="0" smtClean="0"/>
              <a:t>Su moleküllerinin gaz halinden sıvı hale geçmesine </a:t>
            </a:r>
            <a:r>
              <a:rPr lang="tr-TR" b="1" dirty="0" smtClean="0"/>
              <a:t>yoğunlaşma</a:t>
            </a:r>
            <a:r>
              <a:rPr lang="tr-TR" dirty="0" smtClean="0"/>
              <a:t> denir. </a:t>
            </a:r>
          </a:p>
          <a:p>
            <a:pPr algn="just">
              <a:buNone/>
            </a:pPr>
            <a:endParaRPr lang="tr-TR" dirty="0" smtClean="0"/>
          </a:p>
          <a:p>
            <a:pPr algn="just"/>
            <a:r>
              <a:rPr lang="tr-TR" dirty="0" smtClean="0"/>
              <a:t>Buharlaşma için suyun çevresinden aldığı ısıya </a:t>
            </a:r>
            <a:r>
              <a:rPr lang="tr-TR" b="1" dirty="0" smtClean="0"/>
              <a:t>buharlaşma ısısı </a:t>
            </a:r>
            <a:r>
              <a:rPr lang="tr-TR" dirty="0" smtClean="0"/>
              <a:t>denir.</a:t>
            </a:r>
          </a:p>
          <a:p>
            <a:pPr algn="just">
              <a:buNone/>
            </a:pPr>
            <a:endParaRPr lang="tr-TR" dirty="0" smtClean="0"/>
          </a:p>
          <a:p>
            <a:pPr algn="just"/>
            <a:r>
              <a:rPr lang="tr-TR" dirty="0" smtClean="0"/>
              <a:t>Buhar halinden yoğunlaşıp su haline geçerken ortama verdiği ısıya da </a:t>
            </a:r>
            <a:r>
              <a:rPr lang="tr-TR" b="1" dirty="0" smtClean="0"/>
              <a:t>yoğunlaşma ısısı </a:t>
            </a:r>
            <a:r>
              <a:rPr lang="tr-TR" dirty="0" smtClean="0"/>
              <a:t>denir.</a:t>
            </a:r>
            <a:endParaRPr lang="tr-TR" dirty="0"/>
          </a:p>
        </p:txBody>
      </p:sp>
    </p:spTree>
    <p:extLst>
      <p:ext uri="{BB962C8B-B14F-4D97-AF65-F5344CB8AC3E}">
        <p14:creationId xmlns:p14="http://schemas.microsoft.com/office/powerpoint/2010/main" val="9035062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29600" cy="778098"/>
          </a:xfrm>
        </p:spPr>
        <p:txBody>
          <a:bodyPr>
            <a:noAutofit/>
          </a:bodyPr>
          <a:lstStyle/>
          <a:p>
            <a:r>
              <a:rPr lang="tr-TR" sz="3000" b="1" dirty="0" smtClean="0"/>
              <a:t>Atmosferdeki nem </a:t>
            </a:r>
            <a:r>
              <a:rPr lang="tr-TR" sz="3000" b="1" u="sng" dirty="0" smtClean="0"/>
              <a:t>görülmeyen ve görünen su buharı </a:t>
            </a:r>
            <a:r>
              <a:rPr lang="tr-TR" sz="3000" b="1" dirty="0" smtClean="0"/>
              <a:t>olmak üzere iki şekilde görülür:</a:t>
            </a:r>
            <a:endParaRPr lang="tr-TR" sz="3000" b="1" dirty="0"/>
          </a:p>
        </p:txBody>
      </p:sp>
      <p:sp>
        <p:nvSpPr>
          <p:cNvPr id="3" name="2 İçerik Yer Tutucusu"/>
          <p:cNvSpPr>
            <a:spLocks noGrp="1"/>
          </p:cNvSpPr>
          <p:nvPr>
            <p:ph idx="1"/>
          </p:nvPr>
        </p:nvSpPr>
        <p:spPr>
          <a:xfrm>
            <a:off x="457200" y="1628800"/>
            <a:ext cx="8229600" cy="4896544"/>
          </a:xfrm>
        </p:spPr>
        <p:txBody>
          <a:bodyPr>
            <a:normAutofit fontScale="70000" lnSpcReduction="20000"/>
          </a:bodyPr>
          <a:lstStyle/>
          <a:p>
            <a:pPr algn="just">
              <a:buNone/>
            </a:pPr>
            <a:r>
              <a:rPr lang="tr-TR" sz="3500" dirty="0" smtClean="0"/>
              <a:t>1-</a:t>
            </a:r>
            <a:r>
              <a:rPr lang="tr-TR" sz="3500" b="1" dirty="0" smtClean="0"/>
              <a:t>Görülmeyen su buharı</a:t>
            </a:r>
            <a:r>
              <a:rPr lang="tr-TR" sz="3500" dirty="0" smtClean="0"/>
              <a:t>: genellikle mutlak ve   nispi nem olmak üzere iki şekilde tanımlanır.</a:t>
            </a:r>
          </a:p>
          <a:p>
            <a:pPr algn="just">
              <a:buNone/>
            </a:pPr>
            <a:endParaRPr lang="tr-TR" sz="3500" dirty="0" smtClean="0"/>
          </a:p>
          <a:p>
            <a:pPr algn="just">
              <a:buNone/>
            </a:pPr>
            <a:r>
              <a:rPr lang="tr-TR" sz="3500" dirty="0" smtClean="0"/>
              <a:t>    </a:t>
            </a:r>
            <a:r>
              <a:rPr lang="tr-TR" sz="3500" b="1" dirty="0" smtClean="0"/>
              <a:t>a)Mutlak nem: </a:t>
            </a:r>
            <a:r>
              <a:rPr lang="tr-TR" sz="3500" dirty="0" smtClean="0"/>
              <a:t>belli bir sıcaklık derecesinde birim hacimdeki havanın ihtiva ettiği nemin (su buharının) gram olarak ağırlığıdır.</a:t>
            </a:r>
          </a:p>
          <a:p>
            <a:pPr algn="just">
              <a:buNone/>
            </a:pPr>
            <a:r>
              <a:rPr lang="tr-TR" sz="3500" dirty="0" smtClean="0"/>
              <a:t>    </a:t>
            </a:r>
            <a:r>
              <a:rPr lang="tr-TR" sz="3500" b="1" dirty="0" smtClean="0"/>
              <a:t>b)Nispi nem: </a:t>
            </a:r>
            <a:r>
              <a:rPr lang="tr-TR" sz="3500" dirty="0" smtClean="0"/>
              <a:t>belli bir sıcaklık derecesindeki havanın ihtiva ettiği su buharının aynı sıcaklıktaki havanın doymuş su buharı miktarına oranının % olarak ifadesidir. </a:t>
            </a:r>
          </a:p>
          <a:p>
            <a:pPr algn="just">
              <a:buNone/>
            </a:pPr>
            <a:r>
              <a:rPr lang="tr-TR" sz="3500" dirty="0" smtClean="0"/>
              <a:t>     Nispi nem, havanın doyma derecesinden ne kadar uzak   olduğunu yani doyma açlığını ifade eder. Ekolojik açıdan önemli olan nispi nemdir. Nispi nem </a:t>
            </a:r>
            <a:r>
              <a:rPr lang="tr-TR" sz="3500" dirty="0" err="1" smtClean="0"/>
              <a:t>Psikrometre</a:t>
            </a:r>
            <a:r>
              <a:rPr lang="tr-TR" sz="3500" dirty="0" smtClean="0"/>
              <a:t> ve Higrometre adı verilen aletle ölçülür.</a:t>
            </a:r>
          </a:p>
          <a:p>
            <a:pPr algn="just">
              <a:buNone/>
            </a:pPr>
            <a:r>
              <a:rPr lang="tr-TR" sz="3500" dirty="0" smtClean="0"/>
              <a:t>        </a:t>
            </a:r>
          </a:p>
          <a:p>
            <a:pPr>
              <a:buNone/>
            </a:pPr>
            <a:endParaRPr lang="tr-TR" dirty="0"/>
          </a:p>
        </p:txBody>
      </p:sp>
    </p:spTree>
    <p:extLst>
      <p:ext uri="{BB962C8B-B14F-4D97-AF65-F5344CB8AC3E}">
        <p14:creationId xmlns:p14="http://schemas.microsoft.com/office/powerpoint/2010/main" val="9159842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4857403"/>
          </a:xfrm>
        </p:spPr>
        <p:txBody>
          <a:bodyPr/>
          <a:lstStyle/>
          <a:p>
            <a:pPr algn="just">
              <a:buNone/>
            </a:pPr>
            <a:r>
              <a:rPr lang="tr-TR" b="1" dirty="0" smtClean="0"/>
              <a:t>2-Görülen su buharı (Bulut ve sis): </a:t>
            </a:r>
            <a:r>
              <a:rPr lang="tr-TR" dirty="0" smtClean="0"/>
              <a:t>su buharı moleküllerinin atmosferde bir küme oluşturmasına </a:t>
            </a:r>
            <a:r>
              <a:rPr lang="tr-TR" b="1" dirty="0" smtClean="0"/>
              <a:t>bulut</a:t>
            </a:r>
            <a:r>
              <a:rPr lang="tr-TR" dirty="0" smtClean="0"/>
              <a:t> denir. </a:t>
            </a:r>
          </a:p>
          <a:p>
            <a:pPr algn="just">
              <a:buNone/>
            </a:pPr>
            <a:endParaRPr lang="tr-TR" dirty="0" smtClean="0"/>
          </a:p>
          <a:p>
            <a:pPr algn="just">
              <a:buNone/>
            </a:pPr>
            <a:r>
              <a:rPr lang="tr-TR" dirty="0" smtClean="0"/>
              <a:t>    Eğer havadaki su buharının doyma basıncı en aşırı noktasına ulaşmışsa, çapları 1 mm </a:t>
            </a:r>
            <a:r>
              <a:rPr lang="tr-TR" dirty="0" err="1" smtClean="0"/>
              <a:t>nin</a:t>
            </a:r>
            <a:r>
              <a:rPr lang="tr-TR" dirty="0" smtClean="0"/>
              <a:t> yüzde biri (1/100) kadar olan su damlacıkları teşekkül eder ki buna da </a:t>
            </a:r>
            <a:r>
              <a:rPr lang="tr-TR" b="1" dirty="0" smtClean="0"/>
              <a:t>sis </a:t>
            </a:r>
            <a:r>
              <a:rPr lang="tr-TR" dirty="0" smtClean="0"/>
              <a:t>denir. </a:t>
            </a:r>
            <a:endParaRPr lang="tr-TR" dirty="0"/>
          </a:p>
        </p:txBody>
      </p:sp>
    </p:spTree>
    <p:extLst>
      <p:ext uri="{BB962C8B-B14F-4D97-AF65-F5344CB8AC3E}">
        <p14:creationId xmlns:p14="http://schemas.microsoft.com/office/powerpoint/2010/main" val="24132342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b="1" dirty="0" smtClean="0"/>
              <a:t>Atmosfer nemi üzerinde etkili olan faktörler:</a:t>
            </a:r>
            <a:endParaRPr lang="tr-TR" sz="3600" b="1" dirty="0"/>
          </a:p>
        </p:txBody>
      </p:sp>
      <p:sp>
        <p:nvSpPr>
          <p:cNvPr id="3" name="2 İçerik Yer Tutucusu"/>
          <p:cNvSpPr>
            <a:spLocks noGrp="1"/>
          </p:cNvSpPr>
          <p:nvPr>
            <p:ph idx="1"/>
          </p:nvPr>
        </p:nvSpPr>
        <p:spPr>
          <a:xfrm>
            <a:off x="1547664" y="2132856"/>
            <a:ext cx="7139136" cy="3993307"/>
          </a:xfrm>
        </p:spPr>
        <p:txBody>
          <a:bodyPr>
            <a:normAutofit lnSpcReduction="10000"/>
          </a:bodyPr>
          <a:lstStyle/>
          <a:p>
            <a:pPr marL="514350" indent="-514350">
              <a:buFont typeface="+mj-lt"/>
              <a:buAutoNum type="arabicParenR"/>
            </a:pPr>
            <a:r>
              <a:rPr lang="tr-TR" dirty="0" smtClean="0"/>
              <a:t>Sıcaklık</a:t>
            </a:r>
          </a:p>
          <a:p>
            <a:pPr marL="514350" indent="-514350">
              <a:buFont typeface="+mj-lt"/>
              <a:buAutoNum type="arabicParenR"/>
            </a:pPr>
            <a:r>
              <a:rPr lang="tr-TR" dirty="0" smtClean="0"/>
              <a:t>Denizden yükseklik</a:t>
            </a:r>
          </a:p>
          <a:p>
            <a:pPr marL="514350" indent="-514350">
              <a:buNone/>
            </a:pPr>
            <a:endParaRPr lang="tr-TR" dirty="0" smtClean="0"/>
          </a:p>
          <a:p>
            <a:pPr marL="514350" indent="-514350">
              <a:buFont typeface="+mj-lt"/>
              <a:buAutoNum type="alphaLcParenR"/>
            </a:pPr>
            <a:r>
              <a:rPr lang="tr-TR" dirty="0" smtClean="0"/>
              <a:t>Denize uzaklık </a:t>
            </a:r>
          </a:p>
          <a:p>
            <a:pPr marL="514350" indent="-514350">
              <a:buFont typeface="+mj-lt"/>
              <a:buAutoNum type="alphaLcParenR"/>
            </a:pPr>
            <a:r>
              <a:rPr lang="tr-TR" dirty="0" smtClean="0"/>
              <a:t>Hava hareketleri</a:t>
            </a:r>
          </a:p>
          <a:p>
            <a:pPr marL="514350" indent="-514350">
              <a:buFont typeface="+mj-lt"/>
              <a:buAutoNum type="alphaLcParenR"/>
            </a:pPr>
            <a:r>
              <a:rPr lang="tr-TR" dirty="0" smtClean="0"/>
              <a:t>Mevsimler</a:t>
            </a:r>
          </a:p>
          <a:p>
            <a:pPr marL="514350" indent="-514350">
              <a:buFont typeface="+mj-lt"/>
              <a:buAutoNum type="alphaLcParenR"/>
            </a:pPr>
            <a:r>
              <a:rPr lang="tr-TR" dirty="0" smtClean="0"/>
              <a:t>Bitki örtüsü</a:t>
            </a:r>
          </a:p>
          <a:p>
            <a:pPr>
              <a:buNone/>
            </a:pPr>
            <a:endParaRPr lang="tr-TR" dirty="0"/>
          </a:p>
        </p:txBody>
      </p:sp>
    </p:spTree>
    <p:extLst>
      <p:ext uri="{BB962C8B-B14F-4D97-AF65-F5344CB8AC3E}">
        <p14:creationId xmlns:p14="http://schemas.microsoft.com/office/powerpoint/2010/main" val="850182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340768"/>
            <a:ext cx="8075240" cy="4785395"/>
          </a:xfrm>
        </p:spPr>
        <p:txBody>
          <a:bodyPr/>
          <a:lstStyle/>
          <a:p>
            <a:pPr algn="just">
              <a:buFont typeface="Wingdings" pitchFamily="2" charset="2"/>
              <a:buChar char="ü"/>
            </a:pPr>
            <a:r>
              <a:rPr lang="tr-TR" b="1" dirty="0" smtClean="0"/>
              <a:t>Çiy</a:t>
            </a:r>
            <a:r>
              <a:rPr lang="tr-TR" dirty="0" smtClean="0"/>
              <a:t> :açık gecelerde bitkiler üzerinde ince su damlacıkları biçiminde yoğunlaşmış bir yağış şeklidir. Burada sıcaklık donma noktasından uzaktır. </a:t>
            </a:r>
          </a:p>
          <a:p>
            <a:pPr algn="just">
              <a:buNone/>
            </a:pPr>
            <a:endParaRPr lang="tr-TR" dirty="0" smtClean="0"/>
          </a:p>
          <a:p>
            <a:pPr algn="just">
              <a:buFont typeface="Wingdings" pitchFamily="2" charset="2"/>
              <a:buChar char="ü"/>
            </a:pPr>
            <a:r>
              <a:rPr lang="tr-TR" dirty="0" smtClean="0"/>
              <a:t>Eğer sıcaklık donma noktasının altına düşerse çiğ yerine </a:t>
            </a:r>
            <a:r>
              <a:rPr lang="tr-TR" b="1" dirty="0" smtClean="0"/>
              <a:t>kırağı</a:t>
            </a:r>
            <a:r>
              <a:rPr lang="tr-TR" dirty="0" smtClean="0"/>
              <a:t> olur.</a:t>
            </a:r>
          </a:p>
          <a:p>
            <a:pPr algn="just"/>
            <a:endParaRPr lang="tr-TR" dirty="0"/>
          </a:p>
        </p:txBody>
      </p:sp>
    </p:spTree>
    <p:extLst>
      <p:ext uri="{BB962C8B-B14F-4D97-AF65-F5344CB8AC3E}">
        <p14:creationId xmlns:p14="http://schemas.microsoft.com/office/powerpoint/2010/main" val="26879929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Autofit/>
          </a:bodyPr>
          <a:lstStyle/>
          <a:p>
            <a:r>
              <a:rPr lang="tr-TR" sz="3200" b="1" dirty="0" smtClean="0"/>
              <a:t>Atmosfer nemi ile bitkiler arasındaki ilişkiler:</a:t>
            </a:r>
            <a:endParaRPr lang="tr-TR" sz="3200" b="1" dirty="0"/>
          </a:p>
        </p:txBody>
      </p:sp>
      <p:sp>
        <p:nvSpPr>
          <p:cNvPr id="3" name="2 İçerik Yer Tutucusu"/>
          <p:cNvSpPr>
            <a:spLocks noGrp="1"/>
          </p:cNvSpPr>
          <p:nvPr>
            <p:ph idx="1"/>
          </p:nvPr>
        </p:nvSpPr>
        <p:spPr>
          <a:xfrm>
            <a:off x="457200" y="1196752"/>
            <a:ext cx="8229600" cy="5328592"/>
          </a:xfrm>
        </p:spPr>
        <p:txBody>
          <a:bodyPr>
            <a:normAutofit fontScale="92500" lnSpcReduction="20000"/>
          </a:bodyPr>
          <a:lstStyle/>
          <a:p>
            <a:pPr algn="just"/>
            <a:r>
              <a:rPr lang="tr-TR" dirty="0" smtClean="0"/>
              <a:t>Havada nem açığı ne kadar fazla ise suyun fiziksel olarak buharlaşması (</a:t>
            </a:r>
            <a:r>
              <a:rPr lang="tr-TR" dirty="0" err="1" smtClean="0"/>
              <a:t>Evaporasyon</a:t>
            </a:r>
            <a:r>
              <a:rPr lang="tr-TR" dirty="0" smtClean="0"/>
              <a:t>) ve fizyolojik buharlaşma (</a:t>
            </a:r>
            <a:r>
              <a:rPr lang="tr-TR" dirty="0" err="1" smtClean="0"/>
              <a:t>Transpirasyon</a:t>
            </a:r>
            <a:r>
              <a:rPr lang="tr-TR" dirty="0" smtClean="0"/>
              <a:t>) o kadar artar. Hava neminin azalması ile bitki hücresinin turgor basıncı azalır ve sıcaklığın eklenmesi ile daimi pörsüme meydana gelebilir.</a:t>
            </a:r>
          </a:p>
          <a:p>
            <a:pPr algn="just">
              <a:buNone/>
            </a:pPr>
            <a:endParaRPr lang="tr-TR" dirty="0" smtClean="0"/>
          </a:p>
          <a:p>
            <a:pPr algn="just"/>
            <a:r>
              <a:rPr lang="tr-TR" dirty="0" smtClean="0"/>
              <a:t>Havadaki nemin azlığı özellikle yakıcı güneş ışınlarının yeryüzünü kavurduğu, rüzgarın </a:t>
            </a:r>
            <a:r>
              <a:rPr lang="tr-TR" dirty="0" err="1" smtClean="0"/>
              <a:t>transpirasyonu</a:t>
            </a:r>
            <a:r>
              <a:rPr lang="tr-TR" dirty="0" smtClean="0"/>
              <a:t> artırdığı kurak periyotlarda bitkiler için çok zararlı olur. İlk belirtiler yapraklarda olur. Yapraklar sarımsı, kırmızı bir renk alır, pörsür ve düşer.</a:t>
            </a:r>
          </a:p>
        </p:txBody>
      </p:sp>
    </p:spTree>
    <p:extLst>
      <p:ext uri="{BB962C8B-B14F-4D97-AF65-F5344CB8AC3E}">
        <p14:creationId xmlns:p14="http://schemas.microsoft.com/office/powerpoint/2010/main" val="29248333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4929411"/>
          </a:xfrm>
        </p:spPr>
        <p:txBody>
          <a:bodyPr/>
          <a:lstStyle/>
          <a:p>
            <a:pPr algn="just"/>
            <a:r>
              <a:rPr lang="tr-TR" dirty="0" smtClean="0"/>
              <a:t>Kuraklık da yaprak dökümü ağaç türlerine göre de değişir. Araştırmalardan elde edilen sonuçlara göre aynı kuraklık derecesinde Ihlamur (</a:t>
            </a:r>
            <a:r>
              <a:rPr lang="tr-TR" dirty="0" err="1" smtClean="0"/>
              <a:t>Tilia</a:t>
            </a:r>
            <a:r>
              <a:rPr lang="tr-TR" dirty="0" smtClean="0"/>
              <a:t> </a:t>
            </a:r>
            <a:r>
              <a:rPr lang="tr-TR" dirty="0" err="1" smtClean="0"/>
              <a:t>sp</a:t>
            </a:r>
            <a:r>
              <a:rPr lang="tr-TR" dirty="0" smtClean="0"/>
              <a:t>.) yapraklarının %50’sini, Dişbudaklar (</a:t>
            </a:r>
            <a:r>
              <a:rPr lang="tr-TR" dirty="0" err="1" smtClean="0"/>
              <a:t>Fraxinus</a:t>
            </a:r>
            <a:r>
              <a:rPr lang="tr-TR" dirty="0" smtClean="0"/>
              <a:t> </a:t>
            </a:r>
            <a:r>
              <a:rPr lang="tr-TR" dirty="0" err="1" smtClean="0"/>
              <a:t>sp</a:t>
            </a:r>
            <a:r>
              <a:rPr lang="tr-TR" dirty="0" smtClean="0"/>
              <a:t>.) %25’ini ve Karaağaçlar (</a:t>
            </a:r>
            <a:r>
              <a:rPr lang="tr-TR" dirty="0" err="1" smtClean="0"/>
              <a:t>Ulmus</a:t>
            </a:r>
            <a:r>
              <a:rPr lang="tr-TR" dirty="0" smtClean="0"/>
              <a:t> </a:t>
            </a:r>
            <a:r>
              <a:rPr lang="tr-TR" dirty="0" err="1" smtClean="0"/>
              <a:t>sp</a:t>
            </a:r>
            <a:r>
              <a:rPr lang="tr-TR" dirty="0" smtClean="0"/>
              <a:t>.) ve Meşeler (</a:t>
            </a:r>
            <a:r>
              <a:rPr lang="tr-TR" dirty="0" err="1" smtClean="0"/>
              <a:t>Quercus</a:t>
            </a:r>
            <a:r>
              <a:rPr lang="tr-TR" dirty="0" smtClean="0"/>
              <a:t> </a:t>
            </a:r>
            <a:r>
              <a:rPr lang="tr-TR" dirty="0" err="1" smtClean="0"/>
              <a:t>sp</a:t>
            </a:r>
            <a:r>
              <a:rPr lang="tr-TR" dirty="0" smtClean="0"/>
              <a:t>.) %10-15’ini dökmüştür. Hava nemi yüksek olursa bitkilerde </a:t>
            </a:r>
            <a:r>
              <a:rPr lang="tr-TR" dirty="0" err="1" smtClean="0"/>
              <a:t>transpirasyon</a:t>
            </a:r>
            <a:r>
              <a:rPr lang="tr-TR" dirty="0" smtClean="0"/>
              <a:t> azalır.</a:t>
            </a:r>
          </a:p>
          <a:p>
            <a:pPr algn="just"/>
            <a:endParaRPr lang="tr-TR" dirty="0"/>
          </a:p>
        </p:txBody>
      </p:sp>
    </p:spTree>
    <p:extLst>
      <p:ext uri="{BB962C8B-B14F-4D97-AF65-F5344CB8AC3E}">
        <p14:creationId xmlns:p14="http://schemas.microsoft.com/office/powerpoint/2010/main" val="273722448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t="-7000" b="-7000"/>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348880"/>
            <a:ext cx="8229600" cy="1440160"/>
          </a:xfrm>
        </p:spPr>
        <p:txBody>
          <a:bodyPr>
            <a:normAutofit/>
          </a:bodyPr>
          <a:lstStyle/>
          <a:p>
            <a:r>
              <a:rPr lang="tr-TR" sz="6000" dirty="0" smtClean="0">
                <a:solidFill>
                  <a:schemeClr val="bg1"/>
                </a:solidFill>
              </a:rPr>
              <a:t>RÜZGAR</a:t>
            </a:r>
            <a:endParaRPr lang="tr-TR" sz="6000" dirty="0">
              <a:solidFill>
                <a:schemeClr val="bg1"/>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720080"/>
          </a:xfrm>
        </p:spPr>
        <p:txBody>
          <a:bodyPr>
            <a:noAutofit/>
          </a:bodyPr>
          <a:lstStyle/>
          <a:p>
            <a:r>
              <a:rPr lang="tr-TR" sz="3200" b="1" dirty="0" smtClean="0"/>
              <a:t>İklim Faktörlerinden Rüzgar ve Bitkilere Etkisi</a:t>
            </a:r>
            <a:endParaRPr lang="tr-TR" sz="3200" b="1" dirty="0"/>
          </a:p>
        </p:txBody>
      </p:sp>
      <p:sp>
        <p:nvSpPr>
          <p:cNvPr id="3" name="2 İçerik Yer Tutucusu"/>
          <p:cNvSpPr>
            <a:spLocks noGrp="1"/>
          </p:cNvSpPr>
          <p:nvPr>
            <p:ph idx="1"/>
          </p:nvPr>
        </p:nvSpPr>
        <p:spPr>
          <a:xfrm>
            <a:off x="457200" y="1412776"/>
            <a:ext cx="8229600" cy="4968552"/>
          </a:xfrm>
        </p:spPr>
        <p:txBody>
          <a:bodyPr>
            <a:normAutofit/>
          </a:bodyPr>
          <a:lstStyle/>
          <a:p>
            <a:pPr algn="just"/>
            <a:r>
              <a:rPr lang="tr-TR" dirty="0" smtClean="0"/>
              <a:t>Rüzgar, atmosferde sıcak hava ile soğuk havanın yer değiştirmesi ile meydana gelir. Başka bir deyişle atmosferin bir yerden başka bir yere akışıdır. </a:t>
            </a:r>
          </a:p>
          <a:p>
            <a:pPr algn="just">
              <a:buNone/>
            </a:pPr>
            <a:endParaRPr lang="tr-TR" dirty="0" smtClean="0"/>
          </a:p>
          <a:p>
            <a:pPr algn="just"/>
            <a:r>
              <a:rPr lang="tr-TR" dirty="0" smtClean="0"/>
              <a:t>Rüzgarın şiddeti Anemometre denilen aletle ölçülür. Rüzgarın etkisi sıcaklık ve ışık kadar etkili olmasa da yine de bitkilerin dağılışında önemli bir rol oynar.</a:t>
            </a:r>
            <a:endParaRPr lang="tr-TR" dirty="0"/>
          </a:p>
        </p:txBody>
      </p:sp>
    </p:spTree>
    <p:extLst>
      <p:ext uri="{BB962C8B-B14F-4D97-AF65-F5344CB8AC3E}">
        <p14:creationId xmlns:p14="http://schemas.microsoft.com/office/powerpoint/2010/main" val="171655165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t>Rüzgarın bitkiler üzerine etkisi mekanik ve fizyolojik olur:</a:t>
            </a:r>
            <a:endParaRPr lang="tr-TR" sz="3200" b="1" dirty="0"/>
          </a:p>
        </p:txBody>
      </p:sp>
      <p:sp>
        <p:nvSpPr>
          <p:cNvPr id="3" name="2 İçerik Yer Tutucusu"/>
          <p:cNvSpPr>
            <a:spLocks noGrp="1"/>
          </p:cNvSpPr>
          <p:nvPr>
            <p:ph idx="1"/>
          </p:nvPr>
        </p:nvSpPr>
        <p:spPr>
          <a:xfrm>
            <a:off x="457200" y="1600200"/>
            <a:ext cx="8229600" cy="4781128"/>
          </a:xfrm>
        </p:spPr>
        <p:txBody>
          <a:bodyPr/>
          <a:lstStyle/>
          <a:p>
            <a:pPr algn="just"/>
            <a:r>
              <a:rPr lang="tr-TR" dirty="0" smtClean="0"/>
              <a:t>Özellikle rüzgarın süresi ve yönü vejetasyon üzerinde daha etkilidir. Fizyolojik olarak </a:t>
            </a:r>
            <a:r>
              <a:rPr lang="tr-TR" dirty="0" err="1" smtClean="0"/>
              <a:t>transpirasyonu</a:t>
            </a:r>
            <a:r>
              <a:rPr lang="tr-TR" dirty="0" smtClean="0"/>
              <a:t> etkiler. Rüzgara maruz kalan bitkiler fazla su kaybeder dolayısıyla </a:t>
            </a:r>
            <a:r>
              <a:rPr lang="tr-TR" dirty="0" err="1" smtClean="0"/>
              <a:t>transpirasyon</a:t>
            </a:r>
            <a:r>
              <a:rPr lang="tr-TR" dirty="0" smtClean="0"/>
              <a:t> fazlalaşır.</a:t>
            </a:r>
          </a:p>
          <a:p>
            <a:pPr algn="just">
              <a:buNone/>
            </a:pPr>
            <a:endParaRPr lang="tr-TR" dirty="0" smtClean="0"/>
          </a:p>
          <a:p>
            <a:pPr algn="just"/>
            <a:r>
              <a:rPr lang="tr-TR" dirty="0" smtClean="0"/>
              <a:t>Eğer rüzgar fırtına halinde eserse mekanik etkisi daha fazla olur. Hafif bir rüzgar bile bitki için önemlidir.</a:t>
            </a:r>
            <a:endParaRPr lang="tr-TR" dirty="0"/>
          </a:p>
        </p:txBody>
      </p:sp>
    </p:spTree>
    <p:extLst>
      <p:ext uri="{BB962C8B-B14F-4D97-AF65-F5344CB8AC3E}">
        <p14:creationId xmlns:p14="http://schemas.microsoft.com/office/powerpoint/2010/main" val="12627411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692696"/>
            <a:ext cx="8229600" cy="5832648"/>
          </a:xfrm>
        </p:spPr>
        <p:txBody>
          <a:bodyPr>
            <a:normAutofit fontScale="92500" lnSpcReduction="20000"/>
          </a:bodyPr>
          <a:lstStyle/>
          <a:p>
            <a:pPr algn="just"/>
            <a:r>
              <a:rPr lang="tr-TR" dirty="0" smtClean="0"/>
              <a:t>Sıcak ve kuru esen rüzgarlar ağaç gövdelerini çatlatır, yarıklar meydana gelir. Rüzgara maruz kalan kısımlarda tomurcuklar ölür ve ağacın rüzgara bakan kısmı kurur. Bir kısım bitkiler bu nedenle yapraklarını kaybeder. Bazı araştırıcılara göre kutup bölgelerinde ağaç sınırını belli eden faktörlerin başında rüzgar gelir.</a:t>
            </a:r>
          </a:p>
          <a:p>
            <a:pPr algn="just">
              <a:buNone/>
            </a:pPr>
            <a:endParaRPr lang="tr-TR" dirty="0" smtClean="0"/>
          </a:p>
          <a:p>
            <a:pPr algn="just"/>
            <a:r>
              <a:rPr lang="tr-TR" dirty="0" smtClean="0"/>
              <a:t>Deniz kıyılarında eğer rüzgar kuvvetli ve sürekli ise tuz ve kum zerreleri ağaçların üzerinde öldürücü bir etki yapar. Aynı zamanda denizlerden karalara doğru esen devamlı rüzgarlar sahillerdeki ağaçlarda asimetrik bir durum meydana getirir. </a:t>
            </a:r>
            <a:endParaRPr lang="tr-TR" dirty="0"/>
          </a:p>
        </p:txBody>
      </p:sp>
    </p:spTree>
    <p:extLst>
      <p:ext uri="{BB962C8B-B14F-4D97-AF65-F5344CB8AC3E}">
        <p14:creationId xmlns:p14="http://schemas.microsoft.com/office/powerpoint/2010/main" val="428512159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algn="just"/>
            <a:r>
              <a:rPr lang="tr-TR" dirty="0" smtClean="0"/>
              <a:t>Rüzgarların polen tozlarının ve meyvelerin taşınmasında faydalı bir etkisi vardır.</a:t>
            </a:r>
          </a:p>
          <a:p>
            <a:pPr algn="just">
              <a:buNone/>
            </a:pPr>
            <a:endParaRPr lang="tr-TR" dirty="0" smtClean="0"/>
          </a:p>
          <a:p>
            <a:pPr algn="just"/>
            <a:r>
              <a:rPr lang="tr-TR" dirty="0" smtClean="0"/>
              <a:t>Rüzgarın bir diğer etkisi de kumları meydana getirmesidir. Rüzgarların etkisiyle meydana gelen gerek sahil kumulları ve gerekse kara kumulların her ikisi de yurdumuzda mevcuttur. Rüzgar erozyonu sonucu meydana gelen kumullara en iyi örnek Konya-Karapınar erozyon safhasıdır.</a:t>
            </a:r>
            <a:endParaRPr lang="tr-TR" dirty="0"/>
          </a:p>
        </p:txBody>
      </p:sp>
    </p:spTree>
    <p:extLst>
      <p:ext uri="{BB962C8B-B14F-4D97-AF65-F5344CB8AC3E}">
        <p14:creationId xmlns:p14="http://schemas.microsoft.com/office/powerpoint/2010/main" val="3095767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a:bodyPr>
          <a:lstStyle/>
          <a:p>
            <a:r>
              <a:rPr lang="tr-TR" sz="3000" b="1" dirty="0" smtClean="0"/>
              <a:t>SİS VE ÇİY SUYUNDAN BİTKİLERİN YARARLANMASI</a:t>
            </a:r>
            <a:endParaRPr lang="tr-TR" sz="3000" b="1" dirty="0"/>
          </a:p>
        </p:txBody>
      </p:sp>
      <p:sp>
        <p:nvSpPr>
          <p:cNvPr id="3" name="2 İçerik Yer Tutucusu"/>
          <p:cNvSpPr>
            <a:spLocks noGrp="1"/>
          </p:cNvSpPr>
          <p:nvPr>
            <p:ph idx="1"/>
          </p:nvPr>
        </p:nvSpPr>
        <p:spPr>
          <a:xfrm>
            <a:off x="457200" y="908720"/>
            <a:ext cx="8229600" cy="5688632"/>
          </a:xfrm>
        </p:spPr>
        <p:txBody>
          <a:bodyPr>
            <a:noAutofit/>
          </a:bodyPr>
          <a:lstStyle/>
          <a:p>
            <a:pPr>
              <a:buNone/>
            </a:pPr>
            <a:r>
              <a:rPr lang="tr-TR" sz="2400" dirty="0" smtClean="0"/>
              <a:t>     Bitkilerin yaprak ve gövde </a:t>
            </a:r>
            <a:r>
              <a:rPr lang="tr-TR" sz="2400" dirty="0" err="1" smtClean="0"/>
              <a:t>epidermisleriyle</a:t>
            </a:r>
            <a:r>
              <a:rPr lang="tr-TR" sz="2400" dirty="0" smtClean="0"/>
              <a:t> suyu alabilmesi çok yavaş ilerleyen bir olaydır. Bu şekilde alınan su bitkilerin su ekonomilerinde önemli rol oynamaz. Fakat bazı bitkiler istisna teşkil ederek sis ve çiy suyundan yararlanırlar. Örneğin;</a:t>
            </a:r>
          </a:p>
          <a:p>
            <a:pPr>
              <a:buNone/>
            </a:pPr>
            <a:endParaRPr lang="tr-TR" sz="2400" dirty="0" smtClean="0"/>
          </a:p>
          <a:p>
            <a:pPr marL="514350" indent="-514350">
              <a:buFont typeface="+mj-lt"/>
              <a:buAutoNum type="arabicParenR"/>
            </a:pPr>
            <a:r>
              <a:rPr lang="tr-TR" sz="2400" dirty="0" err="1" smtClean="0"/>
              <a:t>Thallophytler</a:t>
            </a:r>
            <a:r>
              <a:rPr lang="tr-TR" sz="2400" dirty="0" smtClean="0"/>
              <a:t>, özellikle likenler atmosferdeki suyu sıvı ya da buhar şeklinde bütün yüzeyleri ile alırlar.</a:t>
            </a:r>
          </a:p>
          <a:p>
            <a:pPr marL="514350" indent="-514350">
              <a:buFont typeface="+mj-lt"/>
              <a:buAutoNum type="arabicParenR"/>
            </a:pPr>
            <a:r>
              <a:rPr lang="tr-TR" sz="2400" dirty="0" smtClean="0"/>
              <a:t>Epifitlerin hava kökleri, lamen tabakası ile tropikal ormanların ağaçlarının dallarından damlayan çiy suyunu doğrudan doğruya alırlar.</a:t>
            </a:r>
          </a:p>
          <a:p>
            <a:pPr marL="514350" indent="-514350">
              <a:buFont typeface="+mj-lt"/>
              <a:buAutoNum type="arabicParenR"/>
            </a:pPr>
            <a:r>
              <a:rPr lang="tr-TR" sz="2400" dirty="0" err="1" smtClean="0"/>
              <a:t>Bromeliaceae</a:t>
            </a:r>
            <a:r>
              <a:rPr lang="tr-TR" sz="2400" dirty="0" smtClean="0"/>
              <a:t> familyasının birçok fertleri çiy ve sis suyunu emme pulları ile devamlı olarak alırlar. Aynı zamanda bunlarda yapraklar rozet halinde dizilerek su toplayıcı huni görevi görürler. </a:t>
            </a:r>
            <a:endParaRPr lang="tr-TR" sz="2400" dirty="0"/>
          </a:p>
        </p:txBody>
      </p:sp>
    </p:spTree>
    <p:extLst>
      <p:ext uri="{BB962C8B-B14F-4D97-AF65-F5344CB8AC3E}">
        <p14:creationId xmlns:p14="http://schemas.microsoft.com/office/powerpoint/2010/main" val="97628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66130"/>
          </a:xfrm>
        </p:spPr>
        <p:txBody>
          <a:bodyPr>
            <a:noAutofit/>
          </a:bodyPr>
          <a:lstStyle/>
          <a:p>
            <a:r>
              <a:rPr lang="tr-TR" sz="3600" b="1" dirty="0" smtClean="0"/>
              <a:t>SUYUN BİTKİLER İÇİN EKOLOJİK ÖNEMİ</a:t>
            </a:r>
            <a:endParaRPr lang="tr-TR" sz="3600" b="1" dirty="0"/>
          </a:p>
        </p:txBody>
      </p:sp>
      <p:sp>
        <p:nvSpPr>
          <p:cNvPr id="3" name="2 İçerik Yer Tutucusu"/>
          <p:cNvSpPr>
            <a:spLocks noGrp="1"/>
          </p:cNvSpPr>
          <p:nvPr>
            <p:ph idx="1"/>
          </p:nvPr>
        </p:nvSpPr>
        <p:spPr>
          <a:xfrm>
            <a:off x="457200" y="1556792"/>
            <a:ext cx="7931224" cy="4944042"/>
          </a:xfrm>
        </p:spPr>
        <p:txBody>
          <a:bodyPr>
            <a:normAutofit/>
          </a:bodyPr>
          <a:lstStyle/>
          <a:p>
            <a:pPr algn="just"/>
            <a:r>
              <a:rPr lang="tr-TR" dirty="0" smtClean="0"/>
              <a:t>Canlı madde; yani protoplazma yalnız su ihtiva eder durumda hayati olaylar gösterir. Kuruyunca canlılığını kaybetmezse bile mutlaka </a:t>
            </a:r>
            <a:r>
              <a:rPr lang="tr-TR" dirty="0" err="1" smtClean="0"/>
              <a:t>latent</a:t>
            </a:r>
            <a:r>
              <a:rPr lang="tr-TR" dirty="0" smtClean="0"/>
              <a:t> duruma geçer.</a:t>
            </a:r>
          </a:p>
          <a:p>
            <a:pPr algn="just">
              <a:buNone/>
            </a:pPr>
            <a:endParaRPr lang="tr-TR" dirty="0" smtClean="0"/>
          </a:p>
          <a:p>
            <a:pPr algn="just"/>
            <a:r>
              <a:rPr lang="tr-TR" dirty="0" smtClean="0"/>
              <a:t>Suyun esas rolü hücrenin canlı maddesi yani plazmayı her hayati faaliyet için gerekli olan muayyen bir su durumuna getirmesidir.</a:t>
            </a:r>
          </a:p>
        </p:txBody>
      </p:sp>
    </p:spTree>
    <p:extLst>
      <p:ext uri="{BB962C8B-B14F-4D97-AF65-F5344CB8AC3E}">
        <p14:creationId xmlns:p14="http://schemas.microsoft.com/office/powerpoint/2010/main" val="1939802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003232" cy="4929411"/>
          </a:xfrm>
        </p:spPr>
        <p:txBody>
          <a:bodyPr/>
          <a:lstStyle/>
          <a:p>
            <a:pPr algn="just"/>
            <a:r>
              <a:rPr lang="tr-TR" dirty="0" smtClean="0"/>
              <a:t>Bitkilerin su ekonomilerinde bitkinin tam olarak taşıdığı su miktarı değil, yetişme yerinde bulunan suyun durumu (suyun yoğun veya az oluşu, suyun katı veya sıvı oluşu, toprağın asidik oluşu, cisimlerin şişme noktası,yetişme yerlerindeki suyun </a:t>
            </a:r>
            <a:r>
              <a:rPr lang="tr-TR" dirty="0" err="1" smtClean="0"/>
              <a:t>osmotik</a:t>
            </a:r>
            <a:r>
              <a:rPr lang="tr-TR" dirty="0" smtClean="0"/>
              <a:t> değeri v.b.) ve toprağın emme kuvvetinin fazla oluşu önemlidir.</a:t>
            </a:r>
          </a:p>
          <a:p>
            <a:endParaRPr lang="tr-TR" dirty="0"/>
          </a:p>
        </p:txBody>
      </p:sp>
    </p:spTree>
    <p:extLst>
      <p:ext uri="{BB962C8B-B14F-4D97-AF65-F5344CB8AC3E}">
        <p14:creationId xmlns:p14="http://schemas.microsoft.com/office/powerpoint/2010/main" val="7521085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b="1" dirty="0" smtClean="0"/>
              <a:t>Aşağıdaki üç deney bize bitkilerin gelişmesinde su </a:t>
            </a:r>
            <a:r>
              <a:rPr lang="tr-TR" sz="2800" b="1" dirty="0" err="1" smtClean="0"/>
              <a:t>mikatarının</a:t>
            </a:r>
            <a:r>
              <a:rPr lang="tr-TR" sz="2800" b="1" dirty="0" smtClean="0"/>
              <a:t> değil su durumunun yani </a:t>
            </a:r>
            <a:r>
              <a:rPr lang="tr-TR" sz="2800" b="1" dirty="0" err="1" smtClean="0"/>
              <a:t>hidratürün</a:t>
            </a:r>
            <a:r>
              <a:rPr lang="tr-TR" sz="2800" b="1" dirty="0" smtClean="0"/>
              <a:t> önemini anlatmaktadır.</a:t>
            </a:r>
            <a:endParaRPr lang="tr-TR" sz="2800" b="1" dirty="0"/>
          </a:p>
        </p:txBody>
      </p:sp>
      <p:sp>
        <p:nvSpPr>
          <p:cNvPr id="3" name="2 İçerik Yer Tutucusu"/>
          <p:cNvSpPr>
            <a:spLocks noGrp="1"/>
          </p:cNvSpPr>
          <p:nvPr>
            <p:ph idx="1"/>
          </p:nvPr>
        </p:nvSpPr>
        <p:spPr>
          <a:xfrm>
            <a:off x="457200" y="1628800"/>
            <a:ext cx="8229600" cy="5229200"/>
          </a:xfrm>
        </p:spPr>
        <p:txBody>
          <a:bodyPr>
            <a:normAutofit fontScale="92500" lnSpcReduction="10000"/>
          </a:bodyPr>
          <a:lstStyle/>
          <a:p>
            <a:pPr algn="just"/>
            <a:r>
              <a:rPr lang="tr-TR" b="1" u="sng" dirty="0" smtClean="0"/>
              <a:t>Deney 1:</a:t>
            </a:r>
            <a:r>
              <a:rPr lang="tr-TR" dirty="0" smtClean="0"/>
              <a:t> mısır ve buğday bitkisini normal besleyici eriyiklerde yetiştirelim. Yetişme kaplarının birinde zehir etkisi olmayan ve gıda maddesi yerine geçen aynı zamanda bitkinin kökleri tarafından kolayca alınabilen şeker </a:t>
            </a:r>
            <a:r>
              <a:rPr lang="tr-TR" dirty="0" err="1" smtClean="0"/>
              <a:t>eriyinden</a:t>
            </a:r>
            <a:r>
              <a:rPr lang="tr-TR" dirty="0" smtClean="0"/>
              <a:t> ilave edelim. (171 gram 1 litre suda eritilecektir.) bu eriyiğin </a:t>
            </a:r>
            <a:r>
              <a:rPr lang="tr-TR" dirty="0" err="1" smtClean="0"/>
              <a:t>osmotik</a:t>
            </a:r>
            <a:r>
              <a:rPr lang="tr-TR" dirty="0" smtClean="0"/>
              <a:t> değeri 14 </a:t>
            </a:r>
            <a:r>
              <a:rPr lang="tr-TR" dirty="0" err="1" smtClean="0"/>
              <a:t>Atm</a:t>
            </a:r>
            <a:r>
              <a:rPr lang="tr-TR" dirty="0" smtClean="0"/>
              <a:t>. </a:t>
            </a:r>
            <a:r>
              <a:rPr lang="tr-TR" dirty="0" err="1" smtClean="0"/>
              <a:t>dir</a:t>
            </a:r>
            <a:r>
              <a:rPr lang="tr-TR" dirty="0" smtClean="0"/>
              <a:t>. Bu durumda normal beslenme eriyiğinde olan bitki iyi gelişecek, buna karşılık şeker ilave edilen ise solacak ve gelişmesine devam edemeyecektir. Su miktarı her iki halde de aynı, eriyiklerin yoğunlukları farklıdır. </a:t>
            </a:r>
            <a:endParaRPr lang="tr-TR" dirty="0"/>
          </a:p>
        </p:txBody>
      </p:sp>
    </p:spTree>
    <p:extLst>
      <p:ext uri="{BB962C8B-B14F-4D97-AF65-F5344CB8AC3E}">
        <p14:creationId xmlns:p14="http://schemas.microsoft.com/office/powerpoint/2010/main" val="23467996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399</TotalTime>
  <Words>3121</Words>
  <Application>Microsoft Office PowerPoint</Application>
  <PresentationFormat>Ekran Gösterisi (4:3)</PresentationFormat>
  <Paragraphs>195</Paragraphs>
  <Slides>56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56</vt:i4>
      </vt:variant>
    </vt:vector>
  </HeadingPairs>
  <TitlesOfParts>
    <vt:vector size="60" baseType="lpstr">
      <vt:lpstr>Arial</vt:lpstr>
      <vt:lpstr>Calibri</vt:lpstr>
      <vt:lpstr>Wingdings</vt:lpstr>
      <vt:lpstr>Ofis Teması</vt:lpstr>
      <vt:lpstr>BİY 422 BİTKİ EKOLOJİSİ PROF. DR. LATİF KURT</vt:lpstr>
      <vt:lpstr>PowerPoint Sunusu</vt:lpstr>
      <vt:lpstr>PowerPoint Sunusu</vt:lpstr>
      <vt:lpstr>PowerPoint Sunusu</vt:lpstr>
      <vt:lpstr>PowerPoint Sunusu</vt:lpstr>
      <vt:lpstr>SİS VE ÇİY SUYUNDAN BİTKİLERİN YARARLANMASI</vt:lpstr>
      <vt:lpstr>SUYUN BİTKİLER İÇİN EKOLOJİK ÖNEMİ</vt:lpstr>
      <vt:lpstr>PowerPoint Sunusu</vt:lpstr>
      <vt:lpstr>Aşağıdaki üç deney bize bitkilerin gelişmesinde su mikatarının değil su durumunun yani hidratürün önemini anlatmaktadır.</vt:lpstr>
      <vt:lpstr>PowerPoint Sunusu</vt:lpstr>
      <vt:lpstr>PowerPoint Sunusu</vt:lpstr>
      <vt:lpstr>Deneylerden şu sonucu çıkarabiliriz. Her üç durumda da gelişmeyi tayin eden yetişme oratmındaki su değil, bilakis;</vt:lpstr>
      <vt:lpstr>PowerPoint Sunusu</vt:lpstr>
      <vt:lpstr>PowerPoint Sunusu</vt:lpstr>
      <vt:lpstr>Negatif su bilançosu → turgor azalması ve osmotik basıncın artması → plazma suyunun azalması → hayati olaylarda duraklama.   </vt:lpstr>
      <vt:lpstr>PowerPoint Sunusu</vt:lpstr>
      <vt:lpstr>Bitkilerde kseromorf yapı adı altında topladığımız özellikler şunlardır:</vt:lpstr>
      <vt:lpstr>PowerPoint Sunusu</vt:lpstr>
      <vt:lpstr>PowerPoint Sunusu</vt:lpstr>
      <vt:lpstr>PowerPoint Sunusu</vt:lpstr>
      <vt:lpstr>Amerika’nın Arizona bölgesinde kayalıkların arasındaki nemli yerlerde yetişen Encelia farinosa (Asteraceae) adlı bir bitkide bu ilişkiyi inceleyelim.</vt:lpstr>
      <vt:lpstr>PowerPoint Sunusu</vt:lpstr>
      <vt:lpstr>PowerPoint Sunusu</vt:lpstr>
      <vt:lpstr>1-Hidrolabil Tipler:</vt:lpstr>
      <vt:lpstr>PowerPoint Sunusu</vt:lpstr>
      <vt:lpstr>2-Hidrostabil Tipler</vt:lpstr>
      <vt:lpstr>PowerPoint Sunusu</vt:lpstr>
      <vt:lpstr>PowerPoint Sunusu</vt:lpstr>
      <vt:lpstr>PowerPoint Sunusu</vt:lpstr>
      <vt:lpstr>Bitkilerin Su İhtiyaçlarına Göre Sınıflandırılması</vt:lpstr>
      <vt:lpstr>1) Hidrofitler (Su Bitkileri)</vt:lpstr>
      <vt:lpstr>PowerPoint Sunusu</vt:lpstr>
      <vt:lpstr>PowerPoint Sunusu</vt:lpstr>
      <vt:lpstr>Hidrofit bitkiler sudaki durumlarına göre tekrar kısımlara ayrılabilirler:</vt:lpstr>
      <vt:lpstr>2)Higrofitler (Nemli yerlerde yetişenler bitkiler )</vt:lpstr>
      <vt:lpstr>PowerPoint Sunusu</vt:lpstr>
      <vt:lpstr>3) Kserofitler (Kurak yerlerde yetişen bitkiler)</vt:lpstr>
      <vt:lpstr>PowerPoint Sunusu</vt:lpstr>
      <vt:lpstr>PowerPoint Sunusu</vt:lpstr>
      <vt:lpstr>PowerPoint Sunusu</vt:lpstr>
      <vt:lpstr>PowerPoint Sunusu</vt:lpstr>
      <vt:lpstr>PowerPoint Sunusu</vt:lpstr>
      <vt:lpstr>PowerPoint Sunusu</vt:lpstr>
      <vt:lpstr>ATMOSFER NEMİ</vt:lpstr>
      <vt:lpstr>Atmosfer Nemi (Su Buharı)</vt:lpstr>
      <vt:lpstr>PowerPoint Sunusu</vt:lpstr>
      <vt:lpstr>Atmosferdeki nem görülmeyen ve görünen su buharı olmak üzere iki şekilde görülür:</vt:lpstr>
      <vt:lpstr>PowerPoint Sunusu</vt:lpstr>
      <vt:lpstr>Atmosfer nemi üzerinde etkili olan faktörler:</vt:lpstr>
      <vt:lpstr>Atmosfer nemi ile bitkiler arasındaki ilişkiler:</vt:lpstr>
      <vt:lpstr>PowerPoint Sunusu</vt:lpstr>
      <vt:lpstr>RÜZGAR</vt:lpstr>
      <vt:lpstr>İklim Faktörlerinden Rüzgar ve Bitkilere Etkisi</vt:lpstr>
      <vt:lpstr>Rüzgarın bitkiler üzerine etkisi mekanik ve fizyolojik olur:</vt:lpstr>
      <vt:lpstr>PowerPoint Sunusu</vt:lpstr>
      <vt:lpstr>PowerPoint Sunusu</vt:lpstr>
    </vt:vector>
  </TitlesOfParts>
  <Company>BİYOLOJİ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dc:title>
  <dc:creator>EBRU ÖZDENİZ</dc:creator>
  <cp:lastModifiedBy>aysenur2066@hotmail.com</cp:lastModifiedBy>
  <cp:revision>47</cp:revision>
  <dcterms:created xsi:type="dcterms:W3CDTF">2011-02-25T08:23:49Z</dcterms:created>
  <dcterms:modified xsi:type="dcterms:W3CDTF">2018-01-16T09:57:06Z</dcterms:modified>
</cp:coreProperties>
</file>