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680" r:id="rId3"/>
    <p:sldMasterId id="2147483686" r:id="rId4"/>
    <p:sldMasterId id="2147483648" r:id="rId5"/>
  </p:sldMasterIdLst>
  <p:notesMasterIdLst>
    <p:notesMasterId r:id="rId46"/>
  </p:notesMasterIdLst>
  <p:sldIdLst>
    <p:sldId id="256"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 id="369" r:id="rId43"/>
    <p:sldId id="370" r:id="rId44"/>
    <p:sldId id="372"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7DF3DE-45C0-447F-BFB2-22AD1524876B}" v="15" dt="2020-10-24T10:24:23.904"/>
    <p1510:client id="{FD120F17-39B3-40BA-9279-937157577CFC}" v="92" dt="2020-10-24T09:33:27.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131"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130"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h Örmeci" userId="6b20c2cec841dbb8" providerId="LiveId" clId="{FD120F17-39B3-40BA-9279-937157577CFC}"/>
    <pc:docChg chg="undo redo custSel addSld delSld modSld sldOrd">
      <pc:chgData name="Melih Örmeci" userId="6b20c2cec841dbb8" providerId="LiveId" clId="{FD120F17-39B3-40BA-9279-937157577CFC}" dt="2020-10-24T09:34:30.478" v="371" actId="1076"/>
      <pc:docMkLst>
        <pc:docMk/>
      </pc:docMkLst>
      <pc:sldChg chg="add del setBg">
        <pc:chgData name="Melih Örmeci" userId="6b20c2cec841dbb8" providerId="LiveId" clId="{FD120F17-39B3-40BA-9279-937157577CFC}" dt="2020-10-24T08:56:29.343" v="17"/>
        <pc:sldMkLst>
          <pc:docMk/>
          <pc:sldMk cId="1227355251" sldId="256"/>
        </pc:sldMkLst>
      </pc:sldChg>
      <pc:sldChg chg="add del">
        <pc:chgData name="Melih Örmeci" userId="6b20c2cec841dbb8" providerId="LiveId" clId="{FD120F17-39B3-40BA-9279-937157577CFC}" dt="2020-10-24T08:56:36.352" v="19"/>
        <pc:sldMkLst>
          <pc:docMk/>
          <pc:sldMk cId="1905147222" sldId="256"/>
        </pc:sldMkLst>
      </pc:sldChg>
      <pc:sldChg chg="modSp">
        <pc:chgData name="Melih Örmeci" userId="6b20c2cec841dbb8" providerId="LiveId" clId="{FD120F17-39B3-40BA-9279-937157577CFC}" dt="2020-10-24T08:56:59.080" v="35" actId="20577"/>
        <pc:sldMkLst>
          <pc:docMk/>
          <pc:sldMk cId="1992855074" sldId="256"/>
        </pc:sldMkLst>
        <pc:spChg chg="mod">
          <ac:chgData name="Melih Örmeci" userId="6b20c2cec841dbb8" providerId="LiveId" clId="{FD120F17-39B3-40BA-9279-937157577CFC}" dt="2020-10-24T08:56:59.080" v="35" actId="20577"/>
          <ac:spMkLst>
            <pc:docMk/>
            <pc:sldMk cId="1992855074" sldId="256"/>
            <ac:spMk id="2" creationId="{0CA523EC-B301-445A-B52D-8C0D09882C2F}"/>
          </ac:spMkLst>
        </pc:spChg>
      </pc:sldChg>
      <pc:sldChg chg="modSp add">
        <pc:chgData name="Melih Örmeci" userId="6b20c2cec841dbb8" providerId="LiveId" clId="{FD120F17-39B3-40BA-9279-937157577CFC}" dt="2020-10-24T09:11:27.011" v="70" actId="5793"/>
        <pc:sldMkLst>
          <pc:docMk/>
          <pc:sldMk cId="1821123317" sldId="257"/>
        </pc:sldMkLst>
        <pc:spChg chg="mod">
          <ac:chgData name="Melih Örmeci" userId="6b20c2cec841dbb8" providerId="LiveId" clId="{FD120F17-39B3-40BA-9279-937157577CFC}" dt="2020-10-24T08:59:34.141" v="59" actId="1076"/>
          <ac:spMkLst>
            <pc:docMk/>
            <pc:sldMk cId="1821123317" sldId="257"/>
            <ac:spMk id="2" creationId="{F5907E9F-F7EE-4D9C-BB33-F9997B3846F1}"/>
          </ac:spMkLst>
        </pc:spChg>
        <pc:spChg chg="mod">
          <ac:chgData name="Melih Örmeci" userId="6b20c2cec841dbb8" providerId="LiveId" clId="{FD120F17-39B3-40BA-9279-937157577CFC}" dt="2020-10-24T09:11:27.011" v="70" actId="5793"/>
          <ac:spMkLst>
            <pc:docMk/>
            <pc:sldMk cId="1821123317" sldId="257"/>
            <ac:spMk id="3" creationId="{392CF347-4A59-4D91-9C71-716C68647108}"/>
          </ac:spMkLst>
        </pc:spChg>
      </pc:sldChg>
      <pc:sldChg chg="addSp modSp add">
        <pc:chgData name="Melih Örmeci" userId="6b20c2cec841dbb8" providerId="LiveId" clId="{FD120F17-39B3-40BA-9279-937157577CFC}" dt="2020-10-24T09:13:23.887" v="94" actId="255"/>
        <pc:sldMkLst>
          <pc:docMk/>
          <pc:sldMk cId="16665777" sldId="258"/>
        </pc:sldMkLst>
        <pc:spChg chg="mod">
          <ac:chgData name="Melih Örmeci" userId="6b20c2cec841dbb8" providerId="LiveId" clId="{FD120F17-39B3-40BA-9279-937157577CFC}" dt="2020-10-24T09:12:23.158" v="79" actId="1076"/>
          <ac:spMkLst>
            <pc:docMk/>
            <pc:sldMk cId="16665777" sldId="258"/>
            <ac:spMk id="2" creationId="{356D3673-50D6-4106-B228-12BB6A3FA20F}"/>
          </ac:spMkLst>
        </pc:spChg>
        <pc:spChg chg="mod">
          <ac:chgData name="Melih Örmeci" userId="6b20c2cec841dbb8" providerId="LiveId" clId="{FD120F17-39B3-40BA-9279-937157577CFC}" dt="2020-10-24T09:12:26.300" v="80" actId="1076"/>
          <ac:spMkLst>
            <pc:docMk/>
            <pc:sldMk cId="16665777" sldId="258"/>
            <ac:spMk id="3" creationId="{D2175AFF-9CFF-4C19-8F7E-EF933862A25F}"/>
          </ac:spMkLst>
        </pc:spChg>
        <pc:spChg chg="add mod">
          <ac:chgData name="Melih Örmeci" userId="6b20c2cec841dbb8" providerId="LiveId" clId="{FD120F17-39B3-40BA-9279-937157577CFC}" dt="2020-10-24T09:13:23.887" v="94" actId="255"/>
          <ac:spMkLst>
            <pc:docMk/>
            <pc:sldMk cId="16665777" sldId="258"/>
            <ac:spMk id="5" creationId="{93FB3990-D8EC-4319-BEDF-ABA9BF5AD46C}"/>
          </ac:spMkLst>
        </pc:spChg>
        <pc:picChg chg="add mod">
          <ac:chgData name="Melih Örmeci" userId="6b20c2cec841dbb8" providerId="LiveId" clId="{FD120F17-39B3-40BA-9279-937157577CFC}" dt="2020-10-24T09:12:49.443" v="88" actId="1076"/>
          <ac:picMkLst>
            <pc:docMk/>
            <pc:sldMk cId="16665777" sldId="258"/>
            <ac:picMk id="4" creationId="{80B62637-F528-4886-88C2-A1577CD76DE9}"/>
          </ac:picMkLst>
        </pc:picChg>
      </pc:sldChg>
      <pc:sldChg chg="addSp modSp add">
        <pc:chgData name="Melih Örmeci" userId="6b20c2cec841dbb8" providerId="LiveId" clId="{FD120F17-39B3-40BA-9279-937157577CFC}" dt="2020-10-24T09:18:07.559" v="181" actId="1076"/>
        <pc:sldMkLst>
          <pc:docMk/>
          <pc:sldMk cId="2781656230" sldId="259"/>
        </pc:sldMkLst>
        <pc:spChg chg="mod">
          <ac:chgData name="Melih Örmeci" userId="6b20c2cec841dbb8" providerId="LiveId" clId="{FD120F17-39B3-40BA-9279-937157577CFC}" dt="2020-10-24T09:18:07.559" v="181" actId="1076"/>
          <ac:spMkLst>
            <pc:docMk/>
            <pc:sldMk cId="2781656230" sldId="259"/>
            <ac:spMk id="2" creationId="{97BEBA4D-AE26-40D1-BC91-4D22C12C5B4B}"/>
          </ac:spMkLst>
        </pc:spChg>
        <pc:spChg chg="mod">
          <ac:chgData name="Melih Örmeci" userId="6b20c2cec841dbb8" providerId="LiveId" clId="{FD120F17-39B3-40BA-9279-937157577CFC}" dt="2020-10-24T09:17:58.958" v="178"/>
          <ac:spMkLst>
            <pc:docMk/>
            <pc:sldMk cId="2781656230" sldId="259"/>
            <ac:spMk id="3" creationId="{7BFE28B8-0D64-4235-A5C6-0CFA679F4D24}"/>
          </ac:spMkLst>
        </pc:spChg>
        <pc:spChg chg="add mod">
          <ac:chgData name="Melih Örmeci" userId="6b20c2cec841dbb8" providerId="LiveId" clId="{FD120F17-39B3-40BA-9279-937157577CFC}" dt="2020-10-24T09:17:24.472" v="168" actId="1076"/>
          <ac:spMkLst>
            <pc:docMk/>
            <pc:sldMk cId="2781656230" sldId="259"/>
            <ac:spMk id="4" creationId="{29A19786-BD3C-47E7-BB44-60D85675F457}"/>
          </ac:spMkLst>
        </pc:spChg>
        <pc:spChg chg="add mod">
          <ac:chgData name="Melih Örmeci" userId="6b20c2cec841dbb8" providerId="LiveId" clId="{FD120F17-39B3-40BA-9279-937157577CFC}" dt="2020-10-24T09:17:34.075" v="171" actId="14100"/>
          <ac:spMkLst>
            <pc:docMk/>
            <pc:sldMk cId="2781656230" sldId="259"/>
            <ac:spMk id="5" creationId="{CB009576-4FEC-4E78-8ACB-97D24CD76C75}"/>
          </ac:spMkLst>
        </pc:spChg>
      </pc:sldChg>
      <pc:sldChg chg="modSp add">
        <pc:chgData name="Melih Örmeci" userId="6b20c2cec841dbb8" providerId="LiveId" clId="{FD120F17-39B3-40BA-9279-937157577CFC}" dt="2020-10-24T09:22:51.584" v="226" actId="20577"/>
        <pc:sldMkLst>
          <pc:docMk/>
          <pc:sldMk cId="3556992756" sldId="260"/>
        </pc:sldMkLst>
        <pc:spChg chg="mod">
          <ac:chgData name="Melih Örmeci" userId="6b20c2cec841dbb8" providerId="LiveId" clId="{FD120F17-39B3-40BA-9279-937157577CFC}" dt="2020-10-24T09:22:41.696" v="224" actId="1076"/>
          <ac:spMkLst>
            <pc:docMk/>
            <pc:sldMk cId="3556992756" sldId="260"/>
            <ac:spMk id="2" creationId="{5C90CE13-65BD-47F1-99F5-7CD97D54CA1D}"/>
          </ac:spMkLst>
        </pc:spChg>
        <pc:spChg chg="mod">
          <ac:chgData name="Melih Örmeci" userId="6b20c2cec841dbb8" providerId="LiveId" clId="{FD120F17-39B3-40BA-9279-937157577CFC}" dt="2020-10-24T09:22:51.584" v="226" actId="20577"/>
          <ac:spMkLst>
            <pc:docMk/>
            <pc:sldMk cId="3556992756" sldId="260"/>
            <ac:spMk id="3" creationId="{0503FB5E-4B1C-4674-939E-4217BA682DAA}"/>
          </ac:spMkLst>
        </pc:spChg>
      </pc:sldChg>
      <pc:sldChg chg="modSp add">
        <pc:chgData name="Melih Örmeci" userId="6b20c2cec841dbb8" providerId="LiveId" clId="{FD120F17-39B3-40BA-9279-937157577CFC}" dt="2020-10-24T09:28:14.279" v="300" actId="255"/>
        <pc:sldMkLst>
          <pc:docMk/>
          <pc:sldMk cId="3188413620" sldId="261"/>
        </pc:sldMkLst>
        <pc:spChg chg="mod">
          <ac:chgData name="Melih Örmeci" userId="6b20c2cec841dbb8" providerId="LiveId" clId="{FD120F17-39B3-40BA-9279-937157577CFC}" dt="2020-10-24T09:24:27.452" v="260" actId="1076"/>
          <ac:spMkLst>
            <pc:docMk/>
            <pc:sldMk cId="3188413620" sldId="261"/>
            <ac:spMk id="2" creationId="{A2F847E2-5ED5-40DB-862F-3624B3ECCF29}"/>
          </ac:spMkLst>
        </pc:spChg>
        <pc:spChg chg="mod">
          <ac:chgData name="Melih Örmeci" userId="6b20c2cec841dbb8" providerId="LiveId" clId="{FD120F17-39B3-40BA-9279-937157577CFC}" dt="2020-10-24T09:28:14.279" v="300" actId="255"/>
          <ac:spMkLst>
            <pc:docMk/>
            <pc:sldMk cId="3188413620" sldId="261"/>
            <ac:spMk id="3" creationId="{685978EB-B1F4-480E-98EC-DB3E455D892F}"/>
          </ac:spMkLst>
        </pc:spChg>
      </pc:sldChg>
      <pc:sldChg chg="modSp add">
        <pc:chgData name="Melih Örmeci" userId="6b20c2cec841dbb8" providerId="LiveId" clId="{FD120F17-39B3-40BA-9279-937157577CFC}" dt="2020-10-24T09:22:11.117" v="217" actId="5793"/>
        <pc:sldMkLst>
          <pc:docMk/>
          <pc:sldMk cId="657143915" sldId="262"/>
        </pc:sldMkLst>
        <pc:spChg chg="mod">
          <ac:chgData name="Melih Örmeci" userId="6b20c2cec841dbb8" providerId="LiveId" clId="{FD120F17-39B3-40BA-9279-937157577CFC}" dt="2020-10-24T09:21:16.364" v="211" actId="1076"/>
          <ac:spMkLst>
            <pc:docMk/>
            <pc:sldMk cId="657143915" sldId="262"/>
            <ac:spMk id="2" creationId="{6FFA5184-35E4-4F06-953E-544736032C60}"/>
          </ac:spMkLst>
        </pc:spChg>
        <pc:spChg chg="mod">
          <ac:chgData name="Melih Örmeci" userId="6b20c2cec841dbb8" providerId="LiveId" clId="{FD120F17-39B3-40BA-9279-937157577CFC}" dt="2020-10-24T09:22:11.117" v="217" actId="5793"/>
          <ac:spMkLst>
            <pc:docMk/>
            <pc:sldMk cId="657143915" sldId="262"/>
            <ac:spMk id="3" creationId="{6A0179AF-41B4-48C9-9F54-EC5F770B77F1}"/>
          </ac:spMkLst>
        </pc:spChg>
      </pc:sldChg>
      <pc:sldChg chg="modSp add">
        <pc:chgData name="Melih Örmeci" userId="6b20c2cec841dbb8" providerId="LiveId" clId="{FD120F17-39B3-40BA-9279-937157577CFC}" dt="2020-10-24T09:20:53.070" v="205" actId="27636"/>
        <pc:sldMkLst>
          <pc:docMk/>
          <pc:sldMk cId="1334473822" sldId="263"/>
        </pc:sldMkLst>
        <pc:spChg chg="mod">
          <ac:chgData name="Melih Örmeci" userId="6b20c2cec841dbb8" providerId="LiveId" clId="{FD120F17-39B3-40BA-9279-937157577CFC}" dt="2020-10-24T09:20:09.932" v="197" actId="1076"/>
          <ac:spMkLst>
            <pc:docMk/>
            <pc:sldMk cId="1334473822" sldId="263"/>
            <ac:spMk id="2" creationId="{D0F10DAB-538A-4E7B-A4CC-3ABDF91B3392}"/>
          </ac:spMkLst>
        </pc:spChg>
        <pc:spChg chg="mod">
          <ac:chgData name="Melih Örmeci" userId="6b20c2cec841dbb8" providerId="LiveId" clId="{FD120F17-39B3-40BA-9279-937157577CFC}" dt="2020-10-24T09:20:53.070" v="205" actId="27636"/>
          <ac:spMkLst>
            <pc:docMk/>
            <pc:sldMk cId="1334473822" sldId="263"/>
            <ac:spMk id="3" creationId="{A7BD3E19-826C-4B27-BEDD-823F4CE72EA8}"/>
          </ac:spMkLst>
        </pc:spChg>
      </pc:sldChg>
      <pc:sldChg chg="modSp add">
        <pc:chgData name="Melih Örmeci" userId="6b20c2cec841dbb8" providerId="LiveId" clId="{FD120F17-39B3-40BA-9279-937157577CFC}" dt="2020-10-24T09:20:24.868" v="202" actId="1076"/>
        <pc:sldMkLst>
          <pc:docMk/>
          <pc:sldMk cId="3634951091" sldId="264"/>
        </pc:sldMkLst>
        <pc:spChg chg="mod">
          <ac:chgData name="Melih Örmeci" userId="6b20c2cec841dbb8" providerId="LiveId" clId="{FD120F17-39B3-40BA-9279-937157577CFC}" dt="2020-10-24T09:20:21.125" v="201" actId="1076"/>
          <ac:spMkLst>
            <pc:docMk/>
            <pc:sldMk cId="3634951091" sldId="264"/>
            <ac:spMk id="2" creationId="{AB054682-44C5-492C-B37A-25971D02CDE6}"/>
          </ac:spMkLst>
        </pc:spChg>
        <pc:spChg chg="mod">
          <ac:chgData name="Melih Örmeci" userId="6b20c2cec841dbb8" providerId="LiveId" clId="{FD120F17-39B3-40BA-9279-937157577CFC}" dt="2020-10-24T09:20:24.868" v="202" actId="1076"/>
          <ac:spMkLst>
            <pc:docMk/>
            <pc:sldMk cId="3634951091" sldId="264"/>
            <ac:spMk id="3" creationId="{2FE6254B-8290-4E16-BC41-17054D3949B2}"/>
          </ac:spMkLst>
        </pc:spChg>
      </pc:sldChg>
      <pc:sldChg chg="modSp add">
        <pc:chgData name="Melih Örmeci" userId="6b20c2cec841dbb8" providerId="LiveId" clId="{FD120F17-39B3-40BA-9279-937157577CFC}" dt="2020-10-24T09:30:34.389" v="326" actId="1076"/>
        <pc:sldMkLst>
          <pc:docMk/>
          <pc:sldMk cId="25002578" sldId="265"/>
        </pc:sldMkLst>
        <pc:spChg chg="mod">
          <ac:chgData name="Melih Örmeci" userId="6b20c2cec841dbb8" providerId="LiveId" clId="{FD120F17-39B3-40BA-9279-937157577CFC}" dt="2020-10-24T09:30:28.146" v="325" actId="1076"/>
          <ac:spMkLst>
            <pc:docMk/>
            <pc:sldMk cId="25002578" sldId="265"/>
            <ac:spMk id="2" creationId="{AA897F00-27A7-4AA1-8AAA-CE96E40E1802}"/>
          </ac:spMkLst>
        </pc:spChg>
        <pc:spChg chg="mod">
          <ac:chgData name="Melih Örmeci" userId="6b20c2cec841dbb8" providerId="LiveId" clId="{FD120F17-39B3-40BA-9279-937157577CFC}" dt="2020-10-24T09:30:34.389" v="326" actId="1076"/>
          <ac:spMkLst>
            <pc:docMk/>
            <pc:sldMk cId="25002578" sldId="265"/>
            <ac:spMk id="3" creationId="{0FA01673-4BE8-486F-9CED-40F7FC33B8C8}"/>
          </ac:spMkLst>
        </pc:spChg>
      </pc:sldChg>
      <pc:sldChg chg="modSp add ord">
        <pc:chgData name="Melih Örmeci" userId="6b20c2cec841dbb8" providerId="LiveId" clId="{FD120F17-39B3-40BA-9279-937157577CFC}" dt="2020-10-24T09:29:16.205" v="312"/>
        <pc:sldMkLst>
          <pc:docMk/>
          <pc:sldMk cId="67624049" sldId="266"/>
        </pc:sldMkLst>
        <pc:spChg chg="mod">
          <ac:chgData name="Melih Örmeci" userId="6b20c2cec841dbb8" providerId="LiveId" clId="{FD120F17-39B3-40BA-9279-937157577CFC}" dt="2020-10-24T09:28:50.133" v="307" actId="1076"/>
          <ac:spMkLst>
            <pc:docMk/>
            <pc:sldMk cId="67624049" sldId="266"/>
            <ac:spMk id="2" creationId="{1456CF7B-6C6D-4793-A6DB-2D6911D79F96}"/>
          </ac:spMkLst>
        </pc:spChg>
        <pc:spChg chg="mod">
          <ac:chgData name="Melih Örmeci" userId="6b20c2cec841dbb8" providerId="LiveId" clId="{FD120F17-39B3-40BA-9279-937157577CFC}" dt="2020-10-24T09:29:11.644" v="311" actId="255"/>
          <ac:spMkLst>
            <pc:docMk/>
            <pc:sldMk cId="67624049" sldId="266"/>
            <ac:spMk id="3" creationId="{F6778864-1B78-4D18-A269-930D5CBAD5DF}"/>
          </ac:spMkLst>
        </pc:spChg>
      </pc:sldChg>
      <pc:sldChg chg="modSp add">
        <pc:chgData name="Melih Örmeci" userId="6b20c2cec841dbb8" providerId="LiveId" clId="{FD120F17-39B3-40BA-9279-937157577CFC}" dt="2020-10-24T09:31:21.817" v="337" actId="255"/>
        <pc:sldMkLst>
          <pc:docMk/>
          <pc:sldMk cId="301136137" sldId="267"/>
        </pc:sldMkLst>
        <pc:spChg chg="mod">
          <ac:chgData name="Melih Örmeci" userId="6b20c2cec841dbb8" providerId="LiveId" clId="{FD120F17-39B3-40BA-9279-937157577CFC}" dt="2020-10-24T09:31:05.978" v="333" actId="1076"/>
          <ac:spMkLst>
            <pc:docMk/>
            <pc:sldMk cId="301136137" sldId="267"/>
            <ac:spMk id="2" creationId="{2FEB8B90-B809-417D-B811-A1EFF75EC576}"/>
          </ac:spMkLst>
        </pc:spChg>
        <pc:spChg chg="mod">
          <ac:chgData name="Melih Örmeci" userId="6b20c2cec841dbb8" providerId="LiveId" clId="{FD120F17-39B3-40BA-9279-937157577CFC}" dt="2020-10-24T09:31:21.817" v="337" actId="255"/>
          <ac:spMkLst>
            <pc:docMk/>
            <pc:sldMk cId="301136137" sldId="267"/>
            <ac:spMk id="3" creationId="{88FA1B5B-5026-4F73-9604-4AD6F09DAA2A}"/>
          </ac:spMkLst>
        </pc:spChg>
      </pc:sldChg>
      <pc:sldChg chg="modSp add">
        <pc:chgData name="Melih Örmeci" userId="6b20c2cec841dbb8" providerId="LiveId" clId="{FD120F17-39B3-40BA-9279-937157577CFC}" dt="2020-10-24T09:34:30.478" v="371" actId="1076"/>
        <pc:sldMkLst>
          <pc:docMk/>
          <pc:sldMk cId="2423000299" sldId="268"/>
        </pc:sldMkLst>
        <pc:spChg chg="mod">
          <ac:chgData name="Melih Örmeci" userId="6b20c2cec841dbb8" providerId="LiveId" clId="{FD120F17-39B3-40BA-9279-937157577CFC}" dt="2020-10-24T09:34:30.478" v="371" actId="1076"/>
          <ac:spMkLst>
            <pc:docMk/>
            <pc:sldMk cId="2423000299" sldId="268"/>
            <ac:spMk id="2" creationId="{02539762-3224-4EF8-ADD0-4F9A3B16B207}"/>
          </ac:spMkLst>
        </pc:spChg>
        <pc:spChg chg="mod">
          <ac:chgData name="Melih Örmeci" userId="6b20c2cec841dbb8" providerId="LiveId" clId="{FD120F17-39B3-40BA-9279-937157577CFC}" dt="2020-10-24T09:34:24.915" v="370" actId="1076"/>
          <ac:spMkLst>
            <pc:docMk/>
            <pc:sldMk cId="2423000299" sldId="268"/>
            <ac:spMk id="3" creationId="{50E2096E-45B5-4F0F-B0B3-A324BDF75080}"/>
          </ac:spMkLst>
        </pc:spChg>
      </pc:sldChg>
      <pc:sldChg chg="modSp add">
        <pc:chgData name="Melih Örmeci" userId="6b20c2cec841dbb8" providerId="LiveId" clId="{FD120F17-39B3-40BA-9279-937157577CFC}" dt="2020-10-24T09:33:28.845" v="363" actId="5793"/>
        <pc:sldMkLst>
          <pc:docMk/>
          <pc:sldMk cId="1559849938" sldId="269"/>
        </pc:sldMkLst>
        <pc:spChg chg="mod">
          <ac:chgData name="Melih Örmeci" userId="6b20c2cec841dbb8" providerId="LiveId" clId="{FD120F17-39B3-40BA-9279-937157577CFC}" dt="2020-10-24T09:33:10.984" v="358" actId="1076"/>
          <ac:spMkLst>
            <pc:docMk/>
            <pc:sldMk cId="1559849938" sldId="269"/>
            <ac:spMk id="2" creationId="{72BD0ABF-E435-4D50-8350-89ED4F34B956}"/>
          </ac:spMkLst>
        </pc:spChg>
        <pc:spChg chg="mod">
          <ac:chgData name="Melih Örmeci" userId="6b20c2cec841dbb8" providerId="LiveId" clId="{FD120F17-39B3-40BA-9279-937157577CFC}" dt="2020-10-24T09:33:28.845" v="363" actId="5793"/>
          <ac:spMkLst>
            <pc:docMk/>
            <pc:sldMk cId="1559849938" sldId="269"/>
            <ac:spMk id="3" creationId="{236517B6-0BD6-4F68-8C69-9B08777C7D76}"/>
          </ac:spMkLst>
        </pc:spChg>
      </pc:sldChg>
    </pc:docChg>
  </pc:docChgLst>
  <pc:docChgLst>
    <pc:chgData name="Melih Örmeci" userId="6b20c2cec841dbb8" providerId="LiveId" clId="{997DF3DE-45C0-447F-BFB2-22AD1524876B}"/>
    <pc:docChg chg="undo custSel addSld delSld modSld addMainMaster delMainMaster modMainMaster">
      <pc:chgData name="Melih Örmeci" userId="6b20c2cec841dbb8" providerId="LiveId" clId="{997DF3DE-45C0-447F-BFB2-22AD1524876B}" dt="2020-10-24T10:24:28.338" v="279" actId="2696"/>
      <pc:docMkLst>
        <pc:docMk/>
      </pc:docMkLst>
      <pc:sldChg chg="modSp add del">
        <pc:chgData name="Melih Örmeci" userId="6b20c2cec841dbb8" providerId="LiveId" clId="{997DF3DE-45C0-447F-BFB2-22AD1524876B}" dt="2020-10-24T10:23:33.446" v="277" actId="1076"/>
        <pc:sldMkLst>
          <pc:docMk/>
          <pc:sldMk cId="2841285251" sldId="270"/>
        </pc:sldMkLst>
        <pc:spChg chg="mod">
          <ac:chgData name="Melih Örmeci" userId="6b20c2cec841dbb8" providerId="LiveId" clId="{997DF3DE-45C0-447F-BFB2-22AD1524876B}" dt="2020-10-24T10:23:33.446" v="277" actId="1076"/>
          <ac:spMkLst>
            <pc:docMk/>
            <pc:sldMk cId="2841285251" sldId="270"/>
            <ac:spMk id="2" creationId="{00000000-0000-0000-0000-000000000000}"/>
          </ac:spMkLst>
        </pc:spChg>
        <pc:spChg chg="mod">
          <ac:chgData name="Melih Örmeci" userId="6b20c2cec841dbb8" providerId="LiveId" clId="{997DF3DE-45C0-447F-BFB2-22AD1524876B}" dt="2020-10-24T09:37:02.032" v="0" actId="27636"/>
          <ac:spMkLst>
            <pc:docMk/>
            <pc:sldMk cId="2841285251" sldId="270"/>
            <ac:spMk id="3" creationId="{00000000-0000-0000-0000-000000000000}"/>
          </ac:spMkLst>
        </pc:spChg>
      </pc:sldChg>
      <pc:sldChg chg="add del">
        <pc:chgData name="Melih Örmeci" userId="6b20c2cec841dbb8" providerId="LiveId" clId="{997DF3DE-45C0-447F-BFB2-22AD1524876B}" dt="2020-10-24T09:39:29.412" v="6" actId="27028"/>
        <pc:sldMkLst>
          <pc:docMk/>
          <pc:sldMk cId="682196561" sldId="271"/>
        </pc:sldMkLst>
      </pc:sldChg>
      <pc:sldChg chg="add">
        <pc:chgData name="Melih Örmeci" userId="6b20c2cec841dbb8" providerId="LiveId" clId="{997DF3DE-45C0-447F-BFB2-22AD1524876B}" dt="2020-10-24T09:39:32.932" v="8"/>
        <pc:sldMkLst>
          <pc:docMk/>
          <pc:sldMk cId="2231523964" sldId="271"/>
        </pc:sldMkLst>
      </pc:sldChg>
      <pc:sldChg chg="add">
        <pc:chgData name="Melih Örmeci" userId="6b20c2cec841dbb8" providerId="LiveId" clId="{997DF3DE-45C0-447F-BFB2-22AD1524876B}" dt="2020-10-24T09:39:34.932" v="10"/>
        <pc:sldMkLst>
          <pc:docMk/>
          <pc:sldMk cId="2465591391" sldId="272"/>
        </pc:sldMkLst>
      </pc:sldChg>
      <pc:sldChg chg="add">
        <pc:chgData name="Melih Örmeci" userId="6b20c2cec841dbb8" providerId="LiveId" clId="{997DF3DE-45C0-447F-BFB2-22AD1524876B}" dt="2020-10-24T09:39:36.257" v="12"/>
        <pc:sldMkLst>
          <pc:docMk/>
          <pc:sldMk cId="2620241381" sldId="273"/>
        </pc:sldMkLst>
      </pc:sldChg>
      <pc:sldChg chg="add">
        <pc:chgData name="Melih Örmeci" userId="6b20c2cec841dbb8" providerId="LiveId" clId="{997DF3DE-45C0-447F-BFB2-22AD1524876B}" dt="2020-10-24T09:39:37.412" v="14"/>
        <pc:sldMkLst>
          <pc:docMk/>
          <pc:sldMk cId="3037770911" sldId="274"/>
        </pc:sldMkLst>
      </pc:sldChg>
      <pc:sldChg chg="add">
        <pc:chgData name="Melih Örmeci" userId="6b20c2cec841dbb8" providerId="LiveId" clId="{997DF3DE-45C0-447F-BFB2-22AD1524876B}" dt="2020-10-24T09:39:38.862" v="16"/>
        <pc:sldMkLst>
          <pc:docMk/>
          <pc:sldMk cId="3165350747" sldId="275"/>
        </pc:sldMkLst>
      </pc:sldChg>
      <pc:sldChg chg="add">
        <pc:chgData name="Melih Örmeci" userId="6b20c2cec841dbb8" providerId="LiveId" clId="{997DF3DE-45C0-447F-BFB2-22AD1524876B}" dt="2020-10-24T09:39:40.177" v="18"/>
        <pc:sldMkLst>
          <pc:docMk/>
          <pc:sldMk cId="4073131321" sldId="276"/>
        </pc:sldMkLst>
      </pc:sldChg>
      <pc:sldChg chg="add">
        <pc:chgData name="Melih Örmeci" userId="6b20c2cec841dbb8" providerId="LiveId" clId="{997DF3DE-45C0-447F-BFB2-22AD1524876B}" dt="2020-10-24T09:39:41.882" v="20"/>
        <pc:sldMkLst>
          <pc:docMk/>
          <pc:sldMk cId="2065378583" sldId="277"/>
        </pc:sldMkLst>
      </pc:sldChg>
      <pc:sldChg chg="modSp add">
        <pc:chgData name="Melih Örmeci" userId="6b20c2cec841dbb8" providerId="LiveId" clId="{997DF3DE-45C0-447F-BFB2-22AD1524876B}" dt="2020-10-24T10:19:50.948" v="233" actId="113"/>
        <pc:sldMkLst>
          <pc:docMk/>
          <pc:sldMk cId="1047439363" sldId="278"/>
        </pc:sldMkLst>
        <pc:spChg chg="mod">
          <ac:chgData name="Melih Örmeci" userId="6b20c2cec841dbb8" providerId="LiveId" clId="{997DF3DE-45C0-447F-BFB2-22AD1524876B}" dt="2020-10-24T10:19:50.948" v="233" actId="113"/>
          <ac:spMkLst>
            <pc:docMk/>
            <pc:sldMk cId="1047439363" sldId="278"/>
            <ac:spMk id="6" creationId="{00000000-0000-0000-0000-000000000000}"/>
          </ac:spMkLst>
        </pc:spChg>
      </pc:sldChg>
      <pc:sldChg chg="add">
        <pc:chgData name="Melih Örmeci" userId="6b20c2cec841dbb8" providerId="LiveId" clId="{997DF3DE-45C0-447F-BFB2-22AD1524876B}" dt="2020-10-24T09:39:45.164" v="24"/>
        <pc:sldMkLst>
          <pc:docMk/>
          <pc:sldMk cId="3360201751" sldId="279"/>
        </pc:sldMkLst>
      </pc:sldChg>
      <pc:sldChg chg="add">
        <pc:chgData name="Melih Örmeci" userId="6b20c2cec841dbb8" providerId="LiveId" clId="{997DF3DE-45C0-447F-BFB2-22AD1524876B}" dt="2020-10-24T09:39:47.602" v="26"/>
        <pc:sldMkLst>
          <pc:docMk/>
          <pc:sldMk cId="3200858674" sldId="280"/>
        </pc:sldMkLst>
      </pc:sldChg>
      <pc:sldChg chg="add">
        <pc:chgData name="Melih Örmeci" userId="6b20c2cec841dbb8" providerId="LiveId" clId="{997DF3DE-45C0-447F-BFB2-22AD1524876B}" dt="2020-10-24T09:39:53.032" v="28"/>
        <pc:sldMkLst>
          <pc:docMk/>
          <pc:sldMk cId="3340499114" sldId="281"/>
        </pc:sldMkLst>
      </pc:sldChg>
      <pc:sldChg chg="add">
        <pc:chgData name="Melih Örmeci" userId="6b20c2cec841dbb8" providerId="LiveId" clId="{997DF3DE-45C0-447F-BFB2-22AD1524876B}" dt="2020-10-24T09:39:56.518" v="30"/>
        <pc:sldMkLst>
          <pc:docMk/>
          <pc:sldMk cId="1360500834" sldId="282"/>
        </pc:sldMkLst>
      </pc:sldChg>
      <pc:sldChg chg="add">
        <pc:chgData name="Melih Örmeci" userId="6b20c2cec841dbb8" providerId="LiveId" clId="{997DF3DE-45C0-447F-BFB2-22AD1524876B}" dt="2020-10-24T09:39:58.342" v="32"/>
        <pc:sldMkLst>
          <pc:docMk/>
          <pc:sldMk cId="1124880375" sldId="283"/>
        </pc:sldMkLst>
      </pc:sldChg>
      <pc:sldChg chg="add del">
        <pc:chgData name="Melih Örmeci" userId="6b20c2cec841dbb8" providerId="LiveId" clId="{997DF3DE-45C0-447F-BFB2-22AD1524876B}" dt="2020-10-24T09:40:07.392" v="35" actId="2696"/>
        <pc:sldMkLst>
          <pc:docMk/>
          <pc:sldMk cId="367588248" sldId="284"/>
        </pc:sldMkLst>
      </pc:sldChg>
      <pc:sldChg chg="add">
        <pc:chgData name="Melih Örmeci" userId="6b20c2cec841dbb8" providerId="LiveId" clId="{997DF3DE-45C0-447F-BFB2-22AD1524876B}" dt="2020-10-24T09:40:09.927" v="37"/>
        <pc:sldMkLst>
          <pc:docMk/>
          <pc:sldMk cId="1352317003" sldId="284"/>
        </pc:sldMkLst>
      </pc:sldChg>
      <pc:sldChg chg="modSp add">
        <pc:chgData name="Melih Örmeci" userId="6b20c2cec841dbb8" providerId="LiveId" clId="{997DF3DE-45C0-447F-BFB2-22AD1524876B}" dt="2020-10-24T10:23:12.210" v="276" actId="1076"/>
        <pc:sldMkLst>
          <pc:docMk/>
          <pc:sldMk cId="2907693557" sldId="285"/>
        </pc:sldMkLst>
        <pc:spChg chg="mod">
          <ac:chgData name="Melih Örmeci" userId="6b20c2cec841dbb8" providerId="LiveId" clId="{997DF3DE-45C0-447F-BFB2-22AD1524876B}" dt="2020-10-24T10:23:12.210" v="276" actId="1076"/>
          <ac:spMkLst>
            <pc:docMk/>
            <pc:sldMk cId="2907693557" sldId="285"/>
            <ac:spMk id="3" creationId="{00000000-0000-0000-0000-000000000000}"/>
          </ac:spMkLst>
        </pc:spChg>
        <pc:spChg chg="mod">
          <ac:chgData name="Melih Örmeci" userId="6b20c2cec841dbb8" providerId="LiveId" clId="{997DF3DE-45C0-447F-BFB2-22AD1524876B}" dt="2020-10-24T10:23:07.418" v="275" actId="1076"/>
          <ac:spMkLst>
            <pc:docMk/>
            <pc:sldMk cId="2907693557" sldId="285"/>
            <ac:spMk id="7" creationId="{00000000-0000-0000-0000-000000000000}"/>
          </ac:spMkLst>
        </pc:spChg>
      </pc:sldChg>
      <pc:sldChg chg="modSp add">
        <pc:chgData name="Melih Örmeci" userId="6b20c2cec841dbb8" providerId="LiveId" clId="{997DF3DE-45C0-447F-BFB2-22AD1524876B}" dt="2020-10-24T10:20:34.115" v="239" actId="207"/>
        <pc:sldMkLst>
          <pc:docMk/>
          <pc:sldMk cId="37804248" sldId="286"/>
        </pc:sldMkLst>
        <pc:spChg chg="mod">
          <ac:chgData name="Melih Örmeci" userId="6b20c2cec841dbb8" providerId="LiveId" clId="{997DF3DE-45C0-447F-BFB2-22AD1524876B}" dt="2020-10-24T10:20:34.115" v="239" actId="207"/>
          <ac:spMkLst>
            <pc:docMk/>
            <pc:sldMk cId="37804248" sldId="286"/>
            <ac:spMk id="2" creationId="{00000000-0000-0000-0000-000000000000}"/>
          </ac:spMkLst>
        </pc:spChg>
      </pc:sldChg>
      <pc:sldChg chg="modSp add">
        <pc:chgData name="Melih Örmeci" userId="6b20c2cec841dbb8" providerId="LiveId" clId="{997DF3DE-45C0-447F-BFB2-22AD1524876B}" dt="2020-10-24T10:23:03.825" v="273" actId="113"/>
        <pc:sldMkLst>
          <pc:docMk/>
          <pc:sldMk cId="1116089979" sldId="287"/>
        </pc:sldMkLst>
        <pc:spChg chg="mod">
          <ac:chgData name="Melih Örmeci" userId="6b20c2cec841dbb8" providerId="LiveId" clId="{997DF3DE-45C0-447F-BFB2-22AD1524876B}" dt="2020-10-24T10:23:03.825" v="273" actId="113"/>
          <ac:spMkLst>
            <pc:docMk/>
            <pc:sldMk cId="1116089979" sldId="287"/>
            <ac:spMk id="4" creationId="{00000000-0000-0000-0000-000000000000}"/>
          </ac:spMkLst>
        </pc:spChg>
        <pc:spChg chg="mod">
          <ac:chgData name="Melih Örmeci" userId="6b20c2cec841dbb8" providerId="LiveId" clId="{997DF3DE-45C0-447F-BFB2-22AD1524876B}" dt="2020-10-24T10:23:03.392" v="272" actId="113"/>
          <ac:spMkLst>
            <pc:docMk/>
            <pc:sldMk cId="1116089979" sldId="287"/>
            <ac:spMk id="5" creationId="{00000000-0000-0000-0000-000000000000}"/>
          </ac:spMkLst>
        </pc:spChg>
      </pc:sldChg>
      <pc:sldChg chg="modSp add">
        <pc:chgData name="Melih Örmeci" userId="6b20c2cec841dbb8" providerId="LiveId" clId="{997DF3DE-45C0-447F-BFB2-22AD1524876B}" dt="2020-10-24T10:23:01.705" v="270" actId="1076"/>
        <pc:sldMkLst>
          <pc:docMk/>
          <pc:sldMk cId="973779350" sldId="288"/>
        </pc:sldMkLst>
        <pc:spChg chg="mod">
          <ac:chgData name="Melih Örmeci" userId="6b20c2cec841dbb8" providerId="LiveId" clId="{997DF3DE-45C0-447F-BFB2-22AD1524876B}" dt="2020-10-24T10:23:01.705" v="270" actId="1076"/>
          <ac:spMkLst>
            <pc:docMk/>
            <pc:sldMk cId="973779350" sldId="288"/>
            <ac:spMk id="6" creationId="{00000000-0000-0000-0000-000000000000}"/>
          </ac:spMkLst>
        </pc:spChg>
        <pc:spChg chg="mod">
          <ac:chgData name="Melih Örmeci" userId="6b20c2cec841dbb8" providerId="LiveId" clId="{997DF3DE-45C0-447F-BFB2-22AD1524876B}" dt="2020-10-24T10:23:00.220" v="268" actId="113"/>
          <ac:spMkLst>
            <pc:docMk/>
            <pc:sldMk cId="973779350" sldId="288"/>
            <ac:spMk id="7" creationId="{00000000-0000-0000-0000-000000000000}"/>
          </ac:spMkLst>
        </pc:spChg>
        <pc:spChg chg="mod">
          <ac:chgData name="Melih Örmeci" userId="6b20c2cec841dbb8" providerId="LiveId" clId="{997DF3DE-45C0-447F-BFB2-22AD1524876B}" dt="2020-10-24T10:23:00.703" v="269" actId="113"/>
          <ac:spMkLst>
            <pc:docMk/>
            <pc:sldMk cId="973779350" sldId="288"/>
            <ac:spMk id="9" creationId="{00000000-0000-0000-0000-000000000000}"/>
          </ac:spMkLst>
        </pc:spChg>
        <pc:spChg chg="mod">
          <ac:chgData name="Melih Örmeci" userId="6b20c2cec841dbb8" providerId="LiveId" clId="{997DF3DE-45C0-447F-BFB2-22AD1524876B}" dt="2020-10-24T10:22:59.386" v="266" actId="1076"/>
          <ac:spMkLst>
            <pc:docMk/>
            <pc:sldMk cId="973779350" sldId="288"/>
            <ac:spMk id="10" creationId="{00000000-0000-0000-0000-000000000000}"/>
          </ac:spMkLst>
        </pc:spChg>
        <pc:spChg chg="mod">
          <ac:chgData name="Melih Örmeci" userId="6b20c2cec841dbb8" providerId="LiveId" clId="{997DF3DE-45C0-447F-BFB2-22AD1524876B}" dt="2020-10-24T10:22:58.069" v="264" actId="113"/>
          <ac:spMkLst>
            <pc:docMk/>
            <pc:sldMk cId="973779350" sldId="288"/>
            <ac:spMk id="11" creationId="{00000000-0000-0000-0000-000000000000}"/>
          </ac:spMkLst>
        </pc:spChg>
      </pc:sldChg>
      <pc:sldChg chg="modSp add">
        <pc:chgData name="Melih Örmeci" userId="6b20c2cec841dbb8" providerId="LiveId" clId="{997DF3DE-45C0-447F-BFB2-22AD1524876B}" dt="2020-10-24T10:22:57.400" v="263" actId="113"/>
        <pc:sldMkLst>
          <pc:docMk/>
          <pc:sldMk cId="1077650829" sldId="289"/>
        </pc:sldMkLst>
        <pc:spChg chg="mod">
          <ac:chgData name="Melih Örmeci" userId="6b20c2cec841dbb8" providerId="LiveId" clId="{997DF3DE-45C0-447F-BFB2-22AD1524876B}" dt="2020-10-24T10:21:51.507" v="261" actId="207"/>
          <ac:spMkLst>
            <pc:docMk/>
            <pc:sldMk cId="1077650829" sldId="289"/>
            <ac:spMk id="3" creationId="{00000000-0000-0000-0000-000000000000}"/>
          </ac:spMkLst>
        </pc:spChg>
        <pc:spChg chg="mod">
          <ac:chgData name="Melih Örmeci" userId="6b20c2cec841dbb8" providerId="LiveId" clId="{997DF3DE-45C0-447F-BFB2-22AD1524876B}" dt="2020-10-24T10:22:56.315" v="262" actId="113"/>
          <ac:spMkLst>
            <pc:docMk/>
            <pc:sldMk cId="1077650829" sldId="289"/>
            <ac:spMk id="4" creationId="{00000000-0000-0000-0000-000000000000}"/>
          </ac:spMkLst>
        </pc:spChg>
        <pc:spChg chg="mod">
          <ac:chgData name="Melih Örmeci" userId="6b20c2cec841dbb8" providerId="LiveId" clId="{997DF3DE-45C0-447F-BFB2-22AD1524876B}" dt="2020-10-24T10:22:57.400" v="263" actId="113"/>
          <ac:spMkLst>
            <pc:docMk/>
            <pc:sldMk cId="1077650829" sldId="289"/>
            <ac:spMk id="5" creationId="{00000000-0000-0000-0000-000000000000}"/>
          </ac:spMkLst>
        </pc:spChg>
      </pc:sldChg>
      <pc:sldChg chg="add">
        <pc:chgData name="Melih Örmeci" userId="6b20c2cec841dbb8" providerId="LiveId" clId="{997DF3DE-45C0-447F-BFB2-22AD1524876B}" dt="2020-10-24T09:40:47.390" v="49"/>
        <pc:sldMkLst>
          <pc:docMk/>
          <pc:sldMk cId="1159194720" sldId="290"/>
        </pc:sldMkLst>
      </pc:sldChg>
      <pc:sldChg chg="add">
        <pc:chgData name="Melih Örmeci" userId="6b20c2cec841dbb8" providerId="LiveId" clId="{997DF3DE-45C0-447F-BFB2-22AD1524876B}" dt="2020-10-24T09:40:48.672" v="51"/>
        <pc:sldMkLst>
          <pc:docMk/>
          <pc:sldMk cId="1011703746" sldId="291"/>
        </pc:sldMkLst>
      </pc:sldChg>
      <pc:sldChg chg="add">
        <pc:chgData name="Melih Örmeci" userId="6b20c2cec841dbb8" providerId="LiveId" clId="{997DF3DE-45C0-447F-BFB2-22AD1524876B}" dt="2020-10-24T09:40:50.677" v="53"/>
        <pc:sldMkLst>
          <pc:docMk/>
          <pc:sldMk cId="2776344262" sldId="292"/>
        </pc:sldMkLst>
      </pc:sldChg>
      <pc:sldChg chg="add">
        <pc:chgData name="Melih Örmeci" userId="6b20c2cec841dbb8" providerId="LiveId" clId="{997DF3DE-45C0-447F-BFB2-22AD1524876B}" dt="2020-10-24T09:40:51.974" v="55"/>
        <pc:sldMkLst>
          <pc:docMk/>
          <pc:sldMk cId="3268460535" sldId="293"/>
        </pc:sldMkLst>
      </pc:sldChg>
      <pc:sldChg chg="add">
        <pc:chgData name="Melih Örmeci" userId="6b20c2cec841dbb8" providerId="LiveId" clId="{997DF3DE-45C0-447F-BFB2-22AD1524876B}" dt="2020-10-24T09:40:53.419" v="57"/>
        <pc:sldMkLst>
          <pc:docMk/>
          <pc:sldMk cId="2697466244" sldId="294"/>
        </pc:sldMkLst>
      </pc:sldChg>
      <pc:sldChg chg="add">
        <pc:chgData name="Melih Örmeci" userId="6b20c2cec841dbb8" providerId="LiveId" clId="{997DF3DE-45C0-447F-BFB2-22AD1524876B}" dt="2020-10-24T09:40:54.922" v="59"/>
        <pc:sldMkLst>
          <pc:docMk/>
          <pc:sldMk cId="3594280059" sldId="295"/>
        </pc:sldMkLst>
      </pc:sldChg>
      <pc:sldChg chg="add del">
        <pc:chgData name="Melih Örmeci" userId="6b20c2cec841dbb8" providerId="LiveId" clId="{997DF3DE-45C0-447F-BFB2-22AD1524876B}" dt="2020-10-24T09:41:03.751" v="62" actId="2696"/>
        <pc:sldMkLst>
          <pc:docMk/>
          <pc:sldMk cId="2555195634" sldId="296"/>
        </pc:sldMkLst>
      </pc:sldChg>
      <pc:sldChg chg="add">
        <pc:chgData name="Melih Örmeci" userId="6b20c2cec841dbb8" providerId="LiveId" clId="{997DF3DE-45C0-447F-BFB2-22AD1524876B}" dt="2020-10-24T09:41:07.568" v="64"/>
        <pc:sldMkLst>
          <pc:docMk/>
          <pc:sldMk cId="2728216082" sldId="296"/>
        </pc:sldMkLst>
      </pc:sldChg>
      <pc:sldChg chg="add">
        <pc:chgData name="Melih Örmeci" userId="6b20c2cec841dbb8" providerId="LiveId" clId="{997DF3DE-45C0-447F-BFB2-22AD1524876B}" dt="2020-10-24T09:41:08.841" v="66"/>
        <pc:sldMkLst>
          <pc:docMk/>
          <pc:sldMk cId="1308284288" sldId="297"/>
        </pc:sldMkLst>
      </pc:sldChg>
      <pc:sldChg chg="add">
        <pc:chgData name="Melih Örmeci" userId="6b20c2cec841dbb8" providerId="LiveId" clId="{997DF3DE-45C0-447F-BFB2-22AD1524876B}" dt="2020-10-24T09:41:10.152" v="68"/>
        <pc:sldMkLst>
          <pc:docMk/>
          <pc:sldMk cId="1167452144" sldId="298"/>
        </pc:sldMkLst>
      </pc:sldChg>
      <pc:sldChg chg="add">
        <pc:chgData name="Melih Örmeci" userId="6b20c2cec841dbb8" providerId="LiveId" clId="{997DF3DE-45C0-447F-BFB2-22AD1524876B}" dt="2020-10-24T09:41:11.873" v="70"/>
        <pc:sldMkLst>
          <pc:docMk/>
          <pc:sldMk cId="2896958824" sldId="299"/>
        </pc:sldMkLst>
      </pc:sldChg>
      <pc:sldChg chg="add">
        <pc:chgData name="Melih Örmeci" userId="6b20c2cec841dbb8" providerId="LiveId" clId="{997DF3DE-45C0-447F-BFB2-22AD1524876B}" dt="2020-10-24T09:41:13.196" v="72"/>
        <pc:sldMkLst>
          <pc:docMk/>
          <pc:sldMk cId="1889696391" sldId="300"/>
        </pc:sldMkLst>
      </pc:sldChg>
      <pc:sldChg chg="add">
        <pc:chgData name="Melih Örmeci" userId="6b20c2cec841dbb8" providerId="LiveId" clId="{997DF3DE-45C0-447F-BFB2-22AD1524876B}" dt="2020-10-24T09:41:14.593" v="74"/>
        <pc:sldMkLst>
          <pc:docMk/>
          <pc:sldMk cId="1344555213" sldId="301"/>
        </pc:sldMkLst>
      </pc:sldChg>
      <pc:sldChg chg="add">
        <pc:chgData name="Melih Örmeci" userId="6b20c2cec841dbb8" providerId="LiveId" clId="{997DF3DE-45C0-447F-BFB2-22AD1524876B}" dt="2020-10-24T09:41:15.962" v="76"/>
        <pc:sldMkLst>
          <pc:docMk/>
          <pc:sldMk cId="1362101268" sldId="302"/>
        </pc:sldMkLst>
      </pc:sldChg>
      <pc:sldChg chg="add">
        <pc:chgData name="Melih Örmeci" userId="6b20c2cec841dbb8" providerId="LiveId" clId="{997DF3DE-45C0-447F-BFB2-22AD1524876B}" dt="2020-10-24T09:41:17.131" v="78"/>
        <pc:sldMkLst>
          <pc:docMk/>
          <pc:sldMk cId="1568720578" sldId="303"/>
        </pc:sldMkLst>
      </pc:sldChg>
      <pc:sldChg chg="add">
        <pc:chgData name="Melih Örmeci" userId="6b20c2cec841dbb8" providerId="LiveId" clId="{997DF3DE-45C0-447F-BFB2-22AD1524876B}" dt="2020-10-24T09:41:19.257" v="80"/>
        <pc:sldMkLst>
          <pc:docMk/>
          <pc:sldMk cId="2975759607" sldId="304"/>
        </pc:sldMkLst>
      </pc:sldChg>
      <pc:sldChg chg="add">
        <pc:chgData name="Melih Örmeci" userId="6b20c2cec841dbb8" providerId="LiveId" clId="{997DF3DE-45C0-447F-BFB2-22AD1524876B}" dt="2020-10-24T09:41:47.366" v="82"/>
        <pc:sldMkLst>
          <pc:docMk/>
          <pc:sldMk cId="3435077434" sldId="305"/>
        </pc:sldMkLst>
      </pc:sldChg>
      <pc:sldChg chg="add">
        <pc:chgData name="Melih Örmeci" userId="6b20c2cec841dbb8" providerId="LiveId" clId="{997DF3DE-45C0-447F-BFB2-22AD1524876B}" dt="2020-10-24T09:41:49.260" v="84"/>
        <pc:sldMkLst>
          <pc:docMk/>
          <pc:sldMk cId="3125801622" sldId="306"/>
        </pc:sldMkLst>
      </pc:sldChg>
      <pc:sldChg chg="add">
        <pc:chgData name="Melih Örmeci" userId="6b20c2cec841dbb8" providerId="LiveId" clId="{997DF3DE-45C0-447F-BFB2-22AD1524876B}" dt="2020-10-24T09:41:50.516" v="86"/>
        <pc:sldMkLst>
          <pc:docMk/>
          <pc:sldMk cId="3971773475" sldId="307"/>
        </pc:sldMkLst>
      </pc:sldChg>
      <pc:sldChg chg="add">
        <pc:chgData name="Melih Örmeci" userId="6b20c2cec841dbb8" providerId="LiveId" clId="{997DF3DE-45C0-447F-BFB2-22AD1524876B}" dt="2020-10-24T09:41:52.062" v="88"/>
        <pc:sldMkLst>
          <pc:docMk/>
          <pc:sldMk cId="1528124812" sldId="308"/>
        </pc:sldMkLst>
      </pc:sldChg>
      <pc:sldChg chg="add">
        <pc:chgData name="Melih Örmeci" userId="6b20c2cec841dbb8" providerId="LiveId" clId="{997DF3DE-45C0-447F-BFB2-22AD1524876B}" dt="2020-10-24T09:41:53.418" v="90"/>
        <pc:sldMkLst>
          <pc:docMk/>
          <pc:sldMk cId="1088776553" sldId="309"/>
        </pc:sldMkLst>
      </pc:sldChg>
      <pc:sldChg chg="add">
        <pc:chgData name="Melih Örmeci" userId="6b20c2cec841dbb8" providerId="LiveId" clId="{997DF3DE-45C0-447F-BFB2-22AD1524876B}" dt="2020-10-24T09:41:54.631" v="92"/>
        <pc:sldMkLst>
          <pc:docMk/>
          <pc:sldMk cId="2085906369" sldId="310"/>
        </pc:sldMkLst>
      </pc:sldChg>
      <pc:sldChg chg="add">
        <pc:chgData name="Melih Örmeci" userId="6b20c2cec841dbb8" providerId="LiveId" clId="{997DF3DE-45C0-447F-BFB2-22AD1524876B}" dt="2020-10-24T09:41:55.773" v="94"/>
        <pc:sldMkLst>
          <pc:docMk/>
          <pc:sldMk cId="2929053279" sldId="311"/>
        </pc:sldMkLst>
      </pc:sldChg>
      <pc:sldChg chg="add">
        <pc:chgData name="Melih Örmeci" userId="6b20c2cec841dbb8" providerId="LiveId" clId="{997DF3DE-45C0-447F-BFB2-22AD1524876B}" dt="2020-10-24T09:41:56.847" v="96"/>
        <pc:sldMkLst>
          <pc:docMk/>
          <pc:sldMk cId="3335556724" sldId="312"/>
        </pc:sldMkLst>
      </pc:sldChg>
      <pc:sldChg chg="add">
        <pc:chgData name="Melih Örmeci" userId="6b20c2cec841dbb8" providerId="LiveId" clId="{997DF3DE-45C0-447F-BFB2-22AD1524876B}" dt="2020-10-24T09:42:00.067" v="98"/>
        <pc:sldMkLst>
          <pc:docMk/>
          <pc:sldMk cId="2703932594" sldId="313"/>
        </pc:sldMkLst>
      </pc:sldChg>
      <pc:sldChg chg="add">
        <pc:chgData name="Melih Örmeci" userId="6b20c2cec841dbb8" providerId="LiveId" clId="{997DF3DE-45C0-447F-BFB2-22AD1524876B}" dt="2020-10-24T09:44:54.272" v="105"/>
        <pc:sldMkLst>
          <pc:docMk/>
          <pc:sldMk cId="705497410" sldId="314"/>
        </pc:sldMkLst>
      </pc:sldChg>
      <pc:sldChg chg="add del">
        <pc:chgData name="Melih Örmeci" userId="6b20c2cec841dbb8" providerId="LiveId" clId="{997DF3DE-45C0-447F-BFB2-22AD1524876B}" dt="2020-10-24T09:42:53.518" v="101" actId="2696"/>
        <pc:sldMkLst>
          <pc:docMk/>
          <pc:sldMk cId="2450408317" sldId="314"/>
        </pc:sldMkLst>
      </pc:sldChg>
      <pc:sldChg chg="add">
        <pc:chgData name="Melih Örmeci" userId="6b20c2cec841dbb8" providerId="LiveId" clId="{997DF3DE-45C0-447F-BFB2-22AD1524876B}" dt="2020-10-24T09:44:56.475" v="107"/>
        <pc:sldMkLst>
          <pc:docMk/>
          <pc:sldMk cId="2660963981" sldId="315"/>
        </pc:sldMkLst>
      </pc:sldChg>
      <pc:sldChg chg="add">
        <pc:chgData name="Melih Örmeci" userId="6b20c2cec841dbb8" providerId="LiveId" clId="{997DF3DE-45C0-447F-BFB2-22AD1524876B}" dt="2020-10-24T09:44:57.832" v="109"/>
        <pc:sldMkLst>
          <pc:docMk/>
          <pc:sldMk cId="2162138832" sldId="316"/>
        </pc:sldMkLst>
      </pc:sldChg>
      <pc:sldChg chg="add">
        <pc:chgData name="Melih Örmeci" userId="6b20c2cec841dbb8" providerId="LiveId" clId="{997DF3DE-45C0-447F-BFB2-22AD1524876B}" dt="2020-10-24T09:44:59.352" v="111"/>
        <pc:sldMkLst>
          <pc:docMk/>
          <pc:sldMk cId="2445164765" sldId="317"/>
        </pc:sldMkLst>
      </pc:sldChg>
      <pc:sldChg chg="add">
        <pc:chgData name="Melih Örmeci" userId="6b20c2cec841dbb8" providerId="LiveId" clId="{997DF3DE-45C0-447F-BFB2-22AD1524876B}" dt="2020-10-24T09:45:00.672" v="113"/>
        <pc:sldMkLst>
          <pc:docMk/>
          <pc:sldMk cId="4262058349" sldId="318"/>
        </pc:sldMkLst>
      </pc:sldChg>
      <pc:sldChg chg="add">
        <pc:chgData name="Melih Örmeci" userId="6b20c2cec841dbb8" providerId="LiveId" clId="{997DF3DE-45C0-447F-BFB2-22AD1524876B}" dt="2020-10-24T09:45:02.032" v="115"/>
        <pc:sldMkLst>
          <pc:docMk/>
          <pc:sldMk cId="576769511" sldId="319"/>
        </pc:sldMkLst>
      </pc:sldChg>
      <pc:sldChg chg="add">
        <pc:chgData name="Melih Örmeci" userId="6b20c2cec841dbb8" providerId="LiveId" clId="{997DF3DE-45C0-447F-BFB2-22AD1524876B}" dt="2020-10-24T09:45:03.212" v="117"/>
        <pc:sldMkLst>
          <pc:docMk/>
          <pc:sldMk cId="2694302030" sldId="320"/>
        </pc:sldMkLst>
      </pc:sldChg>
      <pc:sldChg chg="add">
        <pc:chgData name="Melih Örmeci" userId="6b20c2cec841dbb8" providerId="LiveId" clId="{997DF3DE-45C0-447F-BFB2-22AD1524876B}" dt="2020-10-24T09:45:04.658" v="119"/>
        <pc:sldMkLst>
          <pc:docMk/>
          <pc:sldMk cId="3024434821" sldId="321"/>
        </pc:sldMkLst>
      </pc:sldChg>
      <pc:sldChg chg="add">
        <pc:chgData name="Melih Örmeci" userId="6b20c2cec841dbb8" providerId="LiveId" clId="{997DF3DE-45C0-447F-BFB2-22AD1524876B}" dt="2020-10-24T09:45:05.922" v="121"/>
        <pc:sldMkLst>
          <pc:docMk/>
          <pc:sldMk cId="3624711856" sldId="322"/>
        </pc:sldMkLst>
      </pc:sldChg>
      <pc:sldChg chg="add">
        <pc:chgData name="Melih Örmeci" userId="6b20c2cec841dbb8" providerId="LiveId" clId="{997DF3DE-45C0-447F-BFB2-22AD1524876B}" dt="2020-10-24T09:45:07.482" v="123"/>
        <pc:sldMkLst>
          <pc:docMk/>
          <pc:sldMk cId="1434188086" sldId="323"/>
        </pc:sldMkLst>
      </pc:sldChg>
      <pc:sldChg chg="add">
        <pc:chgData name="Melih Örmeci" userId="6b20c2cec841dbb8" providerId="LiveId" clId="{997DF3DE-45C0-447F-BFB2-22AD1524876B}" dt="2020-10-24T09:45:08.682" v="125"/>
        <pc:sldMkLst>
          <pc:docMk/>
          <pc:sldMk cId="2285626154" sldId="324"/>
        </pc:sldMkLst>
      </pc:sldChg>
      <pc:sldChg chg="add del">
        <pc:chgData name="Melih Örmeci" userId="6b20c2cec841dbb8" providerId="LiveId" clId="{997DF3DE-45C0-447F-BFB2-22AD1524876B}" dt="2020-10-24T09:45:14.682" v="128" actId="2696"/>
        <pc:sldMkLst>
          <pc:docMk/>
          <pc:sldMk cId="1807756108" sldId="325"/>
        </pc:sldMkLst>
      </pc:sldChg>
      <pc:sldChg chg="add">
        <pc:chgData name="Melih Örmeci" userId="6b20c2cec841dbb8" providerId="LiveId" clId="{997DF3DE-45C0-447F-BFB2-22AD1524876B}" dt="2020-10-24T09:45:16.862" v="130"/>
        <pc:sldMkLst>
          <pc:docMk/>
          <pc:sldMk cId="1845973339" sldId="325"/>
        </pc:sldMkLst>
      </pc:sldChg>
      <pc:sldChg chg="add">
        <pc:chgData name="Melih Örmeci" userId="6b20c2cec841dbb8" providerId="LiveId" clId="{997DF3DE-45C0-447F-BFB2-22AD1524876B}" dt="2020-10-24T09:45:19.722" v="132"/>
        <pc:sldMkLst>
          <pc:docMk/>
          <pc:sldMk cId="1064127067" sldId="326"/>
        </pc:sldMkLst>
      </pc:sldChg>
      <pc:sldChg chg="add">
        <pc:chgData name="Melih Örmeci" userId="6b20c2cec841dbb8" providerId="LiveId" clId="{997DF3DE-45C0-447F-BFB2-22AD1524876B}" dt="2020-10-24T09:45:20.912" v="134"/>
        <pc:sldMkLst>
          <pc:docMk/>
          <pc:sldMk cId="4077942278" sldId="327"/>
        </pc:sldMkLst>
      </pc:sldChg>
      <pc:sldChg chg="add">
        <pc:chgData name="Melih Örmeci" userId="6b20c2cec841dbb8" providerId="LiveId" clId="{997DF3DE-45C0-447F-BFB2-22AD1524876B}" dt="2020-10-24T09:45:21.962" v="136"/>
        <pc:sldMkLst>
          <pc:docMk/>
          <pc:sldMk cId="42964856" sldId="328"/>
        </pc:sldMkLst>
      </pc:sldChg>
      <pc:sldChg chg="add">
        <pc:chgData name="Melih Örmeci" userId="6b20c2cec841dbb8" providerId="LiveId" clId="{997DF3DE-45C0-447F-BFB2-22AD1524876B}" dt="2020-10-24T09:45:22.946" v="138"/>
        <pc:sldMkLst>
          <pc:docMk/>
          <pc:sldMk cId="282212864" sldId="329"/>
        </pc:sldMkLst>
      </pc:sldChg>
      <pc:sldChg chg="add">
        <pc:chgData name="Melih Örmeci" userId="6b20c2cec841dbb8" providerId="LiveId" clId="{997DF3DE-45C0-447F-BFB2-22AD1524876B}" dt="2020-10-24T09:45:24.548" v="140"/>
        <pc:sldMkLst>
          <pc:docMk/>
          <pc:sldMk cId="1960916943" sldId="330"/>
        </pc:sldMkLst>
      </pc:sldChg>
      <pc:sldChg chg="add">
        <pc:chgData name="Melih Örmeci" userId="6b20c2cec841dbb8" providerId="LiveId" clId="{997DF3DE-45C0-447F-BFB2-22AD1524876B}" dt="2020-10-24T09:45:26.178" v="142"/>
        <pc:sldMkLst>
          <pc:docMk/>
          <pc:sldMk cId="3127642761" sldId="331"/>
        </pc:sldMkLst>
      </pc:sldChg>
      <pc:sldChg chg="add">
        <pc:chgData name="Melih Örmeci" userId="6b20c2cec841dbb8" providerId="LiveId" clId="{997DF3DE-45C0-447F-BFB2-22AD1524876B}" dt="2020-10-24T09:45:49.932" v="144"/>
        <pc:sldMkLst>
          <pc:docMk/>
          <pc:sldMk cId="1759970160" sldId="332"/>
        </pc:sldMkLst>
      </pc:sldChg>
      <pc:sldChg chg="add">
        <pc:chgData name="Melih Örmeci" userId="6b20c2cec841dbb8" providerId="LiveId" clId="{997DF3DE-45C0-447F-BFB2-22AD1524876B}" dt="2020-10-24T09:45:51.627" v="146"/>
        <pc:sldMkLst>
          <pc:docMk/>
          <pc:sldMk cId="3516789280" sldId="333"/>
        </pc:sldMkLst>
      </pc:sldChg>
      <pc:sldChg chg="modSp add">
        <pc:chgData name="Melih Örmeci" userId="6b20c2cec841dbb8" providerId="LiveId" clId="{997DF3DE-45C0-447F-BFB2-22AD1524876B}" dt="2020-10-24T09:45:53.023" v="149" actId="27636"/>
        <pc:sldMkLst>
          <pc:docMk/>
          <pc:sldMk cId="3514878075" sldId="334"/>
        </pc:sldMkLst>
        <pc:spChg chg="mod">
          <ac:chgData name="Melih Örmeci" userId="6b20c2cec841dbb8" providerId="LiveId" clId="{997DF3DE-45C0-447F-BFB2-22AD1524876B}" dt="2020-10-24T09:45:53.023" v="149" actId="27636"/>
          <ac:spMkLst>
            <pc:docMk/>
            <pc:sldMk cId="3514878075" sldId="334"/>
            <ac:spMk id="2" creationId="{699110CF-213B-494D-ADA1-7B790FECC9FA}"/>
          </ac:spMkLst>
        </pc:spChg>
      </pc:sldChg>
      <pc:sldChg chg="add">
        <pc:chgData name="Melih Örmeci" userId="6b20c2cec841dbb8" providerId="LiveId" clId="{997DF3DE-45C0-447F-BFB2-22AD1524876B}" dt="2020-10-24T09:45:54.547" v="151"/>
        <pc:sldMkLst>
          <pc:docMk/>
          <pc:sldMk cId="1660403957" sldId="335"/>
        </pc:sldMkLst>
      </pc:sldChg>
      <pc:sldChg chg="add">
        <pc:chgData name="Melih Örmeci" userId="6b20c2cec841dbb8" providerId="LiveId" clId="{997DF3DE-45C0-447F-BFB2-22AD1524876B}" dt="2020-10-24T09:46:03.007" v="156"/>
        <pc:sldMkLst>
          <pc:docMk/>
          <pc:sldMk cId="361169715" sldId="336"/>
        </pc:sldMkLst>
      </pc:sldChg>
      <pc:sldChg chg="add del">
        <pc:chgData name="Melih Örmeci" userId="6b20c2cec841dbb8" providerId="LiveId" clId="{997DF3DE-45C0-447F-BFB2-22AD1524876B}" dt="2020-10-24T09:46:00.052" v="154" actId="2696"/>
        <pc:sldMkLst>
          <pc:docMk/>
          <pc:sldMk cId="2544224386" sldId="336"/>
        </pc:sldMkLst>
      </pc:sldChg>
      <pc:sldChg chg="add">
        <pc:chgData name="Melih Örmeci" userId="6b20c2cec841dbb8" providerId="LiveId" clId="{997DF3DE-45C0-447F-BFB2-22AD1524876B}" dt="2020-10-24T09:46:04.888" v="158"/>
        <pc:sldMkLst>
          <pc:docMk/>
          <pc:sldMk cId="371056533" sldId="337"/>
        </pc:sldMkLst>
      </pc:sldChg>
      <pc:sldChg chg="add">
        <pc:chgData name="Melih Örmeci" userId="6b20c2cec841dbb8" providerId="LiveId" clId="{997DF3DE-45C0-447F-BFB2-22AD1524876B}" dt="2020-10-24T09:46:06.702" v="160"/>
        <pc:sldMkLst>
          <pc:docMk/>
          <pc:sldMk cId="4156388881" sldId="338"/>
        </pc:sldMkLst>
      </pc:sldChg>
      <pc:sldChg chg="add">
        <pc:chgData name="Melih Örmeci" userId="6b20c2cec841dbb8" providerId="LiveId" clId="{997DF3DE-45C0-447F-BFB2-22AD1524876B}" dt="2020-10-24T09:46:08.332" v="162"/>
        <pc:sldMkLst>
          <pc:docMk/>
          <pc:sldMk cId="1439482613" sldId="339"/>
        </pc:sldMkLst>
      </pc:sldChg>
      <pc:sldChg chg="add">
        <pc:chgData name="Melih Örmeci" userId="6b20c2cec841dbb8" providerId="LiveId" clId="{997DF3DE-45C0-447F-BFB2-22AD1524876B}" dt="2020-10-24T09:46:14.592" v="164"/>
        <pc:sldMkLst>
          <pc:docMk/>
          <pc:sldMk cId="2653896859" sldId="340"/>
        </pc:sldMkLst>
      </pc:sldChg>
      <pc:sldChg chg="add">
        <pc:chgData name="Melih Örmeci" userId="6b20c2cec841dbb8" providerId="LiveId" clId="{997DF3DE-45C0-447F-BFB2-22AD1524876B}" dt="2020-10-24T09:46:17.715" v="166"/>
        <pc:sldMkLst>
          <pc:docMk/>
          <pc:sldMk cId="2989929352" sldId="341"/>
        </pc:sldMkLst>
      </pc:sldChg>
      <pc:sldChg chg="add">
        <pc:chgData name="Melih Örmeci" userId="6b20c2cec841dbb8" providerId="LiveId" clId="{997DF3DE-45C0-447F-BFB2-22AD1524876B}" dt="2020-10-24T09:46:19.502" v="168"/>
        <pc:sldMkLst>
          <pc:docMk/>
          <pc:sldMk cId="665687836" sldId="342"/>
        </pc:sldMkLst>
      </pc:sldChg>
      <pc:sldChg chg="add">
        <pc:chgData name="Melih Örmeci" userId="6b20c2cec841dbb8" providerId="LiveId" clId="{997DF3DE-45C0-447F-BFB2-22AD1524876B}" dt="2020-10-24T09:46:21.728" v="170"/>
        <pc:sldMkLst>
          <pc:docMk/>
          <pc:sldMk cId="2180757001" sldId="343"/>
        </pc:sldMkLst>
      </pc:sldChg>
      <pc:sldChg chg="add">
        <pc:chgData name="Melih Örmeci" userId="6b20c2cec841dbb8" providerId="LiveId" clId="{997DF3DE-45C0-447F-BFB2-22AD1524876B}" dt="2020-10-24T09:46:24.212" v="172"/>
        <pc:sldMkLst>
          <pc:docMk/>
          <pc:sldMk cId="360912218" sldId="344"/>
        </pc:sldMkLst>
      </pc:sldChg>
      <pc:sldChg chg="add">
        <pc:chgData name="Melih Örmeci" userId="6b20c2cec841dbb8" providerId="LiveId" clId="{997DF3DE-45C0-447F-BFB2-22AD1524876B}" dt="2020-10-24T09:46:40.672" v="174"/>
        <pc:sldMkLst>
          <pc:docMk/>
          <pc:sldMk cId="392197983" sldId="345"/>
        </pc:sldMkLst>
      </pc:sldChg>
      <pc:sldChg chg="add">
        <pc:chgData name="Melih Örmeci" userId="6b20c2cec841dbb8" providerId="LiveId" clId="{997DF3DE-45C0-447F-BFB2-22AD1524876B}" dt="2020-10-24T09:46:42.177" v="176"/>
        <pc:sldMkLst>
          <pc:docMk/>
          <pc:sldMk cId="2293303710" sldId="346"/>
        </pc:sldMkLst>
      </pc:sldChg>
      <pc:sldChg chg="add">
        <pc:chgData name="Melih Örmeci" userId="6b20c2cec841dbb8" providerId="LiveId" clId="{997DF3DE-45C0-447F-BFB2-22AD1524876B}" dt="2020-10-24T09:46:43.972" v="178"/>
        <pc:sldMkLst>
          <pc:docMk/>
          <pc:sldMk cId="3788278405" sldId="347"/>
        </pc:sldMkLst>
      </pc:sldChg>
      <pc:sldChg chg="add">
        <pc:chgData name="Melih Örmeci" userId="6b20c2cec841dbb8" providerId="LiveId" clId="{997DF3DE-45C0-447F-BFB2-22AD1524876B}" dt="2020-10-24T09:46:45.482" v="180"/>
        <pc:sldMkLst>
          <pc:docMk/>
          <pc:sldMk cId="2958382108" sldId="348"/>
        </pc:sldMkLst>
      </pc:sldChg>
      <pc:sldChg chg="add">
        <pc:chgData name="Melih Örmeci" userId="6b20c2cec841dbb8" providerId="LiveId" clId="{997DF3DE-45C0-447F-BFB2-22AD1524876B}" dt="2020-10-24T09:46:46.392" v="182"/>
        <pc:sldMkLst>
          <pc:docMk/>
          <pc:sldMk cId="275766441" sldId="349"/>
        </pc:sldMkLst>
      </pc:sldChg>
      <pc:sldChg chg="add">
        <pc:chgData name="Melih Örmeci" userId="6b20c2cec841dbb8" providerId="LiveId" clId="{997DF3DE-45C0-447F-BFB2-22AD1524876B}" dt="2020-10-24T09:46:47.282" v="184"/>
        <pc:sldMkLst>
          <pc:docMk/>
          <pc:sldMk cId="1310392027" sldId="350"/>
        </pc:sldMkLst>
      </pc:sldChg>
      <pc:sldChg chg="add">
        <pc:chgData name="Melih Örmeci" userId="6b20c2cec841dbb8" providerId="LiveId" clId="{997DF3DE-45C0-447F-BFB2-22AD1524876B}" dt="2020-10-24T09:46:48.412" v="186"/>
        <pc:sldMkLst>
          <pc:docMk/>
          <pc:sldMk cId="226078791" sldId="351"/>
        </pc:sldMkLst>
      </pc:sldChg>
      <pc:sldChg chg="add">
        <pc:chgData name="Melih Örmeci" userId="6b20c2cec841dbb8" providerId="LiveId" clId="{997DF3DE-45C0-447F-BFB2-22AD1524876B}" dt="2020-10-24T09:46:49.227" v="188"/>
        <pc:sldMkLst>
          <pc:docMk/>
          <pc:sldMk cId="457854196" sldId="352"/>
        </pc:sldMkLst>
      </pc:sldChg>
      <pc:sldChg chg="add">
        <pc:chgData name="Melih Örmeci" userId="6b20c2cec841dbb8" providerId="LiveId" clId="{997DF3DE-45C0-447F-BFB2-22AD1524876B}" dt="2020-10-24T09:46:50.259" v="190"/>
        <pc:sldMkLst>
          <pc:docMk/>
          <pc:sldMk cId="2070803207" sldId="353"/>
        </pc:sldMkLst>
      </pc:sldChg>
      <pc:sldChg chg="add">
        <pc:chgData name="Melih Örmeci" userId="6b20c2cec841dbb8" providerId="LiveId" clId="{997DF3DE-45C0-447F-BFB2-22AD1524876B}" dt="2020-10-24T09:46:51.212" v="192"/>
        <pc:sldMkLst>
          <pc:docMk/>
          <pc:sldMk cId="217836765" sldId="354"/>
        </pc:sldMkLst>
      </pc:sldChg>
      <pc:sldChg chg="add">
        <pc:chgData name="Melih Örmeci" userId="6b20c2cec841dbb8" providerId="LiveId" clId="{997DF3DE-45C0-447F-BFB2-22AD1524876B}" dt="2020-10-24T09:46:52.034" v="194"/>
        <pc:sldMkLst>
          <pc:docMk/>
          <pc:sldMk cId="683637" sldId="355"/>
        </pc:sldMkLst>
      </pc:sldChg>
      <pc:sldChg chg="add">
        <pc:chgData name="Melih Örmeci" userId="6b20c2cec841dbb8" providerId="LiveId" clId="{997DF3DE-45C0-447F-BFB2-22AD1524876B}" dt="2020-10-24T09:46:53.157" v="196"/>
        <pc:sldMkLst>
          <pc:docMk/>
          <pc:sldMk cId="2099412608" sldId="356"/>
        </pc:sldMkLst>
      </pc:sldChg>
      <pc:sldChg chg="add">
        <pc:chgData name="Melih Örmeci" userId="6b20c2cec841dbb8" providerId="LiveId" clId="{997DF3DE-45C0-447F-BFB2-22AD1524876B}" dt="2020-10-24T09:46:54.142" v="198"/>
        <pc:sldMkLst>
          <pc:docMk/>
          <pc:sldMk cId="416271613" sldId="357"/>
        </pc:sldMkLst>
      </pc:sldChg>
      <pc:sldChg chg="add">
        <pc:chgData name="Melih Örmeci" userId="6b20c2cec841dbb8" providerId="LiveId" clId="{997DF3DE-45C0-447F-BFB2-22AD1524876B}" dt="2020-10-24T09:46:55.132" v="200"/>
        <pc:sldMkLst>
          <pc:docMk/>
          <pc:sldMk cId="3284523694" sldId="358"/>
        </pc:sldMkLst>
      </pc:sldChg>
      <pc:sldChg chg="add">
        <pc:chgData name="Melih Örmeci" userId="6b20c2cec841dbb8" providerId="LiveId" clId="{997DF3DE-45C0-447F-BFB2-22AD1524876B}" dt="2020-10-24T09:46:55.942" v="202"/>
        <pc:sldMkLst>
          <pc:docMk/>
          <pc:sldMk cId="2606478230" sldId="359"/>
        </pc:sldMkLst>
      </pc:sldChg>
      <pc:sldChg chg="add">
        <pc:chgData name="Melih Örmeci" userId="6b20c2cec841dbb8" providerId="LiveId" clId="{997DF3DE-45C0-447F-BFB2-22AD1524876B}" dt="2020-10-24T09:46:57.648" v="204"/>
        <pc:sldMkLst>
          <pc:docMk/>
          <pc:sldMk cId="2622072332" sldId="360"/>
        </pc:sldMkLst>
      </pc:sldChg>
      <pc:sldChg chg="add">
        <pc:chgData name="Melih Örmeci" userId="6b20c2cec841dbb8" providerId="LiveId" clId="{997DF3DE-45C0-447F-BFB2-22AD1524876B}" dt="2020-10-24T09:47:04.312" v="206"/>
        <pc:sldMkLst>
          <pc:docMk/>
          <pc:sldMk cId="1482145993" sldId="361"/>
        </pc:sldMkLst>
      </pc:sldChg>
      <pc:sldChg chg="modSp add">
        <pc:chgData name="Melih Örmeci" userId="6b20c2cec841dbb8" providerId="LiveId" clId="{997DF3DE-45C0-447F-BFB2-22AD1524876B}" dt="2020-10-24T09:47:06.182" v="209" actId="27636"/>
        <pc:sldMkLst>
          <pc:docMk/>
          <pc:sldMk cId="3175445538" sldId="362"/>
        </pc:sldMkLst>
        <pc:spChg chg="mod">
          <ac:chgData name="Melih Örmeci" userId="6b20c2cec841dbb8" providerId="LiveId" clId="{997DF3DE-45C0-447F-BFB2-22AD1524876B}" dt="2020-10-24T09:47:06.182" v="209" actId="27636"/>
          <ac:spMkLst>
            <pc:docMk/>
            <pc:sldMk cId="3175445538" sldId="362"/>
            <ac:spMk id="3" creationId="{00000000-0000-0000-0000-000000000000}"/>
          </ac:spMkLst>
        </pc:spChg>
      </pc:sldChg>
      <pc:sldChg chg="add">
        <pc:chgData name="Melih Örmeci" userId="6b20c2cec841dbb8" providerId="LiveId" clId="{997DF3DE-45C0-447F-BFB2-22AD1524876B}" dt="2020-10-24T09:47:07.129" v="211"/>
        <pc:sldMkLst>
          <pc:docMk/>
          <pc:sldMk cId="1751106244" sldId="363"/>
        </pc:sldMkLst>
      </pc:sldChg>
      <pc:sldChg chg="add">
        <pc:chgData name="Melih Örmeci" userId="6b20c2cec841dbb8" providerId="LiveId" clId="{997DF3DE-45C0-447F-BFB2-22AD1524876B}" dt="2020-10-24T09:47:07.992" v="213"/>
        <pc:sldMkLst>
          <pc:docMk/>
          <pc:sldMk cId="4228471755" sldId="364"/>
        </pc:sldMkLst>
      </pc:sldChg>
      <pc:sldChg chg="add">
        <pc:chgData name="Melih Örmeci" userId="6b20c2cec841dbb8" providerId="LiveId" clId="{997DF3DE-45C0-447F-BFB2-22AD1524876B}" dt="2020-10-24T09:47:09.082" v="215"/>
        <pc:sldMkLst>
          <pc:docMk/>
          <pc:sldMk cId="3052127582" sldId="365"/>
        </pc:sldMkLst>
      </pc:sldChg>
      <pc:sldChg chg="add">
        <pc:chgData name="Melih Örmeci" userId="6b20c2cec841dbb8" providerId="LiveId" clId="{997DF3DE-45C0-447F-BFB2-22AD1524876B}" dt="2020-10-24T09:47:09.982" v="217"/>
        <pc:sldMkLst>
          <pc:docMk/>
          <pc:sldMk cId="2558536277" sldId="366"/>
        </pc:sldMkLst>
      </pc:sldChg>
      <pc:sldChg chg="add">
        <pc:chgData name="Melih Örmeci" userId="6b20c2cec841dbb8" providerId="LiveId" clId="{997DF3DE-45C0-447F-BFB2-22AD1524876B}" dt="2020-10-24T09:47:10.912" v="219"/>
        <pc:sldMkLst>
          <pc:docMk/>
          <pc:sldMk cId="4028635253" sldId="367"/>
        </pc:sldMkLst>
      </pc:sldChg>
      <pc:sldChg chg="add">
        <pc:chgData name="Melih Örmeci" userId="6b20c2cec841dbb8" providerId="LiveId" clId="{997DF3DE-45C0-447F-BFB2-22AD1524876B}" dt="2020-10-24T09:47:11.832" v="221"/>
        <pc:sldMkLst>
          <pc:docMk/>
          <pc:sldMk cId="3809246957" sldId="368"/>
        </pc:sldMkLst>
      </pc:sldChg>
      <pc:sldChg chg="add">
        <pc:chgData name="Melih Örmeci" userId="6b20c2cec841dbb8" providerId="LiveId" clId="{997DF3DE-45C0-447F-BFB2-22AD1524876B}" dt="2020-10-24T09:47:12.742" v="223"/>
        <pc:sldMkLst>
          <pc:docMk/>
          <pc:sldMk cId="1953927230" sldId="369"/>
        </pc:sldMkLst>
      </pc:sldChg>
      <pc:sldChg chg="modSp add">
        <pc:chgData name="Melih Örmeci" userId="6b20c2cec841dbb8" providerId="LiveId" clId="{997DF3DE-45C0-447F-BFB2-22AD1524876B}" dt="2020-10-24T09:47:13.787" v="226" actId="27636"/>
        <pc:sldMkLst>
          <pc:docMk/>
          <pc:sldMk cId="2506235594" sldId="370"/>
        </pc:sldMkLst>
        <pc:spChg chg="mod">
          <ac:chgData name="Melih Örmeci" userId="6b20c2cec841dbb8" providerId="LiveId" clId="{997DF3DE-45C0-447F-BFB2-22AD1524876B}" dt="2020-10-24T09:47:13.787" v="226" actId="27636"/>
          <ac:spMkLst>
            <pc:docMk/>
            <pc:sldMk cId="2506235594" sldId="370"/>
            <ac:spMk id="3" creationId="{00000000-0000-0000-0000-000000000000}"/>
          </ac:spMkLst>
        </pc:spChg>
      </pc:sldChg>
      <pc:sldChg chg="add del">
        <pc:chgData name="Melih Örmeci" userId="6b20c2cec841dbb8" providerId="LiveId" clId="{997DF3DE-45C0-447F-BFB2-22AD1524876B}" dt="2020-10-24T10:24:28.338" v="279" actId="2696"/>
        <pc:sldMkLst>
          <pc:docMk/>
          <pc:sldMk cId="2260028038" sldId="371"/>
        </pc:sldMkLst>
      </pc:sldChg>
      <pc:sldMasterChg chg="add addSldLayout">
        <pc:chgData name="Melih Örmeci" userId="6b20c2cec841dbb8" providerId="LiveId" clId="{997DF3DE-45C0-447F-BFB2-22AD1524876B}" dt="2020-10-24T09:46:42.177" v="175" actId="27028"/>
        <pc:sldMasterMkLst>
          <pc:docMk/>
          <pc:sldMasterMk cId="253299329" sldId="2147483648"/>
        </pc:sldMasterMkLst>
        <pc:sldLayoutChg chg="add">
          <pc:chgData name="Melih Örmeci" userId="6b20c2cec841dbb8" providerId="LiveId" clId="{997DF3DE-45C0-447F-BFB2-22AD1524876B}" dt="2020-10-24T09:46:40.672" v="173" actId="27028"/>
          <pc:sldLayoutMkLst>
            <pc:docMk/>
            <pc:sldMasterMk cId="253299329" sldId="2147483648"/>
            <pc:sldLayoutMk cId="2280860734" sldId="2147483649"/>
          </pc:sldLayoutMkLst>
        </pc:sldLayoutChg>
        <pc:sldLayoutChg chg="add">
          <pc:chgData name="Melih Örmeci" userId="6b20c2cec841dbb8" providerId="LiveId" clId="{997DF3DE-45C0-447F-BFB2-22AD1524876B}" dt="2020-10-24T09:46:42.177" v="175" actId="27028"/>
          <pc:sldLayoutMkLst>
            <pc:docMk/>
            <pc:sldMasterMk cId="253299329" sldId="2147483648"/>
            <pc:sldLayoutMk cId="2219399830" sldId="2147483650"/>
          </pc:sldLayoutMkLst>
        </pc:sldLayoutChg>
      </pc:sldMasterChg>
      <pc:sldMasterChg chg="add del addSldLayout delSldLayout">
        <pc:chgData name="Melih Örmeci" userId="6b20c2cec841dbb8" providerId="LiveId" clId="{997DF3DE-45C0-447F-BFB2-22AD1524876B}" dt="2020-10-24T09:42:53.521" v="103" actId="2696"/>
        <pc:sldMasterMkLst>
          <pc:docMk/>
          <pc:sldMasterMk cId="2939749596" sldId="2147483648"/>
        </pc:sldMasterMkLst>
        <pc:sldLayoutChg chg="add del">
          <pc:chgData name="Melih Örmeci" userId="6b20c2cec841dbb8" providerId="LiveId" clId="{997DF3DE-45C0-447F-BFB2-22AD1524876B}" dt="2020-10-24T09:42:53.520" v="102" actId="2696"/>
          <pc:sldLayoutMkLst>
            <pc:docMk/>
            <pc:sldMasterMk cId="2939749596" sldId="2147483648"/>
            <pc:sldLayoutMk cId="3857619710" sldId="2147483649"/>
          </pc:sldLayoutMkLst>
        </pc:sldLayoutChg>
      </pc:sldMasterChg>
      <pc:sldMasterChg chg="modSldLayout">
        <pc:chgData name="Melih Örmeci" userId="6b20c2cec841dbb8" providerId="LiveId" clId="{997DF3DE-45C0-447F-BFB2-22AD1524876B}" dt="2020-10-24T09:41:47.366" v="81" actId="27028"/>
        <pc:sldMasterMkLst>
          <pc:docMk/>
          <pc:sldMasterMk cId="3987087321" sldId="2147483660"/>
        </pc:sldMasterMkLst>
        <pc:sldLayoutChg chg="replId">
          <pc:chgData name="Melih Örmeci" userId="6b20c2cec841dbb8" providerId="LiveId" clId="{997DF3DE-45C0-447F-BFB2-22AD1524876B}" dt="2020-10-24T09:41:47.366" v="81" actId="27028"/>
          <pc:sldLayoutMkLst>
            <pc:docMk/>
            <pc:sldMasterMk cId="3987087321" sldId="2147483660"/>
            <pc:sldLayoutMk cId="2309318557" sldId="2147483678"/>
          </pc:sldLayoutMkLst>
        </pc:sldLayoutChg>
        <pc:sldLayoutChg chg="replId">
          <pc:chgData name="Melih Örmeci" userId="6b20c2cec841dbb8" providerId="LiveId" clId="{997DF3DE-45C0-447F-BFB2-22AD1524876B}" dt="2020-10-24T09:41:47.366" v="81" actId="27028"/>
          <pc:sldLayoutMkLst>
            <pc:docMk/>
            <pc:sldMasterMk cId="3987087321" sldId="2147483660"/>
            <pc:sldLayoutMk cId="3762780405" sldId="2147483679"/>
          </pc:sldLayoutMkLst>
        </pc:sldLayoutChg>
      </pc:sldMasterChg>
      <pc:sldMasterChg chg="add addSldLayout">
        <pc:chgData name="Melih Örmeci" userId="6b20c2cec841dbb8" providerId="LiveId" clId="{997DF3DE-45C0-447F-BFB2-22AD1524876B}" dt="2020-10-24T09:41:55.773" v="93" actId="27028"/>
        <pc:sldMasterMkLst>
          <pc:docMk/>
          <pc:sldMasterMk cId="0" sldId="2147483669"/>
        </pc:sldMasterMkLst>
        <pc:sldLayoutChg chg="add">
          <pc:chgData name="Melih Örmeci" userId="6b20c2cec841dbb8" providerId="LiveId" clId="{997DF3DE-45C0-447F-BFB2-22AD1524876B}" dt="2020-10-24T09:41:47.366" v="81" actId="27028"/>
          <pc:sldLayoutMkLst>
            <pc:docMk/>
            <pc:sldMasterMk cId="0" sldId="2147483669"/>
            <pc:sldLayoutMk cId="0" sldId="2147483671"/>
          </pc:sldLayoutMkLst>
        </pc:sldLayoutChg>
        <pc:sldLayoutChg chg="add">
          <pc:chgData name="Melih Örmeci" userId="6b20c2cec841dbb8" providerId="LiveId" clId="{997DF3DE-45C0-447F-BFB2-22AD1524876B}" dt="2020-10-24T09:41:55.773" v="93" actId="27028"/>
          <pc:sldLayoutMkLst>
            <pc:docMk/>
            <pc:sldMasterMk cId="0" sldId="2147483669"/>
            <pc:sldLayoutMk cId="0" sldId="2147483676"/>
          </pc:sldLayoutMkLst>
        </pc:sldLayoutChg>
      </pc:sldMasterChg>
      <pc:sldMasterChg chg="replId modSldLayout">
        <pc:chgData name="Melih Örmeci" userId="6b20c2cec841dbb8" providerId="LiveId" clId="{997DF3DE-45C0-447F-BFB2-22AD1524876B}" dt="2020-10-24T09:47:07.129" v="210" actId="27028"/>
        <pc:sldMasterMkLst>
          <pc:docMk/>
          <pc:sldMasterMk cId="1062532534" sldId="2147483672"/>
        </pc:sldMasterMkLst>
        <pc:sldLayoutChg chg="replId">
          <pc:chgData name="Melih Örmeci" userId="6b20c2cec841dbb8" providerId="LiveId" clId="{997DF3DE-45C0-447F-BFB2-22AD1524876B}" dt="2020-10-24T09:39:22.961" v="2" actId="27028"/>
          <pc:sldLayoutMkLst>
            <pc:docMk/>
            <pc:sldMasterMk cId="1062532534" sldId="2147483672"/>
            <pc:sldLayoutMk cId="780461311" sldId="2147483673"/>
          </pc:sldLayoutMkLst>
        </pc:sldLayoutChg>
        <pc:sldLayoutChg chg="replId">
          <pc:chgData name="Melih Örmeci" userId="6b20c2cec841dbb8" providerId="LiveId" clId="{997DF3DE-45C0-447F-BFB2-22AD1524876B}" dt="2020-10-24T09:39:32.932" v="7" actId="27028"/>
          <pc:sldLayoutMkLst>
            <pc:docMk/>
            <pc:sldMasterMk cId="1062532534" sldId="2147483672"/>
            <pc:sldLayoutMk cId="3706032391" sldId="2147483674"/>
          </pc:sldLayoutMkLst>
        </pc:sldLayoutChg>
        <pc:sldLayoutChg chg="replId">
          <pc:chgData name="Melih Örmeci" userId="6b20c2cec841dbb8" providerId="LiveId" clId="{997DF3DE-45C0-447F-BFB2-22AD1524876B}" dt="2020-10-24T09:39:40.177" v="17" actId="27028"/>
          <pc:sldLayoutMkLst>
            <pc:docMk/>
            <pc:sldMasterMk cId="1062532534" sldId="2147483672"/>
            <pc:sldLayoutMk cId="195619630" sldId="2147483675"/>
          </pc:sldLayoutMkLst>
        </pc:sldLayoutChg>
        <pc:sldLayoutChg chg="replId">
          <pc:chgData name="Melih Örmeci" userId="6b20c2cec841dbb8" providerId="LiveId" clId="{997DF3DE-45C0-447F-BFB2-22AD1524876B}" dt="2020-10-24T09:40:39.672" v="38" actId="27028"/>
          <pc:sldLayoutMkLst>
            <pc:docMk/>
            <pc:sldMasterMk cId="1062532534" sldId="2147483672"/>
            <pc:sldLayoutMk cId="2389047903" sldId="2147483677"/>
          </pc:sldLayoutMkLst>
        </pc:sldLayoutChg>
        <pc:sldLayoutChg chg="replId">
          <pc:chgData name="Melih Örmeci" userId="6b20c2cec841dbb8" providerId="LiveId" clId="{997DF3DE-45C0-447F-BFB2-22AD1524876B}" dt="2020-10-24T09:47:07.129" v="210" actId="27028"/>
          <pc:sldLayoutMkLst>
            <pc:docMk/>
            <pc:sldMasterMk cId="1062532534" sldId="2147483672"/>
            <pc:sldLayoutMk cId="4100753419" sldId="2147483688"/>
          </pc:sldLayoutMkLst>
        </pc:sldLayoutChg>
      </pc:sldMasterChg>
      <pc:sldMasterChg chg="add replId addSldLayout modSldLayout">
        <pc:chgData name="Melih Örmeci" userId="6b20c2cec841dbb8" providerId="LiveId" clId="{997DF3DE-45C0-447F-BFB2-22AD1524876B}" dt="2020-10-24T09:47:07.129" v="210" actId="27028"/>
        <pc:sldMasterMkLst>
          <pc:docMk/>
          <pc:sldMasterMk cId="929344010" sldId="2147483680"/>
        </pc:sldMasterMkLst>
        <pc:sldLayoutChg chg="add">
          <pc:chgData name="Melih Örmeci" userId="6b20c2cec841dbb8" providerId="LiveId" clId="{997DF3DE-45C0-447F-BFB2-22AD1524876B}" dt="2020-10-24T09:39:40.177" v="17" actId="27028"/>
          <pc:sldLayoutMkLst>
            <pc:docMk/>
            <pc:sldMasterMk cId="929344010" sldId="2147483680"/>
            <pc:sldLayoutMk cId="4050709033" sldId="2147483652"/>
          </pc:sldLayoutMkLst>
        </pc:sldLayoutChg>
        <pc:sldLayoutChg chg="add">
          <pc:chgData name="Melih Örmeci" userId="6b20c2cec841dbb8" providerId="LiveId" clId="{997DF3DE-45C0-447F-BFB2-22AD1524876B}" dt="2020-10-24T09:47:07.129" v="210" actId="27028"/>
          <pc:sldLayoutMkLst>
            <pc:docMk/>
            <pc:sldMasterMk cId="929344010" sldId="2147483680"/>
            <pc:sldLayoutMk cId="3270624466" sldId="2147483654"/>
          </pc:sldLayoutMkLst>
        </pc:sldLayoutChg>
        <pc:sldLayoutChg chg="add replId">
          <pc:chgData name="Melih Örmeci" userId="6b20c2cec841dbb8" providerId="LiveId" clId="{997DF3DE-45C0-447F-BFB2-22AD1524876B}" dt="2020-10-24T09:42:50.108" v="99" actId="27028"/>
          <pc:sldLayoutMkLst>
            <pc:docMk/>
            <pc:sldMasterMk cId="929344010" sldId="2147483680"/>
            <pc:sldLayoutMk cId="3282344642" sldId="2147483682"/>
          </pc:sldLayoutMkLst>
        </pc:sldLayoutChg>
        <pc:sldLayoutChg chg="add replId">
          <pc:chgData name="Melih Örmeci" userId="6b20c2cec841dbb8" providerId="LiveId" clId="{997DF3DE-45C0-447F-BFB2-22AD1524876B}" dt="2020-10-24T09:44:54.272" v="104" actId="27028"/>
          <pc:sldLayoutMkLst>
            <pc:docMk/>
            <pc:sldMasterMk cId="929344010" sldId="2147483680"/>
            <pc:sldLayoutMk cId="3190316653" sldId="2147483683"/>
          </pc:sldLayoutMkLst>
        </pc:sldLayoutChg>
      </pc:sldMasterChg>
      <pc:sldMasterChg chg="add replId addSldLayout">
        <pc:chgData name="Melih Örmeci" userId="6b20c2cec841dbb8" providerId="LiveId" clId="{997DF3DE-45C0-447F-BFB2-22AD1524876B}" dt="2020-10-24T09:42:50.108" v="99" actId="27028"/>
        <pc:sldMasterMkLst>
          <pc:docMk/>
          <pc:sldMasterMk cId="0" sldId="2147483681"/>
        </pc:sldMasterMkLst>
        <pc:sldLayoutChg chg="add">
          <pc:chgData name="Melih Örmeci" userId="6b20c2cec841dbb8" providerId="LiveId" clId="{997DF3DE-45C0-447F-BFB2-22AD1524876B}" dt="2020-10-24T09:40:39.672" v="38" actId="27028"/>
          <pc:sldLayoutMkLst>
            <pc:docMk/>
            <pc:sldMasterMk cId="0" sldId="2147483681"/>
            <pc:sldLayoutMk cId="0" sldId="2147483655"/>
          </pc:sldLayoutMkLst>
        </pc:sldLayoutChg>
      </pc:sldMasterChg>
      <pc:sldMasterChg chg="add replId addSldLayout modSldLayout">
        <pc:chgData name="Melih Örmeci" userId="6b20c2cec841dbb8" providerId="LiveId" clId="{997DF3DE-45C0-447F-BFB2-22AD1524876B}" dt="2020-10-24T09:45:49.932" v="143" actId="27028"/>
        <pc:sldMasterMkLst>
          <pc:docMk/>
          <pc:sldMasterMk cId="1914907247" sldId="2147483684"/>
        </pc:sldMasterMkLst>
        <pc:sldLayoutChg chg="add replId">
          <pc:chgData name="Melih Örmeci" userId="6b20c2cec841dbb8" providerId="LiveId" clId="{997DF3DE-45C0-447F-BFB2-22AD1524876B}" dt="2020-10-24T09:45:49.932" v="143" actId="27028"/>
          <pc:sldLayoutMkLst>
            <pc:docMk/>
            <pc:sldMasterMk cId="1914907247" sldId="2147483684"/>
            <pc:sldLayoutMk cId="4053232937" sldId="2147483685"/>
          </pc:sldLayoutMkLst>
        </pc:sldLayoutChg>
      </pc:sldMasterChg>
      <pc:sldMasterChg chg="add replId addSldLayout modSldLayout">
        <pc:chgData name="Melih Örmeci" userId="6b20c2cec841dbb8" providerId="LiveId" clId="{997DF3DE-45C0-447F-BFB2-22AD1524876B}" dt="2020-10-24T09:46:42.177" v="175" actId="27028"/>
        <pc:sldMasterMkLst>
          <pc:docMk/>
          <pc:sldMasterMk cId="1280162868" sldId="2147483686"/>
        </pc:sldMasterMkLst>
        <pc:sldLayoutChg chg="add replId">
          <pc:chgData name="Melih Örmeci" userId="6b20c2cec841dbb8" providerId="LiveId" clId="{997DF3DE-45C0-447F-BFB2-22AD1524876B}" dt="2020-10-24T09:46:42.177" v="175" actId="27028"/>
          <pc:sldLayoutMkLst>
            <pc:docMk/>
            <pc:sldMasterMk cId="1280162868" sldId="2147483686"/>
            <pc:sldLayoutMk cId="1872764389" sldId="214748368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82EAB-FCD5-C04D-A311-0682C5F7FA99}" type="doc">
      <dgm:prSet loTypeId="urn:microsoft.com/office/officeart/2005/8/layout/venn3" loCatId="" qsTypeId="urn:microsoft.com/office/officeart/2005/8/quickstyle/simple1" qsCatId="simple" csTypeId="urn:microsoft.com/office/officeart/2005/8/colors/colorful4" csCatId="colorful" phldr="1"/>
      <dgm:spPr/>
      <dgm:t>
        <a:bodyPr/>
        <a:lstStyle/>
        <a:p>
          <a:endParaRPr lang="tr-TR"/>
        </a:p>
      </dgm:t>
    </dgm:pt>
    <dgm:pt modelId="{0D5A221D-7907-9C45-AD09-AF8FEEE226CA}">
      <dgm:prSet phldrT="[Metin]"/>
      <dgm:spPr/>
      <dgm:t>
        <a:bodyPr/>
        <a:lstStyle/>
        <a:p>
          <a:r>
            <a:rPr lang="tr-TR" dirty="0" err="1"/>
            <a:t>Steroid-Responsive</a:t>
          </a:r>
          <a:r>
            <a:rPr lang="tr-TR" dirty="0"/>
            <a:t> </a:t>
          </a:r>
          <a:r>
            <a:rPr lang="tr-TR" dirty="0" err="1"/>
            <a:t>Meningitis-Arteritis</a:t>
          </a:r>
          <a:r>
            <a:rPr lang="tr-TR" dirty="0"/>
            <a:t> </a:t>
          </a:r>
        </a:p>
      </dgm:t>
    </dgm:pt>
    <dgm:pt modelId="{D27BE0B3-FEF3-5840-B6AF-D24E3BBB6F22}" type="parTrans" cxnId="{DAA1126D-8C1A-D749-8A9C-AA9D73ED552C}">
      <dgm:prSet/>
      <dgm:spPr/>
      <dgm:t>
        <a:bodyPr/>
        <a:lstStyle/>
        <a:p>
          <a:endParaRPr lang="tr-TR"/>
        </a:p>
      </dgm:t>
    </dgm:pt>
    <dgm:pt modelId="{D2198AE6-5834-C344-80A7-BD9E5D5F4231}" type="sibTrans" cxnId="{DAA1126D-8C1A-D749-8A9C-AA9D73ED552C}">
      <dgm:prSet/>
      <dgm:spPr/>
      <dgm:t>
        <a:bodyPr/>
        <a:lstStyle/>
        <a:p>
          <a:endParaRPr lang="tr-TR"/>
        </a:p>
      </dgm:t>
    </dgm:pt>
    <dgm:pt modelId="{17A9600D-1B1C-AF4E-AA9D-9FF45DF5B01F}">
      <dgm:prSet phldrT="[Metin]"/>
      <dgm:spPr/>
      <dgm:t>
        <a:bodyPr/>
        <a:lstStyle/>
        <a:p>
          <a:r>
            <a:rPr lang="tr-TR" dirty="0" err="1"/>
            <a:t>Granulomatous</a:t>
          </a:r>
          <a:r>
            <a:rPr lang="tr-TR" dirty="0"/>
            <a:t> </a:t>
          </a:r>
          <a:r>
            <a:rPr lang="tr-TR" dirty="0" err="1"/>
            <a:t>Meningoencephalitis</a:t>
          </a:r>
          <a:r>
            <a:rPr lang="tr-TR" dirty="0"/>
            <a:t> </a:t>
          </a:r>
        </a:p>
      </dgm:t>
    </dgm:pt>
    <dgm:pt modelId="{6AB5D760-D28C-F84D-B509-CDF6E27D52C3}" type="parTrans" cxnId="{51621950-F34A-D841-A300-84A6A4D15E51}">
      <dgm:prSet/>
      <dgm:spPr/>
      <dgm:t>
        <a:bodyPr/>
        <a:lstStyle/>
        <a:p>
          <a:endParaRPr lang="tr-TR"/>
        </a:p>
      </dgm:t>
    </dgm:pt>
    <dgm:pt modelId="{028EF215-F917-3C43-B245-97D11C0B93EF}" type="sibTrans" cxnId="{51621950-F34A-D841-A300-84A6A4D15E51}">
      <dgm:prSet/>
      <dgm:spPr/>
      <dgm:t>
        <a:bodyPr/>
        <a:lstStyle/>
        <a:p>
          <a:endParaRPr lang="tr-TR"/>
        </a:p>
      </dgm:t>
    </dgm:pt>
    <dgm:pt modelId="{461C42B9-B598-E447-80C5-92A5903E9B6C}">
      <dgm:prSet phldrT="[Metin]"/>
      <dgm:spPr/>
      <dgm:t>
        <a:bodyPr/>
        <a:lstStyle/>
        <a:p>
          <a:r>
            <a:rPr lang="tr-TR" dirty="0" err="1"/>
            <a:t>Necrotizing</a:t>
          </a:r>
          <a:r>
            <a:rPr lang="tr-TR" dirty="0"/>
            <a:t> </a:t>
          </a:r>
          <a:r>
            <a:rPr lang="tr-TR" dirty="0" err="1"/>
            <a:t>Meningoencephalitis</a:t>
          </a:r>
          <a:r>
            <a:rPr lang="tr-TR" dirty="0"/>
            <a:t/>
          </a:r>
          <a:br>
            <a:rPr lang="tr-TR" dirty="0"/>
          </a:br>
          <a:endParaRPr lang="tr-TR" dirty="0"/>
        </a:p>
      </dgm:t>
    </dgm:pt>
    <dgm:pt modelId="{2CF95822-206E-0741-8E01-8CFEBE847DAE}" type="parTrans" cxnId="{71850A82-3B40-794C-AA9C-08023779873A}">
      <dgm:prSet/>
      <dgm:spPr/>
      <dgm:t>
        <a:bodyPr/>
        <a:lstStyle/>
        <a:p>
          <a:endParaRPr lang="tr-TR"/>
        </a:p>
      </dgm:t>
    </dgm:pt>
    <dgm:pt modelId="{21DB3700-68A9-5F47-80EB-8AA7CA1FB68E}" type="sibTrans" cxnId="{71850A82-3B40-794C-AA9C-08023779873A}">
      <dgm:prSet/>
      <dgm:spPr/>
      <dgm:t>
        <a:bodyPr/>
        <a:lstStyle/>
        <a:p>
          <a:endParaRPr lang="tr-TR"/>
        </a:p>
      </dgm:t>
    </dgm:pt>
    <dgm:pt modelId="{BE193C8B-3F5F-6444-BB14-B5890F4D0D30}">
      <dgm:prSet phldrT="[Metin]"/>
      <dgm:spPr/>
      <dgm:t>
        <a:bodyPr/>
        <a:lstStyle/>
        <a:p>
          <a:r>
            <a:rPr lang="tr-TR" dirty="0" err="1"/>
            <a:t>Feline</a:t>
          </a:r>
          <a:r>
            <a:rPr lang="tr-TR" dirty="0"/>
            <a:t> </a:t>
          </a:r>
          <a:r>
            <a:rPr lang="tr-TR" dirty="0" err="1"/>
            <a:t>Polioencephalomyelitis</a:t>
          </a:r>
          <a:r>
            <a:rPr lang="tr-TR" dirty="0"/>
            <a:t> </a:t>
          </a:r>
        </a:p>
      </dgm:t>
    </dgm:pt>
    <dgm:pt modelId="{2328E502-77ED-A64A-B796-6C31CC5796C7}" type="parTrans" cxnId="{C93FCEC5-1E71-0A45-ADC2-A5DAC3E247AB}">
      <dgm:prSet/>
      <dgm:spPr/>
      <dgm:t>
        <a:bodyPr/>
        <a:lstStyle/>
        <a:p>
          <a:endParaRPr lang="tr-TR"/>
        </a:p>
      </dgm:t>
    </dgm:pt>
    <dgm:pt modelId="{2DDC0F1A-287F-024D-B4DA-DAE4B01103E1}" type="sibTrans" cxnId="{C93FCEC5-1E71-0A45-ADC2-A5DAC3E247AB}">
      <dgm:prSet/>
      <dgm:spPr/>
      <dgm:t>
        <a:bodyPr/>
        <a:lstStyle/>
        <a:p>
          <a:endParaRPr lang="tr-TR"/>
        </a:p>
      </dgm:t>
    </dgm:pt>
    <dgm:pt modelId="{A5CEC2CF-7015-944F-B561-F8A56BFB6438}" type="pres">
      <dgm:prSet presAssocID="{14582EAB-FCD5-C04D-A311-0682C5F7FA99}" presName="Name0" presStyleCnt="0">
        <dgm:presLayoutVars>
          <dgm:dir/>
          <dgm:resizeHandles val="exact"/>
        </dgm:presLayoutVars>
      </dgm:prSet>
      <dgm:spPr/>
      <dgm:t>
        <a:bodyPr/>
        <a:lstStyle/>
        <a:p>
          <a:endParaRPr lang="tr-TR"/>
        </a:p>
      </dgm:t>
    </dgm:pt>
    <dgm:pt modelId="{92D6EA51-5E1C-C44A-8E38-92878F45B567}" type="pres">
      <dgm:prSet presAssocID="{0D5A221D-7907-9C45-AD09-AF8FEEE226CA}" presName="Name5" presStyleLbl="vennNode1" presStyleIdx="0" presStyleCnt="4">
        <dgm:presLayoutVars>
          <dgm:bulletEnabled val="1"/>
        </dgm:presLayoutVars>
      </dgm:prSet>
      <dgm:spPr/>
      <dgm:t>
        <a:bodyPr/>
        <a:lstStyle/>
        <a:p>
          <a:endParaRPr lang="tr-TR"/>
        </a:p>
      </dgm:t>
    </dgm:pt>
    <dgm:pt modelId="{72559499-F0B0-484C-8134-A0C2E4549A35}" type="pres">
      <dgm:prSet presAssocID="{D2198AE6-5834-C344-80A7-BD9E5D5F4231}" presName="space" presStyleCnt="0"/>
      <dgm:spPr/>
    </dgm:pt>
    <dgm:pt modelId="{1A11688F-F8F5-4F43-917F-F4FA4ACF7DE4}" type="pres">
      <dgm:prSet presAssocID="{17A9600D-1B1C-AF4E-AA9D-9FF45DF5B01F}" presName="Name5" presStyleLbl="vennNode1" presStyleIdx="1" presStyleCnt="4">
        <dgm:presLayoutVars>
          <dgm:bulletEnabled val="1"/>
        </dgm:presLayoutVars>
      </dgm:prSet>
      <dgm:spPr/>
      <dgm:t>
        <a:bodyPr/>
        <a:lstStyle/>
        <a:p>
          <a:endParaRPr lang="tr-TR"/>
        </a:p>
      </dgm:t>
    </dgm:pt>
    <dgm:pt modelId="{79E384CF-EDB4-1F4B-BAE4-A8B558A80619}" type="pres">
      <dgm:prSet presAssocID="{028EF215-F917-3C43-B245-97D11C0B93EF}" presName="space" presStyleCnt="0"/>
      <dgm:spPr/>
    </dgm:pt>
    <dgm:pt modelId="{EEF51A9B-5ECE-E24E-B852-CBD39E4393C1}" type="pres">
      <dgm:prSet presAssocID="{461C42B9-B598-E447-80C5-92A5903E9B6C}" presName="Name5" presStyleLbl="vennNode1" presStyleIdx="2" presStyleCnt="4">
        <dgm:presLayoutVars>
          <dgm:bulletEnabled val="1"/>
        </dgm:presLayoutVars>
      </dgm:prSet>
      <dgm:spPr/>
      <dgm:t>
        <a:bodyPr/>
        <a:lstStyle/>
        <a:p>
          <a:endParaRPr lang="tr-TR"/>
        </a:p>
      </dgm:t>
    </dgm:pt>
    <dgm:pt modelId="{0F408B7E-7662-1243-AB3E-5C8C9E842EEA}" type="pres">
      <dgm:prSet presAssocID="{21DB3700-68A9-5F47-80EB-8AA7CA1FB68E}" presName="space" presStyleCnt="0"/>
      <dgm:spPr/>
    </dgm:pt>
    <dgm:pt modelId="{2E064024-859F-2C45-9A63-3B0F07D66E45}" type="pres">
      <dgm:prSet presAssocID="{BE193C8B-3F5F-6444-BB14-B5890F4D0D30}" presName="Name5" presStyleLbl="vennNode1" presStyleIdx="3" presStyleCnt="4">
        <dgm:presLayoutVars>
          <dgm:bulletEnabled val="1"/>
        </dgm:presLayoutVars>
      </dgm:prSet>
      <dgm:spPr/>
      <dgm:t>
        <a:bodyPr/>
        <a:lstStyle/>
        <a:p>
          <a:endParaRPr lang="tr-TR"/>
        </a:p>
      </dgm:t>
    </dgm:pt>
  </dgm:ptLst>
  <dgm:cxnLst>
    <dgm:cxn modelId="{286BA78E-6773-5C47-B091-CDF845387AAC}" type="presOf" srcId="{461C42B9-B598-E447-80C5-92A5903E9B6C}" destId="{EEF51A9B-5ECE-E24E-B852-CBD39E4393C1}" srcOrd="0" destOrd="0" presId="urn:microsoft.com/office/officeart/2005/8/layout/venn3"/>
    <dgm:cxn modelId="{DAA1126D-8C1A-D749-8A9C-AA9D73ED552C}" srcId="{14582EAB-FCD5-C04D-A311-0682C5F7FA99}" destId="{0D5A221D-7907-9C45-AD09-AF8FEEE226CA}" srcOrd="0" destOrd="0" parTransId="{D27BE0B3-FEF3-5840-B6AF-D24E3BBB6F22}" sibTransId="{D2198AE6-5834-C344-80A7-BD9E5D5F4231}"/>
    <dgm:cxn modelId="{9E54A870-2019-1F47-82EF-0F8D93C395BA}" type="presOf" srcId="{0D5A221D-7907-9C45-AD09-AF8FEEE226CA}" destId="{92D6EA51-5E1C-C44A-8E38-92878F45B567}" srcOrd="0" destOrd="0" presId="urn:microsoft.com/office/officeart/2005/8/layout/venn3"/>
    <dgm:cxn modelId="{4BD54879-2D9D-9541-89AC-5FA3D2590548}" type="presOf" srcId="{14582EAB-FCD5-C04D-A311-0682C5F7FA99}" destId="{A5CEC2CF-7015-944F-B561-F8A56BFB6438}" srcOrd="0" destOrd="0" presId="urn:microsoft.com/office/officeart/2005/8/layout/venn3"/>
    <dgm:cxn modelId="{2C8D50B4-4B40-5D46-ADE8-1608EED1F8B4}" type="presOf" srcId="{BE193C8B-3F5F-6444-BB14-B5890F4D0D30}" destId="{2E064024-859F-2C45-9A63-3B0F07D66E45}" srcOrd="0" destOrd="0" presId="urn:microsoft.com/office/officeart/2005/8/layout/venn3"/>
    <dgm:cxn modelId="{C93FCEC5-1E71-0A45-ADC2-A5DAC3E247AB}" srcId="{14582EAB-FCD5-C04D-A311-0682C5F7FA99}" destId="{BE193C8B-3F5F-6444-BB14-B5890F4D0D30}" srcOrd="3" destOrd="0" parTransId="{2328E502-77ED-A64A-B796-6C31CC5796C7}" sibTransId="{2DDC0F1A-287F-024D-B4DA-DAE4B01103E1}"/>
    <dgm:cxn modelId="{B94EB609-2F69-E042-84FF-BF42356A99E7}" type="presOf" srcId="{17A9600D-1B1C-AF4E-AA9D-9FF45DF5B01F}" destId="{1A11688F-F8F5-4F43-917F-F4FA4ACF7DE4}" srcOrd="0" destOrd="0" presId="urn:microsoft.com/office/officeart/2005/8/layout/venn3"/>
    <dgm:cxn modelId="{51621950-F34A-D841-A300-84A6A4D15E51}" srcId="{14582EAB-FCD5-C04D-A311-0682C5F7FA99}" destId="{17A9600D-1B1C-AF4E-AA9D-9FF45DF5B01F}" srcOrd="1" destOrd="0" parTransId="{6AB5D760-D28C-F84D-B509-CDF6E27D52C3}" sibTransId="{028EF215-F917-3C43-B245-97D11C0B93EF}"/>
    <dgm:cxn modelId="{71850A82-3B40-794C-AA9C-08023779873A}" srcId="{14582EAB-FCD5-C04D-A311-0682C5F7FA99}" destId="{461C42B9-B598-E447-80C5-92A5903E9B6C}" srcOrd="2" destOrd="0" parTransId="{2CF95822-206E-0741-8E01-8CFEBE847DAE}" sibTransId="{21DB3700-68A9-5F47-80EB-8AA7CA1FB68E}"/>
    <dgm:cxn modelId="{D39A55D3-079F-F04B-BA31-747886BF6247}" type="presParOf" srcId="{A5CEC2CF-7015-944F-B561-F8A56BFB6438}" destId="{92D6EA51-5E1C-C44A-8E38-92878F45B567}" srcOrd="0" destOrd="0" presId="urn:microsoft.com/office/officeart/2005/8/layout/venn3"/>
    <dgm:cxn modelId="{F563BB7F-251B-9144-8707-5AC420154E53}" type="presParOf" srcId="{A5CEC2CF-7015-944F-B561-F8A56BFB6438}" destId="{72559499-F0B0-484C-8134-A0C2E4549A35}" srcOrd="1" destOrd="0" presId="urn:microsoft.com/office/officeart/2005/8/layout/venn3"/>
    <dgm:cxn modelId="{B23F7166-9886-B440-8086-60E440015CA9}" type="presParOf" srcId="{A5CEC2CF-7015-944F-B561-F8A56BFB6438}" destId="{1A11688F-F8F5-4F43-917F-F4FA4ACF7DE4}" srcOrd="2" destOrd="0" presId="urn:microsoft.com/office/officeart/2005/8/layout/venn3"/>
    <dgm:cxn modelId="{21C8F601-5520-F94E-BD24-EF5B85432B16}" type="presParOf" srcId="{A5CEC2CF-7015-944F-B561-F8A56BFB6438}" destId="{79E384CF-EDB4-1F4B-BAE4-A8B558A80619}" srcOrd="3" destOrd="0" presId="urn:microsoft.com/office/officeart/2005/8/layout/venn3"/>
    <dgm:cxn modelId="{3593098F-F6B3-2A4F-931B-71F71807CD6B}" type="presParOf" srcId="{A5CEC2CF-7015-944F-B561-F8A56BFB6438}" destId="{EEF51A9B-5ECE-E24E-B852-CBD39E4393C1}" srcOrd="4" destOrd="0" presId="urn:microsoft.com/office/officeart/2005/8/layout/venn3"/>
    <dgm:cxn modelId="{EE6215A7-D376-834A-BCB3-40B54FB726EF}" type="presParOf" srcId="{A5CEC2CF-7015-944F-B561-F8A56BFB6438}" destId="{0F408B7E-7662-1243-AB3E-5C8C9E842EEA}" srcOrd="5" destOrd="0" presId="urn:microsoft.com/office/officeart/2005/8/layout/venn3"/>
    <dgm:cxn modelId="{55563DAD-DF32-E749-8E9B-D450500E3368}" type="presParOf" srcId="{A5CEC2CF-7015-944F-B561-F8A56BFB6438}" destId="{2E064024-859F-2C45-9A63-3B0F07D66E45}"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31F86F-BD7F-AE4E-8606-8D109320A272}" type="doc">
      <dgm:prSet loTypeId="urn:microsoft.com/office/officeart/2005/8/layout/radial5" loCatId="" qsTypeId="urn:microsoft.com/office/officeart/2005/8/quickstyle/simple1" qsCatId="simple" csTypeId="urn:microsoft.com/office/officeart/2005/8/colors/colorful1" csCatId="colorful" phldr="1"/>
      <dgm:spPr/>
      <dgm:t>
        <a:bodyPr/>
        <a:lstStyle/>
        <a:p>
          <a:endParaRPr lang="tr-TR"/>
        </a:p>
      </dgm:t>
    </dgm:pt>
    <dgm:pt modelId="{C6C6DF5D-7681-B24B-9158-5478A7351927}">
      <dgm:prSet phldrT="[Metin]"/>
      <dgm:spPr/>
      <dgm:t>
        <a:bodyPr/>
        <a:lstStyle/>
        <a:p>
          <a:r>
            <a:rPr lang="tr-TR" b="1"/>
            <a:t>INFECTIOUS INFLAMMATORY DISORDERS </a:t>
          </a:r>
          <a:endParaRPr lang="tr-TR" dirty="0"/>
        </a:p>
      </dgm:t>
    </dgm:pt>
    <dgm:pt modelId="{21A4B5BF-41DA-1349-B9A8-B4EFC32FF777}" type="parTrans" cxnId="{D5CBEEDE-8D33-3E4C-AB0F-A31214D0DB1A}">
      <dgm:prSet/>
      <dgm:spPr/>
      <dgm:t>
        <a:bodyPr/>
        <a:lstStyle/>
        <a:p>
          <a:endParaRPr lang="tr-TR"/>
        </a:p>
      </dgm:t>
    </dgm:pt>
    <dgm:pt modelId="{F083B8A6-3BBB-614E-B868-5176E96C47E0}" type="sibTrans" cxnId="{D5CBEEDE-8D33-3E4C-AB0F-A31214D0DB1A}">
      <dgm:prSet/>
      <dgm:spPr/>
      <dgm:t>
        <a:bodyPr/>
        <a:lstStyle/>
        <a:p>
          <a:endParaRPr lang="tr-TR"/>
        </a:p>
      </dgm:t>
    </dgm:pt>
    <dgm:pt modelId="{0498540D-B7E6-E248-BB36-D6177F2A39BB}">
      <dgm:prSet phldrT="[Metin]" custT="1"/>
      <dgm:spPr/>
      <dgm:t>
        <a:bodyPr/>
        <a:lstStyle/>
        <a:p>
          <a:r>
            <a:rPr lang="tr-TR" sz="1400"/>
            <a:t>Feline Immunodeficiency Virus Encephalopathy </a:t>
          </a:r>
          <a:endParaRPr lang="tr-TR" sz="1400" dirty="0"/>
        </a:p>
      </dgm:t>
    </dgm:pt>
    <dgm:pt modelId="{805E9F31-F51A-DA48-BCA4-4DD19415FEE9}" type="parTrans" cxnId="{9B68A909-D491-B64B-9296-6B49B34AE1DE}">
      <dgm:prSet/>
      <dgm:spPr/>
      <dgm:t>
        <a:bodyPr/>
        <a:lstStyle/>
        <a:p>
          <a:endParaRPr lang="tr-TR"/>
        </a:p>
      </dgm:t>
    </dgm:pt>
    <dgm:pt modelId="{86568150-AEA1-B245-AC56-80C591491D6A}" type="sibTrans" cxnId="{9B68A909-D491-B64B-9296-6B49B34AE1DE}">
      <dgm:prSet/>
      <dgm:spPr/>
      <dgm:t>
        <a:bodyPr/>
        <a:lstStyle/>
        <a:p>
          <a:endParaRPr lang="tr-TR"/>
        </a:p>
      </dgm:t>
    </dgm:pt>
    <dgm:pt modelId="{F4C8B4EA-A9A2-2640-BF62-AD80BDE961D7}">
      <dgm:prSet phldrT="[Metin]"/>
      <dgm:spPr/>
      <dgm:t>
        <a:bodyPr/>
        <a:lstStyle/>
        <a:p>
          <a:endParaRPr lang="tr-TR" dirty="0"/>
        </a:p>
      </dgm:t>
    </dgm:pt>
    <dgm:pt modelId="{AFD0AE90-A7EA-0F4B-8BD9-A56AD60FFAD3}" type="parTrans" cxnId="{DFBEDCE2-39B3-D449-AB65-7C31E0737E01}">
      <dgm:prSet/>
      <dgm:spPr/>
      <dgm:t>
        <a:bodyPr/>
        <a:lstStyle/>
        <a:p>
          <a:endParaRPr lang="tr-TR"/>
        </a:p>
      </dgm:t>
    </dgm:pt>
    <dgm:pt modelId="{5C550373-6253-E64E-BC04-A06FF5C6B367}" type="sibTrans" cxnId="{DFBEDCE2-39B3-D449-AB65-7C31E0737E01}">
      <dgm:prSet/>
      <dgm:spPr/>
      <dgm:t>
        <a:bodyPr/>
        <a:lstStyle/>
        <a:p>
          <a:endParaRPr lang="tr-TR"/>
        </a:p>
      </dgm:t>
    </dgm:pt>
    <dgm:pt modelId="{D8B5D3E6-BF83-AE42-89A6-978576206913}">
      <dgm:prSet phldrT="[Metin]" phldr="1"/>
      <dgm:spPr/>
      <dgm:t>
        <a:bodyPr/>
        <a:lstStyle/>
        <a:p>
          <a:endParaRPr lang="tr-TR"/>
        </a:p>
      </dgm:t>
    </dgm:pt>
    <dgm:pt modelId="{1CC21455-0175-1E4B-A6F1-F09A34C807A6}" type="parTrans" cxnId="{E287B005-59E0-9942-9166-0E46BCFEC89B}">
      <dgm:prSet/>
      <dgm:spPr/>
      <dgm:t>
        <a:bodyPr/>
        <a:lstStyle/>
        <a:p>
          <a:endParaRPr lang="tr-TR"/>
        </a:p>
      </dgm:t>
    </dgm:pt>
    <dgm:pt modelId="{F1CB3292-EF77-2F41-A1D2-DEAE63357D02}" type="sibTrans" cxnId="{E287B005-59E0-9942-9166-0E46BCFEC89B}">
      <dgm:prSet/>
      <dgm:spPr/>
      <dgm:t>
        <a:bodyPr/>
        <a:lstStyle/>
        <a:p>
          <a:endParaRPr lang="tr-TR"/>
        </a:p>
      </dgm:t>
    </dgm:pt>
    <dgm:pt modelId="{13F16B7F-4D73-D745-8F21-CAEFAB57D1FC}">
      <dgm:prSet phldrT="[Metin]" phldr="1"/>
      <dgm:spPr/>
      <dgm:t>
        <a:bodyPr/>
        <a:lstStyle/>
        <a:p>
          <a:endParaRPr lang="tr-TR"/>
        </a:p>
      </dgm:t>
    </dgm:pt>
    <dgm:pt modelId="{1797E64F-EF82-1140-B001-1DC938E01B0E}" type="parTrans" cxnId="{DF51B5F5-3773-3343-A66D-0D2751594723}">
      <dgm:prSet/>
      <dgm:spPr/>
      <dgm:t>
        <a:bodyPr/>
        <a:lstStyle/>
        <a:p>
          <a:endParaRPr lang="tr-TR"/>
        </a:p>
      </dgm:t>
    </dgm:pt>
    <dgm:pt modelId="{E7CC7913-02CB-1742-A5D2-C423A796F5B1}" type="sibTrans" cxnId="{DF51B5F5-3773-3343-A66D-0D2751594723}">
      <dgm:prSet/>
      <dgm:spPr/>
      <dgm:t>
        <a:bodyPr/>
        <a:lstStyle/>
        <a:p>
          <a:endParaRPr lang="tr-TR"/>
        </a:p>
      </dgm:t>
    </dgm:pt>
    <dgm:pt modelId="{9A1A4B59-036B-244D-B25C-1780C6300CB6}">
      <dgm:prSet custT="1"/>
      <dgm:spPr/>
      <dgm:t>
        <a:bodyPr/>
        <a:lstStyle/>
        <a:p>
          <a:r>
            <a:rPr lang="tr-TR" sz="2000" b="0"/>
            <a:t>Bacterial Meningoencephalomyelitis</a:t>
          </a:r>
          <a:br>
            <a:rPr lang="tr-TR" sz="2000" b="0"/>
          </a:br>
          <a:endParaRPr lang="tr-TR" sz="2000" b="0" dirty="0"/>
        </a:p>
      </dgm:t>
    </dgm:pt>
    <dgm:pt modelId="{87FE44BB-59EA-8F4B-8019-9DADB4E70CBD}" type="parTrans" cxnId="{39D699E3-EABA-CF4A-A718-B2AEDA4448A1}">
      <dgm:prSet/>
      <dgm:spPr/>
      <dgm:t>
        <a:bodyPr/>
        <a:lstStyle/>
        <a:p>
          <a:endParaRPr lang="tr-TR"/>
        </a:p>
      </dgm:t>
    </dgm:pt>
    <dgm:pt modelId="{6F46E4FA-A350-EE40-9B4C-682203F1F524}" type="sibTrans" cxnId="{39D699E3-EABA-CF4A-A718-B2AEDA4448A1}">
      <dgm:prSet/>
      <dgm:spPr/>
      <dgm:t>
        <a:bodyPr/>
        <a:lstStyle/>
        <a:p>
          <a:endParaRPr lang="tr-TR"/>
        </a:p>
      </dgm:t>
    </dgm:pt>
    <dgm:pt modelId="{3B118513-929A-7C42-AC15-1280737C94E1}">
      <dgm:prSet custT="1"/>
      <dgm:spPr/>
      <dgm:t>
        <a:bodyPr/>
        <a:lstStyle/>
        <a:p>
          <a:r>
            <a:rPr lang="tr-TR" sz="2000"/>
            <a:t>Rabies</a:t>
          </a:r>
          <a:r>
            <a:rPr lang="tr-TR" sz="800"/>
            <a:t> </a:t>
          </a:r>
          <a:endParaRPr lang="tr-TR" sz="800" dirty="0"/>
        </a:p>
      </dgm:t>
    </dgm:pt>
    <dgm:pt modelId="{02A203C4-1F5F-4142-A5EE-6079E79F8C0E}" type="parTrans" cxnId="{87E0C7C3-976C-BE42-9950-CDE42C21A9B6}">
      <dgm:prSet/>
      <dgm:spPr/>
      <dgm:t>
        <a:bodyPr/>
        <a:lstStyle/>
        <a:p>
          <a:endParaRPr lang="tr-TR"/>
        </a:p>
      </dgm:t>
    </dgm:pt>
    <dgm:pt modelId="{97AFA182-F56A-B148-B3D9-9EDBBD6DCE21}" type="sibTrans" cxnId="{87E0C7C3-976C-BE42-9950-CDE42C21A9B6}">
      <dgm:prSet/>
      <dgm:spPr/>
      <dgm:t>
        <a:bodyPr/>
        <a:lstStyle/>
        <a:p>
          <a:endParaRPr lang="tr-TR"/>
        </a:p>
      </dgm:t>
    </dgm:pt>
    <dgm:pt modelId="{635DE25A-15A9-9643-AD6D-FAA2B6C973D5}">
      <dgm:prSet custT="1"/>
      <dgm:spPr/>
      <dgm:t>
        <a:bodyPr/>
        <a:lstStyle/>
        <a:p>
          <a:r>
            <a:rPr lang="tr-TR" sz="2000"/>
            <a:t>Feline Infectious Peritonitis </a:t>
          </a:r>
          <a:endParaRPr lang="tr-TR" sz="2000" dirty="0"/>
        </a:p>
      </dgm:t>
    </dgm:pt>
    <dgm:pt modelId="{B612EF34-EB8B-7041-B3FB-9897B4154AAB}" type="parTrans" cxnId="{817F06CE-52C9-384C-B657-9648B80D9A20}">
      <dgm:prSet/>
      <dgm:spPr/>
      <dgm:t>
        <a:bodyPr/>
        <a:lstStyle/>
        <a:p>
          <a:endParaRPr lang="tr-TR"/>
        </a:p>
      </dgm:t>
    </dgm:pt>
    <dgm:pt modelId="{A46077AD-19E2-544C-8B25-CC435DE515BF}" type="sibTrans" cxnId="{817F06CE-52C9-384C-B657-9648B80D9A20}">
      <dgm:prSet/>
      <dgm:spPr/>
      <dgm:t>
        <a:bodyPr/>
        <a:lstStyle/>
        <a:p>
          <a:endParaRPr lang="tr-TR"/>
        </a:p>
      </dgm:t>
    </dgm:pt>
    <dgm:pt modelId="{69D950C9-CCB3-D34C-BBBD-50450AD47F9E}">
      <dgm:prSet custT="1"/>
      <dgm:spPr/>
      <dgm:t>
        <a:bodyPr/>
        <a:lstStyle/>
        <a:p>
          <a:r>
            <a:rPr lang="tr-TR" sz="2000"/>
            <a:t>Toxoplasmosis</a:t>
          </a:r>
          <a:r>
            <a:rPr lang="tr-TR" sz="800"/>
            <a:t/>
          </a:r>
          <a:br>
            <a:rPr lang="tr-TR" sz="800"/>
          </a:br>
          <a:endParaRPr lang="tr-TR" sz="800" dirty="0"/>
        </a:p>
      </dgm:t>
    </dgm:pt>
    <dgm:pt modelId="{0547E930-1033-2240-BDB2-BD51671C4DE5}" type="parTrans" cxnId="{56579356-BC9D-D947-92C3-C21D634FF621}">
      <dgm:prSet/>
      <dgm:spPr/>
      <dgm:t>
        <a:bodyPr/>
        <a:lstStyle/>
        <a:p>
          <a:endParaRPr lang="tr-TR"/>
        </a:p>
      </dgm:t>
    </dgm:pt>
    <dgm:pt modelId="{CB372960-BF44-5C48-AC37-7018DEDDFB2C}" type="sibTrans" cxnId="{56579356-BC9D-D947-92C3-C21D634FF621}">
      <dgm:prSet/>
      <dgm:spPr/>
      <dgm:t>
        <a:bodyPr/>
        <a:lstStyle/>
        <a:p>
          <a:endParaRPr lang="tr-TR"/>
        </a:p>
      </dgm:t>
    </dgm:pt>
    <dgm:pt modelId="{BD3F486C-C563-484C-8132-CB1BCC0B691A}">
      <dgm:prSet custT="1"/>
      <dgm:spPr/>
      <dgm:t>
        <a:bodyPr/>
        <a:lstStyle/>
        <a:p>
          <a:r>
            <a:rPr lang="tr-TR" sz="2000"/>
            <a:t>Neosporosis</a:t>
          </a:r>
          <a:r>
            <a:rPr lang="tr-TR" sz="800"/>
            <a:t/>
          </a:r>
          <a:br>
            <a:rPr lang="tr-TR" sz="800"/>
          </a:br>
          <a:endParaRPr lang="tr-TR" sz="800" dirty="0"/>
        </a:p>
      </dgm:t>
    </dgm:pt>
    <dgm:pt modelId="{A3B26217-D1E6-CC4F-9F50-67965CE07BBF}" type="parTrans" cxnId="{170064D3-CE2B-4749-A240-BC58D5333A65}">
      <dgm:prSet/>
      <dgm:spPr/>
      <dgm:t>
        <a:bodyPr/>
        <a:lstStyle/>
        <a:p>
          <a:endParaRPr lang="tr-TR"/>
        </a:p>
      </dgm:t>
    </dgm:pt>
    <dgm:pt modelId="{BC5AE36D-77F3-FA4F-8E5A-CAE092B271D3}" type="sibTrans" cxnId="{170064D3-CE2B-4749-A240-BC58D5333A65}">
      <dgm:prSet/>
      <dgm:spPr/>
      <dgm:t>
        <a:bodyPr/>
        <a:lstStyle/>
        <a:p>
          <a:endParaRPr lang="tr-TR"/>
        </a:p>
      </dgm:t>
    </dgm:pt>
    <dgm:pt modelId="{2814F903-AB47-C84B-B6B7-EA96D2078445}">
      <dgm:prSet custT="1"/>
      <dgm:spPr/>
      <dgm:t>
        <a:bodyPr/>
        <a:lstStyle/>
        <a:p>
          <a:r>
            <a:rPr lang="tr-TR" sz="2000"/>
            <a:t>Lyme Disease </a:t>
          </a:r>
          <a:endParaRPr lang="tr-TR" sz="2000" dirty="0"/>
        </a:p>
      </dgm:t>
    </dgm:pt>
    <dgm:pt modelId="{A1CB82C6-3F13-004E-9B16-1D5B46510BC2}" type="parTrans" cxnId="{9B2BA966-231B-8D4C-9A1B-5560F4FADF5E}">
      <dgm:prSet/>
      <dgm:spPr/>
      <dgm:t>
        <a:bodyPr/>
        <a:lstStyle/>
        <a:p>
          <a:endParaRPr lang="tr-TR"/>
        </a:p>
      </dgm:t>
    </dgm:pt>
    <dgm:pt modelId="{157D144B-B6CD-7C4A-8459-4C332D631EF0}" type="sibTrans" cxnId="{9B2BA966-231B-8D4C-9A1B-5560F4FADF5E}">
      <dgm:prSet/>
      <dgm:spPr/>
      <dgm:t>
        <a:bodyPr/>
        <a:lstStyle/>
        <a:p>
          <a:endParaRPr lang="tr-TR"/>
        </a:p>
      </dgm:t>
    </dgm:pt>
    <dgm:pt modelId="{19E8357A-556E-7E4E-829E-4FE6F5F4AA0E}">
      <dgm:prSet custT="1"/>
      <dgm:spPr/>
      <dgm:t>
        <a:bodyPr/>
        <a:lstStyle/>
        <a:p>
          <a:r>
            <a:rPr lang="tr-TR" sz="2000"/>
            <a:t>Mycotic Infections</a:t>
          </a:r>
          <a:br>
            <a:rPr lang="tr-TR" sz="2000"/>
          </a:br>
          <a:endParaRPr lang="tr-TR" sz="2000" dirty="0"/>
        </a:p>
      </dgm:t>
    </dgm:pt>
    <dgm:pt modelId="{14C4359E-FD5E-B042-B9AD-C2C4C185E8B8}" type="parTrans" cxnId="{38792CAE-BA93-4746-B361-CB9342502CC4}">
      <dgm:prSet/>
      <dgm:spPr/>
      <dgm:t>
        <a:bodyPr/>
        <a:lstStyle/>
        <a:p>
          <a:endParaRPr lang="tr-TR"/>
        </a:p>
      </dgm:t>
    </dgm:pt>
    <dgm:pt modelId="{FAA0BF2A-3479-BB41-BCE0-E3F2D8755E3E}" type="sibTrans" cxnId="{38792CAE-BA93-4746-B361-CB9342502CC4}">
      <dgm:prSet/>
      <dgm:spPr/>
      <dgm:t>
        <a:bodyPr/>
        <a:lstStyle/>
        <a:p>
          <a:endParaRPr lang="tr-TR"/>
        </a:p>
      </dgm:t>
    </dgm:pt>
    <dgm:pt modelId="{D02804DB-E4B8-0646-A21C-6024050908EF}">
      <dgm:prSet custT="1"/>
      <dgm:spPr/>
      <dgm:t>
        <a:bodyPr/>
        <a:lstStyle/>
        <a:p>
          <a:r>
            <a:rPr lang="tr-TR" sz="2000"/>
            <a:t>Canine Distemper Virus</a:t>
          </a:r>
          <a:br>
            <a:rPr lang="tr-TR" sz="2000"/>
          </a:br>
          <a:endParaRPr lang="tr-TR" sz="2000" dirty="0"/>
        </a:p>
      </dgm:t>
    </dgm:pt>
    <dgm:pt modelId="{A2018AE1-D888-AE49-BB2C-2C616FBEE069}" type="parTrans" cxnId="{E56593A8-7487-334A-8BD6-FC1C836F4D76}">
      <dgm:prSet/>
      <dgm:spPr/>
      <dgm:t>
        <a:bodyPr/>
        <a:lstStyle/>
        <a:p>
          <a:endParaRPr lang="tr-TR"/>
        </a:p>
      </dgm:t>
    </dgm:pt>
    <dgm:pt modelId="{40992391-86A4-AF4A-9A0A-1A9C2BF69870}" type="sibTrans" cxnId="{E56593A8-7487-334A-8BD6-FC1C836F4D76}">
      <dgm:prSet/>
      <dgm:spPr/>
      <dgm:t>
        <a:bodyPr/>
        <a:lstStyle/>
        <a:p>
          <a:endParaRPr lang="tr-TR"/>
        </a:p>
      </dgm:t>
    </dgm:pt>
    <dgm:pt modelId="{7E972609-4CDC-BB44-846C-70B82A257817}">
      <dgm:prSet custT="1"/>
      <dgm:spPr/>
      <dgm:t>
        <a:bodyPr/>
        <a:lstStyle/>
        <a:p>
          <a:r>
            <a:rPr lang="tr-TR" sz="2000"/>
            <a:t>Rickettsial Diseases</a:t>
          </a:r>
          <a:br>
            <a:rPr lang="tr-TR" sz="2000"/>
          </a:br>
          <a:endParaRPr lang="tr-TR" sz="2000" dirty="0"/>
        </a:p>
      </dgm:t>
    </dgm:pt>
    <dgm:pt modelId="{E138BD22-969E-C64E-B9D8-89722BC3EF75}" type="parTrans" cxnId="{CAE79DD9-3F8F-9246-B906-A0CF5AE3CE14}">
      <dgm:prSet/>
      <dgm:spPr/>
      <dgm:t>
        <a:bodyPr/>
        <a:lstStyle/>
        <a:p>
          <a:endParaRPr lang="tr-TR"/>
        </a:p>
      </dgm:t>
    </dgm:pt>
    <dgm:pt modelId="{F97DE9F3-A1DB-B34E-8269-6272A6756DF3}" type="sibTrans" cxnId="{CAE79DD9-3F8F-9246-B906-A0CF5AE3CE14}">
      <dgm:prSet/>
      <dgm:spPr/>
      <dgm:t>
        <a:bodyPr/>
        <a:lstStyle/>
        <a:p>
          <a:endParaRPr lang="tr-TR"/>
        </a:p>
      </dgm:t>
    </dgm:pt>
    <dgm:pt modelId="{4E99C215-36B0-174B-9F17-71036AFB7551}">
      <dgm:prSet custT="1"/>
      <dgm:spPr/>
      <dgm:t>
        <a:bodyPr/>
        <a:lstStyle/>
        <a:p>
          <a:r>
            <a:rPr lang="tr-TR" sz="1600"/>
            <a:t>Parasitic Meningitis, Myelitis, and Encephalitis </a:t>
          </a:r>
          <a:endParaRPr lang="tr-TR" sz="1600" dirty="0"/>
        </a:p>
      </dgm:t>
    </dgm:pt>
    <dgm:pt modelId="{2FAE7D9C-DC67-ED49-B8F4-3330D47CF75C}" type="parTrans" cxnId="{3A18085F-B4D4-D240-9F6D-E6A53DF972B0}">
      <dgm:prSet/>
      <dgm:spPr/>
      <dgm:t>
        <a:bodyPr/>
        <a:lstStyle/>
        <a:p>
          <a:endParaRPr lang="tr-TR"/>
        </a:p>
      </dgm:t>
    </dgm:pt>
    <dgm:pt modelId="{836019F8-6335-0444-B8B7-17FE8891F7AC}" type="sibTrans" cxnId="{3A18085F-B4D4-D240-9F6D-E6A53DF972B0}">
      <dgm:prSet/>
      <dgm:spPr/>
      <dgm:t>
        <a:bodyPr/>
        <a:lstStyle/>
        <a:p>
          <a:endParaRPr lang="tr-TR"/>
        </a:p>
      </dgm:t>
    </dgm:pt>
    <dgm:pt modelId="{CC4435A9-FE9D-4B49-A4E7-19740F5C7920}" type="pres">
      <dgm:prSet presAssocID="{1B31F86F-BD7F-AE4E-8606-8D109320A272}" presName="Name0" presStyleCnt="0">
        <dgm:presLayoutVars>
          <dgm:chMax val="1"/>
          <dgm:dir/>
          <dgm:animLvl val="ctr"/>
          <dgm:resizeHandles val="exact"/>
        </dgm:presLayoutVars>
      </dgm:prSet>
      <dgm:spPr/>
      <dgm:t>
        <a:bodyPr/>
        <a:lstStyle/>
        <a:p>
          <a:endParaRPr lang="tr-TR"/>
        </a:p>
      </dgm:t>
    </dgm:pt>
    <dgm:pt modelId="{84A5A61A-30A0-1344-9F0A-81ED0AA40E82}" type="pres">
      <dgm:prSet presAssocID="{C6C6DF5D-7681-B24B-9158-5478A7351927}" presName="centerShape" presStyleLbl="node0" presStyleIdx="0" presStyleCnt="1" custScaleX="235406" custScaleY="180024"/>
      <dgm:spPr/>
      <dgm:t>
        <a:bodyPr/>
        <a:lstStyle/>
        <a:p>
          <a:endParaRPr lang="tr-TR"/>
        </a:p>
      </dgm:t>
    </dgm:pt>
    <dgm:pt modelId="{12C59CEA-7252-8C41-9F67-AC300A159E66}" type="pres">
      <dgm:prSet presAssocID="{805E9F31-F51A-DA48-BCA4-4DD19415FEE9}" presName="parTrans" presStyleLbl="sibTrans2D1" presStyleIdx="0" presStyleCnt="11"/>
      <dgm:spPr/>
      <dgm:t>
        <a:bodyPr/>
        <a:lstStyle/>
        <a:p>
          <a:endParaRPr lang="tr-TR"/>
        </a:p>
      </dgm:t>
    </dgm:pt>
    <dgm:pt modelId="{218BC323-8303-C349-B316-6DD2D591FB6D}" type="pres">
      <dgm:prSet presAssocID="{805E9F31-F51A-DA48-BCA4-4DD19415FEE9}" presName="connectorText" presStyleLbl="sibTrans2D1" presStyleIdx="0" presStyleCnt="11"/>
      <dgm:spPr/>
      <dgm:t>
        <a:bodyPr/>
        <a:lstStyle/>
        <a:p>
          <a:endParaRPr lang="tr-TR"/>
        </a:p>
      </dgm:t>
    </dgm:pt>
    <dgm:pt modelId="{A33125BB-D63E-2C4C-9A75-DE4112D5AB32}" type="pres">
      <dgm:prSet presAssocID="{0498540D-B7E6-E248-BB36-D6177F2A39BB}" presName="node" presStyleLbl="node1" presStyleIdx="0" presStyleCnt="11" custScaleX="222283" custRadScaleRad="99976" custRadScaleInc="-78499">
        <dgm:presLayoutVars>
          <dgm:bulletEnabled val="1"/>
        </dgm:presLayoutVars>
      </dgm:prSet>
      <dgm:spPr/>
      <dgm:t>
        <a:bodyPr/>
        <a:lstStyle/>
        <a:p>
          <a:endParaRPr lang="tr-TR"/>
        </a:p>
      </dgm:t>
    </dgm:pt>
    <dgm:pt modelId="{4440787B-5AA1-0E49-8FEE-0B246B43F11C}" type="pres">
      <dgm:prSet presAssocID="{87FE44BB-59EA-8F4B-8019-9DADB4E70CBD}" presName="parTrans" presStyleLbl="sibTrans2D1" presStyleIdx="1" presStyleCnt="11"/>
      <dgm:spPr/>
      <dgm:t>
        <a:bodyPr/>
        <a:lstStyle/>
        <a:p>
          <a:endParaRPr lang="tr-TR"/>
        </a:p>
      </dgm:t>
    </dgm:pt>
    <dgm:pt modelId="{4DB5CCD9-A464-BB4E-99A5-4506FA268885}" type="pres">
      <dgm:prSet presAssocID="{87FE44BB-59EA-8F4B-8019-9DADB4E70CBD}" presName="connectorText" presStyleLbl="sibTrans2D1" presStyleIdx="1" presStyleCnt="11"/>
      <dgm:spPr/>
      <dgm:t>
        <a:bodyPr/>
        <a:lstStyle/>
        <a:p>
          <a:endParaRPr lang="tr-TR"/>
        </a:p>
      </dgm:t>
    </dgm:pt>
    <dgm:pt modelId="{F05F5EF0-7CCE-F746-A261-9FAE89040568}" type="pres">
      <dgm:prSet presAssocID="{9A1A4B59-036B-244D-B25C-1780C6300CB6}" presName="node" presStyleLbl="node1" presStyleIdx="1" presStyleCnt="11" custScaleX="424704" custScaleY="119090" custRadScaleRad="176344" custRadScaleInc="147445">
        <dgm:presLayoutVars>
          <dgm:bulletEnabled val="1"/>
        </dgm:presLayoutVars>
      </dgm:prSet>
      <dgm:spPr/>
      <dgm:t>
        <a:bodyPr/>
        <a:lstStyle/>
        <a:p>
          <a:endParaRPr lang="tr-TR"/>
        </a:p>
      </dgm:t>
    </dgm:pt>
    <dgm:pt modelId="{E2856EE8-C16E-334A-8FBA-69F011E92401}" type="pres">
      <dgm:prSet presAssocID="{02A203C4-1F5F-4142-A5EE-6079E79F8C0E}" presName="parTrans" presStyleLbl="sibTrans2D1" presStyleIdx="2" presStyleCnt="11"/>
      <dgm:spPr/>
      <dgm:t>
        <a:bodyPr/>
        <a:lstStyle/>
        <a:p>
          <a:endParaRPr lang="tr-TR"/>
        </a:p>
      </dgm:t>
    </dgm:pt>
    <dgm:pt modelId="{3259EE5F-47B1-9D48-9DC2-F4B35FBBF9C7}" type="pres">
      <dgm:prSet presAssocID="{02A203C4-1F5F-4142-A5EE-6079E79F8C0E}" presName="connectorText" presStyleLbl="sibTrans2D1" presStyleIdx="2" presStyleCnt="11"/>
      <dgm:spPr/>
      <dgm:t>
        <a:bodyPr/>
        <a:lstStyle/>
        <a:p>
          <a:endParaRPr lang="tr-TR"/>
        </a:p>
      </dgm:t>
    </dgm:pt>
    <dgm:pt modelId="{743932E8-9B50-A546-BD2E-9AD57D7EBC8C}" type="pres">
      <dgm:prSet presAssocID="{3B118513-929A-7C42-AC15-1280737C94E1}" presName="node" presStyleLbl="node1" presStyleIdx="2" presStyleCnt="11" custRadScaleRad="137755" custRadScaleInc="49494">
        <dgm:presLayoutVars>
          <dgm:bulletEnabled val="1"/>
        </dgm:presLayoutVars>
      </dgm:prSet>
      <dgm:spPr/>
      <dgm:t>
        <a:bodyPr/>
        <a:lstStyle/>
        <a:p>
          <a:endParaRPr lang="tr-TR"/>
        </a:p>
      </dgm:t>
    </dgm:pt>
    <dgm:pt modelId="{B126B522-AF31-ED4E-ACF5-3C71BD53FC3D}" type="pres">
      <dgm:prSet presAssocID="{A2018AE1-D888-AE49-BB2C-2C616FBEE069}" presName="parTrans" presStyleLbl="sibTrans2D1" presStyleIdx="3" presStyleCnt="11"/>
      <dgm:spPr/>
      <dgm:t>
        <a:bodyPr/>
        <a:lstStyle/>
        <a:p>
          <a:endParaRPr lang="tr-TR"/>
        </a:p>
      </dgm:t>
    </dgm:pt>
    <dgm:pt modelId="{BD0413AD-67A2-E54E-A4AE-CAA25365268E}" type="pres">
      <dgm:prSet presAssocID="{A2018AE1-D888-AE49-BB2C-2C616FBEE069}" presName="connectorText" presStyleLbl="sibTrans2D1" presStyleIdx="3" presStyleCnt="11"/>
      <dgm:spPr/>
      <dgm:t>
        <a:bodyPr/>
        <a:lstStyle/>
        <a:p>
          <a:endParaRPr lang="tr-TR"/>
        </a:p>
      </dgm:t>
    </dgm:pt>
    <dgm:pt modelId="{44870A9B-964A-354C-B90E-A971622CC51E}" type="pres">
      <dgm:prSet presAssocID="{D02804DB-E4B8-0646-A21C-6024050908EF}" presName="node" presStyleLbl="node1" presStyleIdx="3" presStyleCnt="11" custScaleX="232766" custRadScaleRad="149528" custRadScaleInc="-29969">
        <dgm:presLayoutVars>
          <dgm:bulletEnabled val="1"/>
        </dgm:presLayoutVars>
      </dgm:prSet>
      <dgm:spPr/>
      <dgm:t>
        <a:bodyPr/>
        <a:lstStyle/>
        <a:p>
          <a:endParaRPr lang="tr-TR"/>
        </a:p>
      </dgm:t>
    </dgm:pt>
    <dgm:pt modelId="{3A82022C-CF5C-FE4F-898F-4547C604A2B1}" type="pres">
      <dgm:prSet presAssocID="{B612EF34-EB8B-7041-B3FB-9897B4154AAB}" presName="parTrans" presStyleLbl="sibTrans2D1" presStyleIdx="4" presStyleCnt="11"/>
      <dgm:spPr/>
      <dgm:t>
        <a:bodyPr/>
        <a:lstStyle/>
        <a:p>
          <a:endParaRPr lang="tr-TR"/>
        </a:p>
      </dgm:t>
    </dgm:pt>
    <dgm:pt modelId="{D9D3A3B3-6CF4-F24B-BD7A-CDD02C0F9438}" type="pres">
      <dgm:prSet presAssocID="{B612EF34-EB8B-7041-B3FB-9897B4154AAB}" presName="connectorText" presStyleLbl="sibTrans2D1" presStyleIdx="4" presStyleCnt="11"/>
      <dgm:spPr/>
      <dgm:t>
        <a:bodyPr/>
        <a:lstStyle/>
        <a:p>
          <a:endParaRPr lang="tr-TR"/>
        </a:p>
      </dgm:t>
    </dgm:pt>
    <dgm:pt modelId="{D0B6714C-504E-4D48-8EDC-B50EB5151E08}" type="pres">
      <dgm:prSet presAssocID="{635DE25A-15A9-9643-AD6D-FAA2B6C973D5}" presName="node" presStyleLbl="node1" presStyleIdx="4" presStyleCnt="11" custScaleX="294205" custRadScaleRad="183670" custRadScaleInc="-111923">
        <dgm:presLayoutVars>
          <dgm:bulletEnabled val="1"/>
        </dgm:presLayoutVars>
      </dgm:prSet>
      <dgm:spPr/>
      <dgm:t>
        <a:bodyPr/>
        <a:lstStyle/>
        <a:p>
          <a:endParaRPr lang="tr-TR"/>
        </a:p>
      </dgm:t>
    </dgm:pt>
    <dgm:pt modelId="{0DD1AB6D-DEF4-E943-8B16-91769653F399}" type="pres">
      <dgm:prSet presAssocID="{0547E930-1033-2240-BDB2-BD51671C4DE5}" presName="parTrans" presStyleLbl="sibTrans2D1" presStyleIdx="5" presStyleCnt="11"/>
      <dgm:spPr/>
      <dgm:t>
        <a:bodyPr/>
        <a:lstStyle/>
        <a:p>
          <a:endParaRPr lang="tr-TR"/>
        </a:p>
      </dgm:t>
    </dgm:pt>
    <dgm:pt modelId="{83A24379-0F01-114F-A11A-0093D861793F}" type="pres">
      <dgm:prSet presAssocID="{0547E930-1033-2240-BDB2-BD51671C4DE5}" presName="connectorText" presStyleLbl="sibTrans2D1" presStyleIdx="5" presStyleCnt="11"/>
      <dgm:spPr/>
      <dgm:t>
        <a:bodyPr/>
        <a:lstStyle/>
        <a:p>
          <a:endParaRPr lang="tr-TR"/>
        </a:p>
      </dgm:t>
    </dgm:pt>
    <dgm:pt modelId="{2798554F-8A54-9540-994A-456188735C8C}" type="pres">
      <dgm:prSet presAssocID="{69D950C9-CCB3-D34C-BBBD-50450AD47F9E}" presName="node" presStyleLbl="node1" presStyleIdx="5" presStyleCnt="11" custScaleX="219885" custRadScaleRad="92489" custRadScaleInc="-90994">
        <dgm:presLayoutVars>
          <dgm:bulletEnabled val="1"/>
        </dgm:presLayoutVars>
      </dgm:prSet>
      <dgm:spPr/>
      <dgm:t>
        <a:bodyPr/>
        <a:lstStyle/>
        <a:p>
          <a:endParaRPr lang="tr-TR"/>
        </a:p>
      </dgm:t>
    </dgm:pt>
    <dgm:pt modelId="{F011500A-DD1C-6F4C-8D74-052FDE0352D6}" type="pres">
      <dgm:prSet presAssocID="{A3B26217-D1E6-CC4F-9F50-67965CE07BBF}" presName="parTrans" presStyleLbl="sibTrans2D1" presStyleIdx="6" presStyleCnt="11"/>
      <dgm:spPr/>
      <dgm:t>
        <a:bodyPr/>
        <a:lstStyle/>
        <a:p>
          <a:endParaRPr lang="tr-TR"/>
        </a:p>
      </dgm:t>
    </dgm:pt>
    <dgm:pt modelId="{F3FD6E21-F20D-F242-8EDF-581C349F321E}" type="pres">
      <dgm:prSet presAssocID="{A3B26217-D1E6-CC4F-9F50-67965CE07BBF}" presName="connectorText" presStyleLbl="sibTrans2D1" presStyleIdx="6" presStyleCnt="11"/>
      <dgm:spPr/>
      <dgm:t>
        <a:bodyPr/>
        <a:lstStyle/>
        <a:p>
          <a:endParaRPr lang="tr-TR"/>
        </a:p>
      </dgm:t>
    </dgm:pt>
    <dgm:pt modelId="{79ACB86A-3909-DB41-8F63-F926298F3D4B}" type="pres">
      <dgm:prSet presAssocID="{BD3F486C-C563-484C-8132-CB1BCC0B691A}" presName="node" presStyleLbl="node1" presStyleIdx="6" presStyleCnt="11" custScaleX="204363" custRadScaleRad="104841" custRadScaleInc="25777">
        <dgm:presLayoutVars>
          <dgm:bulletEnabled val="1"/>
        </dgm:presLayoutVars>
      </dgm:prSet>
      <dgm:spPr/>
      <dgm:t>
        <a:bodyPr/>
        <a:lstStyle/>
        <a:p>
          <a:endParaRPr lang="tr-TR"/>
        </a:p>
      </dgm:t>
    </dgm:pt>
    <dgm:pt modelId="{F9456A85-4007-E143-8B51-1F3302B8BE96}" type="pres">
      <dgm:prSet presAssocID="{A1CB82C6-3F13-004E-9B16-1D5B46510BC2}" presName="parTrans" presStyleLbl="sibTrans2D1" presStyleIdx="7" presStyleCnt="11"/>
      <dgm:spPr/>
      <dgm:t>
        <a:bodyPr/>
        <a:lstStyle/>
        <a:p>
          <a:endParaRPr lang="tr-TR"/>
        </a:p>
      </dgm:t>
    </dgm:pt>
    <dgm:pt modelId="{D5A0CDF8-41CD-5743-BC41-5A2ADF23D35F}" type="pres">
      <dgm:prSet presAssocID="{A1CB82C6-3F13-004E-9B16-1D5B46510BC2}" presName="connectorText" presStyleLbl="sibTrans2D1" presStyleIdx="7" presStyleCnt="11"/>
      <dgm:spPr/>
      <dgm:t>
        <a:bodyPr/>
        <a:lstStyle/>
        <a:p>
          <a:endParaRPr lang="tr-TR"/>
        </a:p>
      </dgm:t>
    </dgm:pt>
    <dgm:pt modelId="{C67DE95B-9C19-CC43-A045-D45C847F30C7}" type="pres">
      <dgm:prSet presAssocID="{2814F903-AB47-C84B-B6B7-EA96D2078445}" presName="node" presStyleLbl="node1" presStyleIdx="7" presStyleCnt="11" custScaleX="220523" custScaleY="147570" custRadScaleRad="160649" custRadScaleInc="43449">
        <dgm:presLayoutVars>
          <dgm:bulletEnabled val="1"/>
        </dgm:presLayoutVars>
      </dgm:prSet>
      <dgm:spPr/>
      <dgm:t>
        <a:bodyPr/>
        <a:lstStyle/>
        <a:p>
          <a:endParaRPr lang="tr-TR"/>
        </a:p>
      </dgm:t>
    </dgm:pt>
    <dgm:pt modelId="{F341E808-6794-0A4C-AFCD-0A628212BA14}" type="pres">
      <dgm:prSet presAssocID="{14C4359E-FD5E-B042-B9AD-C2C4C185E8B8}" presName="parTrans" presStyleLbl="sibTrans2D1" presStyleIdx="8" presStyleCnt="11"/>
      <dgm:spPr/>
      <dgm:t>
        <a:bodyPr/>
        <a:lstStyle/>
        <a:p>
          <a:endParaRPr lang="tr-TR"/>
        </a:p>
      </dgm:t>
    </dgm:pt>
    <dgm:pt modelId="{B5CF20E6-0921-9A4B-BB82-9ED6588D5572}" type="pres">
      <dgm:prSet presAssocID="{14C4359E-FD5E-B042-B9AD-C2C4C185E8B8}" presName="connectorText" presStyleLbl="sibTrans2D1" presStyleIdx="8" presStyleCnt="11"/>
      <dgm:spPr/>
      <dgm:t>
        <a:bodyPr/>
        <a:lstStyle/>
        <a:p>
          <a:endParaRPr lang="tr-TR"/>
        </a:p>
      </dgm:t>
    </dgm:pt>
    <dgm:pt modelId="{D81B0672-8DAB-574B-8BEC-7DF2B6BD4AE2}" type="pres">
      <dgm:prSet presAssocID="{19E8357A-556E-7E4E-829E-4FE6F5F4AA0E}" presName="node" presStyleLbl="node1" presStyleIdx="8" presStyleCnt="11" custScaleX="266916" custRadScaleRad="177023" custRadScaleInc="-11451">
        <dgm:presLayoutVars>
          <dgm:bulletEnabled val="1"/>
        </dgm:presLayoutVars>
      </dgm:prSet>
      <dgm:spPr/>
      <dgm:t>
        <a:bodyPr/>
        <a:lstStyle/>
        <a:p>
          <a:endParaRPr lang="tr-TR"/>
        </a:p>
      </dgm:t>
    </dgm:pt>
    <dgm:pt modelId="{4FD72792-FCD3-4D48-AABB-C6F2B8F7996C}" type="pres">
      <dgm:prSet presAssocID="{E138BD22-969E-C64E-B9D8-89722BC3EF75}" presName="parTrans" presStyleLbl="sibTrans2D1" presStyleIdx="9" presStyleCnt="11"/>
      <dgm:spPr/>
      <dgm:t>
        <a:bodyPr/>
        <a:lstStyle/>
        <a:p>
          <a:endParaRPr lang="tr-TR"/>
        </a:p>
      </dgm:t>
    </dgm:pt>
    <dgm:pt modelId="{035B2540-0917-104C-AD22-F4476D80967D}" type="pres">
      <dgm:prSet presAssocID="{E138BD22-969E-C64E-B9D8-89722BC3EF75}" presName="connectorText" presStyleLbl="sibTrans2D1" presStyleIdx="9" presStyleCnt="11"/>
      <dgm:spPr/>
      <dgm:t>
        <a:bodyPr/>
        <a:lstStyle/>
        <a:p>
          <a:endParaRPr lang="tr-TR"/>
        </a:p>
      </dgm:t>
    </dgm:pt>
    <dgm:pt modelId="{13CBA508-DD2D-9942-9B23-487F464977EF}" type="pres">
      <dgm:prSet presAssocID="{7E972609-4CDC-BB44-846C-70B82A257817}" presName="node" presStyleLbl="node1" presStyleIdx="9" presStyleCnt="11" custScaleX="235221" custRadScaleRad="199906" custRadScaleInc="-86684">
        <dgm:presLayoutVars>
          <dgm:bulletEnabled val="1"/>
        </dgm:presLayoutVars>
      </dgm:prSet>
      <dgm:spPr/>
      <dgm:t>
        <a:bodyPr/>
        <a:lstStyle/>
        <a:p>
          <a:endParaRPr lang="tr-TR"/>
        </a:p>
      </dgm:t>
    </dgm:pt>
    <dgm:pt modelId="{021119A8-7CBE-C447-8F49-8CEF2E114AAA}" type="pres">
      <dgm:prSet presAssocID="{2FAE7D9C-DC67-ED49-B8F4-3330D47CF75C}" presName="parTrans" presStyleLbl="sibTrans2D1" presStyleIdx="10" presStyleCnt="11"/>
      <dgm:spPr/>
      <dgm:t>
        <a:bodyPr/>
        <a:lstStyle/>
        <a:p>
          <a:endParaRPr lang="tr-TR"/>
        </a:p>
      </dgm:t>
    </dgm:pt>
    <dgm:pt modelId="{E8BC97F1-177B-D34F-8585-480C46F13256}" type="pres">
      <dgm:prSet presAssocID="{2FAE7D9C-DC67-ED49-B8F4-3330D47CF75C}" presName="connectorText" presStyleLbl="sibTrans2D1" presStyleIdx="10" presStyleCnt="11"/>
      <dgm:spPr/>
      <dgm:t>
        <a:bodyPr/>
        <a:lstStyle/>
        <a:p>
          <a:endParaRPr lang="tr-TR"/>
        </a:p>
      </dgm:t>
    </dgm:pt>
    <dgm:pt modelId="{09DBF077-C691-984A-A349-6A584DC3C7BD}" type="pres">
      <dgm:prSet presAssocID="{4E99C215-36B0-174B-9F17-71036AFB7551}" presName="node" presStyleLbl="node1" presStyleIdx="10" presStyleCnt="11" custScaleX="222939" custScaleY="114990" custRadScaleRad="182617" custRadScaleInc="-161172">
        <dgm:presLayoutVars>
          <dgm:bulletEnabled val="1"/>
        </dgm:presLayoutVars>
      </dgm:prSet>
      <dgm:spPr/>
      <dgm:t>
        <a:bodyPr/>
        <a:lstStyle/>
        <a:p>
          <a:endParaRPr lang="tr-TR"/>
        </a:p>
      </dgm:t>
    </dgm:pt>
  </dgm:ptLst>
  <dgm:cxnLst>
    <dgm:cxn modelId="{12E779C5-5588-4D4F-8993-22F049249010}" type="presOf" srcId="{2FAE7D9C-DC67-ED49-B8F4-3330D47CF75C}" destId="{021119A8-7CBE-C447-8F49-8CEF2E114AAA}" srcOrd="0" destOrd="0" presId="urn:microsoft.com/office/officeart/2005/8/layout/radial5"/>
    <dgm:cxn modelId="{7C3B6A4F-5029-9E4F-9D5D-B7AC403FA258}" type="presOf" srcId="{9A1A4B59-036B-244D-B25C-1780C6300CB6}" destId="{F05F5EF0-7CCE-F746-A261-9FAE89040568}" srcOrd="0" destOrd="0" presId="urn:microsoft.com/office/officeart/2005/8/layout/radial5"/>
    <dgm:cxn modelId="{817F06CE-52C9-384C-B657-9648B80D9A20}" srcId="{C6C6DF5D-7681-B24B-9158-5478A7351927}" destId="{635DE25A-15A9-9643-AD6D-FAA2B6C973D5}" srcOrd="4" destOrd="0" parTransId="{B612EF34-EB8B-7041-B3FB-9897B4154AAB}" sibTransId="{A46077AD-19E2-544C-8B25-CC435DE515BF}"/>
    <dgm:cxn modelId="{97C62D72-8B0E-5446-A86E-0AE1CF920A5A}" type="presOf" srcId="{B612EF34-EB8B-7041-B3FB-9897B4154AAB}" destId="{D9D3A3B3-6CF4-F24B-BD7A-CDD02C0F9438}" srcOrd="1" destOrd="0" presId="urn:microsoft.com/office/officeart/2005/8/layout/radial5"/>
    <dgm:cxn modelId="{D5D827EC-D4D8-1F4E-9C1C-837E45368F52}" type="presOf" srcId="{B612EF34-EB8B-7041-B3FB-9897B4154AAB}" destId="{3A82022C-CF5C-FE4F-898F-4547C604A2B1}" srcOrd="0" destOrd="0" presId="urn:microsoft.com/office/officeart/2005/8/layout/radial5"/>
    <dgm:cxn modelId="{ABADF74E-2861-AA4B-BF9D-151F558F99BC}" type="presOf" srcId="{A2018AE1-D888-AE49-BB2C-2C616FBEE069}" destId="{B126B522-AF31-ED4E-ACF5-3C71BD53FC3D}" srcOrd="0" destOrd="0" presId="urn:microsoft.com/office/officeart/2005/8/layout/radial5"/>
    <dgm:cxn modelId="{2FA66F3D-7470-3443-A562-0868CC3B33F8}" type="presOf" srcId="{87FE44BB-59EA-8F4B-8019-9DADB4E70CBD}" destId="{4440787B-5AA1-0E49-8FEE-0B246B43F11C}" srcOrd="0" destOrd="0" presId="urn:microsoft.com/office/officeart/2005/8/layout/radial5"/>
    <dgm:cxn modelId="{56579356-BC9D-D947-92C3-C21D634FF621}" srcId="{C6C6DF5D-7681-B24B-9158-5478A7351927}" destId="{69D950C9-CCB3-D34C-BBBD-50450AD47F9E}" srcOrd="5" destOrd="0" parTransId="{0547E930-1033-2240-BDB2-BD51671C4DE5}" sibTransId="{CB372960-BF44-5C48-AC37-7018DEDDFB2C}"/>
    <dgm:cxn modelId="{907642B7-1CC5-9C4A-82C1-8B35832B3304}" type="presOf" srcId="{1B31F86F-BD7F-AE4E-8606-8D109320A272}" destId="{CC4435A9-FE9D-4B49-A4E7-19740F5C7920}" srcOrd="0" destOrd="0" presId="urn:microsoft.com/office/officeart/2005/8/layout/radial5"/>
    <dgm:cxn modelId="{4A133F59-3348-E840-B8E0-4746E8EC9756}" type="presOf" srcId="{2814F903-AB47-C84B-B6B7-EA96D2078445}" destId="{C67DE95B-9C19-CC43-A045-D45C847F30C7}" srcOrd="0" destOrd="0" presId="urn:microsoft.com/office/officeart/2005/8/layout/radial5"/>
    <dgm:cxn modelId="{DA877F0E-5B57-C147-BF42-C572FB2ACB12}" type="presOf" srcId="{0498540D-B7E6-E248-BB36-D6177F2A39BB}" destId="{A33125BB-D63E-2C4C-9A75-DE4112D5AB32}" srcOrd="0" destOrd="0" presId="urn:microsoft.com/office/officeart/2005/8/layout/radial5"/>
    <dgm:cxn modelId="{87E0C7C3-976C-BE42-9950-CDE42C21A9B6}" srcId="{C6C6DF5D-7681-B24B-9158-5478A7351927}" destId="{3B118513-929A-7C42-AC15-1280737C94E1}" srcOrd="2" destOrd="0" parTransId="{02A203C4-1F5F-4142-A5EE-6079E79F8C0E}" sibTransId="{97AFA182-F56A-B148-B3D9-9EDBBD6DCE21}"/>
    <dgm:cxn modelId="{F30AE32D-6EC5-704F-8FAD-8E7E626B3719}" type="presOf" srcId="{A3B26217-D1E6-CC4F-9F50-67965CE07BBF}" destId="{F3FD6E21-F20D-F242-8EDF-581C349F321E}" srcOrd="1" destOrd="0" presId="urn:microsoft.com/office/officeart/2005/8/layout/radial5"/>
    <dgm:cxn modelId="{18A2C3E9-4B10-404D-B1BB-EA73C586BB4E}" type="presOf" srcId="{87FE44BB-59EA-8F4B-8019-9DADB4E70CBD}" destId="{4DB5CCD9-A464-BB4E-99A5-4506FA268885}" srcOrd="1" destOrd="0" presId="urn:microsoft.com/office/officeart/2005/8/layout/radial5"/>
    <dgm:cxn modelId="{35A53E02-0E1D-E149-98FB-83BDBA07023D}" type="presOf" srcId="{BD3F486C-C563-484C-8132-CB1BCC0B691A}" destId="{79ACB86A-3909-DB41-8F63-F926298F3D4B}" srcOrd="0" destOrd="0" presId="urn:microsoft.com/office/officeart/2005/8/layout/radial5"/>
    <dgm:cxn modelId="{6D70B5DF-7DDF-2046-AAE8-554FBAA128E7}" type="presOf" srcId="{02A203C4-1F5F-4142-A5EE-6079E79F8C0E}" destId="{E2856EE8-C16E-334A-8FBA-69F011E92401}" srcOrd="0" destOrd="0" presId="urn:microsoft.com/office/officeart/2005/8/layout/radial5"/>
    <dgm:cxn modelId="{DF51B5F5-3773-3343-A66D-0D2751594723}" srcId="{F4C8B4EA-A9A2-2640-BF62-AD80BDE961D7}" destId="{13F16B7F-4D73-D745-8F21-CAEFAB57D1FC}" srcOrd="1" destOrd="0" parTransId="{1797E64F-EF82-1140-B001-1DC938E01B0E}" sibTransId="{E7CC7913-02CB-1742-A5D2-C423A796F5B1}"/>
    <dgm:cxn modelId="{DFBEDCE2-39B3-D449-AB65-7C31E0737E01}" srcId="{1B31F86F-BD7F-AE4E-8606-8D109320A272}" destId="{F4C8B4EA-A9A2-2640-BF62-AD80BDE961D7}" srcOrd="1" destOrd="0" parTransId="{AFD0AE90-A7EA-0F4B-8BD9-A56AD60FFAD3}" sibTransId="{5C550373-6253-E64E-BC04-A06FF5C6B367}"/>
    <dgm:cxn modelId="{E56593A8-7487-334A-8BD6-FC1C836F4D76}" srcId="{C6C6DF5D-7681-B24B-9158-5478A7351927}" destId="{D02804DB-E4B8-0646-A21C-6024050908EF}" srcOrd="3" destOrd="0" parTransId="{A2018AE1-D888-AE49-BB2C-2C616FBEE069}" sibTransId="{40992391-86A4-AF4A-9A0A-1A9C2BF69870}"/>
    <dgm:cxn modelId="{3948C126-DA96-FB45-ACBB-CA51FCE05E8E}" type="presOf" srcId="{D02804DB-E4B8-0646-A21C-6024050908EF}" destId="{44870A9B-964A-354C-B90E-A971622CC51E}" srcOrd="0" destOrd="0" presId="urn:microsoft.com/office/officeart/2005/8/layout/radial5"/>
    <dgm:cxn modelId="{3A18085F-B4D4-D240-9F6D-E6A53DF972B0}" srcId="{C6C6DF5D-7681-B24B-9158-5478A7351927}" destId="{4E99C215-36B0-174B-9F17-71036AFB7551}" srcOrd="10" destOrd="0" parTransId="{2FAE7D9C-DC67-ED49-B8F4-3330D47CF75C}" sibTransId="{836019F8-6335-0444-B8B7-17FE8891F7AC}"/>
    <dgm:cxn modelId="{39D699E3-EABA-CF4A-A718-B2AEDA4448A1}" srcId="{C6C6DF5D-7681-B24B-9158-5478A7351927}" destId="{9A1A4B59-036B-244D-B25C-1780C6300CB6}" srcOrd="1" destOrd="0" parTransId="{87FE44BB-59EA-8F4B-8019-9DADB4E70CBD}" sibTransId="{6F46E4FA-A350-EE40-9B4C-682203F1F524}"/>
    <dgm:cxn modelId="{46A66828-33C3-7147-810F-21A0E1CFFB83}" type="presOf" srcId="{0547E930-1033-2240-BDB2-BD51671C4DE5}" destId="{0DD1AB6D-DEF4-E943-8B16-91769653F399}" srcOrd="0" destOrd="0" presId="urn:microsoft.com/office/officeart/2005/8/layout/radial5"/>
    <dgm:cxn modelId="{AABACF0C-1A9E-7C49-9CEB-4A6C611B8685}" type="presOf" srcId="{E138BD22-969E-C64E-B9D8-89722BC3EF75}" destId="{4FD72792-FCD3-4D48-AABB-C6F2B8F7996C}" srcOrd="0" destOrd="0" presId="urn:microsoft.com/office/officeart/2005/8/layout/radial5"/>
    <dgm:cxn modelId="{60453631-6E05-8B41-9F3D-2553B8EB7E60}" type="presOf" srcId="{19E8357A-556E-7E4E-829E-4FE6F5F4AA0E}" destId="{D81B0672-8DAB-574B-8BEC-7DF2B6BD4AE2}" srcOrd="0" destOrd="0" presId="urn:microsoft.com/office/officeart/2005/8/layout/radial5"/>
    <dgm:cxn modelId="{E287B005-59E0-9942-9166-0E46BCFEC89B}" srcId="{F4C8B4EA-A9A2-2640-BF62-AD80BDE961D7}" destId="{D8B5D3E6-BF83-AE42-89A6-978576206913}" srcOrd="0" destOrd="0" parTransId="{1CC21455-0175-1E4B-A6F1-F09A34C807A6}" sibTransId="{F1CB3292-EF77-2F41-A1D2-DEAE63357D02}"/>
    <dgm:cxn modelId="{6CF70F25-C504-794B-AE7C-9D322564DADC}" type="presOf" srcId="{C6C6DF5D-7681-B24B-9158-5478A7351927}" destId="{84A5A61A-30A0-1344-9F0A-81ED0AA40E82}" srcOrd="0" destOrd="0" presId="urn:microsoft.com/office/officeart/2005/8/layout/radial5"/>
    <dgm:cxn modelId="{170064D3-CE2B-4749-A240-BC58D5333A65}" srcId="{C6C6DF5D-7681-B24B-9158-5478A7351927}" destId="{BD3F486C-C563-484C-8132-CB1BCC0B691A}" srcOrd="6" destOrd="0" parTransId="{A3B26217-D1E6-CC4F-9F50-67965CE07BBF}" sibTransId="{BC5AE36D-77F3-FA4F-8E5A-CAE092B271D3}"/>
    <dgm:cxn modelId="{BE197106-F7B0-F44F-AC4F-7FF563AFBDFE}" type="presOf" srcId="{14C4359E-FD5E-B042-B9AD-C2C4C185E8B8}" destId="{F341E808-6794-0A4C-AFCD-0A628212BA14}" srcOrd="0" destOrd="0" presId="urn:microsoft.com/office/officeart/2005/8/layout/radial5"/>
    <dgm:cxn modelId="{C2BCBBE6-E0D9-7D44-8023-DE15FBA4C457}" type="presOf" srcId="{0547E930-1033-2240-BDB2-BD51671C4DE5}" destId="{83A24379-0F01-114F-A11A-0093D861793F}" srcOrd="1" destOrd="0" presId="urn:microsoft.com/office/officeart/2005/8/layout/radial5"/>
    <dgm:cxn modelId="{9B68A909-D491-B64B-9296-6B49B34AE1DE}" srcId="{C6C6DF5D-7681-B24B-9158-5478A7351927}" destId="{0498540D-B7E6-E248-BB36-D6177F2A39BB}" srcOrd="0" destOrd="0" parTransId="{805E9F31-F51A-DA48-BCA4-4DD19415FEE9}" sibTransId="{86568150-AEA1-B245-AC56-80C591491D6A}"/>
    <dgm:cxn modelId="{38792CAE-BA93-4746-B361-CB9342502CC4}" srcId="{C6C6DF5D-7681-B24B-9158-5478A7351927}" destId="{19E8357A-556E-7E4E-829E-4FE6F5F4AA0E}" srcOrd="8" destOrd="0" parTransId="{14C4359E-FD5E-B042-B9AD-C2C4C185E8B8}" sibTransId="{FAA0BF2A-3479-BB41-BCE0-E3F2D8755E3E}"/>
    <dgm:cxn modelId="{D5CBEEDE-8D33-3E4C-AB0F-A31214D0DB1A}" srcId="{1B31F86F-BD7F-AE4E-8606-8D109320A272}" destId="{C6C6DF5D-7681-B24B-9158-5478A7351927}" srcOrd="0" destOrd="0" parTransId="{21A4B5BF-41DA-1349-B9A8-B4EFC32FF777}" sibTransId="{F083B8A6-3BBB-614E-B868-5176E96C47E0}"/>
    <dgm:cxn modelId="{B257D39D-F221-FC4D-A365-1E22631FB819}" type="presOf" srcId="{4E99C215-36B0-174B-9F17-71036AFB7551}" destId="{09DBF077-C691-984A-A349-6A584DC3C7BD}" srcOrd="0" destOrd="0" presId="urn:microsoft.com/office/officeart/2005/8/layout/radial5"/>
    <dgm:cxn modelId="{78988A29-E03B-8048-9204-E6F18D77799B}" type="presOf" srcId="{A2018AE1-D888-AE49-BB2C-2C616FBEE069}" destId="{BD0413AD-67A2-E54E-A4AE-CAA25365268E}" srcOrd="1" destOrd="0" presId="urn:microsoft.com/office/officeart/2005/8/layout/radial5"/>
    <dgm:cxn modelId="{B735FB1B-37C7-3D49-8EF9-3CC74242A558}" type="presOf" srcId="{A3B26217-D1E6-CC4F-9F50-67965CE07BBF}" destId="{F011500A-DD1C-6F4C-8D74-052FDE0352D6}" srcOrd="0" destOrd="0" presId="urn:microsoft.com/office/officeart/2005/8/layout/radial5"/>
    <dgm:cxn modelId="{4CB6DD28-14F8-E74D-8286-BEFB94C055B2}" type="presOf" srcId="{3B118513-929A-7C42-AC15-1280737C94E1}" destId="{743932E8-9B50-A546-BD2E-9AD57D7EBC8C}" srcOrd="0" destOrd="0" presId="urn:microsoft.com/office/officeart/2005/8/layout/radial5"/>
    <dgm:cxn modelId="{48DEFA16-78BD-7E49-A15E-4EF14DCEFD2B}" type="presOf" srcId="{2FAE7D9C-DC67-ED49-B8F4-3330D47CF75C}" destId="{E8BC97F1-177B-D34F-8585-480C46F13256}" srcOrd="1" destOrd="0" presId="urn:microsoft.com/office/officeart/2005/8/layout/radial5"/>
    <dgm:cxn modelId="{2E60ABE6-6E09-894C-AADB-367910DA662A}" type="presOf" srcId="{805E9F31-F51A-DA48-BCA4-4DD19415FEE9}" destId="{12C59CEA-7252-8C41-9F67-AC300A159E66}" srcOrd="0" destOrd="0" presId="urn:microsoft.com/office/officeart/2005/8/layout/radial5"/>
    <dgm:cxn modelId="{06946C07-2FD1-D24A-B3B7-9660B2091E57}" type="presOf" srcId="{635DE25A-15A9-9643-AD6D-FAA2B6C973D5}" destId="{D0B6714C-504E-4D48-8EDC-B50EB5151E08}" srcOrd="0" destOrd="0" presId="urn:microsoft.com/office/officeart/2005/8/layout/radial5"/>
    <dgm:cxn modelId="{9B2BA966-231B-8D4C-9A1B-5560F4FADF5E}" srcId="{C6C6DF5D-7681-B24B-9158-5478A7351927}" destId="{2814F903-AB47-C84B-B6B7-EA96D2078445}" srcOrd="7" destOrd="0" parTransId="{A1CB82C6-3F13-004E-9B16-1D5B46510BC2}" sibTransId="{157D144B-B6CD-7C4A-8459-4C332D631EF0}"/>
    <dgm:cxn modelId="{E30253D9-20D7-0246-8508-152B612CB65A}" type="presOf" srcId="{02A203C4-1F5F-4142-A5EE-6079E79F8C0E}" destId="{3259EE5F-47B1-9D48-9DC2-F4B35FBBF9C7}" srcOrd="1" destOrd="0" presId="urn:microsoft.com/office/officeart/2005/8/layout/radial5"/>
    <dgm:cxn modelId="{C55429D7-BE98-CB45-BDA3-25E771F6336A}" type="presOf" srcId="{69D950C9-CCB3-D34C-BBBD-50450AD47F9E}" destId="{2798554F-8A54-9540-994A-456188735C8C}" srcOrd="0" destOrd="0" presId="urn:microsoft.com/office/officeart/2005/8/layout/radial5"/>
    <dgm:cxn modelId="{8F6A87AE-D6F6-1F4E-B442-9A805E8E0575}" type="presOf" srcId="{A1CB82C6-3F13-004E-9B16-1D5B46510BC2}" destId="{F9456A85-4007-E143-8B51-1F3302B8BE96}" srcOrd="0" destOrd="0" presId="urn:microsoft.com/office/officeart/2005/8/layout/radial5"/>
    <dgm:cxn modelId="{79457C69-AA82-E549-B8F3-B6F58148C545}" type="presOf" srcId="{E138BD22-969E-C64E-B9D8-89722BC3EF75}" destId="{035B2540-0917-104C-AD22-F4476D80967D}" srcOrd="1" destOrd="0" presId="urn:microsoft.com/office/officeart/2005/8/layout/radial5"/>
    <dgm:cxn modelId="{67CA78FA-B8DD-B646-A1D9-86B411E8DFF6}" type="presOf" srcId="{14C4359E-FD5E-B042-B9AD-C2C4C185E8B8}" destId="{B5CF20E6-0921-9A4B-BB82-9ED6588D5572}" srcOrd="1" destOrd="0" presId="urn:microsoft.com/office/officeart/2005/8/layout/radial5"/>
    <dgm:cxn modelId="{8561E586-870B-124D-B4DC-B43DB3308230}" type="presOf" srcId="{7E972609-4CDC-BB44-846C-70B82A257817}" destId="{13CBA508-DD2D-9942-9B23-487F464977EF}" srcOrd="0" destOrd="0" presId="urn:microsoft.com/office/officeart/2005/8/layout/radial5"/>
    <dgm:cxn modelId="{9A1AD168-4862-1745-A1FA-6EDDA6B4CD66}" type="presOf" srcId="{A1CB82C6-3F13-004E-9B16-1D5B46510BC2}" destId="{D5A0CDF8-41CD-5743-BC41-5A2ADF23D35F}" srcOrd="1" destOrd="0" presId="urn:microsoft.com/office/officeart/2005/8/layout/radial5"/>
    <dgm:cxn modelId="{CAE79DD9-3F8F-9246-B906-A0CF5AE3CE14}" srcId="{C6C6DF5D-7681-B24B-9158-5478A7351927}" destId="{7E972609-4CDC-BB44-846C-70B82A257817}" srcOrd="9" destOrd="0" parTransId="{E138BD22-969E-C64E-B9D8-89722BC3EF75}" sibTransId="{F97DE9F3-A1DB-B34E-8269-6272A6756DF3}"/>
    <dgm:cxn modelId="{72109485-5808-5F44-8C4E-149EF3341B5E}" type="presOf" srcId="{805E9F31-F51A-DA48-BCA4-4DD19415FEE9}" destId="{218BC323-8303-C349-B316-6DD2D591FB6D}" srcOrd="1" destOrd="0" presId="urn:microsoft.com/office/officeart/2005/8/layout/radial5"/>
    <dgm:cxn modelId="{8698C50B-6767-3440-AFC6-5677AA932E76}" type="presParOf" srcId="{CC4435A9-FE9D-4B49-A4E7-19740F5C7920}" destId="{84A5A61A-30A0-1344-9F0A-81ED0AA40E82}" srcOrd="0" destOrd="0" presId="urn:microsoft.com/office/officeart/2005/8/layout/radial5"/>
    <dgm:cxn modelId="{C65F0AC9-A0E0-C54D-BC0C-735C592FA1FB}" type="presParOf" srcId="{CC4435A9-FE9D-4B49-A4E7-19740F5C7920}" destId="{12C59CEA-7252-8C41-9F67-AC300A159E66}" srcOrd="1" destOrd="0" presId="urn:microsoft.com/office/officeart/2005/8/layout/radial5"/>
    <dgm:cxn modelId="{6111E724-543B-CB4A-9881-17348B9A3A7A}" type="presParOf" srcId="{12C59CEA-7252-8C41-9F67-AC300A159E66}" destId="{218BC323-8303-C349-B316-6DD2D591FB6D}" srcOrd="0" destOrd="0" presId="urn:microsoft.com/office/officeart/2005/8/layout/radial5"/>
    <dgm:cxn modelId="{BF907E9F-8A4F-5F4A-B595-08F1A5EE2F1C}" type="presParOf" srcId="{CC4435A9-FE9D-4B49-A4E7-19740F5C7920}" destId="{A33125BB-D63E-2C4C-9A75-DE4112D5AB32}" srcOrd="2" destOrd="0" presId="urn:microsoft.com/office/officeart/2005/8/layout/radial5"/>
    <dgm:cxn modelId="{29F1D220-666A-0045-9516-B101D0D055E8}" type="presParOf" srcId="{CC4435A9-FE9D-4B49-A4E7-19740F5C7920}" destId="{4440787B-5AA1-0E49-8FEE-0B246B43F11C}" srcOrd="3" destOrd="0" presId="urn:microsoft.com/office/officeart/2005/8/layout/radial5"/>
    <dgm:cxn modelId="{7B8CE309-1CDE-8647-B4A3-CF5676335E69}" type="presParOf" srcId="{4440787B-5AA1-0E49-8FEE-0B246B43F11C}" destId="{4DB5CCD9-A464-BB4E-99A5-4506FA268885}" srcOrd="0" destOrd="0" presId="urn:microsoft.com/office/officeart/2005/8/layout/radial5"/>
    <dgm:cxn modelId="{5B5D81E0-BA2E-564E-ABF0-716AFF58FB40}" type="presParOf" srcId="{CC4435A9-FE9D-4B49-A4E7-19740F5C7920}" destId="{F05F5EF0-7CCE-F746-A261-9FAE89040568}" srcOrd="4" destOrd="0" presId="urn:microsoft.com/office/officeart/2005/8/layout/radial5"/>
    <dgm:cxn modelId="{35CABF1D-E333-504D-8D91-2E00AC6DABF8}" type="presParOf" srcId="{CC4435A9-FE9D-4B49-A4E7-19740F5C7920}" destId="{E2856EE8-C16E-334A-8FBA-69F011E92401}" srcOrd="5" destOrd="0" presId="urn:microsoft.com/office/officeart/2005/8/layout/radial5"/>
    <dgm:cxn modelId="{D64EA925-481F-8F4E-8432-7ED72EB6D757}" type="presParOf" srcId="{E2856EE8-C16E-334A-8FBA-69F011E92401}" destId="{3259EE5F-47B1-9D48-9DC2-F4B35FBBF9C7}" srcOrd="0" destOrd="0" presId="urn:microsoft.com/office/officeart/2005/8/layout/radial5"/>
    <dgm:cxn modelId="{B3C93AF9-EF38-684F-952A-61B012901D84}" type="presParOf" srcId="{CC4435A9-FE9D-4B49-A4E7-19740F5C7920}" destId="{743932E8-9B50-A546-BD2E-9AD57D7EBC8C}" srcOrd="6" destOrd="0" presId="urn:microsoft.com/office/officeart/2005/8/layout/radial5"/>
    <dgm:cxn modelId="{291A1649-B1FC-0B4C-A7CA-D5AC3AAF947D}" type="presParOf" srcId="{CC4435A9-FE9D-4B49-A4E7-19740F5C7920}" destId="{B126B522-AF31-ED4E-ACF5-3C71BD53FC3D}" srcOrd="7" destOrd="0" presId="urn:microsoft.com/office/officeart/2005/8/layout/radial5"/>
    <dgm:cxn modelId="{ED5B7A9C-461C-BB41-B914-DDB702383DD6}" type="presParOf" srcId="{B126B522-AF31-ED4E-ACF5-3C71BD53FC3D}" destId="{BD0413AD-67A2-E54E-A4AE-CAA25365268E}" srcOrd="0" destOrd="0" presId="urn:microsoft.com/office/officeart/2005/8/layout/radial5"/>
    <dgm:cxn modelId="{EAD857AB-5210-CC49-B9F0-10749AED7D90}" type="presParOf" srcId="{CC4435A9-FE9D-4B49-A4E7-19740F5C7920}" destId="{44870A9B-964A-354C-B90E-A971622CC51E}" srcOrd="8" destOrd="0" presId="urn:microsoft.com/office/officeart/2005/8/layout/radial5"/>
    <dgm:cxn modelId="{DE3E12AC-F79A-A641-8851-75E7D44A789F}" type="presParOf" srcId="{CC4435A9-FE9D-4B49-A4E7-19740F5C7920}" destId="{3A82022C-CF5C-FE4F-898F-4547C604A2B1}" srcOrd="9" destOrd="0" presId="urn:microsoft.com/office/officeart/2005/8/layout/radial5"/>
    <dgm:cxn modelId="{25CAF998-8F7A-054D-9941-9DE9FD92CB72}" type="presParOf" srcId="{3A82022C-CF5C-FE4F-898F-4547C604A2B1}" destId="{D9D3A3B3-6CF4-F24B-BD7A-CDD02C0F9438}" srcOrd="0" destOrd="0" presId="urn:microsoft.com/office/officeart/2005/8/layout/radial5"/>
    <dgm:cxn modelId="{39E06018-9F49-E046-ADCB-00898F6F4F28}" type="presParOf" srcId="{CC4435A9-FE9D-4B49-A4E7-19740F5C7920}" destId="{D0B6714C-504E-4D48-8EDC-B50EB5151E08}" srcOrd="10" destOrd="0" presId="urn:microsoft.com/office/officeart/2005/8/layout/radial5"/>
    <dgm:cxn modelId="{6B4392AA-3AA6-5440-BF8E-6FE906B6C135}" type="presParOf" srcId="{CC4435A9-FE9D-4B49-A4E7-19740F5C7920}" destId="{0DD1AB6D-DEF4-E943-8B16-91769653F399}" srcOrd="11" destOrd="0" presId="urn:microsoft.com/office/officeart/2005/8/layout/radial5"/>
    <dgm:cxn modelId="{69A804A0-BF8D-D44F-B244-A242A49C14FD}" type="presParOf" srcId="{0DD1AB6D-DEF4-E943-8B16-91769653F399}" destId="{83A24379-0F01-114F-A11A-0093D861793F}" srcOrd="0" destOrd="0" presId="urn:microsoft.com/office/officeart/2005/8/layout/radial5"/>
    <dgm:cxn modelId="{063BBC1B-EF27-C142-B712-DC663DE0C7E2}" type="presParOf" srcId="{CC4435A9-FE9D-4B49-A4E7-19740F5C7920}" destId="{2798554F-8A54-9540-994A-456188735C8C}" srcOrd="12" destOrd="0" presId="urn:microsoft.com/office/officeart/2005/8/layout/radial5"/>
    <dgm:cxn modelId="{D77848F9-803D-2B4E-B8A9-AF078FC9ECC5}" type="presParOf" srcId="{CC4435A9-FE9D-4B49-A4E7-19740F5C7920}" destId="{F011500A-DD1C-6F4C-8D74-052FDE0352D6}" srcOrd="13" destOrd="0" presId="urn:microsoft.com/office/officeart/2005/8/layout/radial5"/>
    <dgm:cxn modelId="{DEE9935F-DB33-5E46-96B9-F3FB4E5A7010}" type="presParOf" srcId="{F011500A-DD1C-6F4C-8D74-052FDE0352D6}" destId="{F3FD6E21-F20D-F242-8EDF-581C349F321E}" srcOrd="0" destOrd="0" presId="urn:microsoft.com/office/officeart/2005/8/layout/radial5"/>
    <dgm:cxn modelId="{62E4187C-F1BC-6040-A6FF-AA5D92368D10}" type="presParOf" srcId="{CC4435A9-FE9D-4B49-A4E7-19740F5C7920}" destId="{79ACB86A-3909-DB41-8F63-F926298F3D4B}" srcOrd="14" destOrd="0" presId="urn:microsoft.com/office/officeart/2005/8/layout/radial5"/>
    <dgm:cxn modelId="{8E9E985B-6CF3-0841-A502-BF7624B0AC3B}" type="presParOf" srcId="{CC4435A9-FE9D-4B49-A4E7-19740F5C7920}" destId="{F9456A85-4007-E143-8B51-1F3302B8BE96}" srcOrd="15" destOrd="0" presId="urn:microsoft.com/office/officeart/2005/8/layout/radial5"/>
    <dgm:cxn modelId="{A320E5AA-8392-CC46-890E-A599051ED8F2}" type="presParOf" srcId="{F9456A85-4007-E143-8B51-1F3302B8BE96}" destId="{D5A0CDF8-41CD-5743-BC41-5A2ADF23D35F}" srcOrd="0" destOrd="0" presId="urn:microsoft.com/office/officeart/2005/8/layout/radial5"/>
    <dgm:cxn modelId="{71C97E99-0313-2C40-9D9D-05824DD9260D}" type="presParOf" srcId="{CC4435A9-FE9D-4B49-A4E7-19740F5C7920}" destId="{C67DE95B-9C19-CC43-A045-D45C847F30C7}" srcOrd="16" destOrd="0" presId="urn:microsoft.com/office/officeart/2005/8/layout/radial5"/>
    <dgm:cxn modelId="{989651DD-0BB5-5F4F-A635-06B5C2E0A155}" type="presParOf" srcId="{CC4435A9-FE9D-4B49-A4E7-19740F5C7920}" destId="{F341E808-6794-0A4C-AFCD-0A628212BA14}" srcOrd="17" destOrd="0" presId="urn:microsoft.com/office/officeart/2005/8/layout/radial5"/>
    <dgm:cxn modelId="{C79E8A2B-6485-264D-96B8-280AE70C0B3D}" type="presParOf" srcId="{F341E808-6794-0A4C-AFCD-0A628212BA14}" destId="{B5CF20E6-0921-9A4B-BB82-9ED6588D5572}" srcOrd="0" destOrd="0" presId="urn:microsoft.com/office/officeart/2005/8/layout/radial5"/>
    <dgm:cxn modelId="{0B5B990E-190E-B34A-8EC9-9FAE7FBF6554}" type="presParOf" srcId="{CC4435A9-FE9D-4B49-A4E7-19740F5C7920}" destId="{D81B0672-8DAB-574B-8BEC-7DF2B6BD4AE2}" srcOrd="18" destOrd="0" presId="urn:microsoft.com/office/officeart/2005/8/layout/radial5"/>
    <dgm:cxn modelId="{129E07DF-4BEC-4244-89BD-EE5150A4E6A7}" type="presParOf" srcId="{CC4435A9-FE9D-4B49-A4E7-19740F5C7920}" destId="{4FD72792-FCD3-4D48-AABB-C6F2B8F7996C}" srcOrd="19" destOrd="0" presId="urn:microsoft.com/office/officeart/2005/8/layout/radial5"/>
    <dgm:cxn modelId="{75124145-7F1A-6642-9A7E-ACD2F59A1E75}" type="presParOf" srcId="{4FD72792-FCD3-4D48-AABB-C6F2B8F7996C}" destId="{035B2540-0917-104C-AD22-F4476D80967D}" srcOrd="0" destOrd="0" presId="urn:microsoft.com/office/officeart/2005/8/layout/radial5"/>
    <dgm:cxn modelId="{F95AF452-79B5-4B4C-AF7E-FDCE33AAB2C8}" type="presParOf" srcId="{CC4435A9-FE9D-4B49-A4E7-19740F5C7920}" destId="{13CBA508-DD2D-9942-9B23-487F464977EF}" srcOrd="20" destOrd="0" presId="urn:microsoft.com/office/officeart/2005/8/layout/radial5"/>
    <dgm:cxn modelId="{5847E5CD-F5ED-DF4E-8FFB-2F0C30AE4DAF}" type="presParOf" srcId="{CC4435A9-FE9D-4B49-A4E7-19740F5C7920}" destId="{021119A8-7CBE-C447-8F49-8CEF2E114AAA}" srcOrd="21" destOrd="0" presId="urn:microsoft.com/office/officeart/2005/8/layout/radial5"/>
    <dgm:cxn modelId="{40417114-2971-E643-B9E1-55D44C7AE491}" type="presParOf" srcId="{021119A8-7CBE-C447-8F49-8CEF2E114AAA}" destId="{E8BC97F1-177B-D34F-8585-480C46F13256}" srcOrd="0" destOrd="0" presId="urn:microsoft.com/office/officeart/2005/8/layout/radial5"/>
    <dgm:cxn modelId="{EACDD771-9E6C-B541-9187-FCFC2EFA33F0}" type="presParOf" srcId="{CC4435A9-FE9D-4B49-A4E7-19740F5C7920}" destId="{09DBF077-C691-984A-A349-6A584DC3C7BD}" srcOrd="22" destOrd="0" presId="urn:microsoft.com/office/officeart/2005/8/layout/radial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6EA51-5E1C-C44A-8E38-92878F45B567}">
      <dsp:nvSpPr>
        <dsp:cNvPr id="0" name=""/>
        <dsp:cNvSpPr/>
      </dsp:nvSpPr>
      <dsp:spPr>
        <a:xfrm>
          <a:off x="3080" y="630163"/>
          <a:ext cx="3091011" cy="3091011"/>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19050" rIns="170109" bIns="19050" numCol="1" spcCol="1270" anchor="ctr" anchorCtr="0">
          <a:noAutofit/>
        </a:bodyPr>
        <a:lstStyle/>
        <a:p>
          <a:pPr lvl="0" algn="ctr" defTabSz="666750">
            <a:lnSpc>
              <a:spcPct val="90000"/>
            </a:lnSpc>
            <a:spcBef>
              <a:spcPct val="0"/>
            </a:spcBef>
            <a:spcAft>
              <a:spcPct val="35000"/>
            </a:spcAft>
          </a:pPr>
          <a:r>
            <a:rPr lang="tr-TR" sz="1500" kern="1200" dirty="0" err="1"/>
            <a:t>Steroid-Responsive</a:t>
          </a:r>
          <a:r>
            <a:rPr lang="tr-TR" sz="1500" kern="1200" dirty="0"/>
            <a:t> </a:t>
          </a:r>
          <a:r>
            <a:rPr lang="tr-TR" sz="1500" kern="1200" dirty="0" err="1"/>
            <a:t>Meningitis-Arteritis</a:t>
          </a:r>
          <a:r>
            <a:rPr lang="tr-TR" sz="1500" kern="1200" dirty="0"/>
            <a:t> </a:t>
          </a:r>
        </a:p>
      </dsp:txBody>
      <dsp:txXfrm>
        <a:off x="455748" y="1082831"/>
        <a:ext cx="2185675" cy="2185675"/>
      </dsp:txXfrm>
    </dsp:sp>
    <dsp:sp modelId="{1A11688F-F8F5-4F43-917F-F4FA4ACF7DE4}">
      <dsp:nvSpPr>
        <dsp:cNvPr id="0" name=""/>
        <dsp:cNvSpPr/>
      </dsp:nvSpPr>
      <dsp:spPr>
        <a:xfrm>
          <a:off x="2475889" y="630163"/>
          <a:ext cx="3091011" cy="3091011"/>
        </a:xfrm>
        <a:prstGeom prst="ellipse">
          <a:avLst/>
        </a:prstGeom>
        <a:solidFill>
          <a:schemeClr val="accent4">
            <a:alpha val="50000"/>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19050" rIns="170109" bIns="19050" numCol="1" spcCol="1270" anchor="ctr" anchorCtr="0">
          <a:noAutofit/>
        </a:bodyPr>
        <a:lstStyle/>
        <a:p>
          <a:pPr lvl="0" algn="ctr" defTabSz="666750">
            <a:lnSpc>
              <a:spcPct val="90000"/>
            </a:lnSpc>
            <a:spcBef>
              <a:spcPct val="0"/>
            </a:spcBef>
            <a:spcAft>
              <a:spcPct val="35000"/>
            </a:spcAft>
          </a:pPr>
          <a:r>
            <a:rPr lang="tr-TR" sz="1500" kern="1200" dirty="0" err="1"/>
            <a:t>Granulomatous</a:t>
          </a:r>
          <a:r>
            <a:rPr lang="tr-TR" sz="1500" kern="1200" dirty="0"/>
            <a:t> </a:t>
          </a:r>
          <a:r>
            <a:rPr lang="tr-TR" sz="1500" kern="1200" dirty="0" err="1"/>
            <a:t>Meningoencephalitis</a:t>
          </a:r>
          <a:r>
            <a:rPr lang="tr-TR" sz="1500" kern="1200" dirty="0"/>
            <a:t> </a:t>
          </a:r>
        </a:p>
      </dsp:txBody>
      <dsp:txXfrm>
        <a:off x="2928557" y="1082831"/>
        <a:ext cx="2185675" cy="2185675"/>
      </dsp:txXfrm>
    </dsp:sp>
    <dsp:sp modelId="{EEF51A9B-5ECE-E24E-B852-CBD39E4393C1}">
      <dsp:nvSpPr>
        <dsp:cNvPr id="0" name=""/>
        <dsp:cNvSpPr/>
      </dsp:nvSpPr>
      <dsp:spPr>
        <a:xfrm>
          <a:off x="4948698" y="630163"/>
          <a:ext cx="3091011" cy="3091011"/>
        </a:xfrm>
        <a:prstGeom prst="ellipse">
          <a:avLst/>
        </a:prstGeom>
        <a:solidFill>
          <a:schemeClr val="accent4">
            <a:alpha val="50000"/>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19050" rIns="170109" bIns="19050" numCol="1" spcCol="1270" anchor="ctr" anchorCtr="0">
          <a:noAutofit/>
        </a:bodyPr>
        <a:lstStyle/>
        <a:p>
          <a:pPr lvl="0" algn="ctr" defTabSz="666750">
            <a:lnSpc>
              <a:spcPct val="90000"/>
            </a:lnSpc>
            <a:spcBef>
              <a:spcPct val="0"/>
            </a:spcBef>
            <a:spcAft>
              <a:spcPct val="35000"/>
            </a:spcAft>
          </a:pPr>
          <a:r>
            <a:rPr lang="tr-TR" sz="1500" kern="1200" dirty="0" err="1"/>
            <a:t>Necrotizing</a:t>
          </a:r>
          <a:r>
            <a:rPr lang="tr-TR" sz="1500" kern="1200" dirty="0"/>
            <a:t> </a:t>
          </a:r>
          <a:r>
            <a:rPr lang="tr-TR" sz="1500" kern="1200" dirty="0" err="1"/>
            <a:t>Meningoencephalitis</a:t>
          </a:r>
          <a:r>
            <a:rPr lang="tr-TR" sz="1500" kern="1200" dirty="0"/>
            <a:t/>
          </a:r>
          <a:br>
            <a:rPr lang="tr-TR" sz="1500" kern="1200" dirty="0"/>
          </a:br>
          <a:endParaRPr lang="tr-TR" sz="1500" kern="1200" dirty="0"/>
        </a:p>
      </dsp:txBody>
      <dsp:txXfrm>
        <a:off x="5401366" y="1082831"/>
        <a:ext cx="2185675" cy="2185675"/>
      </dsp:txXfrm>
    </dsp:sp>
    <dsp:sp modelId="{2E064024-859F-2C45-9A63-3B0F07D66E45}">
      <dsp:nvSpPr>
        <dsp:cNvPr id="0" name=""/>
        <dsp:cNvSpPr/>
      </dsp:nvSpPr>
      <dsp:spPr>
        <a:xfrm>
          <a:off x="7421507" y="630163"/>
          <a:ext cx="3091011" cy="3091011"/>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19050" rIns="170109" bIns="19050" numCol="1" spcCol="1270" anchor="ctr" anchorCtr="0">
          <a:noAutofit/>
        </a:bodyPr>
        <a:lstStyle/>
        <a:p>
          <a:pPr lvl="0" algn="ctr" defTabSz="666750">
            <a:lnSpc>
              <a:spcPct val="90000"/>
            </a:lnSpc>
            <a:spcBef>
              <a:spcPct val="0"/>
            </a:spcBef>
            <a:spcAft>
              <a:spcPct val="35000"/>
            </a:spcAft>
          </a:pPr>
          <a:r>
            <a:rPr lang="tr-TR" sz="1500" kern="1200" dirty="0" err="1"/>
            <a:t>Feline</a:t>
          </a:r>
          <a:r>
            <a:rPr lang="tr-TR" sz="1500" kern="1200" dirty="0"/>
            <a:t> </a:t>
          </a:r>
          <a:r>
            <a:rPr lang="tr-TR" sz="1500" kern="1200" dirty="0" err="1"/>
            <a:t>Polioencephalomyelitis</a:t>
          </a:r>
          <a:r>
            <a:rPr lang="tr-TR" sz="1500" kern="1200" dirty="0"/>
            <a:t> </a:t>
          </a:r>
        </a:p>
      </dsp:txBody>
      <dsp:txXfrm>
        <a:off x="7874175" y="1082831"/>
        <a:ext cx="2185675" cy="2185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5A61A-30A0-1344-9F0A-81ED0AA40E82}">
      <dsp:nvSpPr>
        <dsp:cNvPr id="0" name=""/>
        <dsp:cNvSpPr/>
      </dsp:nvSpPr>
      <dsp:spPr>
        <a:xfrm>
          <a:off x="3862171" y="1662565"/>
          <a:ext cx="3663044" cy="28012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tr-TR" sz="2700" b="1" kern="1200"/>
            <a:t>INFECTIOUS INFLAMMATORY DISORDERS </a:t>
          </a:r>
          <a:endParaRPr lang="tr-TR" sz="2700" kern="1200" dirty="0"/>
        </a:p>
      </dsp:txBody>
      <dsp:txXfrm>
        <a:off x="4398611" y="2072801"/>
        <a:ext cx="2590164" cy="1980798"/>
      </dsp:txXfrm>
    </dsp:sp>
    <dsp:sp modelId="{12C59CEA-7252-8C41-9F67-AC300A159E66}">
      <dsp:nvSpPr>
        <dsp:cNvPr id="0" name=""/>
        <dsp:cNvSpPr/>
      </dsp:nvSpPr>
      <dsp:spPr>
        <a:xfrm rot="15429283">
          <a:off x="5176777" y="1162298"/>
          <a:ext cx="287560" cy="52905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0800000">
        <a:off x="5229501" y="1310165"/>
        <a:ext cx="201292" cy="317434"/>
      </dsp:txXfrm>
    </dsp:sp>
    <dsp:sp modelId="{A33125BB-D63E-2C4C-9A75-DE4112D5AB32}">
      <dsp:nvSpPr>
        <dsp:cNvPr id="0" name=""/>
        <dsp:cNvSpPr/>
      </dsp:nvSpPr>
      <dsp:spPr>
        <a:xfrm>
          <a:off x="3924303" y="68003"/>
          <a:ext cx="2421190" cy="108923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a:t>Feline Immunodeficiency Virus Encephalopathy </a:t>
          </a:r>
          <a:endParaRPr lang="tr-TR" sz="1400" kern="1200" dirty="0"/>
        </a:p>
      </dsp:txBody>
      <dsp:txXfrm>
        <a:off x="4278878" y="227518"/>
        <a:ext cx="1712040" cy="770207"/>
      </dsp:txXfrm>
    </dsp:sp>
    <dsp:sp modelId="{4440787B-5AA1-0E49-8FEE-0B246B43F11C}">
      <dsp:nvSpPr>
        <dsp:cNvPr id="0" name=""/>
        <dsp:cNvSpPr/>
      </dsp:nvSpPr>
      <dsp:spPr>
        <a:xfrm rot="19375034">
          <a:off x="7162541" y="1415450"/>
          <a:ext cx="722484" cy="52905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a:off x="7178590" y="1569113"/>
        <a:ext cx="563767" cy="317434"/>
      </dsp:txXfrm>
    </dsp:sp>
    <dsp:sp modelId="{F05F5EF0-7CCE-F746-A261-9FAE89040568}">
      <dsp:nvSpPr>
        <dsp:cNvPr id="0" name=""/>
        <dsp:cNvSpPr/>
      </dsp:nvSpPr>
      <dsp:spPr>
        <a:xfrm>
          <a:off x="6575363" y="0"/>
          <a:ext cx="4626036" cy="129717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0" kern="1200"/>
            <a:t>Bacterial Meningoencephalomyelitis</a:t>
          </a:r>
          <a:br>
            <a:rPr lang="tr-TR" sz="2000" b="0" kern="1200"/>
          </a:br>
          <a:endParaRPr lang="tr-TR" sz="2000" b="0" kern="1200" dirty="0"/>
        </a:p>
      </dsp:txBody>
      <dsp:txXfrm>
        <a:off x="7252830" y="189967"/>
        <a:ext cx="3271102" cy="917239"/>
      </dsp:txXfrm>
    </dsp:sp>
    <dsp:sp modelId="{E2856EE8-C16E-334A-8FBA-69F011E92401}">
      <dsp:nvSpPr>
        <dsp:cNvPr id="0" name=""/>
        <dsp:cNvSpPr/>
      </dsp:nvSpPr>
      <dsp:spPr>
        <a:xfrm rot="20613214">
          <a:off x="7629939" y="2138143"/>
          <a:ext cx="602675" cy="52905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a:off x="7633186" y="2266423"/>
        <a:ext cx="443958" cy="317434"/>
      </dsp:txXfrm>
    </dsp:sp>
    <dsp:sp modelId="{743932E8-9B50-A546-BD2E-9AD57D7EBC8C}">
      <dsp:nvSpPr>
        <dsp:cNvPr id="0" name=""/>
        <dsp:cNvSpPr/>
      </dsp:nvSpPr>
      <dsp:spPr>
        <a:xfrm>
          <a:off x="8470650" y="1538062"/>
          <a:ext cx="1089237" cy="108923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a:t>Rabies</a:t>
          </a:r>
          <a:r>
            <a:rPr lang="tr-TR" sz="800" kern="1200"/>
            <a:t> </a:t>
          </a:r>
          <a:endParaRPr lang="tr-TR" sz="800" kern="1200" dirty="0"/>
        </a:p>
      </dsp:txBody>
      <dsp:txXfrm>
        <a:off x="8630165" y="1697577"/>
        <a:ext cx="770207" cy="770207"/>
      </dsp:txXfrm>
    </dsp:sp>
    <dsp:sp modelId="{B126B522-AF31-ED4E-ACF5-3C71BD53FC3D}">
      <dsp:nvSpPr>
        <dsp:cNvPr id="0" name=""/>
        <dsp:cNvSpPr/>
      </dsp:nvSpPr>
      <dsp:spPr>
        <a:xfrm rot="196668">
          <a:off x="7667238" y="2921885"/>
          <a:ext cx="355751" cy="52905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a:off x="7667325" y="3024646"/>
        <a:ext cx="249026" cy="317434"/>
      </dsp:txXfrm>
    </dsp:sp>
    <dsp:sp modelId="{44870A9B-964A-354C-B90E-A971622CC51E}">
      <dsp:nvSpPr>
        <dsp:cNvPr id="0" name=""/>
        <dsp:cNvSpPr/>
      </dsp:nvSpPr>
      <dsp:spPr>
        <a:xfrm>
          <a:off x="8179115" y="2733525"/>
          <a:ext cx="2535375" cy="108923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a:t>Canine Distemper Virus</a:t>
          </a:r>
          <a:br>
            <a:rPr lang="tr-TR" sz="2000" kern="1200"/>
          </a:br>
          <a:endParaRPr lang="tr-TR" sz="2000" kern="1200" dirty="0"/>
        </a:p>
      </dsp:txBody>
      <dsp:txXfrm>
        <a:off x="8550412" y="2893040"/>
        <a:ext cx="1792781" cy="770207"/>
      </dsp:txXfrm>
    </dsp:sp>
    <dsp:sp modelId="{3A82022C-CF5C-FE4F-898F-4547C604A2B1}">
      <dsp:nvSpPr>
        <dsp:cNvPr id="0" name=""/>
        <dsp:cNvSpPr/>
      </dsp:nvSpPr>
      <dsp:spPr>
        <a:xfrm rot="1465855">
          <a:off x="7534206" y="3816014"/>
          <a:ext cx="797992" cy="52905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a:off x="7541312" y="3889004"/>
        <a:ext cx="639275" cy="317434"/>
      </dsp:txXfrm>
    </dsp:sp>
    <dsp:sp modelId="{D0B6714C-504E-4D48-8EDC-B50EB5151E08}">
      <dsp:nvSpPr>
        <dsp:cNvPr id="0" name=""/>
        <dsp:cNvSpPr/>
      </dsp:nvSpPr>
      <dsp:spPr>
        <a:xfrm>
          <a:off x="7996808" y="4292695"/>
          <a:ext cx="3204591" cy="108923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a:t>Feline Infectious Peritonitis </a:t>
          </a:r>
          <a:endParaRPr lang="tr-TR" sz="2000" kern="1200" dirty="0"/>
        </a:p>
      </dsp:txBody>
      <dsp:txXfrm>
        <a:off x="8466109" y="4452210"/>
        <a:ext cx="2265989" cy="770207"/>
      </dsp:txXfrm>
    </dsp:sp>
    <dsp:sp modelId="{0DD1AB6D-DEF4-E943-8B16-91769653F399}">
      <dsp:nvSpPr>
        <dsp:cNvPr id="0" name=""/>
        <dsp:cNvSpPr/>
      </dsp:nvSpPr>
      <dsp:spPr>
        <a:xfrm rot="3524786">
          <a:off x="6461733" y="4162431"/>
          <a:ext cx="119252" cy="52905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a:off x="6470340" y="4252951"/>
        <a:ext cx="83476" cy="317434"/>
      </dsp:txXfrm>
    </dsp:sp>
    <dsp:sp modelId="{2798554F-8A54-9540-994A-456188735C8C}">
      <dsp:nvSpPr>
        <dsp:cNvPr id="0" name=""/>
        <dsp:cNvSpPr/>
      </dsp:nvSpPr>
      <dsp:spPr>
        <a:xfrm>
          <a:off x="5702560" y="4506391"/>
          <a:ext cx="2395070" cy="108923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a:t>Toxoplasmosis</a:t>
          </a:r>
          <a:r>
            <a:rPr lang="tr-TR" sz="800" kern="1200"/>
            <a:t/>
          </a:r>
          <a:br>
            <a:rPr lang="tr-TR" sz="800" kern="1200"/>
          </a:br>
          <a:endParaRPr lang="tr-TR" sz="800" kern="1200" dirty="0"/>
        </a:p>
      </dsp:txBody>
      <dsp:txXfrm>
        <a:off x="6053310" y="4665906"/>
        <a:ext cx="1693570" cy="770207"/>
      </dsp:txXfrm>
    </dsp:sp>
    <dsp:sp modelId="{F011500A-DD1C-6F4C-8D74-052FDE0352D6}">
      <dsp:nvSpPr>
        <dsp:cNvPr id="0" name=""/>
        <dsp:cNvSpPr/>
      </dsp:nvSpPr>
      <dsp:spPr>
        <a:xfrm rot="6658626">
          <a:off x="4925921" y="4403368"/>
          <a:ext cx="305045" cy="52905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0800000">
        <a:off x="4988058" y="4466456"/>
        <a:ext cx="213532" cy="317434"/>
      </dsp:txXfrm>
    </dsp:sp>
    <dsp:sp modelId="{79ACB86A-3909-DB41-8F63-F926298F3D4B}">
      <dsp:nvSpPr>
        <dsp:cNvPr id="0" name=""/>
        <dsp:cNvSpPr/>
      </dsp:nvSpPr>
      <dsp:spPr>
        <a:xfrm>
          <a:off x="3654101" y="4935325"/>
          <a:ext cx="2225998" cy="108923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a:t>Neosporosis</a:t>
          </a:r>
          <a:r>
            <a:rPr lang="tr-TR" sz="800" kern="1200"/>
            <a:t/>
          </a:r>
          <a:br>
            <a:rPr lang="tr-TR" sz="800" kern="1200"/>
          </a:br>
          <a:endParaRPr lang="tr-TR" sz="800" kern="1200" dirty="0"/>
        </a:p>
      </dsp:txBody>
      <dsp:txXfrm>
        <a:off x="3980091" y="5094840"/>
        <a:ext cx="1574018" cy="770207"/>
      </dsp:txXfrm>
    </dsp:sp>
    <dsp:sp modelId="{F9456A85-4007-E143-8B51-1F3302B8BE96}">
      <dsp:nvSpPr>
        <dsp:cNvPr id="0" name=""/>
        <dsp:cNvSpPr/>
      </dsp:nvSpPr>
      <dsp:spPr>
        <a:xfrm rot="8835830">
          <a:off x="3421134" y="4039259"/>
          <a:ext cx="685651" cy="52905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0800000">
        <a:off x="3567246" y="4102156"/>
        <a:ext cx="526934" cy="317434"/>
      </dsp:txXfrm>
    </dsp:sp>
    <dsp:sp modelId="{C67DE95B-9C19-CC43-A045-D45C847F30C7}">
      <dsp:nvSpPr>
        <dsp:cNvPr id="0" name=""/>
        <dsp:cNvSpPr/>
      </dsp:nvSpPr>
      <dsp:spPr>
        <a:xfrm>
          <a:off x="1136432" y="4417174"/>
          <a:ext cx="2402019" cy="160738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a:t>Lyme Disease </a:t>
          </a:r>
          <a:endParaRPr lang="tr-TR" sz="2000" kern="1200" dirty="0"/>
        </a:p>
      </dsp:txBody>
      <dsp:txXfrm>
        <a:off x="1488200" y="4652571"/>
        <a:ext cx="1698483" cy="1136594"/>
      </dsp:txXfrm>
    </dsp:sp>
    <dsp:sp modelId="{F341E808-6794-0A4C-AFCD-0A628212BA14}">
      <dsp:nvSpPr>
        <dsp:cNvPr id="0" name=""/>
        <dsp:cNvSpPr/>
      </dsp:nvSpPr>
      <dsp:spPr>
        <a:xfrm rot="10176873">
          <a:off x="3042673" y="3227592"/>
          <a:ext cx="621334" cy="52905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0800000">
        <a:off x="3200090" y="3319098"/>
        <a:ext cx="462617" cy="317434"/>
      </dsp:txXfrm>
    </dsp:sp>
    <dsp:sp modelId="{D81B0672-8DAB-574B-8BEC-7DF2B6BD4AE2}">
      <dsp:nvSpPr>
        <dsp:cNvPr id="0" name=""/>
        <dsp:cNvSpPr/>
      </dsp:nvSpPr>
      <dsp:spPr>
        <a:xfrm>
          <a:off x="0" y="3295658"/>
          <a:ext cx="2907349" cy="108923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a:t>Mycotic Infections</a:t>
          </a:r>
          <a:br>
            <a:rPr lang="tr-TR" sz="2000" kern="1200"/>
          </a:br>
          <a:endParaRPr lang="tr-TR" sz="2000" kern="1200" dirty="0"/>
        </a:p>
      </dsp:txBody>
      <dsp:txXfrm>
        <a:off x="425771" y="3455173"/>
        <a:ext cx="2055807" cy="770207"/>
      </dsp:txXfrm>
    </dsp:sp>
    <dsp:sp modelId="{4FD72792-FCD3-4D48-AABB-C6F2B8F7996C}">
      <dsp:nvSpPr>
        <dsp:cNvPr id="0" name=""/>
        <dsp:cNvSpPr/>
      </dsp:nvSpPr>
      <dsp:spPr>
        <a:xfrm rot="11494570">
          <a:off x="2799294" y="2288316"/>
          <a:ext cx="805770" cy="52905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0800000">
        <a:off x="2956397" y="2410053"/>
        <a:ext cx="647053" cy="317434"/>
      </dsp:txXfrm>
    </dsp:sp>
    <dsp:sp modelId="{13CBA508-DD2D-9942-9B23-487F464977EF}">
      <dsp:nvSpPr>
        <dsp:cNvPr id="0" name=""/>
        <dsp:cNvSpPr/>
      </dsp:nvSpPr>
      <dsp:spPr>
        <a:xfrm>
          <a:off x="0" y="1614709"/>
          <a:ext cx="2562115" cy="108923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a:t>Rickettsial Diseases</a:t>
          </a:r>
          <a:br>
            <a:rPr lang="tr-TR" sz="2000" kern="1200"/>
          </a:br>
          <a:endParaRPr lang="tr-TR" sz="2000" kern="1200" dirty="0"/>
        </a:p>
      </dsp:txBody>
      <dsp:txXfrm>
        <a:off x="375213" y="1774224"/>
        <a:ext cx="1811689" cy="770207"/>
      </dsp:txXfrm>
    </dsp:sp>
    <dsp:sp modelId="{021119A8-7CBE-C447-8F49-8CEF2E114AAA}">
      <dsp:nvSpPr>
        <dsp:cNvPr id="0" name=""/>
        <dsp:cNvSpPr/>
      </dsp:nvSpPr>
      <dsp:spPr>
        <a:xfrm rot="12653948">
          <a:off x="2898239" y="1440722"/>
          <a:ext cx="1052817" cy="52905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0800000">
        <a:off x="3045693" y="1587287"/>
        <a:ext cx="894100" cy="317434"/>
      </dsp:txXfrm>
    </dsp:sp>
    <dsp:sp modelId="{09DBF077-C691-984A-A349-6A584DC3C7BD}">
      <dsp:nvSpPr>
        <dsp:cNvPr id="0" name=""/>
        <dsp:cNvSpPr/>
      </dsp:nvSpPr>
      <dsp:spPr>
        <a:xfrm>
          <a:off x="539989" y="79260"/>
          <a:ext cx="2428335" cy="125251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a:t>Parasitic Meningitis, Myelitis, and Encephalitis </a:t>
          </a:r>
          <a:endParaRPr lang="tr-TR" sz="1600" kern="1200" dirty="0"/>
        </a:p>
      </dsp:txBody>
      <dsp:txXfrm>
        <a:off x="895610" y="262686"/>
        <a:ext cx="1717093" cy="88566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A2D2B-1333-486E-BCD7-709F6E6DBEFD}" type="datetimeFigureOut">
              <a:rPr lang="tr-TR" smtClean="0"/>
              <a:t>11.12.2020</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40C33-1780-41FE-9616-DAEB520ED871}" type="slidenum">
              <a:rPr lang="tr-TR" smtClean="0"/>
              <a:t>‹#›</a:t>
            </a:fld>
            <a:endParaRPr lang="tr-TR"/>
          </a:p>
        </p:txBody>
      </p:sp>
    </p:spTree>
    <p:extLst>
      <p:ext uri="{BB962C8B-B14F-4D97-AF65-F5344CB8AC3E}">
        <p14:creationId xmlns:p14="http://schemas.microsoft.com/office/powerpoint/2010/main" val="404205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1D461-305B-4973-8C2E-76DA882B65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2FD8E12D-457A-46BC-BFC3-084BA46EEB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555F25B0-C09C-4A58-89ED-6ABD268B164F}"/>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5" name="Footer Placeholder 4">
            <a:extLst>
              <a:ext uri="{FF2B5EF4-FFF2-40B4-BE49-F238E27FC236}">
                <a16:creationId xmlns:a16="http://schemas.microsoft.com/office/drawing/2014/main" id="{6AF2D06E-BECF-4FAA-A993-A3CA26EAFDAF}"/>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6A760855-E3FB-4F17-AC47-A5948F32014A}"/>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78046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81CFF-C143-4E7F-B5FF-061DF0BAFE14}"/>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06B282CF-ED30-4A5D-B4DE-9D7CF051BD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79D87D6-FFD6-46AD-9E8B-8C860C1139EC}"/>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5" name="Footer Placeholder 4">
            <a:extLst>
              <a:ext uri="{FF2B5EF4-FFF2-40B4-BE49-F238E27FC236}">
                <a16:creationId xmlns:a16="http://schemas.microsoft.com/office/drawing/2014/main" id="{CB8D6C2D-82B9-494C-B6F7-CC9D93D70F7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F97B751-BEA1-4A8F-9F9B-945D0208C69F}"/>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216544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24C1FB-2E80-4B43-80AA-81223F5710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4BA7607C-7262-4E66-B695-60BFB321E0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B6D6F706-FA27-4504-A62E-D795569E1BB6}"/>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5" name="Footer Placeholder 4">
            <a:extLst>
              <a:ext uri="{FF2B5EF4-FFF2-40B4-BE49-F238E27FC236}">
                <a16:creationId xmlns:a16="http://schemas.microsoft.com/office/drawing/2014/main" id="{161F93D8-CCD3-4888-B5D2-97F32573C08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B68E5331-4D6E-457F-AF1A-9C106951C8E9}"/>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1253411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12/11/2020</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205483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12/11/2020</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34606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12/11/2020</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34902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12/11/2020</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24836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12/11/2020</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658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12/11/2020</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71941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12/11/2020</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30092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12/11/2020</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01677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2958-7702-49C8-A63E-69A3D1349DC1}"/>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47B124D9-BC19-41CD-80E4-C7A30B15F0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4C4E7ED7-EF32-4B3A-9BF0-E80DFDFA801D}"/>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5" name="Footer Placeholder 4">
            <a:extLst>
              <a:ext uri="{FF2B5EF4-FFF2-40B4-BE49-F238E27FC236}">
                <a16:creationId xmlns:a16="http://schemas.microsoft.com/office/drawing/2014/main" id="{B1DDE200-D9CF-42A3-9726-5E9C21D25671}"/>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7B4EF62-55E4-4953-BC5B-0C79E5681ADE}"/>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3706032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12/11/2020</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309318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12/11/2020</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561909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12/11/2020</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62780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86B2A60-E15C-4B96-8550-535186DEE15A}" type="datetimeFigureOut">
              <a:rPr lang="tr-TR" smtClean="0"/>
              <a:t>11.12.2020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EC8F4A1-9277-4033-9030-A13C1C99066A}" type="slidenum">
              <a:rPr lang="tr-TR" smtClean="0"/>
              <a:t>‹#›</a:t>
            </a:fld>
            <a:endParaRPr lang="tr-TR"/>
          </a:p>
        </p:txBody>
      </p:sp>
    </p:spTree>
    <p:extLst>
      <p:ext uri="{BB962C8B-B14F-4D97-AF65-F5344CB8AC3E}">
        <p14:creationId xmlns:p14="http://schemas.microsoft.com/office/powerpoint/2010/main" val="3270624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CDA937A-DD8F-48A2-9252-9C1D94E0DF44}" type="datetimeFigureOut">
              <a:rPr lang="tr-TR" smtClean="0"/>
              <a:t>11.12.2020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CA72EC-DA18-4B42-A729-D194287282E3}" type="slidenum">
              <a:rPr lang="tr-TR" smtClean="0"/>
              <a:t>‹#›</a:t>
            </a:fld>
            <a:endParaRPr lang="tr-TR"/>
          </a:p>
        </p:txBody>
      </p:sp>
    </p:spTree>
    <p:extLst>
      <p:ext uri="{BB962C8B-B14F-4D97-AF65-F5344CB8AC3E}">
        <p14:creationId xmlns:p14="http://schemas.microsoft.com/office/powerpoint/2010/main" val="4050709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CDA937A-DD8F-48A2-9252-9C1D94E0DF44}" type="datetimeFigureOut">
              <a:rPr lang="tr-TR" smtClean="0"/>
              <a:t>11.12.2020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CA72EC-DA18-4B42-A729-D194287282E3}" type="slidenum">
              <a:rPr lang="tr-TR" smtClean="0"/>
              <a:t>‹#›</a:t>
            </a:fld>
            <a:endParaRPr lang="tr-TR"/>
          </a:p>
        </p:txBody>
      </p:sp>
    </p:spTree>
    <p:extLst>
      <p:ext uri="{BB962C8B-B14F-4D97-AF65-F5344CB8AC3E}">
        <p14:creationId xmlns:p14="http://schemas.microsoft.com/office/powerpoint/2010/main" val="3190316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a:t>Asıl başlık stili için tıklatın</a:t>
            </a: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CDA937A-DD8F-48A2-9252-9C1D94E0DF44}" type="datetimeFigureOut">
              <a:rPr lang="tr-TR" smtClean="0"/>
              <a:t>11.12.2020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CA72EC-DA18-4B42-A729-D194287282E3}" type="slidenum">
              <a:rPr lang="tr-TR" smtClean="0"/>
              <a:t>‹#›</a:t>
            </a:fld>
            <a:endParaRPr lang="tr-TR"/>
          </a:p>
        </p:txBody>
      </p:sp>
    </p:spTree>
    <p:extLst>
      <p:ext uri="{BB962C8B-B14F-4D97-AF65-F5344CB8AC3E}">
        <p14:creationId xmlns:p14="http://schemas.microsoft.com/office/powerpoint/2010/main" val="3282344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77BA28-248D-F744-9FBB-DE88189F631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260FF09-EA78-3640-B89A-0F73B24757E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951C7BF-3A4A-3B43-BB33-AB0075B10BDE}"/>
              </a:ext>
            </a:extLst>
          </p:cNvPr>
          <p:cNvSpPr>
            <a:spLocks noGrp="1"/>
          </p:cNvSpPr>
          <p:nvPr>
            <p:ph type="dt" sz="half" idx="10"/>
          </p:nvPr>
        </p:nvSpPr>
        <p:spPr/>
        <p:txBody>
          <a:bodyPr/>
          <a:lstStyle/>
          <a:p>
            <a:fld id="{6E0D02C9-4BA7-D348-81C3-3B74909CDCB1}" type="datetimeFigureOut">
              <a:rPr lang="tr-TR" smtClean="0"/>
              <a:t>11.12.2020</a:t>
            </a:fld>
            <a:endParaRPr lang="tr-TR"/>
          </a:p>
        </p:txBody>
      </p:sp>
      <p:sp>
        <p:nvSpPr>
          <p:cNvPr id="5" name="Alt Bilgi Yer Tutucusu 4">
            <a:extLst>
              <a:ext uri="{FF2B5EF4-FFF2-40B4-BE49-F238E27FC236}">
                <a16:creationId xmlns:a16="http://schemas.microsoft.com/office/drawing/2014/main" id="{988A40B3-F1F0-8741-8235-40CFEF9777F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17B0EFC-1FBA-624D-AB2C-B5D118AC7A58}"/>
              </a:ext>
            </a:extLst>
          </p:cNvPr>
          <p:cNvSpPr>
            <a:spLocks noGrp="1"/>
          </p:cNvSpPr>
          <p:nvPr>
            <p:ph type="sldNum" sz="quarter" idx="12"/>
          </p:nvPr>
        </p:nvSpPr>
        <p:spPr/>
        <p:txBody>
          <a:bodyPr/>
          <a:lstStyle/>
          <a:p>
            <a:fld id="{89978D39-0B6C-3048-968D-179B05ED4377}" type="slidenum">
              <a:rPr lang="tr-TR" smtClean="0"/>
              <a:t>‹#›</a:t>
            </a:fld>
            <a:endParaRPr lang="tr-TR"/>
          </a:p>
        </p:txBody>
      </p:sp>
    </p:spTree>
    <p:extLst>
      <p:ext uri="{BB962C8B-B14F-4D97-AF65-F5344CB8AC3E}">
        <p14:creationId xmlns:p14="http://schemas.microsoft.com/office/powerpoint/2010/main" val="1872764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E8AA78-97F2-4A19-AC45-536F222B289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0454088-143D-4CCC-8D75-6C379145816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C1B67A3-68C5-4151-A11B-464AB9E7DD8C}"/>
              </a:ext>
            </a:extLst>
          </p:cNvPr>
          <p:cNvSpPr>
            <a:spLocks noGrp="1"/>
          </p:cNvSpPr>
          <p:nvPr>
            <p:ph type="dt" sz="half" idx="10"/>
          </p:nvPr>
        </p:nvSpPr>
        <p:spPr/>
        <p:txBody>
          <a:bodyPr/>
          <a:lstStyle/>
          <a:p>
            <a:fld id="{23AE9306-A3A9-4EA9-961A-887B9A2E2B4C}" type="datetimeFigureOut">
              <a:rPr lang="tr-TR" smtClean="0"/>
              <a:t>11.12.2020</a:t>
            </a:fld>
            <a:endParaRPr lang="tr-TR"/>
          </a:p>
        </p:txBody>
      </p:sp>
      <p:sp>
        <p:nvSpPr>
          <p:cNvPr id="5" name="Alt Bilgi Yer Tutucusu 4">
            <a:extLst>
              <a:ext uri="{FF2B5EF4-FFF2-40B4-BE49-F238E27FC236}">
                <a16:creationId xmlns:a16="http://schemas.microsoft.com/office/drawing/2014/main" id="{3C681B39-5B88-4CFF-8CD3-37F4E7F6CF7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055BA5C-7FDB-4EA9-8D72-847AA70059F7}"/>
              </a:ext>
            </a:extLst>
          </p:cNvPr>
          <p:cNvSpPr>
            <a:spLocks noGrp="1"/>
          </p:cNvSpPr>
          <p:nvPr>
            <p:ph type="sldNum" sz="quarter" idx="12"/>
          </p:nvPr>
        </p:nvSpPr>
        <p:spPr/>
        <p:txBody>
          <a:bodyPr/>
          <a:lstStyle/>
          <a:p>
            <a:fld id="{F4ECABC9-D0B0-429D-97DF-C05AB6155273}" type="slidenum">
              <a:rPr lang="tr-TR" smtClean="0"/>
              <a:t>‹#›</a:t>
            </a:fld>
            <a:endParaRPr lang="tr-TR"/>
          </a:p>
        </p:txBody>
      </p:sp>
    </p:spTree>
    <p:extLst>
      <p:ext uri="{BB962C8B-B14F-4D97-AF65-F5344CB8AC3E}">
        <p14:creationId xmlns:p14="http://schemas.microsoft.com/office/powerpoint/2010/main" val="2219399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C4893-F6FB-426A-95EE-EE434499473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9489AE5-01EA-45D6-BB45-0FD4691C79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69A8273-0B1E-4F39-8428-FCD50DE76EEE}"/>
              </a:ext>
            </a:extLst>
          </p:cNvPr>
          <p:cNvSpPr>
            <a:spLocks noGrp="1"/>
          </p:cNvSpPr>
          <p:nvPr>
            <p:ph type="dt" sz="half" idx="10"/>
          </p:nvPr>
        </p:nvSpPr>
        <p:spPr/>
        <p:txBody>
          <a:bodyPr/>
          <a:lstStyle/>
          <a:p>
            <a:fld id="{23AE9306-A3A9-4EA9-961A-887B9A2E2B4C}" type="datetimeFigureOut">
              <a:rPr lang="tr-TR" smtClean="0"/>
              <a:t>11.12.2020</a:t>
            </a:fld>
            <a:endParaRPr lang="tr-TR"/>
          </a:p>
        </p:txBody>
      </p:sp>
      <p:sp>
        <p:nvSpPr>
          <p:cNvPr id="5" name="Alt Bilgi Yer Tutucusu 4">
            <a:extLst>
              <a:ext uri="{FF2B5EF4-FFF2-40B4-BE49-F238E27FC236}">
                <a16:creationId xmlns:a16="http://schemas.microsoft.com/office/drawing/2014/main" id="{9BE2DB3D-C433-479C-9DC1-F5616192B76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6E60EAE-2407-4708-9AD3-62832D2D045E}"/>
              </a:ext>
            </a:extLst>
          </p:cNvPr>
          <p:cNvSpPr>
            <a:spLocks noGrp="1"/>
          </p:cNvSpPr>
          <p:nvPr>
            <p:ph type="sldNum" sz="quarter" idx="12"/>
          </p:nvPr>
        </p:nvSpPr>
        <p:spPr/>
        <p:txBody>
          <a:bodyPr/>
          <a:lstStyle/>
          <a:p>
            <a:fld id="{F4ECABC9-D0B0-429D-97DF-C05AB6155273}" type="slidenum">
              <a:rPr lang="tr-TR" smtClean="0"/>
              <a:t>‹#›</a:t>
            </a:fld>
            <a:endParaRPr lang="tr-TR"/>
          </a:p>
        </p:txBody>
      </p:sp>
    </p:spTree>
    <p:extLst>
      <p:ext uri="{BB962C8B-B14F-4D97-AF65-F5344CB8AC3E}">
        <p14:creationId xmlns:p14="http://schemas.microsoft.com/office/powerpoint/2010/main" val="228086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D6AE-BB1C-4421-9643-CBA92608E8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00EFE18B-C45F-48C8-BB6F-0DA8069CB7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14652C-AEF9-44E5-8BF2-1C22837D513D}"/>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5" name="Footer Placeholder 4">
            <a:extLst>
              <a:ext uri="{FF2B5EF4-FFF2-40B4-BE49-F238E27FC236}">
                <a16:creationId xmlns:a16="http://schemas.microsoft.com/office/drawing/2014/main" id="{D4A7409B-33F1-4188-8045-416B200B3145}"/>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D39FDA53-3AA2-485B-BCF9-89BA686DA2A8}"/>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2932964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4CDD7-3361-41DC-9CBE-A0A90B9A4457}"/>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44970A10-A335-4D52-BEC2-6ACDDB2F5B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C3A1B53C-E7DC-4E92-BB97-121DBEE955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9BDB79C7-20BF-4ADB-B053-2F26BFCC91C4}"/>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6" name="Footer Placeholder 5">
            <a:extLst>
              <a:ext uri="{FF2B5EF4-FFF2-40B4-BE49-F238E27FC236}">
                <a16:creationId xmlns:a16="http://schemas.microsoft.com/office/drawing/2014/main" id="{EF60EFF1-D0B3-446F-9B0B-DF6BDF8FEBF4}"/>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2347C7D-3438-476E-8DC5-CAC645BDCC88}"/>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19561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AAE1-5D8B-43C5-A6F9-D47861D0892A}"/>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DE29A890-E85D-424D-8594-9E079B23C3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E0B7AF-05F3-46DF-B921-803E724370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AA76D2C2-A761-4A43-A4CD-F17C597A27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85F7E-A24A-45D5-9BE2-DB01EA58C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4AD491F0-B4C7-467D-8CC2-933BFD122B94}"/>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8" name="Footer Placeholder 7">
            <a:extLst>
              <a:ext uri="{FF2B5EF4-FFF2-40B4-BE49-F238E27FC236}">
                <a16:creationId xmlns:a16="http://schemas.microsoft.com/office/drawing/2014/main" id="{EA79F35E-42A0-4C2C-94D8-606076927E83}"/>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AAA4A8D5-4528-47AC-AB59-D29613BF478F}"/>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19312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BDDF8-645F-49F8-A5B2-FFC2EEC3E6EF}"/>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41989505-0CE6-4EA2-A35F-5CB0406A0A09}"/>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4" name="Footer Placeholder 3">
            <a:extLst>
              <a:ext uri="{FF2B5EF4-FFF2-40B4-BE49-F238E27FC236}">
                <a16:creationId xmlns:a16="http://schemas.microsoft.com/office/drawing/2014/main" id="{104FFC14-9FE4-4A66-BDDA-2E2A53D3E2B0}"/>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394D55A8-A984-4EB9-BF56-B3EB768CD3CD}"/>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4100753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5B34F6-51E0-4681-AB7E-111E83029025}"/>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3" name="Footer Placeholder 2">
            <a:extLst>
              <a:ext uri="{FF2B5EF4-FFF2-40B4-BE49-F238E27FC236}">
                <a16:creationId xmlns:a16="http://schemas.microsoft.com/office/drawing/2014/main" id="{BE8B4955-7952-424F-9BCA-562296EE0608}"/>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DAC15B17-7037-47B5-AE48-5DA2AE3EC234}"/>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238904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45B2-E6F4-40B3-91C4-6C12AEE02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34EDE93B-B621-4C59-BF45-083C4A72A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D8C90DB5-DF3F-4650-AB13-D544377BF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F608F-3762-4091-A589-72700AD16878}"/>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6" name="Footer Placeholder 5">
            <a:extLst>
              <a:ext uri="{FF2B5EF4-FFF2-40B4-BE49-F238E27FC236}">
                <a16:creationId xmlns:a16="http://schemas.microsoft.com/office/drawing/2014/main" id="{20DC738E-E11B-44EA-B650-D47C76424E60}"/>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B14AF35-B10F-4294-B42E-72518733C33E}"/>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191316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212E-99E9-4996-AACA-1363E04AEF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1C03105F-7EE7-4B1A-B14C-92403F3D39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910D6383-7EF3-4B9B-82D7-2154981CE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BEA3E6-0896-42C8-A833-BBBE41F94C1A}"/>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6" name="Footer Placeholder 5">
            <a:extLst>
              <a:ext uri="{FF2B5EF4-FFF2-40B4-BE49-F238E27FC236}">
                <a16:creationId xmlns:a16="http://schemas.microsoft.com/office/drawing/2014/main" id="{DF050A19-E92F-4E8C-B216-B0FB6155707F}"/>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9A527CBD-A30A-4D1E-B550-EF5870B9FD23}"/>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123758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87BFF5-BBAA-414A-BCE0-ADCF7C70AD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CA6DF84B-FF8A-4F2E-A70B-B6323A8CC0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5993F53B-F5BD-44A6-99D5-A116B4CD87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345CF-7EB3-4712-840D-9A8A58130DCC}" type="datetimeFigureOut">
              <a:rPr lang="tr-TR" smtClean="0"/>
              <a:t>11.12.2020</a:t>
            </a:fld>
            <a:endParaRPr lang="tr-TR"/>
          </a:p>
        </p:txBody>
      </p:sp>
      <p:sp>
        <p:nvSpPr>
          <p:cNvPr id="5" name="Footer Placeholder 4">
            <a:extLst>
              <a:ext uri="{FF2B5EF4-FFF2-40B4-BE49-F238E27FC236}">
                <a16:creationId xmlns:a16="http://schemas.microsoft.com/office/drawing/2014/main" id="{B31F7048-0241-4A2B-9795-98C80D3964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13B9B35E-D5D3-441D-A0EC-049A8D9FA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E4D14-BE5B-48D4-B9B6-B89364868BBD}" type="slidenum">
              <a:rPr lang="tr-TR" smtClean="0"/>
              <a:t>‹#›</a:t>
            </a:fld>
            <a:endParaRPr lang="tr-TR"/>
          </a:p>
        </p:txBody>
      </p:sp>
    </p:spTree>
    <p:extLst>
      <p:ext uri="{BB962C8B-B14F-4D97-AF65-F5344CB8AC3E}">
        <p14:creationId xmlns:p14="http://schemas.microsoft.com/office/powerpoint/2010/main" val="1062532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51" r:id="rId3"/>
    <p:sldLayoutId id="2147483675" r:id="rId4"/>
    <p:sldLayoutId id="2147483653" r:id="rId5"/>
    <p:sldLayoutId id="2147483688" r:id="rId6"/>
    <p:sldLayoutId id="2147483677"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12/11/2020</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987087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8" r:id="rId9"/>
    <p:sldLayoutId id="2147483670" r:id="rId10"/>
    <p:sldLayoutId id="2147483679"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A937A-DD8F-48A2-9252-9C1D94E0DF44}" type="datetimeFigureOut">
              <a:rPr lang="tr-TR" smtClean="0"/>
              <a:t>11.12.2020</a:t>
            </a:fld>
            <a:endParaRPr lang="tr-T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A72EC-DA18-4B42-A729-D194287282E3}" type="slidenum">
              <a:rPr lang="tr-TR" smtClean="0"/>
              <a:t>‹#›</a:t>
            </a:fld>
            <a:endParaRPr lang="tr-TR"/>
          </a:p>
        </p:txBody>
      </p:sp>
    </p:spTree>
    <p:extLst>
      <p:ext uri="{BB962C8B-B14F-4D97-AF65-F5344CB8AC3E}">
        <p14:creationId xmlns:p14="http://schemas.microsoft.com/office/powerpoint/2010/main" val="929344010"/>
      </p:ext>
    </p:extLst>
  </p:cSld>
  <p:clrMap bg1="lt1" tx1="dk1" bg2="lt2" tx2="dk2" accent1="accent1" accent2="accent2" accent3="accent3" accent4="accent4" accent5="accent5" accent6="accent6" hlink="hlink" folHlink="folHlink"/>
  <p:sldLayoutIdLst>
    <p:sldLayoutId id="2147483654" r:id="rId1"/>
    <p:sldLayoutId id="2147483652" r:id="rId2"/>
    <p:sldLayoutId id="2147483683" r:id="rId3"/>
    <p:sldLayoutId id="214748368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510A2AC-438A-3E44-930B-F8DE148AD7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265386F-A22B-3845-8F2A-893D3B0A3A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E8EB680-D6F2-E445-A0E4-C2B894B76C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D02C9-4BA7-D348-81C3-3B74909CDCB1}" type="datetimeFigureOut">
              <a:rPr lang="tr-TR" smtClean="0"/>
              <a:t>11.12.2020</a:t>
            </a:fld>
            <a:endParaRPr lang="tr-TR"/>
          </a:p>
        </p:txBody>
      </p:sp>
      <p:sp>
        <p:nvSpPr>
          <p:cNvPr id="5" name="Alt Bilgi Yer Tutucusu 4">
            <a:extLst>
              <a:ext uri="{FF2B5EF4-FFF2-40B4-BE49-F238E27FC236}">
                <a16:creationId xmlns:a16="http://schemas.microsoft.com/office/drawing/2014/main" id="{FA431E4F-9149-854F-B922-793E19DAA5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197361-FA01-EA4E-A258-EC47380FD8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78D39-0B6C-3048-968D-179B05ED4377}" type="slidenum">
              <a:rPr lang="tr-TR" smtClean="0"/>
              <a:t>‹#›</a:t>
            </a:fld>
            <a:endParaRPr lang="tr-TR"/>
          </a:p>
        </p:txBody>
      </p:sp>
    </p:spTree>
    <p:extLst>
      <p:ext uri="{BB962C8B-B14F-4D97-AF65-F5344CB8AC3E}">
        <p14:creationId xmlns:p14="http://schemas.microsoft.com/office/powerpoint/2010/main" val="1280162868"/>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700F648-1B3A-4FE3-9FD5-FAEEA59BFD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139FCA1-F5DC-469F-8670-AD99A4B582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42ED154-8CC6-4BA2-A84E-5EF105959B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E9306-A3A9-4EA9-961A-887B9A2E2B4C}" type="datetimeFigureOut">
              <a:rPr lang="tr-TR" smtClean="0"/>
              <a:t>11.12.2020</a:t>
            </a:fld>
            <a:endParaRPr lang="tr-TR"/>
          </a:p>
        </p:txBody>
      </p:sp>
      <p:sp>
        <p:nvSpPr>
          <p:cNvPr id="5" name="Alt Bilgi Yer Tutucusu 4">
            <a:extLst>
              <a:ext uri="{FF2B5EF4-FFF2-40B4-BE49-F238E27FC236}">
                <a16:creationId xmlns:a16="http://schemas.microsoft.com/office/drawing/2014/main" id="{800CF489-92D8-477A-82D6-1CA5ABCE03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983C752-419E-4786-9B38-43E4061FDA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CABC9-D0B0-429D-97DF-C05AB6155273}" type="slidenum">
              <a:rPr lang="tr-TR" smtClean="0"/>
              <a:t>‹#›</a:t>
            </a:fld>
            <a:endParaRPr lang="tr-TR"/>
          </a:p>
        </p:txBody>
      </p:sp>
    </p:spTree>
    <p:extLst>
      <p:ext uri="{BB962C8B-B14F-4D97-AF65-F5344CB8AC3E}">
        <p14:creationId xmlns:p14="http://schemas.microsoft.com/office/powerpoint/2010/main" val="253299329"/>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30103171-0BA0-4AF0-AF05-04AFA1A4AC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14" name="Picture 3">
            <a:extLst>
              <a:ext uri="{FF2B5EF4-FFF2-40B4-BE49-F238E27FC236}">
                <a16:creationId xmlns:a16="http://schemas.microsoft.com/office/drawing/2014/main" id="{04B13F5A-93F4-4C0C-A6AB-D397F70808AE}"/>
              </a:ext>
            </a:extLst>
          </p:cNvPr>
          <p:cNvPicPr>
            <a:picLocks noChangeAspect="1"/>
          </p:cNvPicPr>
          <p:nvPr/>
        </p:nvPicPr>
        <p:blipFill rotWithShape="1">
          <a:blip r:embed="rId2"/>
          <a:srcRect l="49827"/>
          <a:stretch/>
        </p:blipFill>
        <p:spPr>
          <a:xfrm>
            <a:off x="20" y="10"/>
            <a:ext cx="4762480" cy="6857989"/>
          </a:xfrm>
          <a:prstGeom prst="rect">
            <a:avLst/>
          </a:prstGeom>
        </p:spPr>
      </p:pic>
      <p:sp>
        <p:nvSpPr>
          <p:cNvPr id="11" name="Rectangle 10">
            <a:extLst>
              <a:ext uri="{FF2B5EF4-FFF2-40B4-BE49-F238E27FC236}">
                <a16:creationId xmlns:a16="http://schemas.microsoft.com/office/drawing/2014/main" id="{E128B901-D4EA-4C4D-A150-23D2A6DEC6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3" name="Rectangle 12">
            <a:extLst>
              <a:ext uri="{FF2B5EF4-FFF2-40B4-BE49-F238E27FC236}">
                <a16:creationId xmlns:a16="http://schemas.microsoft.com/office/drawing/2014/main" id="{A760B08A-B322-4C79-AB6D-7E4246352E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Başlık 1">
            <a:extLst>
              <a:ext uri="{FF2B5EF4-FFF2-40B4-BE49-F238E27FC236}">
                <a16:creationId xmlns:a16="http://schemas.microsoft.com/office/drawing/2014/main" id="{0CA523EC-B301-445A-B52D-8C0D09882C2F}"/>
              </a:ext>
            </a:extLst>
          </p:cNvPr>
          <p:cNvSpPr>
            <a:spLocks noGrp="1"/>
          </p:cNvSpPr>
          <p:nvPr>
            <p:ph type="ctrTitle"/>
          </p:nvPr>
        </p:nvSpPr>
        <p:spPr>
          <a:xfrm>
            <a:off x="6215270" y="2360427"/>
            <a:ext cx="4643230" cy="1371601"/>
          </a:xfrm>
        </p:spPr>
        <p:txBody>
          <a:bodyPr>
            <a:normAutofit/>
          </a:bodyPr>
          <a:lstStyle/>
          <a:p>
            <a:r>
              <a:rPr lang="tr-TR" b="1" dirty="0"/>
              <a:t>The</a:t>
            </a:r>
            <a:r>
              <a:rPr lang="en-US" b="1" dirty="0"/>
              <a:t> NERVOUS SYSTEM</a:t>
            </a:r>
            <a:endParaRPr lang="tr-TR" b="1" dirty="0"/>
          </a:p>
        </p:txBody>
      </p:sp>
      <p:sp>
        <p:nvSpPr>
          <p:cNvPr id="3" name="Alt Başlık 2">
            <a:extLst>
              <a:ext uri="{FF2B5EF4-FFF2-40B4-BE49-F238E27FC236}">
                <a16:creationId xmlns:a16="http://schemas.microsoft.com/office/drawing/2014/main" id="{93B96E56-9D27-4C69-898C-2C1A634CEC7D}"/>
              </a:ext>
            </a:extLst>
          </p:cNvPr>
          <p:cNvSpPr>
            <a:spLocks noGrp="1"/>
          </p:cNvSpPr>
          <p:nvPr>
            <p:ph type="subTitle" idx="1"/>
          </p:nvPr>
        </p:nvSpPr>
        <p:spPr>
          <a:xfrm>
            <a:off x="6096000" y="4114800"/>
            <a:ext cx="4762500" cy="1371601"/>
          </a:xfrm>
        </p:spPr>
        <p:txBody>
          <a:bodyPr>
            <a:normAutofit lnSpcReduction="10000"/>
          </a:bodyPr>
          <a:lstStyle/>
          <a:p>
            <a:r>
              <a:rPr lang="tr-TR" dirty="0"/>
              <a:t>-2020-</a:t>
            </a:r>
          </a:p>
          <a:p>
            <a:r>
              <a:rPr lang="tr-TR" dirty="0"/>
              <a:t>-</a:t>
            </a:r>
            <a:r>
              <a:rPr lang="tr-TR" dirty="0" err="1"/>
              <a:t>Internal</a:t>
            </a:r>
            <a:r>
              <a:rPr lang="tr-TR" dirty="0"/>
              <a:t> </a:t>
            </a:r>
            <a:r>
              <a:rPr lang="tr-TR" dirty="0" err="1"/>
              <a:t>Medıcıne</a:t>
            </a:r>
            <a:r>
              <a:rPr lang="tr-TR" dirty="0"/>
              <a:t> </a:t>
            </a:r>
            <a:r>
              <a:rPr lang="tr-TR" dirty="0" smtClean="0"/>
              <a:t>I-</a:t>
            </a:r>
          </a:p>
          <a:p>
            <a:r>
              <a:rPr lang="tr-TR" dirty="0"/>
              <a:t>Prof. Dr. Ebubekir Ceylan</a:t>
            </a:r>
          </a:p>
          <a:p>
            <a:endParaRPr lang="tr-TR" dirty="0"/>
          </a:p>
        </p:txBody>
      </p:sp>
    </p:spTree>
    <p:extLst>
      <p:ext uri="{BB962C8B-B14F-4D97-AF65-F5344CB8AC3E}">
        <p14:creationId xmlns:p14="http://schemas.microsoft.com/office/powerpoint/2010/main" val="1992855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38B78275-295A-9E4F-881A-D000EAD7109B}"/>
              </a:ext>
            </a:extLst>
          </p:cNvPr>
          <p:cNvGraphicFramePr>
            <a:graphicFrameLocks noGrp="1"/>
          </p:cNvGraphicFramePr>
          <p:nvPr>
            <p:ph idx="1"/>
          </p:nvPr>
        </p:nvGraphicFramePr>
        <p:xfrm>
          <a:off x="495300" y="416718"/>
          <a:ext cx="11201400" cy="602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992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7A04A73-389B-A845-A32C-0049D649302D}"/>
              </a:ext>
            </a:extLst>
          </p:cNvPr>
          <p:cNvSpPr>
            <a:spLocks noGrp="1"/>
          </p:cNvSpPr>
          <p:nvPr>
            <p:ph idx="1"/>
          </p:nvPr>
        </p:nvSpPr>
        <p:spPr>
          <a:xfrm>
            <a:off x="152400" y="317500"/>
            <a:ext cx="11201400" cy="6286500"/>
          </a:xfrm>
        </p:spPr>
        <p:txBody>
          <a:bodyPr>
            <a:normAutofit fontScale="70000" lnSpcReduction="20000"/>
          </a:bodyPr>
          <a:lstStyle/>
          <a:p>
            <a:r>
              <a:rPr lang="tr-TR" b="1" dirty="0"/>
              <a:t>FELINE IMMUNODEFICIENCY VIRUS ENCEPHALOPATHY</a:t>
            </a:r>
          </a:p>
          <a:p>
            <a:pPr lvl="1"/>
            <a:r>
              <a:rPr lang="tr-TR" dirty="0" err="1"/>
              <a:t>Neurologic</a:t>
            </a:r>
            <a:r>
              <a:rPr lang="tr-TR" dirty="0"/>
              <a:t> </a:t>
            </a:r>
            <a:r>
              <a:rPr lang="tr-TR" dirty="0" err="1"/>
              <a:t>abnormalities</a:t>
            </a:r>
            <a:r>
              <a:rPr lang="tr-TR" dirty="0"/>
              <a:t> </a:t>
            </a:r>
            <a:r>
              <a:rPr lang="tr-TR" dirty="0" err="1"/>
              <a:t>associated</a:t>
            </a:r>
            <a:r>
              <a:rPr lang="tr-TR" dirty="0"/>
              <a:t> </a:t>
            </a:r>
            <a:r>
              <a:rPr lang="tr-TR" dirty="0" err="1"/>
              <a:t>with</a:t>
            </a:r>
            <a:r>
              <a:rPr lang="tr-TR" dirty="0"/>
              <a:t> </a:t>
            </a:r>
            <a:r>
              <a:rPr lang="tr-TR" dirty="0" err="1"/>
              <a:t>feline</a:t>
            </a:r>
            <a:r>
              <a:rPr lang="tr-TR" dirty="0"/>
              <a:t> </a:t>
            </a:r>
            <a:r>
              <a:rPr lang="tr-TR" dirty="0" err="1"/>
              <a:t>immuno</a:t>
            </a:r>
            <a:r>
              <a:rPr lang="tr-TR" dirty="0"/>
              <a:t>­ </a:t>
            </a:r>
            <a:r>
              <a:rPr lang="tr-TR" dirty="0" err="1"/>
              <a:t>deficiency</a:t>
            </a:r>
            <a:r>
              <a:rPr lang="tr-TR" dirty="0"/>
              <a:t> </a:t>
            </a:r>
            <a:r>
              <a:rPr lang="tr-TR" dirty="0" err="1"/>
              <a:t>virus</a:t>
            </a:r>
            <a:r>
              <a:rPr lang="tr-TR" dirty="0"/>
              <a:t> (FIV) </a:t>
            </a:r>
            <a:r>
              <a:rPr lang="tr-TR" dirty="0" err="1"/>
              <a:t>encephalopathy</a:t>
            </a:r>
            <a:r>
              <a:rPr lang="tr-TR" dirty="0"/>
              <a:t> in </a:t>
            </a:r>
            <a:r>
              <a:rPr lang="tr-TR" dirty="0" err="1"/>
              <a:t>cats</a:t>
            </a:r>
            <a:r>
              <a:rPr lang="tr-TR" dirty="0"/>
              <a:t> </a:t>
            </a:r>
            <a:r>
              <a:rPr lang="tr-TR" dirty="0" err="1"/>
              <a:t>include</a:t>
            </a:r>
            <a:r>
              <a:rPr lang="tr-TR" dirty="0"/>
              <a:t> </a:t>
            </a:r>
            <a:r>
              <a:rPr lang="tr-TR" dirty="0" err="1"/>
              <a:t>behavioral</a:t>
            </a:r>
            <a:r>
              <a:rPr lang="tr-TR" dirty="0"/>
              <a:t> </a:t>
            </a:r>
            <a:r>
              <a:rPr lang="tr-TR" dirty="0" err="1"/>
              <a:t>and</a:t>
            </a:r>
            <a:r>
              <a:rPr lang="tr-TR" dirty="0"/>
              <a:t> </a:t>
            </a:r>
            <a:r>
              <a:rPr lang="tr-TR" dirty="0" err="1"/>
              <a:t>mood</a:t>
            </a:r>
            <a:r>
              <a:rPr lang="tr-TR" dirty="0"/>
              <a:t> </a:t>
            </a:r>
            <a:r>
              <a:rPr lang="tr-TR" dirty="0" err="1"/>
              <a:t>changes</a:t>
            </a:r>
            <a:r>
              <a:rPr lang="tr-TR" dirty="0"/>
              <a:t>, </a:t>
            </a:r>
            <a:r>
              <a:rPr lang="tr-TR" dirty="0" err="1"/>
              <a:t>depression</a:t>
            </a:r>
            <a:r>
              <a:rPr lang="tr-TR" dirty="0"/>
              <a:t>, </a:t>
            </a:r>
            <a:r>
              <a:rPr lang="tr-TR" dirty="0" err="1"/>
              <a:t>persistent</a:t>
            </a:r>
            <a:r>
              <a:rPr lang="tr-TR" dirty="0"/>
              <a:t> </a:t>
            </a:r>
            <a:r>
              <a:rPr lang="tr-TR" dirty="0" err="1"/>
              <a:t>staring</a:t>
            </a:r>
            <a:r>
              <a:rPr lang="tr-TR" dirty="0"/>
              <a:t>, </a:t>
            </a:r>
            <a:r>
              <a:rPr lang="tr-TR" dirty="0" err="1"/>
              <a:t>inappropriate</a:t>
            </a:r>
            <a:r>
              <a:rPr lang="tr-TR" dirty="0"/>
              <a:t> </a:t>
            </a:r>
            <a:r>
              <a:rPr lang="tr-TR" dirty="0" err="1"/>
              <a:t>elimination</a:t>
            </a:r>
            <a:r>
              <a:rPr lang="tr-TR" dirty="0"/>
              <a:t>, </a:t>
            </a:r>
            <a:r>
              <a:rPr lang="tr-TR" dirty="0" err="1"/>
              <a:t>seizures</a:t>
            </a:r>
            <a:r>
              <a:rPr lang="tr-TR" dirty="0"/>
              <a:t>, </a:t>
            </a:r>
            <a:r>
              <a:rPr lang="tr-TR" dirty="0" err="1"/>
              <a:t>twitching</a:t>
            </a:r>
            <a:r>
              <a:rPr lang="tr-TR" dirty="0"/>
              <a:t> of </a:t>
            </a:r>
            <a:r>
              <a:rPr lang="tr-TR" dirty="0" err="1"/>
              <a:t>the</a:t>
            </a:r>
            <a:r>
              <a:rPr lang="tr-TR" dirty="0"/>
              <a:t> </a:t>
            </a:r>
            <a:r>
              <a:rPr lang="tr-TR" dirty="0" err="1"/>
              <a:t>face</a:t>
            </a:r>
            <a:r>
              <a:rPr lang="tr-TR" dirty="0"/>
              <a:t> </a:t>
            </a:r>
            <a:r>
              <a:rPr lang="tr-TR" dirty="0" err="1"/>
              <a:t>and</a:t>
            </a:r>
            <a:r>
              <a:rPr lang="tr-TR" dirty="0"/>
              <a:t> </a:t>
            </a:r>
            <a:r>
              <a:rPr lang="tr-TR" dirty="0" err="1"/>
              <a:t>tongue</a:t>
            </a:r>
            <a:r>
              <a:rPr lang="tr-TR" dirty="0"/>
              <a:t>, </a:t>
            </a:r>
            <a:r>
              <a:rPr lang="tr-TR" dirty="0" err="1"/>
              <a:t>and</a:t>
            </a:r>
            <a:r>
              <a:rPr lang="tr-TR" dirty="0"/>
              <a:t> </a:t>
            </a:r>
            <a:r>
              <a:rPr lang="tr-TR" dirty="0" err="1"/>
              <a:t>occasionally</a:t>
            </a:r>
            <a:r>
              <a:rPr lang="tr-TR" dirty="0"/>
              <a:t> </a:t>
            </a:r>
            <a:r>
              <a:rPr lang="tr-TR" dirty="0" err="1"/>
              <a:t>paresis</a:t>
            </a:r>
            <a:r>
              <a:rPr lang="tr-TR" dirty="0"/>
              <a:t>.</a:t>
            </a:r>
          </a:p>
          <a:p>
            <a:pPr lvl="1"/>
            <a:r>
              <a:rPr lang="tr-TR" dirty="0"/>
              <a:t>CSF </a:t>
            </a:r>
            <a:r>
              <a:rPr lang="tr-TR" dirty="0" err="1"/>
              <a:t>analysis</a:t>
            </a:r>
            <a:r>
              <a:rPr lang="tr-TR" dirty="0"/>
              <a:t> </a:t>
            </a:r>
            <a:r>
              <a:rPr lang="tr-TR" dirty="0" err="1"/>
              <a:t>reveals</a:t>
            </a:r>
            <a:r>
              <a:rPr lang="tr-TR" dirty="0"/>
              <a:t> an </a:t>
            </a:r>
            <a:r>
              <a:rPr lang="tr-TR" dirty="0" err="1"/>
              <a:t>increase</a:t>
            </a:r>
            <a:r>
              <a:rPr lang="tr-TR" dirty="0"/>
              <a:t> in </a:t>
            </a:r>
            <a:r>
              <a:rPr lang="tr-TR" dirty="0" err="1"/>
              <a:t>lymphocytes</a:t>
            </a:r>
            <a:r>
              <a:rPr lang="tr-TR" dirty="0"/>
              <a:t> </a:t>
            </a:r>
            <a:r>
              <a:rPr lang="tr-TR" dirty="0" err="1"/>
              <a:t>and</a:t>
            </a:r>
            <a:r>
              <a:rPr lang="tr-TR" dirty="0"/>
              <a:t> normal </a:t>
            </a:r>
            <a:r>
              <a:rPr lang="tr-TR" dirty="0" err="1"/>
              <a:t>or</a:t>
            </a:r>
            <a:r>
              <a:rPr lang="tr-TR" dirty="0"/>
              <a:t> </a:t>
            </a:r>
            <a:r>
              <a:rPr lang="tr-TR" dirty="0" err="1"/>
              <a:t>only</a:t>
            </a:r>
            <a:r>
              <a:rPr lang="tr-TR" dirty="0"/>
              <a:t> </a:t>
            </a:r>
            <a:r>
              <a:rPr lang="tr-TR" dirty="0" err="1"/>
              <a:t>slightly</a:t>
            </a:r>
            <a:r>
              <a:rPr lang="tr-TR" dirty="0"/>
              <a:t> </a:t>
            </a:r>
            <a:r>
              <a:rPr lang="tr-TR" dirty="0" err="1"/>
              <a:t>increased</a:t>
            </a:r>
            <a:r>
              <a:rPr lang="tr-TR" dirty="0"/>
              <a:t> CSF protein </a:t>
            </a:r>
            <a:r>
              <a:rPr lang="tr-TR" dirty="0" err="1"/>
              <a:t>concentration</a:t>
            </a:r>
            <a:r>
              <a:rPr lang="tr-TR" dirty="0"/>
              <a:t>. FIV </a:t>
            </a:r>
            <a:r>
              <a:rPr lang="tr-TR" dirty="0" err="1"/>
              <a:t>antibodies</a:t>
            </a:r>
            <a:r>
              <a:rPr lang="tr-TR" dirty="0"/>
              <a:t> can be </a:t>
            </a:r>
            <a:r>
              <a:rPr lang="tr-TR" dirty="0" err="1"/>
              <a:t>demonstrated</a:t>
            </a:r>
            <a:r>
              <a:rPr lang="tr-TR" dirty="0"/>
              <a:t> in </a:t>
            </a:r>
            <a:r>
              <a:rPr lang="tr-TR" dirty="0" err="1"/>
              <a:t>the</a:t>
            </a:r>
            <a:r>
              <a:rPr lang="tr-TR" dirty="0"/>
              <a:t> CSF of </a:t>
            </a:r>
            <a:r>
              <a:rPr lang="tr-TR" dirty="0" err="1"/>
              <a:t>most</a:t>
            </a:r>
            <a:r>
              <a:rPr lang="tr-TR" dirty="0"/>
              <a:t> </a:t>
            </a:r>
            <a:r>
              <a:rPr lang="tr-TR" dirty="0" err="1"/>
              <a:t>affected</a:t>
            </a:r>
            <a:r>
              <a:rPr lang="tr-TR" dirty="0"/>
              <a:t> </a:t>
            </a:r>
            <a:r>
              <a:rPr lang="tr-TR" dirty="0" err="1"/>
              <a:t>cats</a:t>
            </a:r>
            <a:r>
              <a:rPr lang="tr-TR" dirty="0"/>
              <a:t>. </a:t>
            </a:r>
          </a:p>
          <a:p>
            <a:r>
              <a:rPr lang="tr-TR" b="1" dirty="0"/>
              <a:t>BACTERIAL MENINGOENCEPHALOMYELITIS</a:t>
            </a:r>
          </a:p>
          <a:p>
            <a:pPr lvl="1"/>
            <a:r>
              <a:rPr lang="tr-TR" dirty="0" err="1"/>
              <a:t>Bacterial</a:t>
            </a:r>
            <a:r>
              <a:rPr lang="tr-TR" dirty="0"/>
              <a:t> </a:t>
            </a:r>
            <a:r>
              <a:rPr lang="tr-TR" dirty="0" err="1"/>
              <a:t>infections</a:t>
            </a:r>
            <a:r>
              <a:rPr lang="tr-TR" dirty="0"/>
              <a:t> of </a:t>
            </a:r>
            <a:r>
              <a:rPr lang="tr-TR" dirty="0" err="1"/>
              <a:t>the</a:t>
            </a:r>
            <a:r>
              <a:rPr lang="tr-TR" dirty="0"/>
              <a:t> CNS </a:t>
            </a:r>
            <a:r>
              <a:rPr lang="tr-TR" dirty="0" err="1"/>
              <a:t>are</a:t>
            </a:r>
            <a:r>
              <a:rPr lang="tr-TR" dirty="0"/>
              <a:t> </a:t>
            </a:r>
            <a:r>
              <a:rPr lang="tr-TR" dirty="0" err="1"/>
              <a:t>instead</a:t>
            </a:r>
            <a:r>
              <a:rPr lang="tr-TR" dirty="0"/>
              <a:t> </a:t>
            </a:r>
            <a:r>
              <a:rPr lang="tr-TR" dirty="0" err="1"/>
              <a:t>associated</a:t>
            </a:r>
            <a:r>
              <a:rPr lang="tr-TR" dirty="0"/>
              <a:t> </a:t>
            </a:r>
            <a:r>
              <a:rPr lang="tr-TR" dirty="0" err="1"/>
              <a:t>with</a:t>
            </a:r>
            <a:r>
              <a:rPr lang="tr-TR" dirty="0"/>
              <a:t> </a:t>
            </a:r>
            <a:r>
              <a:rPr lang="tr-TR" dirty="0" err="1"/>
              <a:t>the</a:t>
            </a:r>
            <a:r>
              <a:rPr lang="tr-TR" dirty="0"/>
              <a:t> </a:t>
            </a:r>
            <a:r>
              <a:rPr lang="tr-TR" dirty="0" err="1"/>
              <a:t>wide</a:t>
            </a:r>
            <a:r>
              <a:rPr lang="tr-TR" dirty="0"/>
              <a:t> </a:t>
            </a:r>
            <a:r>
              <a:rPr lang="tr-TR" dirty="0" err="1"/>
              <a:t>variety</a:t>
            </a:r>
            <a:r>
              <a:rPr lang="tr-TR" dirty="0"/>
              <a:t> of </a:t>
            </a:r>
            <a:r>
              <a:rPr lang="tr-TR" dirty="0" err="1"/>
              <a:t>organisms</a:t>
            </a:r>
            <a:r>
              <a:rPr lang="tr-TR" dirty="0"/>
              <a:t> </a:t>
            </a:r>
            <a:r>
              <a:rPr lang="tr-TR" dirty="0" err="1"/>
              <a:t>infecting</a:t>
            </a:r>
            <a:r>
              <a:rPr lang="tr-TR" dirty="0"/>
              <a:t> </a:t>
            </a:r>
            <a:r>
              <a:rPr lang="tr-TR" dirty="0" err="1"/>
              <a:t>primary</a:t>
            </a:r>
            <a:r>
              <a:rPr lang="tr-TR" dirty="0"/>
              <a:t> </a:t>
            </a:r>
            <a:r>
              <a:rPr lang="tr-TR" dirty="0" err="1"/>
              <a:t>sites</a:t>
            </a:r>
            <a:r>
              <a:rPr lang="tr-TR" dirty="0"/>
              <a:t>.</a:t>
            </a:r>
          </a:p>
          <a:p>
            <a:pPr lvl="1"/>
            <a:r>
              <a:rPr lang="tr-TR" dirty="0" err="1"/>
              <a:t>Neu­rologic</a:t>
            </a:r>
            <a:r>
              <a:rPr lang="tr-TR" dirty="0"/>
              <a:t> </a:t>
            </a:r>
            <a:r>
              <a:rPr lang="tr-TR" dirty="0" err="1"/>
              <a:t>abnormalities</a:t>
            </a:r>
            <a:r>
              <a:rPr lang="tr-TR" dirty="0"/>
              <a:t> </a:t>
            </a:r>
            <a:r>
              <a:rPr lang="tr-TR" dirty="0" err="1"/>
              <a:t>reflect</a:t>
            </a:r>
            <a:r>
              <a:rPr lang="tr-TR" dirty="0"/>
              <a:t> </a:t>
            </a:r>
            <a:r>
              <a:rPr lang="tr-TR" dirty="0" err="1"/>
              <a:t>the</a:t>
            </a:r>
            <a:r>
              <a:rPr lang="tr-TR" dirty="0"/>
              <a:t> </a:t>
            </a:r>
            <a:r>
              <a:rPr lang="tr-TR" dirty="0" err="1"/>
              <a:t>location</a:t>
            </a:r>
            <a:r>
              <a:rPr lang="tr-TR" dirty="0"/>
              <a:t> of </a:t>
            </a:r>
            <a:r>
              <a:rPr lang="tr-TR" dirty="0" err="1"/>
              <a:t>damaged</a:t>
            </a:r>
            <a:r>
              <a:rPr lang="tr-TR" dirty="0"/>
              <a:t> </a:t>
            </a:r>
            <a:r>
              <a:rPr lang="tr-TR" dirty="0" err="1"/>
              <a:t>paren­chyma</a:t>
            </a:r>
            <a:r>
              <a:rPr lang="tr-TR" dirty="0"/>
              <a:t> </a:t>
            </a:r>
            <a:r>
              <a:rPr lang="tr-TR" dirty="0" err="1"/>
              <a:t>and</a:t>
            </a:r>
            <a:r>
              <a:rPr lang="tr-TR" dirty="0"/>
              <a:t> </a:t>
            </a:r>
            <a:r>
              <a:rPr lang="tr-TR" dirty="0" err="1"/>
              <a:t>may</a:t>
            </a:r>
            <a:r>
              <a:rPr lang="tr-TR" dirty="0"/>
              <a:t> </a:t>
            </a:r>
            <a:r>
              <a:rPr lang="tr-TR" dirty="0" err="1"/>
              <a:t>include</a:t>
            </a:r>
            <a:r>
              <a:rPr lang="tr-TR" dirty="0"/>
              <a:t> </a:t>
            </a:r>
            <a:r>
              <a:rPr lang="tr-TR" dirty="0" err="1"/>
              <a:t>seizures</a:t>
            </a:r>
            <a:r>
              <a:rPr lang="tr-TR" dirty="0"/>
              <a:t>, </a:t>
            </a:r>
            <a:r>
              <a:rPr lang="tr-TR" dirty="0" err="1"/>
              <a:t>coma</a:t>
            </a:r>
            <a:r>
              <a:rPr lang="tr-TR" dirty="0"/>
              <a:t>, </a:t>
            </a:r>
            <a:r>
              <a:rPr lang="tr-TR" dirty="0" err="1"/>
              <a:t>blindness</a:t>
            </a:r>
            <a:r>
              <a:rPr lang="tr-TR" dirty="0"/>
              <a:t>, </a:t>
            </a:r>
            <a:r>
              <a:rPr lang="tr-TR" dirty="0" err="1"/>
              <a:t>nystagmus</a:t>
            </a:r>
            <a:r>
              <a:rPr lang="tr-TR" dirty="0"/>
              <a:t>, </a:t>
            </a:r>
            <a:r>
              <a:rPr lang="tr-TR" dirty="0" err="1"/>
              <a:t>head</a:t>
            </a:r>
            <a:r>
              <a:rPr lang="tr-TR" dirty="0"/>
              <a:t> </a:t>
            </a:r>
            <a:r>
              <a:rPr lang="tr-TR" dirty="0" err="1"/>
              <a:t>tilt</a:t>
            </a:r>
            <a:r>
              <a:rPr lang="tr-TR" dirty="0"/>
              <a:t>, </a:t>
            </a:r>
            <a:r>
              <a:rPr lang="tr-TR" dirty="0" err="1"/>
              <a:t>paresis</a:t>
            </a:r>
            <a:r>
              <a:rPr lang="tr-TR" dirty="0"/>
              <a:t>, </a:t>
            </a:r>
            <a:r>
              <a:rPr lang="tr-TR" dirty="0" err="1"/>
              <a:t>or</a:t>
            </a:r>
            <a:r>
              <a:rPr lang="tr-TR" dirty="0"/>
              <a:t> </a:t>
            </a:r>
            <a:r>
              <a:rPr lang="tr-TR" dirty="0" err="1"/>
              <a:t>paralysis</a:t>
            </a:r>
            <a:r>
              <a:rPr lang="tr-TR" dirty="0"/>
              <a:t>. </a:t>
            </a:r>
          </a:p>
          <a:p>
            <a:pPr lvl="1"/>
            <a:r>
              <a:rPr lang="tr-TR" dirty="0"/>
              <a:t>CSF </a:t>
            </a:r>
            <a:r>
              <a:rPr lang="tr-TR" dirty="0" err="1"/>
              <a:t>analysis</a:t>
            </a:r>
            <a:r>
              <a:rPr lang="tr-TR" dirty="0"/>
              <a:t> </a:t>
            </a:r>
            <a:r>
              <a:rPr lang="tr-TR" dirty="0" err="1"/>
              <a:t>reveals</a:t>
            </a:r>
            <a:r>
              <a:rPr lang="tr-TR" dirty="0"/>
              <a:t> </a:t>
            </a:r>
            <a:r>
              <a:rPr lang="tr-TR" dirty="0" err="1"/>
              <a:t>increased</a:t>
            </a:r>
            <a:r>
              <a:rPr lang="tr-TR" dirty="0"/>
              <a:t> protein </a:t>
            </a:r>
            <a:r>
              <a:rPr lang="tr-TR" dirty="0" err="1"/>
              <a:t>concentration</a:t>
            </a:r>
            <a:r>
              <a:rPr lang="tr-TR" dirty="0"/>
              <a:t> </a:t>
            </a:r>
            <a:r>
              <a:rPr lang="tr-TR" dirty="0" err="1"/>
              <a:t>and</a:t>
            </a:r>
            <a:r>
              <a:rPr lang="tr-TR" dirty="0"/>
              <a:t> a </a:t>
            </a:r>
            <a:r>
              <a:rPr lang="tr-TR" dirty="0" err="1"/>
              <a:t>predominantly</a:t>
            </a:r>
            <a:r>
              <a:rPr lang="tr-TR" dirty="0"/>
              <a:t> </a:t>
            </a:r>
            <a:r>
              <a:rPr lang="tr-TR" dirty="0" err="1"/>
              <a:t>neutrophilic</a:t>
            </a:r>
            <a:r>
              <a:rPr lang="tr-TR" dirty="0"/>
              <a:t> </a:t>
            </a:r>
            <a:r>
              <a:rPr lang="tr-TR" dirty="0" err="1"/>
              <a:t>pleocytosis</a:t>
            </a:r>
            <a:r>
              <a:rPr lang="tr-TR" dirty="0"/>
              <a:t>,  </a:t>
            </a:r>
            <a:r>
              <a:rPr lang="tr-TR" dirty="0" err="1"/>
              <a:t>Neutrophils</a:t>
            </a:r>
            <a:r>
              <a:rPr lang="tr-TR" dirty="0"/>
              <a:t> in </a:t>
            </a:r>
            <a:r>
              <a:rPr lang="tr-TR" dirty="0" err="1"/>
              <a:t>the</a:t>
            </a:r>
            <a:r>
              <a:rPr lang="tr-TR" dirty="0"/>
              <a:t> CSF </a:t>
            </a:r>
            <a:r>
              <a:rPr lang="tr-TR" dirty="0" err="1"/>
              <a:t>may</a:t>
            </a:r>
            <a:r>
              <a:rPr lang="tr-TR" dirty="0"/>
              <a:t> </a:t>
            </a:r>
            <a:r>
              <a:rPr lang="tr-TR" dirty="0" err="1"/>
              <a:t>appear</a:t>
            </a:r>
            <a:r>
              <a:rPr lang="tr-TR" dirty="0"/>
              <a:t> </a:t>
            </a:r>
            <a:r>
              <a:rPr lang="tr-TR" dirty="0" err="1"/>
              <a:t>degenerate</a:t>
            </a:r>
            <a:r>
              <a:rPr lang="tr-TR" dirty="0"/>
              <a:t>, </a:t>
            </a:r>
            <a:r>
              <a:rPr lang="tr-TR" dirty="0" err="1"/>
              <a:t>and</a:t>
            </a:r>
            <a:r>
              <a:rPr lang="tr-TR" dirty="0"/>
              <a:t> </a:t>
            </a:r>
            <a:r>
              <a:rPr lang="tr-TR" dirty="0" err="1"/>
              <a:t>occasionally</a:t>
            </a:r>
            <a:r>
              <a:rPr lang="tr-TR" dirty="0"/>
              <a:t> </a:t>
            </a:r>
            <a:r>
              <a:rPr lang="tr-TR" dirty="0" err="1"/>
              <a:t>intracellular</a:t>
            </a:r>
            <a:r>
              <a:rPr lang="tr-TR" dirty="0"/>
              <a:t> </a:t>
            </a:r>
            <a:r>
              <a:rPr lang="tr-TR" dirty="0" err="1"/>
              <a:t>bacteria</a:t>
            </a:r>
            <a:r>
              <a:rPr lang="tr-TR" dirty="0"/>
              <a:t> </a:t>
            </a:r>
            <a:r>
              <a:rPr lang="tr-TR" dirty="0" err="1"/>
              <a:t>are</a:t>
            </a:r>
            <a:r>
              <a:rPr lang="tr-TR" dirty="0"/>
              <a:t> </a:t>
            </a:r>
            <a:r>
              <a:rPr lang="tr-TR" dirty="0" err="1"/>
              <a:t>seen</a:t>
            </a:r>
            <a:r>
              <a:rPr lang="tr-TR" dirty="0"/>
              <a:t> </a:t>
            </a:r>
          </a:p>
          <a:p>
            <a:r>
              <a:rPr lang="tr-TR" b="1" dirty="0"/>
              <a:t>CANINE DISTEMPER VIRUS</a:t>
            </a:r>
          </a:p>
          <a:p>
            <a:pPr lvl="1"/>
            <a:r>
              <a:rPr lang="tr-TR" dirty="0"/>
              <a:t>Canine </a:t>
            </a:r>
            <a:r>
              <a:rPr lang="tr-TR" dirty="0" err="1"/>
              <a:t>distemper</a:t>
            </a:r>
            <a:r>
              <a:rPr lang="tr-TR" dirty="0"/>
              <a:t> </a:t>
            </a:r>
            <a:r>
              <a:rPr lang="tr-TR" dirty="0" err="1"/>
              <a:t>virus</a:t>
            </a:r>
            <a:r>
              <a:rPr lang="tr-TR" dirty="0"/>
              <a:t> </a:t>
            </a:r>
            <a:r>
              <a:rPr lang="tr-TR" dirty="0" err="1"/>
              <a:t>affects</a:t>
            </a:r>
            <a:r>
              <a:rPr lang="tr-TR" dirty="0"/>
              <a:t> </a:t>
            </a:r>
            <a:r>
              <a:rPr lang="tr-TR" dirty="0" err="1"/>
              <a:t>the</a:t>
            </a:r>
            <a:r>
              <a:rPr lang="tr-TR" dirty="0"/>
              <a:t> CNS of </a:t>
            </a:r>
            <a:r>
              <a:rPr lang="tr-TR" dirty="0" err="1"/>
              <a:t>dogs</a:t>
            </a:r>
            <a:r>
              <a:rPr lang="tr-TR" dirty="0"/>
              <a:t>. </a:t>
            </a:r>
          </a:p>
          <a:p>
            <a:pPr lvl="1"/>
            <a:r>
              <a:rPr lang="tr-TR" dirty="0" err="1"/>
              <a:t>Neurologic</a:t>
            </a:r>
            <a:r>
              <a:rPr lang="tr-TR" dirty="0"/>
              <a:t> </a:t>
            </a:r>
            <a:r>
              <a:rPr lang="tr-TR" dirty="0" err="1"/>
              <a:t>signs</a:t>
            </a:r>
            <a:r>
              <a:rPr lang="tr-TR" dirty="0"/>
              <a:t> </a:t>
            </a:r>
            <a:r>
              <a:rPr lang="tr-TR" dirty="0" err="1"/>
              <a:t>begin</a:t>
            </a:r>
            <a:r>
              <a:rPr lang="tr-TR" dirty="0"/>
              <a:t> 1 </a:t>
            </a:r>
            <a:r>
              <a:rPr lang="tr-TR" dirty="0" err="1"/>
              <a:t>to</a:t>
            </a:r>
            <a:r>
              <a:rPr lang="tr-TR" dirty="0"/>
              <a:t> 3 </a:t>
            </a:r>
            <a:r>
              <a:rPr lang="tr-TR" dirty="0" err="1"/>
              <a:t>weeks</a:t>
            </a:r>
            <a:r>
              <a:rPr lang="tr-TR" dirty="0"/>
              <a:t> </a:t>
            </a:r>
            <a:r>
              <a:rPr lang="tr-TR" dirty="0" err="1"/>
              <a:t>after</a:t>
            </a:r>
            <a:r>
              <a:rPr lang="tr-TR" dirty="0"/>
              <a:t> </a:t>
            </a:r>
            <a:r>
              <a:rPr lang="tr-TR" dirty="0" err="1"/>
              <a:t>dogs</a:t>
            </a:r>
            <a:r>
              <a:rPr lang="tr-TR" dirty="0"/>
              <a:t> start </a:t>
            </a:r>
            <a:r>
              <a:rPr lang="tr-TR" dirty="0" err="1"/>
              <a:t>to</a:t>
            </a:r>
            <a:r>
              <a:rPr lang="tr-TR" dirty="0"/>
              <a:t> </a:t>
            </a:r>
            <a:r>
              <a:rPr lang="tr-TR" dirty="0" err="1"/>
              <a:t>recover</a:t>
            </a:r>
            <a:r>
              <a:rPr lang="tr-TR" dirty="0"/>
              <a:t> </a:t>
            </a:r>
            <a:r>
              <a:rPr lang="tr-TR" dirty="0" err="1"/>
              <a:t>from</a:t>
            </a:r>
            <a:r>
              <a:rPr lang="tr-TR" dirty="0"/>
              <a:t> </a:t>
            </a:r>
            <a:r>
              <a:rPr lang="tr-TR" dirty="0" err="1"/>
              <a:t>systemic</a:t>
            </a:r>
            <a:r>
              <a:rPr lang="tr-TR" dirty="0"/>
              <a:t> </a:t>
            </a:r>
            <a:r>
              <a:rPr lang="tr-TR" dirty="0" err="1"/>
              <a:t>illness</a:t>
            </a:r>
            <a:r>
              <a:rPr lang="tr-TR" dirty="0"/>
              <a:t> </a:t>
            </a:r>
            <a:r>
              <a:rPr lang="tr-TR" dirty="0" err="1"/>
              <a:t>and</a:t>
            </a:r>
            <a:r>
              <a:rPr lang="tr-TR" dirty="0"/>
              <a:t> </a:t>
            </a:r>
            <a:r>
              <a:rPr lang="tr-TR" dirty="0" err="1"/>
              <a:t>may</a:t>
            </a:r>
            <a:r>
              <a:rPr lang="tr-TR" dirty="0"/>
              <a:t> </a:t>
            </a:r>
            <a:r>
              <a:rPr lang="tr-TR" dirty="0" err="1"/>
              <a:t>include</a:t>
            </a:r>
            <a:r>
              <a:rPr lang="tr-TR" dirty="0"/>
              <a:t> </a:t>
            </a:r>
            <a:r>
              <a:rPr lang="tr-TR" dirty="0" err="1"/>
              <a:t>dementia</a:t>
            </a:r>
            <a:r>
              <a:rPr lang="tr-TR" dirty="0"/>
              <a:t>, </a:t>
            </a:r>
            <a:r>
              <a:rPr lang="tr-TR" dirty="0" err="1"/>
              <a:t>disorientation</a:t>
            </a:r>
            <a:r>
              <a:rPr lang="tr-TR" dirty="0"/>
              <a:t>, </a:t>
            </a:r>
            <a:r>
              <a:rPr lang="tr-TR" dirty="0" err="1"/>
              <a:t>seizures</a:t>
            </a:r>
            <a:r>
              <a:rPr lang="tr-TR" dirty="0"/>
              <a:t>, </a:t>
            </a:r>
            <a:r>
              <a:rPr lang="tr-TR" dirty="0" err="1"/>
              <a:t>cerebellar</a:t>
            </a:r>
            <a:r>
              <a:rPr lang="tr-TR" dirty="0"/>
              <a:t> </a:t>
            </a:r>
            <a:r>
              <a:rPr lang="tr-TR" dirty="0" err="1"/>
              <a:t>or</a:t>
            </a:r>
            <a:r>
              <a:rPr lang="tr-TR" dirty="0"/>
              <a:t> </a:t>
            </a:r>
            <a:r>
              <a:rPr lang="tr-TR" dirty="0" err="1"/>
              <a:t>ves</a:t>
            </a:r>
            <a:r>
              <a:rPr lang="tr-TR" dirty="0"/>
              <a:t>­ </a:t>
            </a:r>
            <a:r>
              <a:rPr lang="tr-TR" dirty="0" err="1"/>
              <a:t>tibular</a:t>
            </a:r>
            <a:r>
              <a:rPr lang="tr-TR" dirty="0"/>
              <a:t> </a:t>
            </a:r>
            <a:r>
              <a:rPr lang="tr-TR" dirty="0" err="1"/>
              <a:t>signs</a:t>
            </a:r>
            <a:r>
              <a:rPr lang="tr-TR" dirty="0"/>
              <a:t>, </a:t>
            </a:r>
            <a:r>
              <a:rPr lang="tr-TR" dirty="0" err="1"/>
              <a:t>tetraparesis</a:t>
            </a:r>
            <a:r>
              <a:rPr lang="tr-TR" dirty="0"/>
              <a:t>, </a:t>
            </a:r>
            <a:r>
              <a:rPr lang="tr-TR" dirty="0" err="1"/>
              <a:t>and</a:t>
            </a:r>
            <a:r>
              <a:rPr lang="tr-TR" dirty="0"/>
              <a:t> </a:t>
            </a:r>
            <a:r>
              <a:rPr lang="tr-TR" dirty="0" err="1"/>
              <a:t>ataxia</a:t>
            </a:r>
            <a:r>
              <a:rPr lang="tr-TR" dirty="0"/>
              <a:t>. </a:t>
            </a:r>
            <a:r>
              <a:rPr lang="tr-TR" dirty="0" err="1"/>
              <a:t>Neck</a:t>
            </a:r>
            <a:r>
              <a:rPr lang="tr-TR" dirty="0"/>
              <a:t> </a:t>
            </a:r>
            <a:r>
              <a:rPr lang="tr-TR" dirty="0" err="1"/>
              <a:t>pain</a:t>
            </a:r>
            <a:r>
              <a:rPr lang="tr-TR" dirty="0"/>
              <a:t> is </a:t>
            </a:r>
            <a:r>
              <a:rPr lang="tr-TR" dirty="0" err="1"/>
              <a:t>uncom­mon</a:t>
            </a:r>
            <a:r>
              <a:rPr lang="tr-TR" dirty="0"/>
              <a:t>. </a:t>
            </a:r>
            <a:r>
              <a:rPr lang="tr-TR" dirty="0" err="1"/>
              <a:t>Seizures</a:t>
            </a:r>
            <a:r>
              <a:rPr lang="tr-TR" dirty="0"/>
              <a:t> can be of </a:t>
            </a:r>
            <a:r>
              <a:rPr lang="tr-TR" dirty="0" err="1"/>
              <a:t>any</a:t>
            </a:r>
            <a:r>
              <a:rPr lang="tr-TR" dirty="0"/>
              <a:t> </a:t>
            </a:r>
            <a:r>
              <a:rPr lang="tr-TR" dirty="0" err="1"/>
              <a:t>type</a:t>
            </a:r>
            <a:r>
              <a:rPr lang="tr-TR" dirty="0"/>
              <a:t>, </a:t>
            </a:r>
            <a:r>
              <a:rPr lang="tr-TR" dirty="0" err="1"/>
              <a:t>depending</a:t>
            </a:r>
            <a:r>
              <a:rPr lang="tr-TR" dirty="0"/>
              <a:t> on </a:t>
            </a:r>
            <a:r>
              <a:rPr lang="tr-TR" dirty="0" err="1"/>
              <a:t>the</a:t>
            </a:r>
            <a:r>
              <a:rPr lang="tr-TR" dirty="0"/>
              <a:t> </a:t>
            </a:r>
            <a:r>
              <a:rPr lang="tr-TR" dirty="0" err="1"/>
              <a:t>region</a:t>
            </a:r>
            <a:r>
              <a:rPr lang="tr-TR" dirty="0"/>
              <a:t> of </a:t>
            </a:r>
            <a:r>
              <a:rPr lang="tr-TR" dirty="0" err="1"/>
              <a:t>the</a:t>
            </a:r>
            <a:r>
              <a:rPr lang="tr-TR" dirty="0"/>
              <a:t> </a:t>
            </a:r>
            <a:r>
              <a:rPr lang="tr-TR" dirty="0" err="1"/>
              <a:t>brain</a:t>
            </a:r>
            <a:r>
              <a:rPr lang="tr-TR" dirty="0"/>
              <a:t> </a:t>
            </a:r>
            <a:r>
              <a:rPr lang="tr-TR" dirty="0" err="1"/>
              <a:t>affected</a:t>
            </a:r>
            <a:r>
              <a:rPr lang="tr-TR" dirty="0"/>
              <a:t>, but "</a:t>
            </a:r>
            <a:r>
              <a:rPr lang="tr-TR" dirty="0" err="1"/>
              <a:t>chewing</a:t>
            </a:r>
            <a:r>
              <a:rPr lang="tr-TR" dirty="0"/>
              <a:t> </a:t>
            </a:r>
            <a:r>
              <a:rPr lang="tr-TR" dirty="0" err="1"/>
              <a:t>gum</a:t>
            </a:r>
            <a:r>
              <a:rPr lang="tr-TR" dirty="0"/>
              <a:t>" </a:t>
            </a:r>
            <a:r>
              <a:rPr lang="tr-TR" dirty="0" err="1"/>
              <a:t>seizures</a:t>
            </a:r>
            <a:r>
              <a:rPr lang="tr-TR" dirty="0"/>
              <a:t> </a:t>
            </a:r>
            <a:r>
              <a:rPr lang="tr-TR" dirty="0" err="1"/>
              <a:t>caused</a:t>
            </a:r>
            <a:r>
              <a:rPr lang="tr-TR" dirty="0"/>
              <a:t> </a:t>
            </a:r>
            <a:r>
              <a:rPr lang="tr-TR" dirty="0" err="1"/>
              <a:t>by</a:t>
            </a:r>
            <a:r>
              <a:rPr lang="tr-TR" dirty="0"/>
              <a:t> </a:t>
            </a:r>
            <a:r>
              <a:rPr lang="tr-TR" dirty="0" err="1"/>
              <a:t>polioencephalomalacia</a:t>
            </a:r>
            <a:r>
              <a:rPr lang="tr-TR" dirty="0"/>
              <a:t> of </a:t>
            </a:r>
            <a:r>
              <a:rPr lang="tr-TR" dirty="0" err="1"/>
              <a:t>the</a:t>
            </a:r>
            <a:r>
              <a:rPr lang="tr-TR" dirty="0"/>
              <a:t> </a:t>
            </a:r>
            <a:r>
              <a:rPr lang="tr-TR" dirty="0" err="1"/>
              <a:t>temporal</a:t>
            </a:r>
            <a:r>
              <a:rPr lang="tr-TR" dirty="0"/>
              <a:t> </a:t>
            </a:r>
            <a:r>
              <a:rPr lang="tr-TR" dirty="0" err="1"/>
              <a:t>lobes</a:t>
            </a:r>
            <a:r>
              <a:rPr lang="tr-TR" dirty="0"/>
              <a:t> </a:t>
            </a:r>
            <a:r>
              <a:rPr lang="tr-TR" dirty="0" err="1"/>
              <a:t>are</a:t>
            </a:r>
            <a:r>
              <a:rPr lang="tr-TR" dirty="0"/>
              <a:t> </a:t>
            </a:r>
            <a:r>
              <a:rPr lang="tr-TR" dirty="0" err="1"/>
              <a:t>commonly</a:t>
            </a:r>
            <a:r>
              <a:rPr lang="tr-TR" dirty="0"/>
              <a:t> </a:t>
            </a:r>
            <a:r>
              <a:rPr lang="tr-TR" dirty="0" err="1"/>
              <a:t>described</a:t>
            </a:r>
            <a:r>
              <a:rPr lang="tr-TR" dirty="0"/>
              <a:t>. </a:t>
            </a:r>
          </a:p>
          <a:p>
            <a:pPr lvl="1"/>
            <a:r>
              <a:rPr lang="tr-TR" dirty="0" err="1"/>
              <a:t>Myoclonus</a:t>
            </a:r>
            <a:r>
              <a:rPr lang="tr-TR" dirty="0"/>
              <a:t>, a </a:t>
            </a:r>
            <a:r>
              <a:rPr lang="tr-TR" dirty="0" err="1"/>
              <a:t>repetitive</a:t>
            </a:r>
            <a:r>
              <a:rPr lang="tr-TR" dirty="0"/>
              <a:t> </a:t>
            </a:r>
            <a:r>
              <a:rPr lang="tr-TR" dirty="0" err="1"/>
              <a:t>rhythmic</a:t>
            </a:r>
            <a:r>
              <a:rPr lang="tr-TR" dirty="0"/>
              <a:t> </a:t>
            </a:r>
            <a:r>
              <a:rPr lang="tr-TR" dirty="0" err="1"/>
              <a:t>contraction</a:t>
            </a:r>
            <a:r>
              <a:rPr lang="tr-TR" dirty="0"/>
              <a:t> of a </a:t>
            </a:r>
            <a:r>
              <a:rPr lang="tr-TR" dirty="0" err="1"/>
              <a:t>group</a:t>
            </a:r>
            <a:r>
              <a:rPr lang="tr-TR" dirty="0"/>
              <a:t> of </a:t>
            </a:r>
            <a:r>
              <a:rPr lang="tr-TR" dirty="0" err="1"/>
              <a:t>muscles</a:t>
            </a:r>
            <a:r>
              <a:rPr lang="tr-TR" dirty="0"/>
              <a:t> </a:t>
            </a:r>
            <a:r>
              <a:rPr lang="tr-TR" dirty="0" err="1"/>
              <a:t>resulting</a:t>
            </a:r>
            <a:r>
              <a:rPr lang="tr-TR" dirty="0"/>
              <a:t> in </a:t>
            </a:r>
            <a:r>
              <a:rPr lang="tr-TR" dirty="0" err="1"/>
              <a:t>repetitive</a:t>
            </a:r>
            <a:r>
              <a:rPr lang="tr-TR" dirty="0"/>
              <a:t> </a:t>
            </a:r>
            <a:r>
              <a:rPr lang="tr-TR" dirty="0" err="1"/>
              <a:t>flexion</a:t>
            </a:r>
            <a:r>
              <a:rPr lang="tr-TR" dirty="0"/>
              <a:t> of a </a:t>
            </a:r>
            <a:r>
              <a:rPr lang="tr-TR" dirty="0" err="1"/>
              <a:t>limb</a:t>
            </a:r>
            <a:r>
              <a:rPr lang="tr-TR" dirty="0"/>
              <a:t> </a:t>
            </a:r>
            <a:r>
              <a:rPr lang="tr-TR" dirty="0" err="1"/>
              <a:t>or</a:t>
            </a:r>
            <a:r>
              <a:rPr lang="tr-TR" dirty="0"/>
              <a:t> </a:t>
            </a:r>
            <a:r>
              <a:rPr lang="tr-TR" dirty="0" err="1"/>
              <a:t>contractions</a:t>
            </a:r>
            <a:r>
              <a:rPr lang="tr-TR" dirty="0"/>
              <a:t> of </a:t>
            </a:r>
            <a:r>
              <a:rPr lang="tr-TR" dirty="0" err="1"/>
              <a:t>the</a:t>
            </a:r>
            <a:r>
              <a:rPr lang="tr-TR" dirty="0"/>
              <a:t> </a:t>
            </a:r>
            <a:r>
              <a:rPr lang="tr-TR" dirty="0" err="1"/>
              <a:t>muscles</a:t>
            </a:r>
            <a:r>
              <a:rPr lang="tr-TR" dirty="0"/>
              <a:t> of </a:t>
            </a:r>
            <a:r>
              <a:rPr lang="tr-TR" dirty="0" err="1"/>
              <a:t>mastication</a:t>
            </a:r>
            <a:r>
              <a:rPr lang="tr-TR" dirty="0"/>
              <a:t>, is </a:t>
            </a:r>
            <a:r>
              <a:rPr lang="tr-TR" dirty="0" err="1"/>
              <a:t>often</a:t>
            </a:r>
            <a:r>
              <a:rPr lang="tr-TR" dirty="0"/>
              <a:t> </a:t>
            </a:r>
            <a:r>
              <a:rPr lang="tr-TR" dirty="0" err="1"/>
              <a:t>referred</a:t>
            </a:r>
            <a:r>
              <a:rPr lang="tr-TR" dirty="0"/>
              <a:t> </a:t>
            </a:r>
            <a:r>
              <a:rPr lang="tr-TR" dirty="0" err="1"/>
              <a:t>to</a:t>
            </a:r>
            <a:r>
              <a:rPr lang="tr-TR" dirty="0"/>
              <a:t> as </a:t>
            </a:r>
            <a:r>
              <a:rPr lang="tr-TR" dirty="0" err="1"/>
              <a:t>distemper</a:t>
            </a:r>
            <a:r>
              <a:rPr lang="tr-TR" dirty="0"/>
              <a:t> </a:t>
            </a:r>
            <a:r>
              <a:rPr lang="tr-TR" dirty="0" err="1"/>
              <a:t>chorea</a:t>
            </a:r>
            <a:r>
              <a:rPr lang="tr-TR" dirty="0"/>
              <a:t> </a:t>
            </a:r>
            <a:r>
              <a:rPr lang="tr-TR" dirty="0" err="1"/>
              <a:t>and</a:t>
            </a:r>
            <a:r>
              <a:rPr lang="tr-TR" dirty="0"/>
              <a:t> is </a:t>
            </a:r>
            <a:r>
              <a:rPr lang="tr-TR" dirty="0" err="1"/>
              <a:t>very</a:t>
            </a:r>
            <a:r>
              <a:rPr lang="tr-TR" dirty="0"/>
              <a:t> </a:t>
            </a:r>
            <a:r>
              <a:rPr lang="tr-TR" dirty="0" err="1"/>
              <a:t>common</a:t>
            </a:r>
            <a:r>
              <a:rPr lang="tr-TR" dirty="0"/>
              <a:t> in </a:t>
            </a:r>
            <a:r>
              <a:rPr lang="tr-TR" dirty="0" err="1"/>
              <a:t>dogs</a:t>
            </a:r>
            <a:r>
              <a:rPr lang="tr-TR" dirty="0"/>
              <a:t> </a:t>
            </a:r>
            <a:r>
              <a:rPr lang="tr-TR" dirty="0" err="1"/>
              <a:t>with</a:t>
            </a:r>
            <a:r>
              <a:rPr lang="tr-TR" dirty="0"/>
              <a:t> </a:t>
            </a:r>
            <a:r>
              <a:rPr lang="tr-TR" dirty="0" err="1"/>
              <a:t>distemper</a:t>
            </a:r>
            <a:r>
              <a:rPr lang="tr-TR" dirty="0"/>
              <a:t> </a:t>
            </a:r>
            <a:r>
              <a:rPr lang="tr-TR" dirty="0" err="1"/>
              <a:t>encephalomyelitis</a:t>
            </a:r>
            <a:r>
              <a:rPr lang="tr-TR" dirty="0"/>
              <a:t>. </a:t>
            </a:r>
          </a:p>
          <a:p>
            <a:r>
              <a:rPr lang="tr-TR" b="1" dirty="0"/>
              <a:t>RABIES</a:t>
            </a:r>
          </a:p>
          <a:p>
            <a:pPr lvl="1"/>
            <a:r>
              <a:rPr lang="tr-TR" dirty="0" err="1"/>
              <a:t>Rabies</a:t>
            </a:r>
            <a:r>
              <a:rPr lang="tr-TR" dirty="0"/>
              <a:t> </a:t>
            </a:r>
            <a:r>
              <a:rPr lang="tr-TR" dirty="0" err="1"/>
              <a:t>virus</a:t>
            </a:r>
            <a:r>
              <a:rPr lang="tr-TR" dirty="0"/>
              <a:t> </a:t>
            </a:r>
            <a:r>
              <a:rPr lang="tr-TR" dirty="0" err="1"/>
              <a:t>infection</a:t>
            </a:r>
            <a:r>
              <a:rPr lang="tr-TR" dirty="0"/>
              <a:t> in </a:t>
            </a:r>
            <a:r>
              <a:rPr lang="tr-TR" dirty="0" err="1"/>
              <a:t>dogs</a:t>
            </a:r>
            <a:r>
              <a:rPr lang="tr-TR" dirty="0"/>
              <a:t> </a:t>
            </a:r>
            <a:r>
              <a:rPr lang="tr-TR" dirty="0" err="1"/>
              <a:t>and</a:t>
            </a:r>
            <a:r>
              <a:rPr lang="tr-TR" dirty="0"/>
              <a:t> </a:t>
            </a:r>
            <a:r>
              <a:rPr lang="tr-TR" dirty="0" err="1"/>
              <a:t>cats</a:t>
            </a:r>
            <a:r>
              <a:rPr lang="tr-TR" dirty="0"/>
              <a:t> is </a:t>
            </a:r>
            <a:r>
              <a:rPr lang="tr-TR" dirty="0" err="1"/>
              <a:t>almost</a:t>
            </a:r>
            <a:r>
              <a:rPr lang="tr-TR" dirty="0"/>
              <a:t> </a:t>
            </a:r>
            <a:r>
              <a:rPr lang="tr-TR" dirty="0" err="1"/>
              <a:t>always</a:t>
            </a:r>
            <a:r>
              <a:rPr lang="tr-TR" dirty="0"/>
              <a:t> </a:t>
            </a:r>
            <a:r>
              <a:rPr lang="tr-TR" dirty="0" err="1"/>
              <a:t>the</a:t>
            </a:r>
            <a:r>
              <a:rPr lang="tr-TR" dirty="0"/>
              <a:t> </a:t>
            </a:r>
            <a:r>
              <a:rPr lang="tr-TR" dirty="0" err="1"/>
              <a:t>result</a:t>
            </a:r>
            <a:r>
              <a:rPr lang="tr-TR" dirty="0"/>
              <a:t> of a bite </a:t>
            </a:r>
            <a:r>
              <a:rPr lang="tr-TR" dirty="0" err="1"/>
              <a:t>from</a:t>
            </a:r>
            <a:r>
              <a:rPr lang="tr-TR" dirty="0"/>
              <a:t> an </a:t>
            </a:r>
            <a:r>
              <a:rPr lang="tr-TR" dirty="0" err="1"/>
              <a:t>infected</a:t>
            </a:r>
            <a:r>
              <a:rPr lang="tr-TR" dirty="0"/>
              <a:t> </a:t>
            </a:r>
            <a:r>
              <a:rPr lang="tr-TR" dirty="0" err="1"/>
              <a:t>animal</a:t>
            </a:r>
            <a:r>
              <a:rPr lang="tr-TR" dirty="0"/>
              <a:t> </a:t>
            </a:r>
            <a:r>
              <a:rPr lang="tr-TR" dirty="0" err="1"/>
              <a:t>that</a:t>
            </a:r>
            <a:r>
              <a:rPr lang="tr-TR" dirty="0"/>
              <a:t> has </a:t>
            </a:r>
            <a:r>
              <a:rPr lang="tr-TR" dirty="0" err="1"/>
              <a:t>rabies</a:t>
            </a:r>
            <a:r>
              <a:rPr lang="tr-TR" dirty="0"/>
              <a:t> </a:t>
            </a:r>
            <a:r>
              <a:rPr lang="tr-TR" dirty="0" err="1"/>
              <a:t>virus</a:t>
            </a:r>
            <a:r>
              <a:rPr lang="tr-TR" dirty="0"/>
              <a:t> in </a:t>
            </a:r>
            <a:r>
              <a:rPr lang="tr-TR" dirty="0" err="1"/>
              <a:t>its</a:t>
            </a:r>
            <a:r>
              <a:rPr lang="tr-TR" dirty="0"/>
              <a:t> </a:t>
            </a:r>
            <a:r>
              <a:rPr lang="tr-TR" dirty="0" err="1"/>
              <a:t>saliva</a:t>
            </a:r>
            <a:r>
              <a:rPr lang="tr-TR" dirty="0"/>
              <a:t>. </a:t>
            </a:r>
            <a:r>
              <a:rPr lang="tr-TR" dirty="0" err="1"/>
              <a:t>Most</a:t>
            </a:r>
            <a:r>
              <a:rPr lang="tr-TR" dirty="0"/>
              <a:t> </a:t>
            </a:r>
            <a:r>
              <a:rPr lang="tr-TR" dirty="0" err="1"/>
              <a:t>dogs</a:t>
            </a:r>
            <a:r>
              <a:rPr lang="tr-TR" dirty="0"/>
              <a:t> </a:t>
            </a:r>
            <a:r>
              <a:rPr lang="tr-TR" dirty="0" err="1"/>
              <a:t>and</a:t>
            </a:r>
            <a:r>
              <a:rPr lang="tr-TR" dirty="0"/>
              <a:t> </a:t>
            </a:r>
            <a:r>
              <a:rPr lang="tr-TR" dirty="0" err="1"/>
              <a:t>cats</a:t>
            </a:r>
            <a:r>
              <a:rPr lang="tr-TR" dirty="0"/>
              <a:t> </a:t>
            </a:r>
            <a:r>
              <a:rPr lang="tr-TR" dirty="0" err="1"/>
              <a:t>are</a:t>
            </a:r>
            <a:r>
              <a:rPr lang="tr-TR" dirty="0"/>
              <a:t> </a:t>
            </a:r>
            <a:r>
              <a:rPr lang="tr-TR" dirty="0" err="1"/>
              <a:t>infected</a:t>
            </a:r>
            <a:r>
              <a:rPr lang="tr-TR" dirty="0"/>
              <a:t> </a:t>
            </a:r>
            <a:r>
              <a:rPr lang="tr-TR" dirty="0" err="1"/>
              <a:t>through</a:t>
            </a:r>
            <a:r>
              <a:rPr lang="tr-TR" dirty="0"/>
              <a:t> </a:t>
            </a:r>
            <a:r>
              <a:rPr lang="tr-TR" dirty="0" err="1"/>
              <a:t>contact</a:t>
            </a:r>
            <a:r>
              <a:rPr lang="tr-TR" dirty="0"/>
              <a:t> </a:t>
            </a:r>
            <a:r>
              <a:rPr lang="tr-TR" dirty="0" err="1"/>
              <a:t>with</a:t>
            </a:r>
            <a:r>
              <a:rPr lang="tr-TR" dirty="0"/>
              <a:t> </a:t>
            </a:r>
            <a:r>
              <a:rPr lang="tr-TR" dirty="0" err="1"/>
              <a:t>wildlife</a:t>
            </a:r>
            <a:r>
              <a:rPr lang="tr-TR" dirty="0"/>
              <a:t> </a:t>
            </a:r>
            <a:r>
              <a:rPr lang="tr-TR" dirty="0" err="1"/>
              <a:t>vectors</a:t>
            </a:r>
            <a:r>
              <a:rPr lang="tr-TR" dirty="0"/>
              <a:t> </a:t>
            </a:r>
          </a:p>
          <a:p>
            <a:pPr lvl="1"/>
            <a:r>
              <a:rPr lang="tr-TR" dirty="0" err="1"/>
              <a:t>Definitive</a:t>
            </a:r>
            <a:r>
              <a:rPr lang="tr-TR" dirty="0"/>
              <a:t> </a:t>
            </a:r>
            <a:r>
              <a:rPr lang="tr-TR" dirty="0" err="1"/>
              <a:t>diagnosis</a:t>
            </a:r>
            <a:r>
              <a:rPr lang="tr-TR" dirty="0"/>
              <a:t> of </a:t>
            </a:r>
            <a:r>
              <a:rPr lang="tr-TR" dirty="0" err="1"/>
              <a:t>rabies</a:t>
            </a:r>
            <a:r>
              <a:rPr lang="tr-TR" dirty="0"/>
              <a:t> </a:t>
            </a:r>
            <a:r>
              <a:rPr lang="tr-TR" dirty="0" err="1"/>
              <a:t>encephalitis</a:t>
            </a:r>
            <a:r>
              <a:rPr lang="tr-TR" dirty="0"/>
              <a:t> is </a:t>
            </a:r>
            <a:r>
              <a:rPr lang="tr-TR" dirty="0" err="1"/>
              <a:t>through</a:t>
            </a:r>
            <a:r>
              <a:rPr lang="tr-TR" dirty="0"/>
              <a:t> </a:t>
            </a:r>
            <a:r>
              <a:rPr lang="tr-TR" dirty="0" err="1"/>
              <a:t>the</a:t>
            </a:r>
            <a:r>
              <a:rPr lang="tr-TR" dirty="0"/>
              <a:t> </a:t>
            </a:r>
            <a:r>
              <a:rPr lang="tr-TR" dirty="0" err="1"/>
              <a:t>demonstration</a:t>
            </a:r>
            <a:r>
              <a:rPr lang="tr-TR" dirty="0"/>
              <a:t> of </a:t>
            </a:r>
            <a:r>
              <a:rPr lang="tr-TR" dirty="0" err="1"/>
              <a:t>rabies</a:t>
            </a:r>
            <a:r>
              <a:rPr lang="tr-TR" dirty="0"/>
              <a:t> </a:t>
            </a:r>
            <a:r>
              <a:rPr lang="tr-TR" dirty="0" err="1"/>
              <a:t>virus</a:t>
            </a:r>
            <a:r>
              <a:rPr lang="tr-TR" dirty="0"/>
              <a:t> </a:t>
            </a:r>
            <a:r>
              <a:rPr lang="tr-TR" dirty="0" err="1"/>
              <a:t>antigen</a:t>
            </a:r>
            <a:r>
              <a:rPr lang="tr-TR" dirty="0"/>
              <a:t> </a:t>
            </a:r>
            <a:r>
              <a:rPr lang="tr-TR" dirty="0" err="1"/>
              <a:t>by</a:t>
            </a:r>
            <a:r>
              <a:rPr lang="tr-TR" dirty="0"/>
              <a:t> </a:t>
            </a:r>
            <a:r>
              <a:rPr lang="tr-TR" dirty="0" err="1"/>
              <a:t>immunohistochemical</a:t>
            </a:r>
            <a:r>
              <a:rPr lang="tr-TR" dirty="0"/>
              <a:t> </a:t>
            </a:r>
            <a:r>
              <a:rPr lang="tr-TR" dirty="0" err="1"/>
              <a:t>techniques</a:t>
            </a:r>
            <a:r>
              <a:rPr lang="tr-TR" dirty="0"/>
              <a:t> in </a:t>
            </a:r>
            <a:r>
              <a:rPr lang="tr-TR" dirty="0" err="1"/>
              <a:t>the</a:t>
            </a:r>
            <a:r>
              <a:rPr lang="tr-TR" dirty="0"/>
              <a:t> </a:t>
            </a:r>
            <a:r>
              <a:rPr lang="tr-TR" dirty="0" err="1"/>
              <a:t>brain</a:t>
            </a:r>
            <a:r>
              <a:rPr lang="tr-TR" dirty="0"/>
              <a:t> </a:t>
            </a:r>
            <a:r>
              <a:rPr lang="tr-TR" dirty="0" err="1"/>
              <a:t>tissue</a:t>
            </a:r>
            <a:r>
              <a:rPr lang="tr-TR" dirty="0"/>
              <a:t> (</a:t>
            </a:r>
            <a:r>
              <a:rPr lang="tr-TR" dirty="0" err="1"/>
              <a:t>thalamus</a:t>
            </a:r>
            <a:r>
              <a:rPr lang="tr-TR" dirty="0"/>
              <a:t>, </a:t>
            </a:r>
            <a:r>
              <a:rPr lang="tr-TR" dirty="0" err="1"/>
              <a:t>pons</a:t>
            </a:r>
            <a:r>
              <a:rPr lang="tr-TR" dirty="0"/>
              <a:t>, </a:t>
            </a:r>
            <a:r>
              <a:rPr lang="tr-TR" dirty="0" err="1"/>
              <a:t>and</a:t>
            </a:r>
            <a:r>
              <a:rPr lang="tr-TR" dirty="0"/>
              <a:t> </a:t>
            </a:r>
            <a:r>
              <a:rPr lang="tr-TR" dirty="0" err="1"/>
              <a:t>medulla</a:t>
            </a:r>
            <a:r>
              <a:rPr lang="tr-TR" dirty="0"/>
              <a:t>) of an </a:t>
            </a:r>
            <a:r>
              <a:rPr lang="tr-TR" dirty="0" err="1"/>
              <a:t>infected</a:t>
            </a:r>
            <a:r>
              <a:rPr lang="tr-TR" dirty="0"/>
              <a:t> </a:t>
            </a:r>
            <a:r>
              <a:rPr lang="tr-TR" dirty="0" err="1"/>
              <a:t>animal</a:t>
            </a:r>
            <a:r>
              <a:rPr lang="tr-TR" dirty="0"/>
              <a:t> </a:t>
            </a:r>
            <a:r>
              <a:rPr lang="tr-TR" dirty="0" err="1"/>
              <a:t>postmortem</a:t>
            </a:r>
            <a:r>
              <a:rPr lang="tr-TR" dirty="0"/>
              <a:t>. </a:t>
            </a:r>
          </a:p>
        </p:txBody>
      </p:sp>
    </p:spTree>
    <p:extLst>
      <p:ext uri="{BB962C8B-B14F-4D97-AF65-F5344CB8AC3E}">
        <p14:creationId xmlns:p14="http://schemas.microsoft.com/office/powerpoint/2010/main" val="665687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5C33D6DF-73A5-DB46-B09F-E32DD8B239B7}"/>
              </a:ext>
            </a:extLst>
          </p:cNvPr>
          <p:cNvSpPr>
            <a:spLocks noGrp="1"/>
          </p:cNvSpPr>
          <p:nvPr>
            <p:ph idx="1"/>
          </p:nvPr>
        </p:nvSpPr>
        <p:spPr>
          <a:xfrm>
            <a:off x="393700" y="495300"/>
            <a:ext cx="11341100" cy="5956300"/>
          </a:xfrm>
        </p:spPr>
        <p:txBody>
          <a:bodyPr>
            <a:normAutofit fontScale="62500" lnSpcReduction="20000"/>
          </a:bodyPr>
          <a:lstStyle/>
          <a:p>
            <a:r>
              <a:rPr lang="tr-TR" b="1" dirty="0"/>
              <a:t>FELINE INFECTIOUS PERITONITIS</a:t>
            </a:r>
          </a:p>
          <a:p>
            <a:pPr lvl="1"/>
            <a:r>
              <a:rPr lang="tr-TR" dirty="0" err="1"/>
              <a:t>Progressive</a:t>
            </a:r>
            <a:r>
              <a:rPr lang="tr-TR" dirty="0"/>
              <a:t> </a:t>
            </a:r>
            <a:r>
              <a:rPr lang="tr-TR" dirty="0" err="1"/>
              <a:t>neurologic</a:t>
            </a:r>
            <a:r>
              <a:rPr lang="tr-TR" dirty="0"/>
              <a:t> </a:t>
            </a:r>
            <a:r>
              <a:rPr lang="tr-TR" dirty="0" err="1"/>
              <a:t>involvement</a:t>
            </a:r>
            <a:r>
              <a:rPr lang="tr-TR" dirty="0"/>
              <a:t> is </a:t>
            </a:r>
            <a:r>
              <a:rPr lang="tr-TR" dirty="0" err="1"/>
              <a:t>common</a:t>
            </a:r>
            <a:r>
              <a:rPr lang="tr-TR" dirty="0"/>
              <a:t> in </a:t>
            </a:r>
            <a:r>
              <a:rPr lang="tr-TR" dirty="0" err="1"/>
              <a:t>cats</a:t>
            </a:r>
            <a:r>
              <a:rPr lang="tr-TR" dirty="0"/>
              <a:t> </a:t>
            </a:r>
            <a:r>
              <a:rPr lang="tr-TR" dirty="0" err="1"/>
              <a:t>affected</a:t>
            </a:r>
            <a:r>
              <a:rPr lang="tr-TR" dirty="0"/>
              <a:t> </a:t>
            </a:r>
            <a:r>
              <a:rPr lang="tr-TR" dirty="0" err="1"/>
              <a:t>with</a:t>
            </a:r>
            <a:r>
              <a:rPr lang="tr-TR" dirty="0"/>
              <a:t> </a:t>
            </a:r>
            <a:r>
              <a:rPr lang="tr-TR" dirty="0" err="1"/>
              <a:t>the</a:t>
            </a:r>
            <a:r>
              <a:rPr lang="tr-TR" dirty="0"/>
              <a:t> </a:t>
            </a:r>
            <a:r>
              <a:rPr lang="tr-TR" dirty="0" err="1"/>
              <a:t>dry</a:t>
            </a:r>
            <a:r>
              <a:rPr lang="tr-TR" dirty="0"/>
              <a:t> form of </a:t>
            </a:r>
            <a:r>
              <a:rPr lang="tr-TR" dirty="0" err="1"/>
              <a:t>feline</a:t>
            </a:r>
            <a:r>
              <a:rPr lang="tr-TR" dirty="0"/>
              <a:t> </a:t>
            </a:r>
            <a:r>
              <a:rPr lang="tr-TR" dirty="0" err="1"/>
              <a:t>infectious</a:t>
            </a:r>
            <a:r>
              <a:rPr lang="tr-TR" dirty="0"/>
              <a:t> </a:t>
            </a:r>
            <a:r>
              <a:rPr lang="tr-TR" dirty="0" err="1"/>
              <a:t>peritonitis</a:t>
            </a:r>
            <a:r>
              <a:rPr lang="tr-TR" dirty="0"/>
              <a:t> (FIP). </a:t>
            </a:r>
            <a:r>
              <a:rPr lang="tr-TR" dirty="0" err="1"/>
              <a:t>Neurologic</a:t>
            </a:r>
            <a:r>
              <a:rPr lang="tr-TR" dirty="0"/>
              <a:t> </a:t>
            </a:r>
            <a:r>
              <a:rPr lang="tr-TR" dirty="0" err="1"/>
              <a:t>signs</a:t>
            </a:r>
            <a:r>
              <a:rPr lang="tr-TR" dirty="0"/>
              <a:t> </a:t>
            </a:r>
            <a:r>
              <a:rPr lang="tr-TR" dirty="0" err="1"/>
              <a:t>may</a:t>
            </a:r>
            <a:r>
              <a:rPr lang="tr-TR" dirty="0"/>
              <a:t> </a:t>
            </a:r>
            <a:r>
              <a:rPr lang="tr-TR" dirty="0" err="1"/>
              <a:t>include</a:t>
            </a:r>
            <a:r>
              <a:rPr lang="tr-TR" dirty="0"/>
              <a:t> </a:t>
            </a:r>
            <a:r>
              <a:rPr lang="tr-TR" dirty="0" err="1"/>
              <a:t>seizures</a:t>
            </a:r>
            <a:r>
              <a:rPr lang="tr-TR" dirty="0"/>
              <a:t>, </a:t>
            </a:r>
            <a:r>
              <a:rPr lang="tr-TR" dirty="0" err="1"/>
              <a:t>cerebellar</a:t>
            </a:r>
            <a:r>
              <a:rPr lang="tr-TR" dirty="0"/>
              <a:t> </a:t>
            </a:r>
            <a:r>
              <a:rPr lang="tr-TR" dirty="0" err="1"/>
              <a:t>signs</a:t>
            </a:r>
            <a:r>
              <a:rPr lang="tr-TR" dirty="0"/>
              <a:t>, </a:t>
            </a:r>
            <a:r>
              <a:rPr lang="tr-TR" dirty="0" err="1"/>
              <a:t>vestibular</a:t>
            </a:r>
            <a:r>
              <a:rPr lang="tr-TR" dirty="0"/>
              <a:t> </a:t>
            </a:r>
            <a:r>
              <a:rPr lang="tr-TR" dirty="0" err="1"/>
              <a:t>dysfunction</a:t>
            </a:r>
            <a:r>
              <a:rPr lang="tr-TR" dirty="0"/>
              <a:t>, </a:t>
            </a:r>
            <a:r>
              <a:rPr lang="tr-TR" dirty="0" err="1"/>
              <a:t>and</a:t>
            </a:r>
            <a:r>
              <a:rPr lang="tr-TR" dirty="0"/>
              <a:t> </a:t>
            </a:r>
            <a:r>
              <a:rPr lang="tr-TR" dirty="0" err="1"/>
              <a:t>paresis</a:t>
            </a:r>
            <a:r>
              <a:rPr lang="tr-TR" dirty="0"/>
              <a:t>. </a:t>
            </a:r>
          </a:p>
          <a:p>
            <a:pPr lvl="1"/>
            <a:r>
              <a:rPr lang="tr-TR" dirty="0"/>
              <a:t> MRI </a:t>
            </a:r>
            <a:r>
              <a:rPr lang="tr-TR" dirty="0" err="1"/>
              <a:t>and</a:t>
            </a:r>
            <a:r>
              <a:rPr lang="tr-TR" dirty="0"/>
              <a:t> CT </a:t>
            </a:r>
            <a:r>
              <a:rPr lang="tr-TR" dirty="0" err="1"/>
              <a:t>may</a:t>
            </a:r>
            <a:r>
              <a:rPr lang="tr-TR" dirty="0"/>
              <a:t> </a:t>
            </a:r>
            <a:r>
              <a:rPr lang="tr-TR" dirty="0" err="1"/>
              <a:t>reveal</a:t>
            </a:r>
            <a:r>
              <a:rPr lang="tr-TR" dirty="0"/>
              <a:t> </a:t>
            </a:r>
            <a:r>
              <a:rPr lang="tr-TR" dirty="0" err="1"/>
              <a:t>multifocal</a:t>
            </a:r>
            <a:r>
              <a:rPr lang="tr-TR" dirty="0"/>
              <a:t> </a:t>
            </a:r>
            <a:r>
              <a:rPr lang="tr-TR" dirty="0" err="1"/>
              <a:t>granulomatous</a:t>
            </a:r>
            <a:r>
              <a:rPr lang="tr-TR" dirty="0"/>
              <a:t> </a:t>
            </a:r>
            <a:r>
              <a:rPr lang="tr-TR" dirty="0" err="1"/>
              <a:t>lesions</a:t>
            </a:r>
            <a:r>
              <a:rPr lang="tr-TR" dirty="0"/>
              <a:t> </a:t>
            </a:r>
            <a:r>
              <a:rPr lang="tr-TR" dirty="0" err="1"/>
              <a:t>and</a:t>
            </a:r>
            <a:r>
              <a:rPr lang="tr-TR" dirty="0"/>
              <a:t> </a:t>
            </a:r>
            <a:r>
              <a:rPr lang="tr-TR" dirty="0" err="1"/>
              <a:t>secondary</a:t>
            </a:r>
            <a:r>
              <a:rPr lang="tr-TR" dirty="0"/>
              <a:t> </a:t>
            </a:r>
            <a:r>
              <a:rPr lang="tr-TR" dirty="0" err="1"/>
              <a:t>hydrocephalus</a:t>
            </a:r>
            <a:r>
              <a:rPr lang="tr-TR" dirty="0"/>
              <a:t> </a:t>
            </a:r>
            <a:r>
              <a:rPr lang="tr-TR" dirty="0" err="1"/>
              <a:t>or</a:t>
            </a:r>
            <a:r>
              <a:rPr lang="tr-TR" dirty="0"/>
              <a:t> </a:t>
            </a:r>
            <a:r>
              <a:rPr lang="tr-TR" dirty="0" err="1"/>
              <a:t>may</a:t>
            </a:r>
            <a:r>
              <a:rPr lang="tr-TR" dirty="0"/>
              <a:t> be normal. </a:t>
            </a:r>
            <a:r>
              <a:rPr lang="tr-TR" dirty="0" err="1"/>
              <a:t>Typical</a:t>
            </a:r>
            <a:r>
              <a:rPr lang="tr-TR" dirty="0"/>
              <a:t> </a:t>
            </a:r>
            <a:r>
              <a:rPr lang="tr-TR" dirty="0" err="1"/>
              <a:t>findings</a:t>
            </a:r>
            <a:r>
              <a:rPr lang="tr-TR" dirty="0"/>
              <a:t> on CSF </a:t>
            </a:r>
            <a:r>
              <a:rPr lang="tr-TR" dirty="0" err="1"/>
              <a:t>analysis</a:t>
            </a:r>
            <a:r>
              <a:rPr lang="tr-TR" dirty="0"/>
              <a:t> </a:t>
            </a:r>
            <a:r>
              <a:rPr lang="tr-TR" dirty="0" err="1"/>
              <a:t>include</a:t>
            </a:r>
            <a:r>
              <a:rPr lang="tr-TR" dirty="0"/>
              <a:t> a </a:t>
            </a:r>
            <a:r>
              <a:rPr lang="tr-TR" dirty="0" err="1"/>
              <a:t>marked</a:t>
            </a:r>
            <a:r>
              <a:rPr lang="tr-TR" dirty="0"/>
              <a:t> </a:t>
            </a:r>
            <a:r>
              <a:rPr lang="tr-TR" dirty="0" err="1"/>
              <a:t>neutrophilic</a:t>
            </a:r>
            <a:r>
              <a:rPr lang="tr-TR" dirty="0"/>
              <a:t> </a:t>
            </a:r>
            <a:r>
              <a:rPr lang="tr-TR" dirty="0" err="1"/>
              <a:t>or</a:t>
            </a:r>
            <a:r>
              <a:rPr lang="tr-TR" dirty="0"/>
              <a:t> </a:t>
            </a:r>
            <a:r>
              <a:rPr lang="tr-TR" dirty="0" err="1"/>
              <a:t>pyogranulomatous</a:t>
            </a:r>
            <a:r>
              <a:rPr lang="tr-TR" dirty="0"/>
              <a:t> </a:t>
            </a:r>
            <a:r>
              <a:rPr lang="tr-TR" dirty="0" err="1"/>
              <a:t>pleocytosis</a:t>
            </a:r>
            <a:r>
              <a:rPr lang="tr-TR" dirty="0"/>
              <a:t> </a:t>
            </a:r>
            <a:r>
              <a:rPr lang="tr-TR" dirty="0" err="1"/>
              <a:t>and</a:t>
            </a:r>
            <a:r>
              <a:rPr lang="tr-TR" dirty="0"/>
              <a:t> an </a:t>
            </a:r>
            <a:r>
              <a:rPr lang="tr-TR" dirty="0" err="1"/>
              <a:t>increase</a:t>
            </a:r>
            <a:r>
              <a:rPr lang="tr-TR" dirty="0"/>
              <a:t> in CSF protein </a:t>
            </a:r>
            <a:r>
              <a:rPr lang="tr-TR" dirty="0" err="1"/>
              <a:t>concentration</a:t>
            </a:r>
            <a:r>
              <a:rPr lang="tr-TR" dirty="0"/>
              <a:t>. </a:t>
            </a:r>
            <a:r>
              <a:rPr lang="tr-TR" dirty="0" err="1"/>
              <a:t>Coronavirus</a:t>
            </a:r>
            <a:r>
              <a:rPr lang="tr-TR" dirty="0"/>
              <a:t> </a:t>
            </a:r>
            <a:r>
              <a:rPr lang="tr-TR" dirty="0" err="1"/>
              <a:t>antibody</a:t>
            </a:r>
            <a:r>
              <a:rPr lang="tr-TR" dirty="0"/>
              <a:t> </a:t>
            </a:r>
            <a:r>
              <a:rPr lang="tr-TR" dirty="0" err="1"/>
              <a:t>will</a:t>
            </a:r>
            <a:r>
              <a:rPr lang="tr-TR" dirty="0"/>
              <a:t> </a:t>
            </a:r>
            <a:r>
              <a:rPr lang="tr-TR" dirty="0" err="1"/>
              <a:t>usually</a:t>
            </a:r>
            <a:r>
              <a:rPr lang="tr-TR" dirty="0"/>
              <a:t> be </a:t>
            </a:r>
            <a:r>
              <a:rPr lang="tr-TR" dirty="0" err="1"/>
              <a:t>positive</a:t>
            </a:r>
            <a:r>
              <a:rPr lang="tr-TR" dirty="0"/>
              <a:t> in </a:t>
            </a:r>
            <a:r>
              <a:rPr lang="tr-TR" dirty="0" err="1"/>
              <a:t>the</a:t>
            </a:r>
            <a:r>
              <a:rPr lang="tr-TR" dirty="0"/>
              <a:t> CSF, </a:t>
            </a:r>
            <a:r>
              <a:rPr lang="tr-TR" dirty="0" err="1"/>
              <a:t>and</a:t>
            </a:r>
            <a:r>
              <a:rPr lang="tr-TR" dirty="0"/>
              <a:t> </a:t>
            </a:r>
            <a:r>
              <a:rPr lang="tr-TR" dirty="0" err="1"/>
              <a:t>coronavirus</a:t>
            </a:r>
            <a:r>
              <a:rPr lang="tr-TR" dirty="0"/>
              <a:t> can </a:t>
            </a:r>
            <a:r>
              <a:rPr lang="tr-TR" dirty="0" err="1"/>
              <a:t>sometimes</a:t>
            </a:r>
            <a:r>
              <a:rPr lang="tr-TR" dirty="0"/>
              <a:t> be </a:t>
            </a:r>
            <a:r>
              <a:rPr lang="tr-TR" dirty="0" err="1"/>
              <a:t>detected</a:t>
            </a:r>
            <a:r>
              <a:rPr lang="tr-TR" dirty="0"/>
              <a:t> in </a:t>
            </a:r>
            <a:r>
              <a:rPr lang="tr-TR" dirty="0" err="1"/>
              <a:t>the</a:t>
            </a:r>
            <a:r>
              <a:rPr lang="tr-TR" dirty="0"/>
              <a:t> CSF </a:t>
            </a:r>
            <a:r>
              <a:rPr lang="tr-TR" dirty="0" err="1"/>
              <a:t>and</a:t>
            </a:r>
            <a:r>
              <a:rPr lang="tr-TR" dirty="0"/>
              <a:t> </a:t>
            </a:r>
            <a:r>
              <a:rPr lang="tr-TR" dirty="0" err="1"/>
              <a:t>affected</a:t>
            </a:r>
            <a:r>
              <a:rPr lang="tr-TR" dirty="0"/>
              <a:t> </a:t>
            </a:r>
            <a:r>
              <a:rPr lang="tr-TR" dirty="0" err="1"/>
              <a:t>tissue</a:t>
            </a:r>
            <a:r>
              <a:rPr lang="tr-TR" dirty="0"/>
              <a:t> </a:t>
            </a:r>
            <a:r>
              <a:rPr lang="tr-TR" dirty="0" err="1"/>
              <a:t>using</a:t>
            </a:r>
            <a:r>
              <a:rPr lang="tr-TR" dirty="0"/>
              <a:t> RT-PCR. </a:t>
            </a:r>
          </a:p>
          <a:p>
            <a:r>
              <a:rPr lang="tr-TR" b="1" dirty="0"/>
              <a:t>TOXOPLASMOSIS</a:t>
            </a:r>
          </a:p>
          <a:p>
            <a:pPr lvl="1"/>
            <a:r>
              <a:rPr lang="tr-TR" dirty="0" err="1"/>
              <a:t>Toxoplasma</a:t>
            </a:r>
            <a:r>
              <a:rPr lang="tr-TR" dirty="0"/>
              <a:t> </a:t>
            </a:r>
            <a:r>
              <a:rPr lang="tr-TR" dirty="0" err="1"/>
              <a:t>gondii</a:t>
            </a:r>
            <a:r>
              <a:rPr lang="tr-TR" dirty="0"/>
              <a:t> </a:t>
            </a:r>
            <a:r>
              <a:rPr lang="tr-TR" dirty="0" err="1"/>
              <a:t>infections</a:t>
            </a:r>
            <a:r>
              <a:rPr lang="tr-TR" dirty="0"/>
              <a:t> can be </a:t>
            </a:r>
            <a:r>
              <a:rPr lang="tr-TR" dirty="0" err="1"/>
              <a:t>acquired</a:t>
            </a:r>
            <a:r>
              <a:rPr lang="tr-TR" dirty="0"/>
              <a:t> </a:t>
            </a:r>
            <a:r>
              <a:rPr lang="tr-TR" dirty="0" err="1"/>
              <a:t>transplacen</a:t>
            </a:r>
            <a:r>
              <a:rPr lang="tr-TR" dirty="0"/>
              <a:t>­ </a:t>
            </a:r>
            <a:r>
              <a:rPr lang="tr-TR" dirty="0" err="1"/>
              <a:t>tally,through</a:t>
            </a:r>
            <a:r>
              <a:rPr lang="tr-TR" dirty="0"/>
              <a:t> </a:t>
            </a:r>
            <a:r>
              <a:rPr lang="tr-TR" dirty="0" err="1"/>
              <a:t>ingestion</a:t>
            </a:r>
            <a:r>
              <a:rPr lang="tr-TR" dirty="0"/>
              <a:t> of </a:t>
            </a:r>
            <a:r>
              <a:rPr lang="tr-TR" dirty="0" err="1"/>
              <a:t>tissues</a:t>
            </a:r>
            <a:r>
              <a:rPr lang="tr-TR" dirty="0"/>
              <a:t> </a:t>
            </a:r>
            <a:r>
              <a:rPr lang="tr-TR" dirty="0" err="1"/>
              <a:t>containing</a:t>
            </a:r>
            <a:r>
              <a:rPr lang="tr-TR" dirty="0"/>
              <a:t> </a:t>
            </a:r>
            <a:r>
              <a:rPr lang="tr-TR" dirty="0" err="1"/>
              <a:t>encysted</a:t>
            </a:r>
            <a:r>
              <a:rPr lang="tr-TR" dirty="0"/>
              <a:t> organ­ </a:t>
            </a:r>
            <a:r>
              <a:rPr lang="tr-TR" dirty="0" err="1"/>
              <a:t>isms</a:t>
            </a:r>
            <a:r>
              <a:rPr lang="tr-TR" dirty="0"/>
              <a:t>, </a:t>
            </a:r>
            <a:r>
              <a:rPr lang="tr-TR" dirty="0" err="1"/>
              <a:t>or</a:t>
            </a:r>
            <a:r>
              <a:rPr lang="tr-TR" dirty="0"/>
              <a:t> </a:t>
            </a:r>
            <a:r>
              <a:rPr lang="tr-TR" dirty="0" err="1"/>
              <a:t>through</a:t>
            </a:r>
            <a:r>
              <a:rPr lang="tr-TR" dirty="0"/>
              <a:t> </a:t>
            </a:r>
            <a:r>
              <a:rPr lang="tr-TR" dirty="0" err="1"/>
              <a:t>ingestion</a:t>
            </a:r>
            <a:r>
              <a:rPr lang="tr-TR" dirty="0"/>
              <a:t> of </a:t>
            </a:r>
            <a:r>
              <a:rPr lang="tr-TR" dirty="0" err="1"/>
              <a:t>food</a:t>
            </a:r>
            <a:r>
              <a:rPr lang="tr-TR" dirty="0"/>
              <a:t> </a:t>
            </a:r>
            <a:r>
              <a:rPr lang="tr-TR" dirty="0" err="1"/>
              <a:t>or</a:t>
            </a:r>
            <a:r>
              <a:rPr lang="tr-TR" dirty="0"/>
              <a:t> </a:t>
            </a:r>
            <a:r>
              <a:rPr lang="tr-TR" dirty="0" err="1"/>
              <a:t>water</a:t>
            </a:r>
            <a:r>
              <a:rPr lang="tr-TR" dirty="0"/>
              <a:t> </a:t>
            </a:r>
            <a:r>
              <a:rPr lang="tr-TR" dirty="0" err="1"/>
              <a:t>contaminated</a:t>
            </a:r>
            <a:r>
              <a:rPr lang="tr-TR" dirty="0"/>
              <a:t> </a:t>
            </a:r>
            <a:r>
              <a:rPr lang="tr-TR" dirty="0" err="1"/>
              <a:t>by</a:t>
            </a:r>
            <a:r>
              <a:rPr lang="tr-TR" dirty="0"/>
              <a:t> </a:t>
            </a:r>
            <a:r>
              <a:rPr lang="tr-TR" dirty="0" err="1"/>
              <a:t>cat</a:t>
            </a:r>
            <a:r>
              <a:rPr lang="tr-TR" dirty="0"/>
              <a:t> </a:t>
            </a:r>
            <a:r>
              <a:rPr lang="tr-TR" dirty="0" err="1"/>
              <a:t>feces</a:t>
            </a:r>
            <a:r>
              <a:rPr lang="tr-TR" dirty="0"/>
              <a:t> </a:t>
            </a:r>
            <a:r>
              <a:rPr lang="tr-TR" dirty="0" err="1"/>
              <a:t>containing</a:t>
            </a:r>
            <a:r>
              <a:rPr lang="tr-TR" dirty="0"/>
              <a:t> </a:t>
            </a:r>
            <a:r>
              <a:rPr lang="tr-TR" dirty="0" err="1"/>
              <a:t>oocysts</a:t>
            </a:r>
            <a:r>
              <a:rPr lang="tr-TR" dirty="0"/>
              <a:t>. </a:t>
            </a:r>
            <a:r>
              <a:rPr lang="tr-TR" dirty="0" err="1"/>
              <a:t>Transplacentally</a:t>
            </a:r>
            <a:r>
              <a:rPr lang="tr-TR" dirty="0"/>
              <a:t> </a:t>
            </a:r>
            <a:r>
              <a:rPr lang="tr-TR" dirty="0" err="1"/>
              <a:t>infected</a:t>
            </a:r>
            <a:r>
              <a:rPr lang="tr-TR" dirty="0"/>
              <a:t> </a:t>
            </a:r>
            <a:r>
              <a:rPr lang="tr-TR" dirty="0" err="1"/>
              <a:t>kittens</a:t>
            </a:r>
            <a:r>
              <a:rPr lang="tr-TR" dirty="0"/>
              <a:t> </a:t>
            </a:r>
            <a:r>
              <a:rPr lang="tr-TR" dirty="0" err="1"/>
              <a:t>may</a:t>
            </a:r>
            <a:r>
              <a:rPr lang="tr-TR" dirty="0"/>
              <a:t> </a:t>
            </a:r>
            <a:r>
              <a:rPr lang="tr-TR" dirty="0" err="1"/>
              <a:t>develop</a:t>
            </a:r>
            <a:r>
              <a:rPr lang="tr-TR" dirty="0"/>
              <a:t> </a:t>
            </a:r>
            <a:r>
              <a:rPr lang="tr-TR" dirty="0" err="1"/>
              <a:t>acute</a:t>
            </a:r>
            <a:r>
              <a:rPr lang="tr-TR" dirty="0"/>
              <a:t> </a:t>
            </a:r>
            <a:r>
              <a:rPr lang="tr-TR" dirty="0" err="1"/>
              <a:t>ful­minating</a:t>
            </a:r>
            <a:r>
              <a:rPr lang="tr-TR" dirty="0"/>
              <a:t> </a:t>
            </a:r>
            <a:r>
              <a:rPr lang="tr-TR" dirty="0" err="1"/>
              <a:t>signs</a:t>
            </a:r>
            <a:r>
              <a:rPr lang="tr-TR" dirty="0"/>
              <a:t> of </a:t>
            </a:r>
            <a:r>
              <a:rPr lang="tr-TR" dirty="0" err="1"/>
              <a:t>liver</a:t>
            </a:r>
            <a:r>
              <a:rPr lang="tr-TR" dirty="0"/>
              <a:t>, </a:t>
            </a:r>
            <a:r>
              <a:rPr lang="tr-TR" dirty="0" err="1"/>
              <a:t>lung</a:t>
            </a:r>
            <a:r>
              <a:rPr lang="tr-TR" dirty="0"/>
              <a:t>, CNS, </a:t>
            </a:r>
            <a:r>
              <a:rPr lang="tr-TR" dirty="0" err="1"/>
              <a:t>and</a:t>
            </a:r>
            <a:r>
              <a:rPr lang="tr-TR" dirty="0"/>
              <a:t> </a:t>
            </a:r>
            <a:r>
              <a:rPr lang="tr-TR" dirty="0" err="1"/>
              <a:t>ocular</a:t>
            </a:r>
            <a:r>
              <a:rPr lang="tr-TR" dirty="0"/>
              <a:t> </a:t>
            </a:r>
            <a:r>
              <a:rPr lang="tr-TR" dirty="0" err="1"/>
              <a:t>involvement</a:t>
            </a:r>
            <a:r>
              <a:rPr lang="tr-TR" dirty="0"/>
              <a:t>. . </a:t>
            </a:r>
            <a:r>
              <a:rPr lang="tr-TR" dirty="0" err="1"/>
              <a:t>Infection</a:t>
            </a:r>
            <a:r>
              <a:rPr lang="tr-TR" dirty="0"/>
              <a:t> is </a:t>
            </a:r>
            <a:r>
              <a:rPr lang="tr-TR" dirty="0" err="1"/>
              <a:t>evident</a:t>
            </a:r>
            <a:r>
              <a:rPr lang="tr-TR" dirty="0"/>
              <a:t> in </a:t>
            </a:r>
            <a:r>
              <a:rPr lang="tr-TR" dirty="0" err="1"/>
              <a:t>the</a:t>
            </a:r>
            <a:r>
              <a:rPr lang="tr-TR" dirty="0"/>
              <a:t> </a:t>
            </a:r>
            <a:r>
              <a:rPr lang="tr-TR" dirty="0" err="1"/>
              <a:t>lung</a:t>
            </a:r>
            <a:r>
              <a:rPr lang="tr-TR" dirty="0"/>
              <a:t>, CNS , </a:t>
            </a:r>
            <a:r>
              <a:rPr lang="tr-TR" dirty="0" err="1"/>
              <a:t>muscle</a:t>
            </a:r>
            <a:r>
              <a:rPr lang="tr-TR" dirty="0"/>
              <a:t>, </a:t>
            </a:r>
            <a:r>
              <a:rPr lang="tr-TR" dirty="0" err="1"/>
              <a:t>liver</a:t>
            </a:r>
            <a:r>
              <a:rPr lang="tr-TR" dirty="0"/>
              <a:t>, </a:t>
            </a:r>
            <a:r>
              <a:rPr lang="tr-TR" dirty="0" err="1"/>
              <a:t>pancreas</a:t>
            </a:r>
            <a:r>
              <a:rPr lang="tr-TR" dirty="0"/>
              <a:t>, </a:t>
            </a:r>
            <a:r>
              <a:rPr lang="tr-TR" dirty="0" err="1"/>
              <a:t>heart</a:t>
            </a:r>
            <a:r>
              <a:rPr lang="tr-TR" dirty="0"/>
              <a:t>, </a:t>
            </a:r>
            <a:r>
              <a:rPr lang="tr-TR" dirty="0" err="1"/>
              <a:t>and</a:t>
            </a:r>
            <a:r>
              <a:rPr lang="tr-TR" dirty="0"/>
              <a:t> </a:t>
            </a:r>
            <a:r>
              <a:rPr lang="tr-TR" dirty="0" err="1"/>
              <a:t>eye</a:t>
            </a:r>
            <a:r>
              <a:rPr lang="tr-TR" dirty="0"/>
              <a:t> in </a:t>
            </a:r>
            <a:r>
              <a:rPr lang="tr-TR" dirty="0" err="1"/>
              <a:t>cats</a:t>
            </a:r>
            <a:r>
              <a:rPr lang="tr-TR" dirty="0"/>
              <a:t>. </a:t>
            </a:r>
            <a:r>
              <a:rPr lang="tr-TR" dirty="0" err="1"/>
              <a:t>In</a:t>
            </a:r>
            <a:r>
              <a:rPr lang="tr-TR" dirty="0"/>
              <a:t> </a:t>
            </a:r>
            <a:r>
              <a:rPr lang="tr-TR" dirty="0" err="1"/>
              <a:t>dogs</a:t>
            </a:r>
            <a:r>
              <a:rPr lang="tr-TR" dirty="0"/>
              <a:t> </a:t>
            </a:r>
            <a:r>
              <a:rPr lang="tr-TR" dirty="0" err="1"/>
              <a:t>lung</a:t>
            </a:r>
            <a:r>
              <a:rPr lang="tr-TR" dirty="0"/>
              <a:t>, CNS, </a:t>
            </a:r>
            <a:r>
              <a:rPr lang="tr-TR" dirty="0" err="1"/>
              <a:t>and</a:t>
            </a:r>
            <a:r>
              <a:rPr lang="tr-TR" dirty="0"/>
              <a:t> </a:t>
            </a:r>
            <a:r>
              <a:rPr lang="tr-TR" dirty="0" err="1"/>
              <a:t>muscle</a:t>
            </a:r>
            <a:r>
              <a:rPr lang="tr-TR" dirty="0"/>
              <a:t> </a:t>
            </a:r>
            <a:r>
              <a:rPr lang="tr-TR" dirty="0" err="1"/>
              <a:t>infections</a:t>
            </a:r>
            <a:r>
              <a:rPr lang="tr-TR" dirty="0"/>
              <a:t> </a:t>
            </a:r>
            <a:r>
              <a:rPr lang="tr-TR" dirty="0" err="1"/>
              <a:t>predominate</a:t>
            </a:r>
            <a:r>
              <a:rPr lang="tr-TR" dirty="0"/>
              <a:t>.</a:t>
            </a:r>
          </a:p>
          <a:p>
            <a:pPr lvl="1"/>
            <a:r>
              <a:rPr lang="tr-TR" dirty="0"/>
              <a:t>CNS </a:t>
            </a:r>
            <a:r>
              <a:rPr lang="tr-TR" dirty="0" err="1"/>
              <a:t>toxoplasmosis</a:t>
            </a:r>
            <a:r>
              <a:rPr lang="tr-TR" dirty="0"/>
              <a:t> can </a:t>
            </a:r>
            <a:r>
              <a:rPr lang="tr-TR" dirty="0" err="1"/>
              <a:t>cause</a:t>
            </a:r>
            <a:r>
              <a:rPr lang="tr-TR" dirty="0"/>
              <a:t> a </a:t>
            </a:r>
            <a:r>
              <a:rPr lang="tr-TR" dirty="0" err="1"/>
              <a:t>variety</a:t>
            </a:r>
            <a:r>
              <a:rPr lang="tr-TR" dirty="0"/>
              <a:t> of </a:t>
            </a:r>
            <a:r>
              <a:rPr lang="tr-TR" dirty="0" err="1"/>
              <a:t>signs</a:t>
            </a:r>
            <a:r>
              <a:rPr lang="tr-TR" dirty="0"/>
              <a:t>, </a:t>
            </a:r>
            <a:r>
              <a:rPr lang="tr-TR" dirty="0" err="1"/>
              <a:t>including</a:t>
            </a:r>
            <a:r>
              <a:rPr lang="tr-TR" dirty="0"/>
              <a:t> </a:t>
            </a:r>
            <a:r>
              <a:rPr lang="tr-TR" dirty="0" err="1"/>
              <a:t>behavioral</a:t>
            </a:r>
            <a:r>
              <a:rPr lang="tr-TR" dirty="0"/>
              <a:t> </a:t>
            </a:r>
            <a:r>
              <a:rPr lang="tr-TR" dirty="0" err="1"/>
              <a:t>change</a:t>
            </a:r>
            <a:r>
              <a:rPr lang="tr-TR" dirty="0"/>
              <a:t>, </a:t>
            </a:r>
            <a:r>
              <a:rPr lang="tr-TR" dirty="0" err="1"/>
              <a:t>seizures</a:t>
            </a:r>
            <a:r>
              <a:rPr lang="tr-TR" dirty="0"/>
              <a:t>, </a:t>
            </a:r>
            <a:r>
              <a:rPr lang="tr-TR" dirty="0" err="1"/>
              <a:t>circling</a:t>
            </a:r>
            <a:r>
              <a:rPr lang="tr-TR" dirty="0"/>
              <a:t>, </a:t>
            </a:r>
            <a:r>
              <a:rPr lang="tr-TR" dirty="0" err="1"/>
              <a:t>tremors</a:t>
            </a:r>
            <a:r>
              <a:rPr lang="tr-TR" dirty="0"/>
              <a:t>, </a:t>
            </a:r>
            <a:r>
              <a:rPr lang="tr-TR" dirty="0" err="1"/>
              <a:t>ataxia</a:t>
            </a:r>
            <a:r>
              <a:rPr lang="tr-TR" dirty="0"/>
              <a:t>, </a:t>
            </a:r>
            <a:r>
              <a:rPr lang="tr-TR" dirty="0" err="1"/>
              <a:t>paresis</a:t>
            </a:r>
            <a:r>
              <a:rPr lang="tr-TR" dirty="0"/>
              <a:t>, </a:t>
            </a:r>
            <a:r>
              <a:rPr lang="tr-TR" dirty="0" err="1"/>
              <a:t>and</a:t>
            </a:r>
            <a:r>
              <a:rPr lang="tr-TR" dirty="0"/>
              <a:t> </a:t>
            </a:r>
            <a:r>
              <a:rPr lang="tr-TR" dirty="0" err="1"/>
              <a:t>paralysis</a:t>
            </a:r>
            <a:r>
              <a:rPr lang="tr-TR" dirty="0"/>
              <a:t>. </a:t>
            </a:r>
          </a:p>
          <a:p>
            <a:r>
              <a:rPr lang="tr-TR" b="1" dirty="0"/>
              <a:t>NEOSPOROSIS</a:t>
            </a:r>
          </a:p>
          <a:p>
            <a:pPr lvl="1"/>
            <a:r>
              <a:rPr lang="tr-TR" dirty="0" err="1"/>
              <a:t>Neospora</a:t>
            </a:r>
            <a:r>
              <a:rPr lang="tr-TR" dirty="0"/>
              <a:t> </a:t>
            </a:r>
            <a:r>
              <a:rPr lang="tr-TR" dirty="0" err="1"/>
              <a:t>caninum</a:t>
            </a:r>
            <a:r>
              <a:rPr lang="tr-TR" dirty="0"/>
              <a:t> is a </a:t>
            </a:r>
            <a:r>
              <a:rPr lang="tr-TR" dirty="0" err="1"/>
              <a:t>protozoan</a:t>
            </a:r>
            <a:r>
              <a:rPr lang="tr-TR" dirty="0"/>
              <a:t> </a:t>
            </a:r>
            <a:r>
              <a:rPr lang="tr-TR" dirty="0" err="1"/>
              <a:t>parasite</a:t>
            </a:r>
            <a:r>
              <a:rPr lang="tr-TR" dirty="0"/>
              <a:t> </a:t>
            </a:r>
            <a:r>
              <a:rPr lang="tr-TR" dirty="0" err="1"/>
              <a:t>that</a:t>
            </a:r>
            <a:r>
              <a:rPr lang="tr-TR" dirty="0"/>
              <a:t> </a:t>
            </a:r>
            <a:r>
              <a:rPr lang="tr-TR" dirty="0" err="1"/>
              <a:t>causes</a:t>
            </a:r>
            <a:r>
              <a:rPr lang="tr-TR" dirty="0"/>
              <a:t> </a:t>
            </a:r>
            <a:r>
              <a:rPr lang="tr-TR" dirty="0" err="1"/>
              <a:t>neuro</a:t>
            </a:r>
            <a:r>
              <a:rPr lang="tr-TR" dirty="0"/>
              <a:t>­ </a:t>
            </a:r>
            <a:r>
              <a:rPr lang="tr-TR" dirty="0" err="1"/>
              <a:t>muscular</a:t>
            </a:r>
            <a:r>
              <a:rPr lang="tr-TR" dirty="0"/>
              <a:t> </a:t>
            </a:r>
            <a:r>
              <a:rPr lang="tr-TR" dirty="0" err="1"/>
              <a:t>disease</a:t>
            </a:r>
            <a:r>
              <a:rPr lang="tr-TR" dirty="0"/>
              <a:t> in </a:t>
            </a:r>
            <a:r>
              <a:rPr lang="tr-TR" dirty="0" err="1"/>
              <a:t>dogs</a:t>
            </a:r>
            <a:r>
              <a:rPr lang="tr-TR" dirty="0"/>
              <a:t>. </a:t>
            </a:r>
            <a:r>
              <a:rPr lang="tr-TR" dirty="0" err="1"/>
              <a:t>The</a:t>
            </a:r>
            <a:r>
              <a:rPr lang="tr-TR" dirty="0"/>
              <a:t> </a:t>
            </a:r>
            <a:r>
              <a:rPr lang="tr-TR" dirty="0" err="1"/>
              <a:t>predominant</a:t>
            </a:r>
            <a:r>
              <a:rPr lang="tr-TR" dirty="0"/>
              <a:t> </a:t>
            </a:r>
            <a:r>
              <a:rPr lang="tr-TR" dirty="0" err="1"/>
              <a:t>route</a:t>
            </a:r>
            <a:r>
              <a:rPr lang="tr-TR" dirty="0"/>
              <a:t> of trans­ </a:t>
            </a:r>
            <a:r>
              <a:rPr lang="tr-TR" dirty="0" err="1"/>
              <a:t>mission</a:t>
            </a:r>
            <a:r>
              <a:rPr lang="tr-TR" dirty="0"/>
              <a:t> is </a:t>
            </a:r>
            <a:r>
              <a:rPr lang="tr-TR" dirty="0" err="1"/>
              <a:t>transplacental</a:t>
            </a:r>
            <a:r>
              <a:rPr lang="tr-TR" dirty="0"/>
              <a:t>, </a:t>
            </a:r>
            <a:r>
              <a:rPr lang="tr-TR" dirty="0" err="1"/>
              <a:t>causing</a:t>
            </a:r>
            <a:r>
              <a:rPr lang="tr-TR" dirty="0"/>
              <a:t> </a:t>
            </a:r>
            <a:r>
              <a:rPr lang="tr-TR" dirty="0" err="1"/>
              <a:t>acute</a:t>
            </a:r>
            <a:r>
              <a:rPr lang="tr-TR" dirty="0"/>
              <a:t> </a:t>
            </a:r>
            <a:r>
              <a:rPr lang="tr-TR" dirty="0" err="1"/>
              <a:t>symptomatic</a:t>
            </a:r>
            <a:r>
              <a:rPr lang="tr-TR" dirty="0"/>
              <a:t> </a:t>
            </a:r>
            <a:r>
              <a:rPr lang="tr-TR" dirty="0" err="1"/>
              <a:t>infec</a:t>
            </a:r>
            <a:r>
              <a:rPr lang="tr-TR" dirty="0"/>
              <a:t>­ </a:t>
            </a:r>
            <a:r>
              <a:rPr lang="tr-TR" dirty="0" err="1"/>
              <a:t>tion</a:t>
            </a:r>
            <a:r>
              <a:rPr lang="tr-TR" dirty="0"/>
              <a:t> in </a:t>
            </a:r>
            <a:r>
              <a:rPr lang="tr-TR" dirty="0" err="1"/>
              <a:t>some</a:t>
            </a:r>
            <a:r>
              <a:rPr lang="tr-TR" dirty="0"/>
              <a:t> </a:t>
            </a:r>
            <a:r>
              <a:rPr lang="tr-TR" dirty="0" err="1"/>
              <a:t>puppies</a:t>
            </a:r>
            <a:r>
              <a:rPr lang="tr-TR" dirty="0"/>
              <a:t> </a:t>
            </a:r>
            <a:r>
              <a:rPr lang="tr-TR" dirty="0" err="1"/>
              <a:t>and</a:t>
            </a:r>
            <a:r>
              <a:rPr lang="tr-TR" dirty="0"/>
              <a:t> </a:t>
            </a:r>
            <a:r>
              <a:rPr lang="tr-TR" dirty="0" err="1"/>
              <a:t>subclinical</a:t>
            </a:r>
            <a:r>
              <a:rPr lang="tr-TR" dirty="0"/>
              <a:t> </a:t>
            </a:r>
            <a:r>
              <a:rPr lang="tr-TR" dirty="0" err="1"/>
              <a:t>infection</a:t>
            </a:r>
            <a:r>
              <a:rPr lang="tr-TR" dirty="0"/>
              <a:t> </a:t>
            </a:r>
            <a:r>
              <a:rPr lang="tr-TR" dirty="0" err="1"/>
              <a:t>leading</a:t>
            </a:r>
            <a:r>
              <a:rPr lang="tr-TR" dirty="0"/>
              <a:t> </a:t>
            </a:r>
            <a:r>
              <a:rPr lang="tr-TR" dirty="0" err="1"/>
              <a:t>to</a:t>
            </a:r>
            <a:r>
              <a:rPr lang="tr-TR" dirty="0"/>
              <a:t> </a:t>
            </a:r>
            <a:r>
              <a:rPr lang="tr-TR" dirty="0" err="1"/>
              <a:t>encystment</a:t>
            </a:r>
            <a:r>
              <a:rPr lang="tr-TR" dirty="0"/>
              <a:t> in </a:t>
            </a:r>
            <a:r>
              <a:rPr lang="tr-TR" dirty="0" err="1"/>
              <a:t>neural</a:t>
            </a:r>
            <a:r>
              <a:rPr lang="tr-TR" dirty="0"/>
              <a:t> </a:t>
            </a:r>
            <a:r>
              <a:rPr lang="tr-TR" dirty="0" err="1"/>
              <a:t>and</a:t>
            </a:r>
            <a:r>
              <a:rPr lang="tr-TR" dirty="0"/>
              <a:t> </a:t>
            </a:r>
            <a:r>
              <a:rPr lang="tr-TR" dirty="0" err="1"/>
              <a:t>muscle</a:t>
            </a:r>
            <a:r>
              <a:rPr lang="tr-TR" dirty="0"/>
              <a:t> </a:t>
            </a:r>
            <a:r>
              <a:rPr lang="tr-TR" dirty="0" err="1"/>
              <a:t>tissues</a:t>
            </a:r>
            <a:r>
              <a:rPr lang="tr-TR" dirty="0"/>
              <a:t> in </a:t>
            </a:r>
            <a:r>
              <a:rPr lang="tr-TR" dirty="0" err="1"/>
              <a:t>others</a:t>
            </a:r>
            <a:r>
              <a:rPr lang="tr-TR" dirty="0"/>
              <a:t>. </a:t>
            </a:r>
            <a:r>
              <a:rPr lang="tr-TR" dirty="0" err="1"/>
              <a:t>Young</a:t>
            </a:r>
            <a:r>
              <a:rPr lang="tr-TR" dirty="0"/>
              <a:t> </a:t>
            </a:r>
            <a:r>
              <a:rPr lang="tr-TR" dirty="0" err="1"/>
              <a:t>puppies</a:t>
            </a:r>
            <a:r>
              <a:rPr lang="tr-TR" dirty="0"/>
              <a:t> 6 </a:t>
            </a:r>
            <a:r>
              <a:rPr lang="tr-TR" dirty="0" err="1"/>
              <a:t>weeks</a:t>
            </a:r>
            <a:r>
              <a:rPr lang="tr-TR" dirty="0"/>
              <a:t> </a:t>
            </a:r>
            <a:r>
              <a:rPr lang="tr-TR" dirty="0" err="1"/>
              <a:t>to</a:t>
            </a:r>
            <a:r>
              <a:rPr lang="tr-TR" dirty="0"/>
              <a:t> 6 </a:t>
            </a:r>
            <a:r>
              <a:rPr lang="tr-TR" dirty="0" err="1"/>
              <a:t>months</a:t>
            </a:r>
            <a:r>
              <a:rPr lang="tr-TR" dirty="0"/>
              <a:t> of </a:t>
            </a:r>
            <a:r>
              <a:rPr lang="tr-TR" dirty="0" err="1"/>
              <a:t>age</a:t>
            </a:r>
            <a:r>
              <a:rPr lang="tr-TR" dirty="0"/>
              <a:t> </a:t>
            </a:r>
            <a:r>
              <a:rPr lang="tr-TR" dirty="0" err="1"/>
              <a:t>typically</a:t>
            </a:r>
            <a:r>
              <a:rPr lang="tr-TR" dirty="0"/>
              <a:t> </a:t>
            </a:r>
            <a:r>
              <a:rPr lang="tr-TR" dirty="0" err="1"/>
              <a:t>develop</a:t>
            </a:r>
            <a:r>
              <a:rPr lang="tr-TR" dirty="0"/>
              <a:t> </a:t>
            </a:r>
            <a:r>
              <a:rPr lang="tr-TR" dirty="0" err="1"/>
              <a:t>weak</a:t>
            </a:r>
            <a:r>
              <a:rPr lang="tr-TR" dirty="0"/>
              <a:t>­ </a:t>
            </a:r>
            <a:r>
              <a:rPr lang="tr-TR" dirty="0" err="1"/>
              <a:t>ness</a:t>
            </a:r>
            <a:r>
              <a:rPr lang="tr-TR" dirty="0"/>
              <a:t>, </a:t>
            </a:r>
            <a:r>
              <a:rPr lang="tr-TR" dirty="0" err="1"/>
              <a:t>loss</a:t>
            </a:r>
            <a:r>
              <a:rPr lang="tr-TR" dirty="0"/>
              <a:t> of </a:t>
            </a:r>
            <a:r>
              <a:rPr lang="tr-TR" dirty="0" err="1"/>
              <a:t>patellar</a:t>
            </a:r>
            <a:r>
              <a:rPr lang="tr-TR" dirty="0"/>
              <a:t> </a:t>
            </a:r>
            <a:r>
              <a:rPr lang="tr-TR" dirty="0" err="1"/>
              <a:t>reflexes</a:t>
            </a:r>
            <a:r>
              <a:rPr lang="tr-TR" dirty="0"/>
              <a:t>, </a:t>
            </a:r>
            <a:r>
              <a:rPr lang="tr-TR" dirty="0" err="1"/>
              <a:t>and</a:t>
            </a:r>
            <a:r>
              <a:rPr lang="tr-TR" dirty="0"/>
              <a:t> </a:t>
            </a:r>
            <a:r>
              <a:rPr lang="tr-TR" dirty="0" err="1"/>
              <a:t>finally</a:t>
            </a:r>
            <a:r>
              <a:rPr lang="tr-TR" dirty="0"/>
              <a:t> LMN </a:t>
            </a:r>
            <a:r>
              <a:rPr lang="tr-TR" dirty="0" err="1"/>
              <a:t>paralysis</a:t>
            </a:r>
            <a:r>
              <a:rPr lang="tr-TR" dirty="0"/>
              <a:t> of </a:t>
            </a:r>
            <a:r>
              <a:rPr lang="tr-TR" dirty="0" err="1"/>
              <a:t>the</a:t>
            </a:r>
            <a:r>
              <a:rPr lang="tr-TR" dirty="0"/>
              <a:t> </a:t>
            </a:r>
            <a:r>
              <a:rPr lang="tr-TR" dirty="0" err="1"/>
              <a:t>rear</a:t>
            </a:r>
            <a:r>
              <a:rPr lang="tr-TR" dirty="0"/>
              <a:t> </a:t>
            </a:r>
            <a:r>
              <a:rPr lang="tr-TR" dirty="0" err="1"/>
              <a:t>limbs</a:t>
            </a:r>
            <a:r>
              <a:rPr lang="tr-TR" dirty="0"/>
              <a:t> as a </a:t>
            </a:r>
            <a:r>
              <a:rPr lang="tr-TR" dirty="0" err="1"/>
              <a:t>result</a:t>
            </a:r>
            <a:r>
              <a:rPr lang="tr-TR" dirty="0"/>
              <a:t> of </a:t>
            </a:r>
            <a:r>
              <a:rPr lang="tr-TR" dirty="0" err="1"/>
              <a:t>inflammation</a:t>
            </a:r>
            <a:r>
              <a:rPr lang="tr-TR" dirty="0"/>
              <a:t> of </a:t>
            </a:r>
            <a:r>
              <a:rPr lang="tr-TR" dirty="0" err="1"/>
              <a:t>the</a:t>
            </a:r>
            <a:r>
              <a:rPr lang="tr-TR" dirty="0"/>
              <a:t> </a:t>
            </a:r>
            <a:r>
              <a:rPr lang="tr-TR" dirty="0" err="1"/>
              <a:t>muscles</a:t>
            </a:r>
            <a:r>
              <a:rPr lang="tr-TR" dirty="0"/>
              <a:t> </a:t>
            </a:r>
            <a:r>
              <a:rPr lang="tr-TR" dirty="0" err="1"/>
              <a:t>and</a:t>
            </a:r>
            <a:r>
              <a:rPr lang="tr-TR" dirty="0"/>
              <a:t> </a:t>
            </a:r>
            <a:r>
              <a:rPr lang="tr-TR" dirty="0" err="1"/>
              <a:t>nerve</a:t>
            </a:r>
            <a:r>
              <a:rPr lang="tr-TR" dirty="0"/>
              <a:t> </a:t>
            </a:r>
            <a:r>
              <a:rPr lang="tr-TR" dirty="0" err="1"/>
              <a:t>roots</a:t>
            </a:r>
            <a:r>
              <a:rPr lang="tr-TR" dirty="0"/>
              <a:t> .</a:t>
            </a:r>
          </a:p>
          <a:p>
            <a:pPr lvl="1"/>
            <a:r>
              <a:rPr lang="tr-TR" dirty="0"/>
              <a:t>CSF </a:t>
            </a:r>
            <a:r>
              <a:rPr lang="tr-TR" dirty="0" err="1"/>
              <a:t>may</a:t>
            </a:r>
            <a:r>
              <a:rPr lang="tr-TR" dirty="0"/>
              <a:t> be normal </a:t>
            </a:r>
            <a:r>
              <a:rPr lang="tr-TR" dirty="0" err="1"/>
              <a:t>or</a:t>
            </a:r>
            <a:r>
              <a:rPr lang="tr-TR" dirty="0"/>
              <a:t> </a:t>
            </a:r>
            <a:r>
              <a:rPr lang="tr-TR" dirty="0" err="1"/>
              <a:t>may</a:t>
            </a:r>
            <a:r>
              <a:rPr lang="tr-TR" dirty="0"/>
              <a:t> </a:t>
            </a:r>
            <a:r>
              <a:rPr lang="tr-TR" dirty="0" err="1"/>
              <a:t>have</a:t>
            </a:r>
            <a:r>
              <a:rPr lang="tr-TR" dirty="0"/>
              <a:t> </a:t>
            </a:r>
            <a:r>
              <a:rPr lang="tr-TR" dirty="0" err="1"/>
              <a:t>mild</a:t>
            </a:r>
            <a:r>
              <a:rPr lang="tr-TR" dirty="0"/>
              <a:t> </a:t>
            </a:r>
            <a:r>
              <a:rPr lang="tr-TR" dirty="0" err="1"/>
              <a:t>increases</a:t>
            </a:r>
            <a:r>
              <a:rPr lang="tr-TR" dirty="0"/>
              <a:t> in protein </a:t>
            </a:r>
            <a:r>
              <a:rPr lang="tr-TR" dirty="0" err="1"/>
              <a:t>concentration</a:t>
            </a:r>
            <a:r>
              <a:rPr lang="tr-TR" dirty="0"/>
              <a:t> </a:t>
            </a:r>
            <a:r>
              <a:rPr lang="tr-TR" dirty="0" err="1"/>
              <a:t>and</a:t>
            </a:r>
            <a:r>
              <a:rPr lang="tr-TR" dirty="0"/>
              <a:t> </a:t>
            </a:r>
            <a:r>
              <a:rPr lang="tr-TR" dirty="0" err="1"/>
              <a:t>leukocyte</a:t>
            </a:r>
            <a:r>
              <a:rPr lang="tr-TR" dirty="0"/>
              <a:t> </a:t>
            </a:r>
            <a:r>
              <a:rPr lang="tr-TR" dirty="0" err="1"/>
              <a:t>count</a:t>
            </a:r>
            <a:r>
              <a:rPr lang="tr-TR" dirty="0"/>
              <a:t> , </a:t>
            </a:r>
            <a:r>
              <a:rPr lang="tr-TR" dirty="0" err="1"/>
              <a:t>with</a:t>
            </a:r>
            <a:r>
              <a:rPr lang="tr-TR" dirty="0"/>
              <a:t> </a:t>
            </a:r>
            <a:r>
              <a:rPr lang="tr-TR" dirty="0" err="1"/>
              <a:t>monocytes</a:t>
            </a:r>
            <a:r>
              <a:rPr lang="tr-TR" dirty="0"/>
              <a:t> </a:t>
            </a:r>
            <a:r>
              <a:rPr lang="tr-TR" dirty="0" err="1"/>
              <a:t>and</a:t>
            </a:r>
            <a:r>
              <a:rPr lang="tr-TR" dirty="0"/>
              <a:t> </a:t>
            </a:r>
            <a:r>
              <a:rPr lang="tr-TR" dirty="0" err="1"/>
              <a:t>lymphocytes</a:t>
            </a:r>
            <a:r>
              <a:rPr lang="tr-TR" dirty="0"/>
              <a:t> </a:t>
            </a:r>
            <a:r>
              <a:rPr lang="tr-TR" dirty="0" err="1"/>
              <a:t>predominating</a:t>
            </a:r>
            <a:r>
              <a:rPr lang="tr-TR" dirty="0"/>
              <a:t>; </a:t>
            </a:r>
            <a:r>
              <a:rPr lang="tr-TR" dirty="0" err="1"/>
              <a:t>some</a:t>
            </a:r>
            <a:r>
              <a:rPr lang="tr-TR" dirty="0"/>
              <a:t> </a:t>
            </a:r>
            <a:r>
              <a:rPr lang="tr-TR" dirty="0" err="1"/>
              <a:t>neutrophils</a:t>
            </a:r>
            <a:r>
              <a:rPr lang="tr-TR" dirty="0"/>
              <a:t> </a:t>
            </a:r>
            <a:r>
              <a:rPr lang="tr-TR" dirty="0" err="1"/>
              <a:t>and</a:t>
            </a:r>
            <a:r>
              <a:rPr lang="tr-TR" dirty="0"/>
              <a:t> </a:t>
            </a:r>
            <a:r>
              <a:rPr lang="tr-TR" dirty="0" err="1"/>
              <a:t>eosinophils</a:t>
            </a:r>
            <a:r>
              <a:rPr lang="tr-TR" dirty="0"/>
              <a:t> </a:t>
            </a:r>
            <a:r>
              <a:rPr lang="tr-TR" dirty="0" err="1"/>
              <a:t>may</a:t>
            </a:r>
            <a:r>
              <a:rPr lang="tr-TR" dirty="0"/>
              <a:t> be </a:t>
            </a:r>
            <a:r>
              <a:rPr lang="tr-TR" dirty="0" err="1"/>
              <a:t>present</a:t>
            </a:r>
            <a:r>
              <a:rPr lang="tr-TR" dirty="0"/>
              <a:t>. </a:t>
            </a:r>
            <a:r>
              <a:rPr lang="tr-TR" dirty="0" err="1"/>
              <a:t>Specific</a:t>
            </a:r>
            <a:r>
              <a:rPr lang="tr-TR" dirty="0"/>
              <a:t> </a:t>
            </a:r>
            <a:r>
              <a:rPr lang="tr-TR" dirty="0" err="1"/>
              <a:t>antibodies</a:t>
            </a:r>
            <a:r>
              <a:rPr lang="tr-TR" dirty="0"/>
              <a:t> </a:t>
            </a:r>
            <a:r>
              <a:rPr lang="tr-TR" dirty="0" err="1"/>
              <a:t>may</a:t>
            </a:r>
            <a:r>
              <a:rPr lang="tr-TR" dirty="0"/>
              <a:t> </a:t>
            </a:r>
            <a:r>
              <a:rPr lang="tr-TR" dirty="0" err="1"/>
              <a:t>occasionally</a:t>
            </a:r>
            <a:r>
              <a:rPr lang="tr-TR" dirty="0"/>
              <a:t> be </a:t>
            </a:r>
            <a:r>
              <a:rPr lang="tr-TR" dirty="0" err="1"/>
              <a:t>detected</a:t>
            </a:r>
            <a:r>
              <a:rPr lang="tr-TR" dirty="0"/>
              <a:t> in </a:t>
            </a:r>
            <a:r>
              <a:rPr lang="tr-TR" dirty="0" err="1"/>
              <a:t>the</a:t>
            </a:r>
            <a:r>
              <a:rPr lang="tr-TR" dirty="0"/>
              <a:t> CSF. </a:t>
            </a:r>
            <a:r>
              <a:rPr lang="tr-TR" dirty="0" err="1"/>
              <a:t>Immunocytochemical</a:t>
            </a:r>
            <a:r>
              <a:rPr lang="tr-TR" dirty="0"/>
              <a:t> </a:t>
            </a:r>
            <a:r>
              <a:rPr lang="tr-TR" dirty="0" err="1"/>
              <a:t>staining</a:t>
            </a:r>
            <a:r>
              <a:rPr lang="tr-TR" dirty="0"/>
              <a:t> can be </a:t>
            </a:r>
            <a:r>
              <a:rPr lang="tr-TR" dirty="0" err="1"/>
              <a:t>used</a:t>
            </a:r>
            <a:r>
              <a:rPr lang="tr-TR" dirty="0"/>
              <a:t> </a:t>
            </a:r>
            <a:r>
              <a:rPr lang="tr-TR" dirty="0" err="1"/>
              <a:t>to</a:t>
            </a:r>
            <a:r>
              <a:rPr lang="tr-TR" dirty="0"/>
              <a:t> iden­ </a:t>
            </a:r>
            <a:r>
              <a:rPr lang="tr-TR" dirty="0" err="1"/>
              <a:t>tify</a:t>
            </a:r>
            <a:r>
              <a:rPr lang="tr-TR" dirty="0"/>
              <a:t> </a:t>
            </a:r>
            <a:r>
              <a:rPr lang="tr-TR" dirty="0" err="1"/>
              <a:t>Neospora</a:t>
            </a:r>
            <a:r>
              <a:rPr lang="tr-TR" dirty="0"/>
              <a:t> </a:t>
            </a:r>
            <a:r>
              <a:rPr lang="tr-TR" dirty="0" err="1"/>
              <a:t>and</a:t>
            </a:r>
            <a:r>
              <a:rPr lang="tr-TR" dirty="0"/>
              <a:t> </a:t>
            </a:r>
            <a:r>
              <a:rPr lang="tr-TR" dirty="0" err="1"/>
              <a:t>differentiate</a:t>
            </a:r>
            <a:r>
              <a:rPr lang="tr-TR" dirty="0"/>
              <a:t> it </a:t>
            </a:r>
            <a:r>
              <a:rPr lang="tr-TR" dirty="0" err="1"/>
              <a:t>from</a:t>
            </a:r>
            <a:r>
              <a:rPr lang="tr-TR" dirty="0"/>
              <a:t> </a:t>
            </a:r>
            <a:r>
              <a:rPr lang="tr-TR" dirty="0" err="1"/>
              <a:t>Toxoplasma</a:t>
            </a:r>
            <a:r>
              <a:rPr lang="tr-TR" dirty="0"/>
              <a:t> in </a:t>
            </a:r>
            <a:r>
              <a:rPr lang="tr-TR" dirty="0" err="1"/>
              <a:t>muscle</a:t>
            </a:r>
            <a:r>
              <a:rPr lang="tr-TR" dirty="0"/>
              <a:t> </a:t>
            </a:r>
            <a:r>
              <a:rPr lang="tr-TR" dirty="0" err="1"/>
              <a:t>biopsies</a:t>
            </a:r>
            <a:r>
              <a:rPr lang="tr-TR" dirty="0"/>
              <a:t> </a:t>
            </a:r>
            <a:r>
              <a:rPr lang="tr-TR" dirty="0" err="1"/>
              <a:t>antemortem</a:t>
            </a:r>
            <a:r>
              <a:rPr lang="tr-TR" dirty="0"/>
              <a:t> </a:t>
            </a:r>
            <a:r>
              <a:rPr lang="tr-TR" dirty="0" err="1"/>
              <a:t>and</a:t>
            </a:r>
            <a:r>
              <a:rPr lang="tr-TR" dirty="0"/>
              <a:t> in </a:t>
            </a:r>
            <a:r>
              <a:rPr lang="tr-TR" dirty="0" err="1"/>
              <a:t>muscle</a:t>
            </a:r>
            <a:r>
              <a:rPr lang="tr-TR" dirty="0"/>
              <a:t> </a:t>
            </a:r>
            <a:r>
              <a:rPr lang="tr-TR" dirty="0" err="1"/>
              <a:t>and</a:t>
            </a:r>
            <a:r>
              <a:rPr lang="tr-TR" dirty="0"/>
              <a:t> CNS </a:t>
            </a:r>
            <a:r>
              <a:rPr lang="tr-TR" dirty="0" err="1"/>
              <a:t>tissues</a:t>
            </a:r>
            <a:r>
              <a:rPr lang="tr-TR" dirty="0"/>
              <a:t> post­ </a:t>
            </a:r>
            <a:r>
              <a:rPr lang="tr-TR" dirty="0" err="1"/>
              <a:t>mortem</a:t>
            </a:r>
            <a:r>
              <a:rPr lang="tr-TR" dirty="0"/>
              <a:t>. </a:t>
            </a:r>
          </a:p>
          <a:p>
            <a:r>
              <a:rPr lang="tr-TR" b="1" dirty="0"/>
              <a:t>LYME DISEASE</a:t>
            </a:r>
          </a:p>
          <a:p>
            <a:pPr lvl="1"/>
            <a:r>
              <a:rPr lang="tr-TR" dirty="0" err="1"/>
              <a:t>Lyme</a:t>
            </a:r>
            <a:r>
              <a:rPr lang="tr-TR" dirty="0"/>
              <a:t> </a:t>
            </a:r>
            <a:r>
              <a:rPr lang="tr-TR" dirty="0" err="1"/>
              <a:t>neuroborreliosis</a:t>
            </a:r>
            <a:r>
              <a:rPr lang="tr-TR" dirty="0"/>
              <a:t>, </a:t>
            </a:r>
            <a:r>
              <a:rPr lang="tr-TR" dirty="0" err="1"/>
              <a:t>resulting</a:t>
            </a:r>
            <a:r>
              <a:rPr lang="tr-TR" dirty="0"/>
              <a:t> </a:t>
            </a:r>
            <a:r>
              <a:rPr lang="tr-TR" dirty="0" err="1"/>
              <a:t>from</a:t>
            </a:r>
            <a:r>
              <a:rPr lang="tr-TR" dirty="0"/>
              <a:t> </a:t>
            </a:r>
            <a:r>
              <a:rPr lang="tr-TR" dirty="0" err="1"/>
              <a:t>infection</a:t>
            </a:r>
            <a:r>
              <a:rPr lang="tr-TR" dirty="0"/>
              <a:t> of </a:t>
            </a:r>
            <a:r>
              <a:rPr lang="tr-TR" dirty="0" err="1"/>
              <a:t>the</a:t>
            </a:r>
            <a:r>
              <a:rPr lang="tr-TR" dirty="0"/>
              <a:t> CNS </a:t>
            </a:r>
            <a:r>
              <a:rPr lang="tr-TR" dirty="0" err="1"/>
              <a:t>by</a:t>
            </a:r>
            <a:r>
              <a:rPr lang="tr-TR" dirty="0"/>
              <a:t> </a:t>
            </a:r>
            <a:r>
              <a:rPr lang="tr-TR" dirty="0" err="1"/>
              <a:t>the</a:t>
            </a:r>
            <a:r>
              <a:rPr lang="tr-TR" dirty="0"/>
              <a:t> </a:t>
            </a:r>
            <a:r>
              <a:rPr lang="tr-TR" dirty="0" err="1"/>
              <a:t>spirochete</a:t>
            </a:r>
            <a:r>
              <a:rPr lang="tr-TR" dirty="0"/>
              <a:t> </a:t>
            </a:r>
            <a:r>
              <a:rPr lang="tr-TR" dirty="0" err="1"/>
              <a:t>Borrelia</a:t>
            </a:r>
            <a:r>
              <a:rPr lang="tr-TR" dirty="0"/>
              <a:t> </a:t>
            </a:r>
            <a:r>
              <a:rPr lang="tr-TR" dirty="0" err="1"/>
              <a:t>burgdorferi</a:t>
            </a:r>
            <a:r>
              <a:rPr lang="tr-TR" dirty="0"/>
              <a:t>, but </a:t>
            </a:r>
            <a:r>
              <a:rPr lang="tr-TR" dirty="0" err="1"/>
              <a:t>there</a:t>
            </a:r>
            <a:r>
              <a:rPr lang="tr-TR" dirty="0"/>
              <a:t> </a:t>
            </a:r>
            <a:r>
              <a:rPr lang="tr-TR" dirty="0" err="1"/>
              <a:t>are</a:t>
            </a:r>
            <a:r>
              <a:rPr lang="tr-TR" dirty="0"/>
              <a:t> </a:t>
            </a:r>
            <a:r>
              <a:rPr lang="tr-TR" dirty="0" err="1"/>
              <a:t>few</a:t>
            </a:r>
            <a:r>
              <a:rPr lang="tr-TR" dirty="0"/>
              <a:t> </a:t>
            </a:r>
            <a:r>
              <a:rPr lang="tr-TR" dirty="0" err="1"/>
              <a:t>reports</a:t>
            </a:r>
            <a:r>
              <a:rPr lang="tr-TR" dirty="0"/>
              <a:t> of </a:t>
            </a:r>
            <a:r>
              <a:rPr lang="tr-TR" dirty="0" err="1"/>
              <a:t>dogs</a:t>
            </a:r>
            <a:r>
              <a:rPr lang="tr-TR" dirty="0"/>
              <a:t> </a:t>
            </a:r>
            <a:r>
              <a:rPr lang="tr-TR" dirty="0" err="1"/>
              <a:t>with</a:t>
            </a:r>
            <a:r>
              <a:rPr lang="tr-TR" dirty="0"/>
              <a:t> </a:t>
            </a:r>
            <a:r>
              <a:rPr lang="tr-TR" dirty="0" err="1"/>
              <a:t>neurologic</a:t>
            </a:r>
            <a:r>
              <a:rPr lang="tr-TR" dirty="0"/>
              <a:t> </a:t>
            </a:r>
            <a:r>
              <a:rPr lang="tr-TR" dirty="0" err="1"/>
              <a:t>signs</a:t>
            </a:r>
            <a:r>
              <a:rPr lang="tr-TR" dirty="0"/>
              <a:t> </a:t>
            </a:r>
            <a:r>
              <a:rPr lang="tr-TR" dirty="0" err="1"/>
              <a:t>convincingly</a:t>
            </a:r>
            <a:r>
              <a:rPr lang="tr-TR" dirty="0"/>
              <a:t> </a:t>
            </a:r>
            <a:r>
              <a:rPr lang="tr-TR" dirty="0" err="1"/>
              <a:t>caused</a:t>
            </a:r>
            <a:r>
              <a:rPr lang="tr-TR" dirty="0"/>
              <a:t> </a:t>
            </a:r>
            <a:r>
              <a:rPr lang="tr-TR" dirty="0" err="1"/>
              <a:t>by</a:t>
            </a:r>
            <a:r>
              <a:rPr lang="tr-TR" dirty="0"/>
              <a:t> </a:t>
            </a:r>
            <a:r>
              <a:rPr lang="tr-TR" dirty="0" err="1"/>
              <a:t>Lyme</a:t>
            </a:r>
            <a:r>
              <a:rPr lang="tr-TR" dirty="0"/>
              <a:t> </a:t>
            </a:r>
            <a:r>
              <a:rPr lang="tr-TR" dirty="0" err="1"/>
              <a:t>disease</a:t>
            </a:r>
            <a:r>
              <a:rPr lang="tr-TR" dirty="0"/>
              <a:t>. </a:t>
            </a:r>
            <a:r>
              <a:rPr lang="tr-TR" dirty="0" err="1"/>
              <a:t>Most</a:t>
            </a:r>
            <a:r>
              <a:rPr lang="tr-TR" dirty="0"/>
              <a:t> </a:t>
            </a:r>
            <a:r>
              <a:rPr lang="tr-TR" dirty="0" err="1"/>
              <a:t>affected</a:t>
            </a:r>
            <a:r>
              <a:rPr lang="tr-TR" dirty="0"/>
              <a:t> </a:t>
            </a:r>
            <a:r>
              <a:rPr lang="tr-TR" dirty="0" err="1"/>
              <a:t>dogs</a:t>
            </a:r>
            <a:r>
              <a:rPr lang="tr-TR" dirty="0"/>
              <a:t> </a:t>
            </a:r>
            <a:r>
              <a:rPr lang="tr-TR" dirty="0" err="1"/>
              <a:t>have</a:t>
            </a:r>
            <a:r>
              <a:rPr lang="tr-TR" dirty="0"/>
              <a:t> </a:t>
            </a:r>
            <a:r>
              <a:rPr lang="tr-TR" dirty="0" err="1"/>
              <a:t>concurrent</a:t>
            </a:r>
            <a:r>
              <a:rPr lang="tr-TR" dirty="0"/>
              <a:t> </a:t>
            </a:r>
            <a:r>
              <a:rPr lang="tr-TR" dirty="0" err="1"/>
              <a:t>polyarthritis</a:t>
            </a:r>
            <a:r>
              <a:rPr lang="tr-TR" dirty="0"/>
              <a:t>, </a:t>
            </a:r>
            <a:r>
              <a:rPr lang="tr-TR" dirty="0" err="1"/>
              <a:t>lymphadenopathy</a:t>
            </a:r>
            <a:r>
              <a:rPr lang="tr-TR" dirty="0"/>
              <a:t>, </a:t>
            </a:r>
            <a:r>
              <a:rPr lang="tr-TR" dirty="0" err="1"/>
              <a:t>and</a:t>
            </a:r>
            <a:r>
              <a:rPr lang="tr-TR" dirty="0"/>
              <a:t> </a:t>
            </a:r>
            <a:r>
              <a:rPr lang="tr-TR" dirty="0" err="1"/>
              <a:t>fever</a:t>
            </a:r>
            <a:r>
              <a:rPr lang="tr-TR" dirty="0"/>
              <a:t>. </a:t>
            </a:r>
            <a:r>
              <a:rPr lang="tr-TR" dirty="0" err="1"/>
              <a:t>Reported</a:t>
            </a:r>
            <a:r>
              <a:rPr lang="tr-TR" dirty="0"/>
              <a:t> </a:t>
            </a:r>
            <a:r>
              <a:rPr lang="tr-TR" dirty="0" err="1"/>
              <a:t>signs</a:t>
            </a:r>
            <a:r>
              <a:rPr lang="tr-TR" dirty="0"/>
              <a:t> of </a:t>
            </a:r>
            <a:r>
              <a:rPr lang="tr-TR" dirty="0" err="1"/>
              <a:t>neurologic</a:t>
            </a:r>
            <a:r>
              <a:rPr lang="tr-TR" dirty="0"/>
              <a:t> </a:t>
            </a:r>
            <a:r>
              <a:rPr lang="tr-TR" dirty="0" err="1"/>
              <a:t>system</a:t>
            </a:r>
            <a:r>
              <a:rPr lang="tr-TR" dirty="0"/>
              <a:t> </a:t>
            </a:r>
            <a:r>
              <a:rPr lang="tr-TR" dirty="0" err="1"/>
              <a:t>involvement</a:t>
            </a:r>
            <a:r>
              <a:rPr lang="tr-TR" dirty="0"/>
              <a:t> </a:t>
            </a:r>
            <a:r>
              <a:rPr lang="tr-TR" dirty="0" err="1"/>
              <a:t>include</a:t>
            </a:r>
            <a:r>
              <a:rPr lang="tr-TR" dirty="0"/>
              <a:t> </a:t>
            </a:r>
            <a:r>
              <a:rPr lang="tr-TR" dirty="0" err="1"/>
              <a:t>aggression</a:t>
            </a:r>
            <a:r>
              <a:rPr lang="tr-TR" dirty="0"/>
              <a:t>, </a:t>
            </a:r>
            <a:r>
              <a:rPr lang="tr-TR" dirty="0" err="1"/>
              <a:t>other</a:t>
            </a:r>
            <a:r>
              <a:rPr lang="tr-TR" dirty="0"/>
              <a:t> </a:t>
            </a:r>
            <a:r>
              <a:rPr lang="tr-TR" dirty="0" err="1"/>
              <a:t>behavior</a:t>
            </a:r>
            <a:r>
              <a:rPr lang="tr-TR" dirty="0"/>
              <a:t> </a:t>
            </a:r>
            <a:r>
              <a:rPr lang="tr-TR" dirty="0" err="1"/>
              <a:t>changes</a:t>
            </a:r>
            <a:r>
              <a:rPr lang="tr-TR" dirty="0"/>
              <a:t>, </a:t>
            </a:r>
            <a:r>
              <a:rPr lang="tr-TR" dirty="0" err="1"/>
              <a:t>and</a:t>
            </a:r>
            <a:r>
              <a:rPr lang="tr-TR" dirty="0"/>
              <a:t> </a:t>
            </a:r>
            <a:r>
              <a:rPr lang="tr-TR" dirty="0" err="1"/>
              <a:t>seizures</a:t>
            </a:r>
            <a:r>
              <a:rPr lang="tr-TR" dirty="0"/>
              <a:t>. CSF </a:t>
            </a:r>
            <a:r>
              <a:rPr lang="tr-TR" dirty="0" err="1"/>
              <a:t>may</a:t>
            </a:r>
            <a:r>
              <a:rPr lang="tr-TR" dirty="0"/>
              <a:t> be normal </a:t>
            </a:r>
            <a:r>
              <a:rPr lang="tr-TR" dirty="0" err="1"/>
              <a:t>or</a:t>
            </a:r>
            <a:r>
              <a:rPr lang="tr-TR" dirty="0"/>
              <a:t> </a:t>
            </a:r>
            <a:r>
              <a:rPr lang="tr-TR" dirty="0" err="1"/>
              <a:t>only</a:t>
            </a:r>
            <a:r>
              <a:rPr lang="tr-TR" dirty="0"/>
              <a:t> </a:t>
            </a:r>
            <a:r>
              <a:rPr lang="tr-TR" dirty="0" err="1"/>
              <a:t>slightly</a:t>
            </a:r>
            <a:r>
              <a:rPr lang="tr-TR" dirty="0"/>
              <a:t> </a:t>
            </a:r>
            <a:r>
              <a:rPr lang="tr-TR" dirty="0" err="1"/>
              <a:t>inflammatory</a:t>
            </a:r>
            <a:r>
              <a:rPr lang="tr-TR" dirty="0"/>
              <a:t>, </a:t>
            </a:r>
            <a:r>
              <a:rPr lang="tr-TR" dirty="0" err="1"/>
              <a:t>and</a:t>
            </a:r>
            <a:r>
              <a:rPr lang="tr-TR" dirty="0"/>
              <a:t> </a:t>
            </a:r>
            <a:r>
              <a:rPr lang="tr-TR" dirty="0" err="1"/>
              <a:t>there</a:t>
            </a:r>
            <a:r>
              <a:rPr lang="tr-TR" dirty="0"/>
              <a:t> </a:t>
            </a:r>
            <a:r>
              <a:rPr lang="tr-TR" dirty="0" err="1"/>
              <a:t>may</a:t>
            </a:r>
            <a:r>
              <a:rPr lang="tr-TR" dirty="0"/>
              <a:t> be an </a:t>
            </a:r>
            <a:r>
              <a:rPr lang="tr-TR" dirty="0" err="1"/>
              <a:t>increase</a:t>
            </a:r>
            <a:r>
              <a:rPr lang="tr-TR" dirty="0"/>
              <a:t> in anti-B. </a:t>
            </a:r>
            <a:r>
              <a:rPr lang="tr-TR" dirty="0" err="1"/>
              <a:t>burgdorferi</a:t>
            </a:r>
            <a:r>
              <a:rPr lang="tr-TR" dirty="0"/>
              <a:t> </a:t>
            </a:r>
            <a:r>
              <a:rPr lang="tr-TR" dirty="0" err="1"/>
              <a:t>antibody</a:t>
            </a:r>
            <a:r>
              <a:rPr lang="tr-TR" dirty="0"/>
              <a:t> in </a:t>
            </a:r>
            <a:r>
              <a:rPr lang="tr-TR" dirty="0" err="1"/>
              <a:t>the</a:t>
            </a:r>
            <a:r>
              <a:rPr lang="tr-TR" dirty="0"/>
              <a:t> CSF </a:t>
            </a:r>
            <a:r>
              <a:rPr lang="tr-TR" dirty="0" err="1"/>
              <a:t>compared</a:t>
            </a:r>
            <a:r>
              <a:rPr lang="tr-TR" dirty="0"/>
              <a:t> </a:t>
            </a:r>
            <a:r>
              <a:rPr lang="tr-TR" dirty="0" err="1"/>
              <a:t>with</a:t>
            </a:r>
            <a:r>
              <a:rPr lang="tr-TR" dirty="0"/>
              <a:t> serum. </a:t>
            </a:r>
          </a:p>
        </p:txBody>
      </p:sp>
    </p:spTree>
    <p:extLst>
      <p:ext uri="{BB962C8B-B14F-4D97-AF65-F5344CB8AC3E}">
        <p14:creationId xmlns:p14="http://schemas.microsoft.com/office/powerpoint/2010/main" val="2180757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5A95857A-89BC-BB45-AEB9-55A6089012AC}"/>
              </a:ext>
            </a:extLst>
          </p:cNvPr>
          <p:cNvSpPr>
            <a:spLocks noGrp="1"/>
          </p:cNvSpPr>
          <p:nvPr>
            <p:ph idx="1"/>
          </p:nvPr>
        </p:nvSpPr>
        <p:spPr>
          <a:xfrm>
            <a:off x="406400" y="444500"/>
            <a:ext cx="10947400" cy="5732463"/>
          </a:xfrm>
        </p:spPr>
        <p:txBody>
          <a:bodyPr>
            <a:normAutofit fontScale="85000" lnSpcReduction="20000"/>
          </a:bodyPr>
          <a:lstStyle/>
          <a:p>
            <a:r>
              <a:rPr lang="tr-TR" b="1" dirty="0"/>
              <a:t>MYCOTIC INFECTIONS</a:t>
            </a:r>
          </a:p>
          <a:p>
            <a:pPr lvl="1"/>
            <a:r>
              <a:rPr lang="tr-TR" dirty="0" err="1"/>
              <a:t>Disseminated</a:t>
            </a:r>
            <a:r>
              <a:rPr lang="tr-TR" dirty="0"/>
              <a:t> </a:t>
            </a:r>
            <a:r>
              <a:rPr lang="tr-TR" dirty="0" err="1"/>
              <a:t>systemic</a:t>
            </a:r>
            <a:r>
              <a:rPr lang="tr-TR" dirty="0"/>
              <a:t> </a:t>
            </a:r>
            <a:r>
              <a:rPr lang="tr-TR" dirty="0" err="1"/>
              <a:t>mycotic</a:t>
            </a:r>
            <a:r>
              <a:rPr lang="tr-TR" dirty="0"/>
              <a:t> </a:t>
            </a:r>
            <a:r>
              <a:rPr lang="tr-TR" dirty="0" err="1"/>
              <a:t>infections</a:t>
            </a:r>
            <a:r>
              <a:rPr lang="tr-TR" dirty="0"/>
              <a:t> </a:t>
            </a:r>
            <a:r>
              <a:rPr lang="tr-TR" dirty="0" err="1"/>
              <a:t>may</a:t>
            </a:r>
            <a:r>
              <a:rPr lang="tr-TR" dirty="0"/>
              <a:t> </a:t>
            </a:r>
            <a:r>
              <a:rPr lang="tr-TR" dirty="0" err="1"/>
              <a:t>occasionally</a:t>
            </a:r>
            <a:r>
              <a:rPr lang="tr-TR" dirty="0"/>
              <a:t> </a:t>
            </a:r>
            <a:r>
              <a:rPr lang="tr-TR" dirty="0" err="1"/>
              <a:t>involve</a:t>
            </a:r>
            <a:r>
              <a:rPr lang="tr-TR" dirty="0"/>
              <a:t> </a:t>
            </a:r>
            <a:r>
              <a:rPr lang="tr-TR" dirty="0" err="1"/>
              <a:t>the</a:t>
            </a:r>
            <a:r>
              <a:rPr lang="tr-TR" dirty="0"/>
              <a:t> CNS </a:t>
            </a:r>
            <a:r>
              <a:rPr lang="tr-TR" dirty="0" err="1"/>
              <a:t>and</a:t>
            </a:r>
            <a:r>
              <a:rPr lang="tr-TR" dirty="0"/>
              <a:t> </a:t>
            </a:r>
            <a:r>
              <a:rPr lang="tr-TR" dirty="0" err="1"/>
              <a:t>eyes</a:t>
            </a:r>
            <a:r>
              <a:rPr lang="tr-TR" dirty="0"/>
              <a:t>. </a:t>
            </a:r>
            <a:r>
              <a:rPr lang="tr-TR" dirty="0" err="1"/>
              <a:t>Clinical</a:t>
            </a:r>
            <a:r>
              <a:rPr lang="tr-TR" dirty="0"/>
              <a:t> </a:t>
            </a:r>
            <a:r>
              <a:rPr lang="tr-TR" dirty="0" err="1"/>
              <a:t>signs</a:t>
            </a:r>
            <a:r>
              <a:rPr lang="tr-TR" dirty="0"/>
              <a:t> </a:t>
            </a:r>
            <a:r>
              <a:rPr lang="tr-TR" dirty="0" err="1"/>
              <a:t>depend</a:t>
            </a:r>
            <a:r>
              <a:rPr lang="tr-TR" dirty="0"/>
              <a:t> on </a:t>
            </a:r>
            <a:r>
              <a:rPr lang="tr-TR" dirty="0" err="1"/>
              <a:t>the</a:t>
            </a:r>
            <a:r>
              <a:rPr lang="tr-TR" dirty="0"/>
              <a:t> </a:t>
            </a:r>
            <a:r>
              <a:rPr lang="tr-TR" dirty="0" err="1"/>
              <a:t>fungus</a:t>
            </a:r>
            <a:r>
              <a:rPr lang="tr-TR" dirty="0"/>
              <a:t> </a:t>
            </a:r>
            <a:r>
              <a:rPr lang="tr-TR" dirty="0" err="1"/>
              <a:t>involved</a:t>
            </a:r>
            <a:r>
              <a:rPr lang="tr-TR" dirty="0"/>
              <a:t> </a:t>
            </a:r>
            <a:r>
              <a:rPr lang="tr-TR" dirty="0" err="1"/>
              <a:t>and</a:t>
            </a:r>
            <a:r>
              <a:rPr lang="tr-TR" dirty="0"/>
              <a:t> </a:t>
            </a:r>
            <a:r>
              <a:rPr lang="tr-TR" dirty="0" err="1"/>
              <a:t>include</a:t>
            </a:r>
            <a:r>
              <a:rPr lang="tr-TR" dirty="0"/>
              <a:t> </a:t>
            </a:r>
            <a:r>
              <a:rPr lang="tr-TR" dirty="0" err="1"/>
              <a:t>gastrointestinal</a:t>
            </a:r>
            <a:r>
              <a:rPr lang="tr-TR" dirty="0"/>
              <a:t>, </a:t>
            </a:r>
            <a:r>
              <a:rPr lang="tr-TR" dirty="0" err="1"/>
              <a:t>respiratory</a:t>
            </a:r>
            <a:r>
              <a:rPr lang="tr-TR" dirty="0"/>
              <a:t>, </a:t>
            </a:r>
            <a:r>
              <a:rPr lang="tr-TR" dirty="0" err="1"/>
              <a:t>or</a:t>
            </a:r>
            <a:r>
              <a:rPr lang="tr-TR" dirty="0"/>
              <a:t> </a:t>
            </a:r>
            <a:r>
              <a:rPr lang="tr-TR" dirty="0" err="1"/>
              <a:t>skeletal</a:t>
            </a:r>
            <a:r>
              <a:rPr lang="tr-TR" dirty="0"/>
              <a:t> </a:t>
            </a:r>
            <a:r>
              <a:rPr lang="tr-TR" dirty="0" err="1"/>
              <a:t>problems</a:t>
            </a:r>
            <a:r>
              <a:rPr lang="tr-TR" dirty="0"/>
              <a:t> in </a:t>
            </a:r>
            <a:r>
              <a:rPr lang="tr-TR" dirty="0" err="1"/>
              <a:t>conjunction</a:t>
            </a:r>
            <a:r>
              <a:rPr lang="tr-TR" dirty="0"/>
              <a:t> </a:t>
            </a:r>
            <a:r>
              <a:rPr lang="tr-TR" dirty="0" err="1"/>
              <a:t>with</a:t>
            </a:r>
            <a:r>
              <a:rPr lang="tr-TR" dirty="0"/>
              <a:t> </a:t>
            </a:r>
            <a:r>
              <a:rPr lang="tr-TR" dirty="0" err="1"/>
              <a:t>neurologic</a:t>
            </a:r>
            <a:r>
              <a:rPr lang="tr-TR" dirty="0"/>
              <a:t> </a:t>
            </a:r>
            <a:r>
              <a:rPr lang="tr-TR" dirty="0" err="1"/>
              <a:t>and</a:t>
            </a:r>
            <a:r>
              <a:rPr lang="tr-TR" dirty="0"/>
              <a:t> </a:t>
            </a:r>
            <a:r>
              <a:rPr lang="tr-TR" dirty="0" err="1"/>
              <a:t>ocular</a:t>
            </a:r>
            <a:r>
              <a:rPr lang="tr-TR" dirty="0"/>
              <a:t> </a:t>
            </a:r>
            <a:r>
              <a:rPr lang="tr-TR" dirty="0" err="1"/>
              <a:t>signs</a:t>
            </a:r>
            <a:r>
              <a:rPr lang="tr-TR" dirty="0"/>
              <a:t>. </a:t>
            </a:r>
            <a:r>
              <a:rPr lang="tr-TR" dirty="0" err="1"/>
              <a:t>The</a:t>
            </a:r>
            <a:r>
              <a:rPr lang="tr-TR" dirty="0"/>
              <a:t> </a:t>
            </a:r>
            <a:r>
              <a:rPr lang="tr-TR" dirty="0" err="1"/>
              <a:t>most</a:t>
            </a:r>
            <a:r>
              <a:rPr lang="tr-TR" dirty="0"/>
              <a:t> </a:t>
            </a:r>
            <a:r>
              <a:rPr lang="tr-TR" dirty="0" err="1"/>
              <a:t>common</a:t>
            </a:r>
            <a:r>
              <a:rPr lang="tr-TR" dirty="0"/>
              <a:t> </a:t>
            </a:r>
            <a:r>
              <a:rPr lang="tr-TR" dirty="0" err="1"/>
              <a:t>neurologic</a:t>
            </a:r>
            <a:r>
              <a:rPr lang="tr-TR" dirty="0"/>
              <a:t> </a:t>
            </a:r>
            <a:r>
              <a:rPr lang="tr-TR" dirty="0" err="1"/>
              <a:t>signs</a:t>
            </a:r>
            <a:r>
              <a:rPr lang="tr-TR" dirty="0"/>
              <a:t> </a:t>
            </a:r>
            <a:r>
              <a:rPr lang="tr-TR" dirty="0" err="1"/>
              <a:t>are</a:t>
            </a:r>
            <a:r>
              <a:rPr lang="tr-TR" dirty="0"/>
              <a:t> </a:t>
            </a:r>
            <a:r>
              <a:rPr lang="tr-TR" dirty="0" err="1"/>
              <a:t>depressed</a:t>
            </a:r>
            <a:r>
              <a:rPr lang="tr-TR" dirty="0"/>
              <a:t> </a:t>
            </a:r>
            <a:r>
              <a:rPr lang="tr-TR" dirty="0" err="1"/>
              <a:t>mentation</a:t>
            </a:r>
            <a:r>
              <a:rPr lang="tr-TR" dirty="0"/>
              <a:t>, </a:t>
            </a:r>
            <a:r>
              <a:rPr lang="tr-TR" dirty="0" err="1"/>
              <a:t>behavior</a:t>
            </a:r>
            <a:r>
              <a:rPr lang="tr-TR" dirty="0"/>
              <a:t> </a:t>
            </a:r>
            <a:r>
              <a:rPr lang="tr-TR" dirty="0" err="1"/>
              <a:t>change</a:t>
            </a:r>
            <a:r>
              <a:rPr lang="tr-TR" dirty="0"/>
              <a:t>, </a:t>
            </a:r>
            <a:r>
              <a:rPr lang="tr-TR" dirty="0" err="1"/>
              <a:t>seizures</a:t>
            </a:r>
            <a:r>
              <a:rPr lang="tr-TR" dirty="0"/>
              <a:t>, </a:t>
            </a:r>
            <a:r>
              <a:rPr lang="tr-TR" dirty="0" err="1"/>
              <a:t>circling</a:t>
            </a:r>
            <a:r>
              <a:rPr lang="tr-TR" dirty="0"/>
              <a:t>, </a:t>
            </a:r>
            <a:r>
              <a:rPr lang="tr-TR" dirty="0" err="1"/>
              <a:t>and</a:t>
            </a:r>
            <a:r>
              <a:rPr lang="tr-TR" dirty="0"/>
              <a:t> </a:t>
            </a:r>
            <a:r>
              <a:rPr lang="tr-TR" dirty="0" err="1"/>
              <a:t>paresis</a:t>
            </a:r>
            <a:r>
              <a:rPr lang="tr-TR" dirty="0"/>
              <a:t>.  </a:t>
            </a:r>
            <a:r>
              <a:rPr lang="tr-TR" dirty="0" err="1"/>
              <a:t>Typical</a:t>
            </a:r>
            <a:r>
              <a:rPr lang="tr-TR" dirty="0"/>
              <a:t> </a:t>
            </a:r>
            <a:r>
              <a:rPr lang="tr-TR" dirty="0" err="1"/>
              <a:t>abnormalities</a:t>
            </a:r>
            <a:r>
              <a:rPr lang="tr-TR" dirty="0"/>
              <a:t> on CSF </a:t>
            </a:r>
            <a:r>
              <a:rPr lang="tr-TR" dirty="0" err="1"/>
              <a:t>analysis</a:t>
            </a:r>
            <a:r>
              <a:rPr lang="tr-TR" dirty="0"/>
              <a:t> </a:t>
            </a:r>
            <a:r>
              <a:rPr lang="tr-TR" dirty="0" err="1"/>
              <a:t>include</a:t>
            </a:r>
            <a:r>
              <a:rPr lang="tr-TR" dirty="0"/>
              <a:t> a </a:t>
            </a:r>
            <a:r>
              <a:rPr lang="tr-TR" dirty="0" err="1"/>
              <a:t>neutrophilic</a:t>
            </a:r>
            <a:r>
              <a:rPr lang="tr-TR" dirty="0"/>
              <a:t> </a:t>
            </a:r>
            <a:r>
              <a:rPr lang="tr-TR" dirty="0" err="1"/>
              <a:t>pleocytosis</a:t>
            </a:r>
            <a:r>
              <a:rPr lang="tr-TR" dirty="0"/>
              <a:t> </a:t>
            </a:r>
            <a:r>
              <a:rPr lang="tr-TR" dirty="0" err="1"/>
              <a:t>and</a:t>
            </a:r>
            <a:r>
              <a:rPr lang="tr-TR" dirty="0"/>
              <a:t> </a:t>
            </a:r>
            <a:r>
              <a:rPr lang="tr-TR" dirty="0" err="1"/>
              <a:t>increased</a:t>
            </a:r>
            <a:r>
              <a:rPr lang="tr-TR" dirty="0"/>
              <a:t> protein </a:t>
            </a:r>
            <a:r>
              <a:rPr lang="tr-TR" dirty="0" err="1"/>
              <a:t>content</a:t>
            </a:r>
            <a:r>
              <a:rPr lang="tr-TR" dirty="0"/>
              <a:t>. </a:t>
            </a:r>
            <a:r>
              <a:rPr lang="tr-TR" dirty="0" err="1"/>
              <a:t>Diagnosis</a:t>
            </a:r>
            <a:r>
              <a:rPr lang="tr-TR" dirty="0"/>
              <a:t> is </a:t>
            </a:r>
            <a:r>
              <a:rPr lang="tr-TR" dirty="0" err="1"/>
              <a:t>usually</a:t>
            </a:r>
            <a:r>
              <a:rPr lang="tr-TR" dirty="0"/>
              <a:t> </a:t>
            </a:r>
            <a:r>
              <a:rPr lang="tr-TR" dirty="0" err="1"/>
              <a:t>by</a:t>
            </a:r>
            <a:r>
              <a:rPr lang="tr-TR" dirty="0"/>
              <a:t> </a:t>
            </a:r>
            <a:r>
              <a:rPr lang="tr-TR" dirty="0" err="1"/>
              <a:t>finding</a:t>
            </a:r>
            <a:r>
              <a:rPr lang="tr-TR" dirty="0"/>
              <a:t> </a:t>
            </a:r>
            <a:r>
              <a:rPr lang="tr-TR" dirty="0" err="1"/>
              <a:t>the</a:t>
            </a:r>
            <a:r>
              <a:rPr lang="tr-TR" dirty="0"/>
              <a:t> </a:t>
            </a:r>
            <a:r>
              <a:rPr lang="tr-TR" dirty="0" err="1"/>
              <a:t>organism</a:t>
            </a:r>
            <a:r>
              <a:rPr lang="tr-TR" dirty="0"/>
              <a:t> in </a:t>
            </a:r>
            <a:r>
              <a:rPr lang="tr-TR" dirty="0" err="1"/>
              <a:t>extraneural</a:t>
            </a:r>
            <a:r>
              <a:rPr lang="tr-TR" dirty="0"/>
              <a:t> </a:t>
            </a:r>
            <a:r>
              <a:rPr lang="tr-TR" dirty="0" err="1"/>
              <a:t>infected</a:t>
            </a:r>
            <a:r>
              <a:rPr lang="tr-TR" dirty="0"/>
              <a:t> </a:t>
            </a:r>
            <a:r>
              <a:rPr lang="tr-TR" dirty="0" err="1"/>
              <a:t>tissues</a:t>
            </a:r>
            <a:r>
              <a:rPr lang="tr-TR" dirty="0"/>
              <a:t>. </a:t>
            </a:r>
            <a:r>
              <a:rPr lang="tr-TR" dirty="0" err="1"/>
              <a:t>Therapy</a:t>
            </a:r>
            <a:r>
              <a:rPr lang="tr-TR" dirty="0"/>
              <a:t> </a:t>
            </a:r>
            <a:r>
              <a:rPr lang="tr-TR" dirty="0" err="1"/>
              <a:t>may</a:t>
            </a:r>
            <a:r>
              <a:rPr lang="tr-TR" dirty="0"/>
              <a:t> be </a:t>
            </a:r>
            <a:r>
              <a:rPr lang="tr-TR" dirty="0" err="1"/>
              <a:t>attempted</a:t>
            </a:r>
            <a:r>
              <a:rPr lang="tr-TR" dirty="0"/>
              <a:t>; </a:t>
            </a:r>
            <a:r>
              <a:rPr lang="tr-TR" dirty="0" err="1"/>
              <a:t>however</a:t>
            </a:r>
            <a:r>
              <a:rPr lang="tr-TR" dirty="0"/>
              <a:t>, </a:t>
            </a:r>
            <a:r>
              <a:rPr lang="tr-TR" dirty="0" err="1"/>
              <a:t>the</a:t>
            </a:r>
            <a:r>
              <a:rPr lang="tr-TR" dirty="0"/>
              <a:t> </a:t>
            </a:r>
            <a:r>
              <a:rPr lang="tr-TR" dirty="0" err="1"/>
              <a:t>prognosis</a:t>
            </a:r>
            <a:r>
              <a:rPr lang="tr-TR" dirty="0"/>
              <a:t> is </a:t>
            </a:r>
            <a:r>
              <a:rPr lang="tr-TR" dirty="0" err="1"/>
              <a:t>poor</a:t>
            </a:r>
            <a:r>
              <a:rPr lang="tr-TR" dirty="0"/>
              <a:t> </a:t>
            </a:r>
            <a:r>
              <a:rPr lang="tr-TR" dirty="0" err="1"/>
              <a:t>when</a:t>
            </a:r>
            <a:r>
              <a:rPr lang="tr-TR" dirty="0"/>
              <a:t> </a:t>
            </a:r>
            <a:r>
              <a:rPr lang="tr-TR" dirty="0" err="1"/>
              <a:t>the</a:t>
            </a:r>
            <a:r>
              <a:rPr lang="tr-TR" dirty="0"/>
              <a:t> </a:t>
            </a:r>
            <a:r>
              <a:rPr lang="tr-TR" dirty="0" err="1"/>
              <a:t>nervous</a:t>
            </a:r>
            <a:r>
              <a:rPr lang="tr-TR" dirty="0"/>
              <a:t> </a:t>
            </a:r>
            <a:r>
              <a:rPr lang="tr-TR" dirty="0" err="1"/>
              <a:t>system</a:t>
            </a:r>
            <a:r>
              <a:rPr lang="tr-TR" dirty="0"/>
              <a:t> is </a:t>
            </a:r>
            <a:r>
              <a:rPr lang="tr-TR" dirty="0" err="1"/>
              <a:t>involved</a:t>
            </a:r>
            <a:r>
              <a:rPr lang="tr-TR" dirty="0"/>
              <a:t>.</a:t>
            </a:r>
            <a:endParaRPr lang="tr-TR" b="1" dirty="0"/>
          </a:p>
          <a:p>
            <a:r>
              <a:rPr lang="tr-TR" b="1" dirty="0"/>
              <a:t>RICKETTSIAL DISEASES</a:t>
            </a:r>
          </a:p>
          <a:p>
            <a:pPr lvl="1"/>
            <a:r>
              <a:rPr lang="tr-TR" dirty="0" err="1"/>
              <a:t>Rocky</a:t>
            </a:r>
            <a:r>
              <a:rPr lang="tr-TR" dirty="0"/>
              <a:t> </a:t>
            </a:r>
            <a:r>
              <a:rPr lang="tr-TR" dirty="0" err="1"/>
              <a:t>Mountain</a:t>
            </a:r>
            <a:r>
              <a:rPr lang="tr-TR" dirty="0"/>
              <a:t> </a:t>
            </a:r>
            <a:r>
              <a:rPr lang="tr-TR" dirty="0" err="1"/>
              <a:t>spotted</a:t>
            </a:r>
            <a:r>
              <a:rPr lang="tr-TR" dirty="0"/>
              <a:t> </a:t>
            </a:r>
            <a:r>
              <a:rPr lang="tr-TR" dirty="0" err="1"/>
              <a:t>fever</a:t>
            </a:r>
            <a:r>
              <a:rPr lang="tr-TR" dirty="0"/>
              <a:t> (RMSF), </a:t>
            </a:r>
            <a:r>
              <a:rPr lang="tr-TR" dirty="0" err="1"/>
              <a:t>caused</a:t>
            </a:r>
            <a:r>
              <a:rPr lang="tr-TR" dirty="0"/>
              <a:t> </a:t>
            </a:r>
            <a:r>
              <a:rPr lang="tr-TR" dirty="0" err="1"/>
              <a:t>by</a:t>
            </a:r>
            <a:r>
              <a:rPr lang="tr-TR" dirty="0"/>
              <a:t> </a:t>
            </a:r>
            <a:r>
              <a:rPr lang="tr-TR" dirty="0" err="1"/>
              <a:t>Rickettsia</a:t>
            </a:r>
            <a:r>
              <a:rPr lang="tr-TR" dirty="0"/>
              <a:t> </a:t>
            </a:r>
            <a:r>
              <a:rPr lang="tr-TR" dirty="0" err="1"/>
              <a:t>rickettsii</a:t>
            </a:r>
            <a:r>
              <a:rPr lang="tr-TR" dirty="0"/>
              <a:t>, </a:t>
            </a:r>
            <a:r>
              <a:rPr lang="tr-TR" dirty="0" err="1"/>
              <a:t>and</a:t>
            </a:r>
            <a:r>
              <a:rPr lang="tr-TR" dirty="0"/>
              <a:t> </a:t>
            </a:r>
            <a:r>
              <a:rPr lang="tr-TR" dirty="0" err="1"/>
              <a:t>ehrlichiosis</a:t>
            </a:r>
            <a:r>
              <a:rPr lang="tr-TR" dirty="0"/>
              <a:t>, </a:t>
            </a:r>
            <a:r>
              <a:rPr lang="tr-TR" dirty="0" err="1"/>
              <a:t>caused</a:t>
            </a:r>
            <a:r>
              <a:rPr lang="tr-TR" dirty="0"/>
              <a:t> </a:t>
            </a:r>
            <a:r>
              <a:rPr lang="tr-TR" dirty="0" err="1"/>
              <a:t>by</a:t>
            </a:r>
            <a:r>
              <a:rPr lang="tr-TR" dirty="0"/>
              <a:t> </a:t>
            </a:r>
            <a:r>
              <a:rPr lang="tr-TR" dirty="0" err="1"/>
              <a:t>Ehrlichia</a:t>
            </a:r>
            <a:r>
              <a:rPr lang="tr-TR" dirty="0"/>
              <a:t> </a:t>
            </a:r>
            <a:r>
              <a:rPr lang="tr-TR" dirty="0" err="1"/>
              <a:t>canis</a:t>
            </a:r>
            <a:r>
              <a:rPr lang="tr-TR" dirty="0"/>
              <a:t>, </a:t>
            </a:r>
            <a:r>
              <a:rPr lang="tr-TR" dirty="0" err="1"/>
              <a:t>com­monly</a:t>
            </a:r>
            <a:r>
              <a:rPr lang="tr-TR" dirty="0"/>
              <a:t> </a:t>
            </a:r>
            <a:r>
              <a:rPr lang="tr-TR" dirty="0" err="1"/>
              <a:t>involve</a:t>
            </a:r>
            <a:r>
              <a:rPr lang="tr-TR" dirty="0"/>
              <a:t> </a:t>
            </a:r>
            <a:r>
              <a:rPr lang="tr-TR" dirty="0" err="1"/>
              <a:t>the</a:t>
            </a:r>
            <a:r>
              <a:rPr lang="tr-TR" dirty="0"/>
              <a:t> CNS of </a:t>
            </a:r>
            <a:r>
              <a:rPr lang="tr-TR" dirty="0" err="1"/>
              <a:t>dogs</a:t>
            </a:r>
            <a:r>
              <a:rPr lang="tr-TR" dirty="0"/>
              <a:t>, </a:t>
            </a:r>
            <a:r>
              <a:rPr lang="tr-TR" dirty="0" err="1"/>
              <a:t>causing</a:t>
            </a:r>
            <a:r>
              <a:rPr lang="tr-TR" dirty="0"/>
              <a:t> </a:t>
            </a:r>
            <a:r>
              <a:rPr lang="tr-TR" dirty="0" err="1"/>
              <a:t>meningoencephalomyelitis</a:t>
            </a:r>
            <a:r>
              <a:rPr lang="tr-TR" dirty="0"/>
              <a:t>.  </a:t>
            </a:r>
            <a:r>
              <a:rPr lang="tr-TR" dirty="0" err="1"/>
              <a:t>Neurologic</a:t>
            </a:r>
            <a:r>
              <a:rPr lang="tr-TR" dirty="0"/>
              <a:t> </a:t>
            </a:r>
            <a:r>
              <a:rPr lang="tr-TR" dirty="0" err="1"/>
              <a:t>abnormalities</a:t>
            </a:r>
            <a:r>
              <a:rPr lang="tr-TR" dirty="0"/>
              <a:t> in </a:t>
            </a:r>
            <a:r>
              <a:rPr lang="tr-TR" dirty="0" err="1"/>
              <a:t>dogs</a:t>
            </a:r>
            <a:r>
              <a:rPr lang="tr-TR" dirty="0"/>
              <a:t> </a:t>
            </a:r>
            <a:r>
              <a:rPr lang="tr-TR" dirty="0" err="1"/>
              <a:t>with</a:t>
            </a:r>
            <a:r>
              <a:rPr lang="tr-TR" dirty="0"/>
              <a:t> RMSF </a:t>
            </a:r>
            <a:r>
              <a:rPr lang="tr-TR" dirty="0" err="1"/>
              <a:t>tend</a:t>
            </a:r>
            <a:r>
              <a:rPr lang="tr-TR" dirty="0"/>
              <a:t> </a:t>
            </a:r>
            <a:r>
              <a:rPr lang="tr-TR" dirty="0" err="1"/>
              <a:t>to</a:t>
            </a:r>
            <a:r>
              <a:rPr lang="tr-TR" dirty="0"/>
              <a:t> be </a:t>
            </a:r>
            <a:r>
              <a:rPr lang="tr-TR" dirty="0" err="1"/>
              <a:t>more</a:t>
            </a:r>
            <a:r>
              <a:rPr lang="tr-TR" dirty="0"/>
              <a:t> </a:t>
            </a:r>
            <a:r>
              <a:rPr lang="tr-TR" dirty="0" err="1"/>
              <a:t>acute</a:t>
            </a:r>
            <a:r>
              <a:rPr lang="tr-TR" dirty="0"/>
              <a:t> </a:t>
            </a:r>
            <a:r>
              <a:rPr lang="tr-TR" dirty="0" err="1"/>
              <a:t>and</a:t>
            </a:r>
            <a:r>
              <a:rPr lang="tr-TR" dirty="0"/>
              <a:t> </a:t>
            </a:r>
            <a:r>
              <a:rPr lang="tr-TR" dirty="0" err="1"/>
              <a:t>progressive</a:t>
            </a:r>
            <a:r>
              <a:rPr lang="tr-TR" dirty="0"/>
              <a:t> </a:t>
            </a:r>
            <a:r>
              <a:rPr lang="tr-TR" dirty="0" err="1"/>
              <a:t>than</a:t>
            </a:r>
            <a:r>
              <a:rPr lang="tr-TR" dirty="0"/>
              <a:t> </a:t>
            </a:r>
            <a:r>
              <a:rPr lang="tr-TR" dirty="0" err="1"/>
              <a:t>those</a:t>
            </a:r>
            <a:r>
              <a:rPr lang="tr-TR" dirty="0"/>
              <a:t> </a:t>
            </a:r>
            <a:r>
              <a:rPr lang="tr-TR" dirty="0" err="1"/>
              <a:t>seen</a:t>
            </a:r>
            <a:r>
              <a:rPr lang="tr-TR" dirty="0"/>
              <a:t> </a:t>
            </a:r>
            <a:r>
              <a:rPr lang="tr-TR" dirty="0" err="1"/>
              <a:t>with</a:t>
            </a:r>
            <a:r>
              <a:rPr lang="tr-TR" dirty="0"/>
              <a:t> </a:t>
            </a:r>
            <a:r>
              <a:rPr lang="tr-TR" dirty="0" err="1"/>
              <a:t>ehrlichiosis</a:t>
            </a:r>
            <a:r>
              <a:rPr lang="tr-TR" dirty="0"/>
              <a:t>. </a:t>
            </a:r>
            <a:r>
              <a:rPr lang="tr-TR" dirty="0" err="1"/>
              <a:t>Neurologic</a:t>
            </a:r>
            <a:r>
              <a:rPr lang="tr-TR" dirty="0"/>
              <a:t> </a:t>
            </a:r>
            <a:r>
              <a:rPr lang="tr-TR" dirty="0" err="1"/>
              <a:t>signs</a:t>
            </a:r>
            <a:r>
              <a:rPr lang="tr-TR" dirty="0"/>
              <a:t> </a:t>
            </a:r>
            <a:r>
              <a:rPr lang="tr-TR" dirty="0" err="1"/>
              <a:t>with</a:t>
            </a:r>
            <a:r>
              <a:rPr lang="tr-TR" dirty="0"/>
              <a:t> </a:t>
            </a:r>
            <a:r>
              <a:rPr lang="tr-TR" dirty="0" err="1"/>
              <a:t>either</a:t>
            </a:r>
            <a:r>
              <a:rPr lang="tr-TR" dirty="0"/>
              <a:t> </a:t>
            </a:r>
            <a:r>
              <a:rPr lang="tr-TR" dirty="0" err="1"/>
              <a:t>disease</a:t>
            </a:r>
            <a:r>
              <a:rPr lang="tr-TR" dirty="0"/>
              <a:t> </a:t>
            </a:r>
            <a:r>
              <a:rPr lang="tr-TR" dirty="0" err="1"/>
              <a:t>include</a:t>
            </a:r>
            <a:r>
              <a:rPr lang="tr-TR" dirty="0"/>
              <a:t> </a:t>
            </a:r>
            <a:r>
              <a:rPr lang="tr-TR" dirty="0" err="1"/>
              <a:t>neck</a:t>
            </a:r>
            <a:r>
              <a:rPr lang="tr-TR" dirty="0"/>
              <a:t> </a:t>
            </a:r>
            <a:r>
              <a:rPr lang="tr-TR" dirty="0" err="1"/>
              <a:t>pain</a:t>
            </a:r>
            <a:r>
              <a:rPr lang="tr-TR" dirty="0"/>
              <a:t>, </a:t>
            </a:r>
            <a:r>
              <a:rPr lang="tr-TR" dirty="0" err="1"/>
              <a:t>mental</a:t>
            </a:r>
            <a:r>
              <a:rPr lang="tr-TR" dirty="0"/>
              <a:t> </a:t>
            </a:r>
            <a:r>
              <a:rPr lang="tr-TR" dirty="0" err="1"/>
              <a:t>changes</a:t>
            </a:r>
            <a:r>
              <a:rPr lang="tr-TR" dirty="0"/>
              <a:t>, </a:t>
            </a:r>
            <a:r>
              <a:rPr lang="tr-TR" dirty="0" err="1"/>
              <a:t>ataxia</a:t>
            </a:r>
            <a:r>
              <a:rPr lang="tr-TR" dirty="0"/>
              <a:t>, </a:t>
            </a:r>
            <a:r>
              <a:rPr lang="tr-TR" dirty="0" err="1"/>
              <a:t>vestibular</a:t>
            </a:r>
            <a:r>
              <a:rPr lang="tr-TR" dirty="0"/>
              <a:t> </a:t>
            </a:r>
            <a:r>
              <a:rPr lang="tr-TR" dirty="0" err="1"/>
              <a:t>signs</a:t>
            </a:r>
            <a:r>
              <a:rPr lang="tr-TR" dirty="0"/>
              <a:t>, </a:t>
            </a:r>
            <a:r>
              <a:rPr lang="tr-TR" dirty="0" err="1"/>
              <a:t>stupor</a:t>
            </a:r>
            <a:r>
              <a:rPr lang="tr-TR" dirty="0"/>
              <a:t>, </a:t>
            </a:r>
            <a:r>
              <a:rPr lang="tr-TR" dirty="0" err="1"/>
              <a:t>and</a:t>
            </a:r>
            <a:r>
              <a:rPr lang="tr-TR" dirty="0"/>
              <a:t> </a:t>
            </a:r>
            <a:r>
              <a:rPr lang="tr-TR" dirty="0" err="1"/>
              <a:t>seizures</a:t>
            </a:r>
            <a:r>
              <a:rPr lang="tr-TR" dirty="0"/>
              <a:t>. </a:t>
            </a:r>
          </a:p>
          <a:p>
            <a:pPr lvl="1"/>
            <a:endParaRPr lang="tr-TR" dirty="0"/>
          </a:p>
          <a:p>
            <a:r>
              <a:rPr lang="tr-TR" b="1" dirty="0"/>
              <a:t>PARASITIC MENINGITIS, MYELITIS, AND ENCEPHALITIS</a:t>
            </a:r>
          </a:p>
          <a:p>
            <a:pPr lvl="1"/>
            <a:r>
              <a:rPr lang="tr-TR" dirty="0" err="1"/>
              <a:t>Meningitis</a:t>
            </a:r>
            <a:r>
              <a:rPr lang="tr-TR" dirty="0"/>
              <a:t> </a:t>
            </a:r>
            <a:r>
              <a:rPr lang="tr-TR" dirty="0" err="1"/>
              <a:t>and</a:t>
            </a:r>
            <a:r>
              <a:rPr lang="tr-TR" dirty="0"/>
              <a:t> </a:t>
            </a:r>
            <a:r>
              <a:rPr lang="tr-TR" dirty="0" err="1"/>
              <a:t>meningoencephalitis</a:t>
            </a:r>
            <a:r>
              <a:rPr lang="tr-TR" dirty="0"/>
              <a:t> </a:t>
            </a:r>
            <a:r>
              <a:rPr lang="tr-TR" dirty="0" err="1"/>
              <a:t>caused</a:t>
            </a:r>
            <a:r>
              <a:rPr lang="tr-TR" dirty="0"/>
              <a:t> </a:t>
            </a:r>
            <a:r>
              <a:rPr lang="tr-TR" dirty="0" err="1"/>
              <a:t>by</a:t>
            </a:r>
            <a:r>
              <a:rPr lang="tr-TR" dirty="0"/>
              <a:t> </a:t>
            </a:r>
            <a:r>
              <a:rPr lang="tr-TR" dirty="0" err="1"/>
              <a:t>aberrant</a:t>
            </a:r>
            <a:r>
              <a:rPr lang="tr-TR" dirty="0"/>
              <a:t> </a:t>
            </a:r>
            <a:r>
              <a:rPr lang="tr-TR" dirty="0" err="1"/>
              <a:t>parasite</a:t>
            </a:r>
            <a:r>
              <a:rPr lang="tr-TR" dirty="0"/>
              <a:t> </a:t>
            </a:r>
            <a:r>
              <a:rPr lang="tr-TR" dirty="0" err="1"/>
              <a:t>migration</a:t>
            </a:r>
            <a:r>
              <a:rPr lang="tr-TR" dirty="0"/>
              <a:t> </a:t>
            </a:r>
            <a:r>
              <a:rPr lang="tr-TR" dirty="0" err="1"/>
              <a:t>have</a:t>
            </a:r>
            <a:r>
              <a:rPr lang="tr-TR" dirty="0"/>
              <a:t> </a:t>
            </a:r>
            <a:r>
              <a:rPr lang="tr-TR" dirty="0" err="1"/>
              <a:t>been</a:t>
            </a:r>
            <a:r>
              <a:rPr lang="tr-TR" dirty="0"/>
              <a:t> </a:t>
            </a:r>
            <a:r>
              <a:rPr lang="tr-TR" dirty="0" err="1"/>
              <a:t>reported</a:t>
            </a:r>
            <a:r>
              <a:rPr lang="tr-TR" dirty="0"/>
              <a:t> in </a:t>
            </a:r>
            <a:r>
              <a:rPr lang="tr-TR" dirty="0" err="1"/>
              <a:t>the</a:t>
            </a:r>
            <a:r>
              <a:rPr lang="tr-TR" dirty="0"/>
              <a:t> </a:t>
            </a:r>
            <a:r>
              <a:rPr lang="tr-TR" dirty="0" err="1"/>
              <a:t>dog</a:t>
            </a:r>
            <a:r>
              <a:rPr lang="tr-TR" dirty="0"/>
              <a:t> </a:t>
            </a:r>
            <a:r>
              <a:rPr lang="tr-TR" dirty="0" err="1"/>
              <a:t>and</a:t>
            </a:r>
            <a:r>
              <a:rPr lang="tr-TR" dirty="0"/>
              <a:t> </a:t>
            </a:r>
            <a:r>
              <a:rPr lang="tr-TR" dirty="0" err="1"/>
              <a:t>cat</a:t>
            </a:r>
            <a:r>
              <a:rPr lang="tr-TR" dirty="0"/>
              <a:t>. </a:t>
            </a:r>
            <a:r>
              <a:rPr lang="tr-TR" dirty="0" err="1"/>
              <a:t>In</a:t>
            </a:r>
            <a:r>
              <a:rPr lang="tr-TR" dirty="0"/>
              <a:t> </a:t>
            </a:r>
            <a:r>
              <a:rPr lang="tr-TR" dirty="0" err="1"/>
              <a:t>these</a:t>
            </a:r>
            <a:r>
              <a:rPr lang="tr-TR" dirty="0"/>
              <a:t> </a:t>
            </a:r>
            <a:r>
              <a:rPr lang="tr-TR" dirty="0" err="1"/>
              <a:t>diseases</a:t>
            </a:r>
            <a:r>
              <a:rPr lang="tr-TR" dirty="0"/>
              <a:t> </a:t>
            </a:r>
            <a:r>
              <a:rPr lang="tr-TR" dirty="0" err="1"/>
              <a:t>migration</a:t>
            </a:r>
            <a:r>
              <a:rPr lang="tr-TR" dirty="0"/>
              <a:t> </a:t>
            </a:r>
            <a:r>
              <a:rPr lang="tr-TR" dirty="0" err="1"/>
              <a:t>and</a:t>
            </a:r>
            <a:r>
              <a:rPr lang="tr-TR" dirty="0"/>
              <a:t> </a:t>
            </a:r>
            <a:r>
              <a:rPr lang="tr-TR" dirty="0" err="1"/>
              <a:t>growth</a:t>
            </a:r>
            <a:r>
              <a:rPr lang="tr-TR" dirty="0"/>
              <a:t> of </a:t>
            </a:r>
            <a:r>
              <a:rPr lang="tr-TR" dirty="0" err="1"/>
              <a:t>parasites</a:t>
            </a:r>
            <a:r>
              <a:rPr lang="tr-TR" dirty="0"/>
              <a:t> can </a:t>
            </a:r>
            <a:r>
              <a:rPr lang="tr-TR" dirty="0" err="1"/>
              <a:t>result</a:t>
            </a:r>
            <a:r>
              <a:rPr lang="tr-TR" dirty="0"/>
              <a:t> in </a:t>
            </a:r>
            <a:r>
              <a:rPr lang="tr-TR" dirty="0" err="1"/>
              <a:t>extensive</a:t>
            </a:r>
            <a:r>
              <a:rPr lang="tr-TR" dirty="0"/>
              <a:t> </a:t>
            </a:r>
            <a:r>
              <a:rPr lang="tr-TR" dirty="0" err="1"/>
              <a:t>damage</a:t>
            </a:r>
            <a:r>
              <a:rPr lang="tr-TR" dirty="0"/>
              <a:t> </a:t>
            </a:r>
            <a:r>
              <a:rPr lang="tr-TR" dirty="0" err="1"/>
              <a:t>to</a:t>
            </a:r>
            <a:r>
              <a:rPr lang="tr-TR" dirty="0"/>
              <a:t> </a:t>
            </a:r>
            <a:r>
              <a:rPr lang="tr-TR" dirty="0" err="1"/>
              <a:t>the</a:t>
            </a:r>
            <a:r>
              <a:rPr lang="tr-TR" dirty="0"/>
              <a:t> </a:t>
            </a:r>
            <a:r>
              <a:rPr lang="tr-TR" dirty="0" err="1"/>
              <a:t>neural</a:t>
            </a:r>
            <a:r>
              <a:rPr lang="tr-TR" dirty="0"/>
              <a:t> </a:t>
            </a:r>
            <a:r>
              <a:rPr lang="tr-TR" dirty="0" err="1"/>
              <a:t>parenchyma</a:t>
            </a:r>
            <a:r>
              <a:rPr lang="tr-TR" dirty="0"/>
              <a:t>. An </a:t>
            </a:r>
            <a:r>
              <a:rPr lang="tr-TR" dirty="0" err="1"/>
              <a:t>eosino­philic</a:t>
            </a:r>
            <a:r>
              <a:rPr lang="tr-TR" dirty="0"/>
              <a:t> CSF </a:t>
            </a:r>
            <a:r>
              <a:rPr lang="tr-TR" dirty="0" err="1"/>
              <a:t>pleocytosis</a:t>
            </a:r>
            <a:r>
              <a:rPr lang="tr-TR" dirty="0"/>
              <a:t> </a:t>
            </a:r>
            <a:r>
              <a:rPr lang="tr-TR" dirty="0" err="1"/>
              <a:t>should</a:t>
            </a:r>
            <a:r>
              <a:rPr lang="tr-TR" dirty="0"/>
              <a:t> </a:t>
            </a:r>
            <a:r>
              <a:rPr lang="tr-TR" dirty="0" err="1"/>
              <a:t>prompt</a:t>
            </a:r>
            <a:r>
              <a:rPr lang="tr-TR" dirty="0"/>
              <a:t> </a:t>
            </a:r>
            <a:r>
              <a:rPr lang="tr-TR" dirty="0" err="1"/>
              <a:t>consideration</a:t>
            </a:r>
            <a:r>
              <a:rPr lang="tr-TR" dirty="0"/>
              <a:t> of </a:t>
            </a:r>
            <a:r>
              <a:rPr lang="tr-TR" dirty="0" err="1"/>
              <a:t>parasitic</a:t>
            </a:r>
            <a:r>
              <a:rPr lang="tr-TR" dirty="0"/>
              <a:t> </a:t>
            </a:r>
            <a:r>
              <a:rPr lang="tr-TR" dirty="0" err="1"/>
              <a:t>migration</a:t>
            </a:r>
            <a:r>
              <a:rPr lang="tr-TR" dirty="0"/>
              <a:t> </a:t>
            </a:r>
            <a:r>
              <a:rPr lang="tr-TR" dirty="0" err="1"/>
              <a:t>through</a:t>
            </a:r>
            <a:r>
              <a:rPr lang="tr-TR" dirty="0"/>
              <a:t> </a:t>
            </a:r>
            <a:r>
              <a:rPr lang="tr-TR" dirty="0" err="1"/>
              <a:t>the</a:t>
            </a:r>
            <a:r>
              <a:rPr lang="tr-TR" dirty="0"/>
              <a:t> CNS, </a:t>
            </a:r>
            <a:r>
              <a:rPr lang="tr-TR" dirty="0" err="1"/>
              <a:t>although</a:t>
            </a:r>
            <a:r>
              <a:rPr lang="tr-TR" dirty="0"/>
              <a:t> </a:t>
            </a:r>
            <a:r>
              <a:rPr lang="tr-TR" dirty="0" err="1"/>
              <a:t>several</a:t>
            </a:r>
            <a:r>
              <a:rPr lang="tr-TR" dirty="0"/>
              <a:t> </a:t>
            </a:r>
            <a:r>
              <a:rPr lang="tr-TR" dirty="0" err="1"/>
              <a:t>more</a:t>
            </a:r>
            <a:r>
              <a:rPr lang="tr-TR" dirty="0"/>
              <a:t> </a:t>
            </a:r>
            <a:r>
              <a:rPr lang="tr-TR" dirty="0" err="1"/>
              <a:t>common</a:t>
            </a:r>
            <a:r>
              <a:rPr lang="tr-TR" dirty="0"/>
              <a:t> </a:t>
            </a:r>
            <a:r>
              <a:rPr lang="tr-TR" dirty="0" err="1"/>
              <a:t>neurologic</a:t>
            </a:r>
            <a:r>
              <a:rPr lang="tr-TR" dirty="0"/>
              <a:t> </a:t>
            </a:r>
            <a:r>
              <a:rPr lang="tr-TR" dirty="0" err="1"/>
              <a:t>disorders</a:t>
            </a:r>
            <a:r>
              <a:rPr lang="tr-TR" dirty="0"/>
              <a:t> </a:t>
            </a:r>
            <a:r>
              <a:rPr lang="tr-TR" dirty="0" err="1"/>
              <a:t>should</a:t>
            </a:r>
            <a:r>
              <a:rPr lang="tr-TR" dirty="0"/>
              <a:t> </a:t>
            </a:r>
            <a:r>
              <a:rPr lang="tr-TR" dirty="0" err="1"/>
              <a:t>also</a:t>
            </a:r>
            <a:r>
              <a:rPr lang="tr-TR" dirty="0"/>
              <a:t> be </a:t>
            </a:r>
            <a:r>
              <a:rPr lang="tr-TR" dirty="0" err="1"/>
              <a:t>considered</a:t>
            </a:r>
            <a:r>
              <a:rPr lang="tr-TR" dirty="0"/>
              <a:t>, </a:t>
            </a:r>
            <a:r>
              <a:rPr lang="tr-TR" dirty="0" err="1"/>
              <a:t>including</a:t>
            </a:r>
            <a:r>
              <a:rPr lang="tr-TR" dirty="0"/>
              <a:t> </a:t>
            </a:r>
            <a:r>
              <a:rPr lang="tr-TR" dirty="0" err="1"/>
              <a:t>intracranial</a:t>
            </a:r>
            <a:r>
              <a:rPr lang="tr-TR" dirty="0"/>
              <a:t> </a:t>
            </a:r>
            <a:r>
              <a:rPr lang="tr-TR" dirty="0" err="1"/>
              <a:t>neoplasia</a:t>
            </a:r>
            <a:r>
              <a:rPr lang="tr-TR" dirty="0"/>
              <a:t>, </a:t>
            </a:r>
            <a:r>
              <a:rPr lang="tr-TR" dirty="0" err="1"/>
              <a:t>toxoplasmosis</a:t>
            </a:r>
            <a:r>
              <a:rPr lang="tr-TR" dirty="0"/>
              <a:t>, </a:t>
            </a:r>
            <a:r>
              <a:rPr lang="tr-TR" dirty="0" err="1"/>
              <a:t>neosporosis</a:t>
            </a:r>
            <a:r>
              <a:rPr lang="tr-TR" dirty="0"/>
              <a:t>, </a:t>
            </a:r>
            <a:r>
              <a:rPr lang="tr-TR" dirty="0" err="1"/>
              <a:t>and</a:t>
            </a:r>
            <a:r>
              <a:rPr lang="tr-TR" dirty="0"/>
              <a:t> GME. </a:t>
            </a:r>
          </a:p>
        </p:txBody>
      </p:sp>
    </p:spTree>
    <p:extLst>
      <p:ext uri="{BB962C8B-B14F-4D97-AF65-F5344CB8AC3E}">
        <p14:creationId xmlns:p14="http://schemas.microsoft.com/office/powerpoint/2010/main" val="360912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D83B75-24A4-4CEF-B32F-F76534FFEE8D}"/>
              </a:ext>
            </a:extLst>
          </p:cNvPr>
          <p:cNvSpPr>
            <a:spLocks noGrp="1"/>
          </p:cNvSpPr>
          <p:nvPr>
            <p:ph type="ctrTitle"/>
          </p:nvPr>
        </p:nvSpPr>
        <p:spPr/>
        <p:txBody>
          <a:bodyPr/>
          <a:lstStyle/>
          <a:p>
            <a:r>
              <a:rPr lang="tr-TR" dirty="0" err="1"/>
              <a:t>Disorders</a:t>
            </a:r>
            <a:r>
              <a:rPr lang="tr-TR" dirty="0"/>
              <a:t> of </a:t>
            </a:r>
            <a:r>
              <a:rPr lang="tr-TR" dirty="0" err="1"/>
              <a:t>the</a:t>
            </a:r>
            <a:r>
              <a:rPr lang="tr-TR" dirty="0"/>
              <a:t> </a:t>
            </a:r>
            <a:r>
              <a:rPr lang="tr-TR" dirty="0" err="1"/>
              <a:t>Spinal</a:t>
            </a:r>
            <a:r>
              <a:rPr lang="tr-TR" dirty="0"/>
              <a:t> </a:t>
            </a:r>
            <a:r>
              <a:rPr lang="tr-TR" dirty="0" err="1"/>
              <a:t>Cord</a:t>
            </a:r>
            <a:endParaRPr lang="tr-TR" dirty="0"/>
          </a:p>
        </p:txBody>
      </p:sp>
      <p:sp>
        <p:nvSpPr>
          <p:cNvPr id="3" name="Alt Başlık 2">
            <a:extLst>
              <a:ext uri="{FF2B5EF4-FFF2-40B4-BE49-F238E27FC236}">
                <a16:creationId xmlns:a16="http://schemas.microsoft.com/office/drawing/2014/main" id="{E1D134CC-E189-444E-BF70-2451C565E993}"/>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392197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C5A936D-01A9-4E9D-B0DD-FEDF4BC11828}"/>
              </a:ext>
            </a:extLst>
          </p:cNvPr>
          <p:cNvSpPr>
            <a:spLocks noGrp="1"/>
          </p:cNvSpPr>
          <p:nvPr>
            <p:ph idx="1"/>
          </p:nvPr>
        </p:nvSpPr>
        <p:spPr>
          <a:xfrm>
            <a:off x="838200" y="547240"/>
            <a:ext cx="10515600" cy="4351338"/>
          </a:xfrm>
        </p:spPr>
        <p:txBody>
          <a:bodyPr>
            <a:normAutofit fontScale="92500" lnSpcReduction="10000"/>
          </a:bodyPr>
          <a:lstStyle/>
          <a:p>
            <a:r>
              <a:rPr lang="en-US" dirty="0"/>
              <a:t>Spinal cord disorders can be caused by anomalies, degeneration,</a:t>
            </a:r>
            <a:r>
              <a:rPr lang="tr-TR" dirty="0"/>
              <a:t> </a:t>
            </a:r>
            <a:r>
              <a:rPr lang="tr-TR" dirty="0" err="1"/>
              <a:t>neoplasia</a:t>
            </a:r>
            <a:r>
              <a:rPr lang="tr-TR" dirty="0"/>
              <a:t>, </a:t>
            </a:r>
            <a:r>
              <a:rPr lang="tr-TR" dirty="0" err="1"/>
              <a:t>inflammatory</a:t>
            </a:r>
            <a:r>
              <a:rPr lang="tr-TR" dirty="0"/>
              <a:t> </a:t>
            </a:r>
            <a:r>
              <a:rPr lang="tr-TR" dirty="0" err="1"/>
              <a:t>conditions</a:t>
            </a:r>
            <a:r>
              <a:rPr lang="tr-TR" dirty="0"/>
              <a:t>, </a:t>
            </a:r>
            <a:r>
              <a:rPr lang="tr-TR" dirty="0" err="1"/>
              <a:t>external</a:t>
            </a:r>
            <a:r>
              <a:rPr lang="tr-TR" dirty="0"/>
              <a:t> </a:t>
            </a:r>
            <a:r>
              <a:rPr lang="tr-TR" dirty="0" err="1"/>
              <a:t>trauma</a:t>
            </a:r>
            <a:r>
              <a:rPr lang="tr-TR" dirty="0"/>
              <a:t>, </a:t>
            </a:r>
            <a:r>
              <a:rPr lang="tr-TR" dirty="0" err="1"/>
              <a:t>internal</a:t>
            </a:r>
            <a:r>
              <a:rPr lang="tr-TR" dirty="0"/>
              <a:t> </a:t>
            </a:r>
            <a:r>
              <a:rPr lang="tr-TR" dirty="0" err="1"/>
              <a:t>trauma</a:t>
            </a:r>
            <a:r>
              <a:rPr lang="tr-TR" dirty="0"/>
              <a:t> </a:t>
            </a:r>
            <a:r>
              <a:rPr lang="tr-TR" dirty="0" err="1"/>
              <a:t>from</a:t>
            </a:r>
            <a:r>
              <a:rPr lang="tr-TR" dirty="0"/>
              <a:t> disk </a:t>
            </a:r>
            <a:r>
              <a:rPr lang="tr-TR" dirty="0" err="1"/>
              <a:t>extrusion</a:t>
            </a:r>
            <a:r>
              <a:rPr lang="tr-TR" dirty="0"/>
              <a:t>, </a:t>
            </a:r>
            <a:r>
              <a:rPr lang="tr-TR" dirty="0" err="1"/>
              <a:t>hemorrhage</a:t>
            </a:r>
            <a:r>
              <a:rPr lang="tr-TR" dirty="0"/>
              <a:t>, </a:t>
            </a:r>
            <a:r>
              <a:rPr lang="tr-TR" dirty="0" err="1"/>
              <a:t>or</a:t>
            </a:r>
            <a:r>
              <a:rPr lang="tr-TR" dirty="0"/>
              <a:t> </a:t>
            </a:r>
            <a:r>
              <a:rPr lang="tr-TR" dirty="0" err="1"/>
              <a:t>infarction</a:t>
            </a:r>
            <a:r>
              <a:rPr lang="tr-TR" dirty="0"/>
              <a:t>. </a:t>
            </a:r>
            <a:r>
              <a:rPr lang="tr-TR" dirty="0" err="1"/>
              <a:t>Clinical</a:t>
            </a:r>
            <a:r>
              <a:rPr lang="tr-TR" dirty="0"/>
              <a:t> </a:t>
            </a:r>
            <a:r>
              <a:rPr lang="tr-TR" dirty="0" err="1"/>
              <a:t>signs</a:t>
            </a:r>
            <a:r>
              <a:rPr lang="tr-TR" dirty="0"/>
              <a:t> </a:t>
            </a:r>
            <a:r>
              <a:rPr lang="tr-TR" dirty="0" err="1"/>
              <a:t>depend</a:t>
            </a:r>
            <a:r>
              <a:rPr lang="tr-TR" dirty="0"/>
              <a:t> on </a:t>
            </a:r>
            <a:r>
              <a:rPr lang="tr-TR" dirty="0" err="1"/>
              <a:t>lesion</a:t>
            </a:r>
            <a:r>
              <a:rPr lang="tr-TR" dirty="0"/>
              <a:t> </a:t>
            </a:r>
            <a:r>
              <a:rPr lang="tr-TR" dirty="0" err="1"/>
              <a:t>location</a:t>
            </a:r>
            <a:r>
              <a:rPr lang="tr-TR" dirty="0"/>
              <a:t> </a:t>
            </a:r>
            <a:r>
              <a:rPr lang="tr-TR" dirty="0" err="1"/>
              <a:t>and</a:t>
            </a:r>
            <a:r>
              <a:rPr lang="tr-TR" dirty="0"/>
              <a:t> </a:t>
            </a:r>
            <a:r>
              <a:rPr lang="en-US" dirty="0"/>
              <a:t>severity and frequently include focal or generalized pain,</a:t>
            </a:r>
            <a:r>
              <a:rPr lang="tr-TR" dirty="0"/>
              <a:t> </a:t>
            </a:r>
            <a:r>
              <a:rPr lang="en-US" dirty="0"/>
              <a:t>paresis, paralysis, and occasionally an inability to urinate</a:t>
            </a:r>
            <a:r>
              <a:rPr lang="tr-TR" dirty="0"/>
              <a:t>.</a:t>
            </a:r>
          </a:p>
          <a:p>
            <a:r>
              <a:rPr lang="tr-TR" dirty="0" err="1"/>
              <a:t>Congenital</a:t>
            </a:r>
            <a:r>
              <a:rPr lang="tr-TR" dirty="0"/>
              <a:t> </a:t>
            </a:r>
            <a:r>
              <a:rPr lang="tr-TR" dirty="0" err="1"/>
              <a:t>malformations</a:t>
            </a:r>
            <a:r>
              <a:rPr lang="tr-TR" dirty="0"/>
              <a:t> </a:t>
            </a:r>
            <a:r>
              <a:rPr lang="en-US" dirty="0"/>
              <a:t>are present at birth, do not progress, and are</a:t>
            </a:r>
            <a:r>
              <a:rPr lang="tr-TR" dirty="0"/>
              <a:t> </a:t>
            </a:r>
            <a:r>
              <a:rPr lang="en-US" dirty="0"/>
              <a:t>often breed-associated. External trauma, type 1 intervertebral</a:t>
            </a:r>
            <a:r>
              <a:rPr lang="tr-TR" dirty="0"/>
              <a:t> </a:t>
            </a:r>
            <a:r>
              <a:rPr lang="en-US" dirty="0"/>
              <a:t>disk extrusion, and vascular disorders (hemorrhage or</a:t>
            </a:r>
            <a:r>
              <a:rPr lang="tr-TR" dirty="0"/>
              <a:t> </a:t>
            </a:r>
            <a:r>
              <a:rPr lang="en-US" dirty="0"/>
              <a:t>infarction) are usually associated with acute, nonprogressive</a:t>
            </a:r>
            <a:r>
              <a:rPr lang="tr-TR" dirty="0"/>
              <a:t> </a:t>
            </a:r>
            <a:r>
              <a:rPr lang="en-US" dirty="0"/>
              <a:t>signs. Infectious or noninfectious inflammatory disorders</a:t>
            </a:r>
            <a:r>
              <a:rPr lang="tr-TR" dirty="0"/>
              <a:t> </a:t>
            </a:r>
            <a:r>
              <a:rPr lang="en-US" dirty="0"/>
              <a:t>typically have a subacute and progressive course, whereas</a:t>
            </a:r>
            <a:r>
              <a:rPr lang="tr-TR" dirty="0"/>
              <a:t> </a:t>
            </a:r>
            <a:r>
              <a:rPr lang="en-US" dirty="0"/>
              <a:t>tumors and degenerative processes are most often slowly</a:t>
            </a:r>
            <a:r>
              <a:rPr lang="tr-TR" dirty="0"/>
              <a:t> </a:t>
            </a:r>
            <a:r>
              <a:rPr lang="tr-TR" dirty="0" err="1"/>
              <a:t>progressive</a:t>
            </a:r>
            <a:r>
              <a:rPr lang="tr-TR" dirty="0"/>
              <a:t>.</a:t>
            </a:r>
          </a:p>
        </p:txBody>
      </p:sp>
    </p:spTree>
    <p:extLst>
      <p:ext uri="{BB962C8B-B14F-4D97-AF65-F5344CB8AC3E}">
        <p14:creationId xmlns:p14="http://schemas.microsoft.com/office/powerpoint/2010/main" val="2293303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591380-67A2-4516-93F1-7E8F7394BB38}"/>
              </a:ext>
            </a:extLst>
          </p:cNvPr>
          <p:cNvSpPr>
            <a:spLocks noGrp="1"/>
          </p:cNvSpPr>
          <p:nvPr>
            <p:ph type="title"/>
          </p:nvPr>
        </p:nvSpPr>
        <p:spPr>
          <a:xfrm>
            <a:off x="838197" y="272165"/>
            <a:ext cx="10515600" cy="1325563"/>
          </a:xfrm>
        </p:spPr>
        <p:txBody>
          <a:bodyPr>
            <a:normAutofit/>
          </a:bodyPr>
          <a:lstStyle/>
          <a:p>
            <a:r>
              <a:rPr lang="en-US" sz="2400" b="1" i="1" dirty="0"/>
              <a:t>Common Causes of Spinal Cord Dysfunction</a:t>
            </a:r>
            <a:endParaRPr lang="tr-TR" sz="2400" b="1" i="1" dirty="0"/>
          </a:p>
        </p:txBody>
      </p:sp>
      <p:graphicFrame>
        <p:nvGraphicFramePr>
          <p:cNvPr id="8" name="Tablo 8">
            <a:extLst>
              <a:ext uri="{FF2B5EF4-FFF2-40B4-BE49-F238E27FC236}">
                <a16:creationId xmlns:a16="http://schemas.microsoft.com/office/drawing/2014/main" id="{F2CACC90-2CFF-4009-B919-BE86385A3B5D}"/>
              </a:ext>
            </a:extLst>
          </p:cNvPr>
          <p:cNvGraphicFramePr>
            <a:graphicFrameLocks noGrp="1"/>
          </p:cNvGraphicFramePr>
          <p:nvPr>
            <p:ph idx="1"/>
          </p:nvPr>
        </p:nvGraphicFramePr>
        <p:xfrm>
          <a:off x="705035" y="1442113"/>
          <a:ext cx="10515597" cy="4895147"/>
        </p:xfrm>
        <a:graphic>
          <a:graphicData uri="http://schemas.openxmlformats.org/drawingml/2006/table">
            <a:tbl>
              <a:tblPr firstRow="1" bandRow="1">
                <a:tableStyleId>{5940675A-B579-460E-94D1-54222C63F5DA}</a:tableStyleId>
              </a:tblPr>
              <a:tblGrid>
                <a:gridCol w="3505199">
                  <a:extLst>
                    <a:ext uri="{9D8B030D-6E8A-4147-A177-3AD203B41FA5}">
                      <a16:colId xmlns:a16="http://schemas.microsoft.com/office/drawing/2014/main" val="1568093971"/>
                    </a:ext>
                  </a:extLst>
                </a:gridCol>
                <a:gridCol w="3505199">
                  <a:extLst>
                    <a:ext uri="{9D8B030D-6E8A-4147-A177-3AD203B41FA5}">
                      <a16:colId xmlns:a16="http://schemas.microsoft.com/office/drawing/2014/main" val="2578977693"/>
                    </a:ext>
                  </a:extLst>
                </a:gridCol>
                <a:gridCol w="3505199">
                  <a:extLst>
                    <a:ext uri="{9D8B030D-6E8A-4147-A177-3AD203B41FA5}">
                      <a16:colId xmlns:a16="http://schemas.microsoft.com/office/drawing/2014/main" val="2914847357"/>
                    </a:ext>
                  </a:extLst>
                </a:gridCol>
              </a:tblGrid>
              <a:tr h="2480044">
                <a:tc>
                  <a:txBody>
                    <a:bodyPr/>
                    <a:lstStyle/>
                    <a:p>
                      <a:r>
                        <a:rPr lang="tr-TR" sz="1800" b="1" i="0" u="none" strike="noStrike" kern="1200" baseline="0" dirty="0" err="1">
                          <a:solidFill>
                            <a:schemeClr val="tx1"/>
                          </a:solidFill>
                          <a:latin typeface="+mn-lt"/>
                          <a:ea typeface="+mn-ea"/>
                          <a:cs typeface="+mn-cs"/>
                        </a:rPr>
                        <a:t>Acute</a:t>
                      </a:r>
                      <a:r>
                        <a:rPr lang="tr-TR" sz="1800" b="1" i="0" u="none" strike="noStrike" kern="1200" baseline="0" dirty="0">
                          <a:solidFill>
                            <a:schemeClr val="tx1"/>
                          </a:solidFill>
                          <a:latin typeface="+mn-lt"/>
                          <a:ea typeface="+mn-ea"/>
                          <a:cs typeface="+mn-cs"/>
                        </a:rPr>
                        <a:t> (</a:t>
                      </a:r>
                      <a:r>
                        <a:rPr lang="tr-TR" sz="1800" b="1" i="0" u="none" strike="noStrike" kern="1200" baseline="0" dirty="0" err="1">
                          <a:solidFill>
                            <a:schemeClr val="tx1"/>
                          </a:solidFill>
                          <a:latin typeface="+mn-lt"/>
                          <a:ea typeface="+mn-ea"/>
                          <a:cs typeface="+mn-cs"/>
                        </a:rPr>
                        <a:t>Minutes</a:t>
                      </a:r>
                      <a:r>
                        <a:rPr lang="tr-TR" sz="1800" b="1" i="0" u="none" strike="noStrike" kern="1200" baseline="0" dirty="0">
                          <a:solidFill>
                            <a:schemeClr val="tx1"/>
                          </a:solidFill>
                          <a:latin typeface="+mn-lt"/>
                          <a:ea typeface="+mn-ea"/>
                          <a:cs typeface="+mn-cs"/>
                        </a:rPr>
                        <a:t> </a:t>
                      </a:r>
                      <a:r>
                        <a:rPr lang="tr-TR" sz="1800" b="1" i="0" u="none" strike="noStrike" kern="1200" baseline="0" dirty="0" err="1">
                          <a:solidFill>
                            <a:schemeClr val="tx1"/>
                          </a:solidFill>
                          <a:latin typeface="+mn-lt"/>
                          <a:ea typeface="+mn-ea"/>
                          <a:cs typeface="+mn-cs"/>
                        </a:rPr>
                        <a:t>to</a:t>
                      </a:r>
                      <a:r>
                        <a:rPr lang="tr-TR" sz="1800" b="1" i="0" u="none" strike="noStrike" kern="1200" baseline="0" dirty="0">
                          <a:solidFill>
                            <a:schemeClr val="tx1"/>
                          </a:solidFill>
                          <a:latin typeface="+mn-lt"/>
                          <a:ea typeface="+mn-ea"/>
                          <a:cs typeface="+mn-cs"/>
                        </a:rPr>
                        <a:t> </a:t>
                      </a:r>
                      <a:r>
                        <a:rPr lang="tr-TR" sz="1800" b="1" i="0" u="none" strike="noStrike" kern="1200" baseline="0" dirty="0" err="1">
                          <a:solidFill>
                            <a:schemeClr val="tx1"/>
                          </a:solidFill>
                          <a:latin typeface="+mn-lt"/>
                          <a:ea typeface="+mn-ea"/>
                          <a:cs typeface="+mn-cs"/>
                        </a:rPr>
                        <a:t>Hours</a:t>
                      </a:r>
                      <a:r>
                        <a:rPr lang="tr-TR" sz="1800" b="1" i="0" u="none" strike="noStrike" kern="1200" baseline="0" dirty="0">
                          <a:solidFill>
                            <a:schemeClr val="tx1"/>
                          </a:solidFill>
                          <a:latin typeface="+mn-lt"/>
                          <a:ea typeface="+mn-ea"/>
                          <a:cs typeface="+mn-cs"/>
                        </a:rPr>
                        <a:t>)</a:t>
                      </a:r>
                    </a:p>
                    <a:p>
                      <a:r>
                        <a:rPr lang="tr-TR" sz="1800" b="0" i="0" u="none" strike="noStrike" kern="1200" baseline="0" dirty="0" err="1">
                          <a:solidFill>
                            <a:schemeClr val="tx1"/>
                          </a:solidFill>
                          <a:latin typeface="+mn-lt"/>
                          <a:ea typeface="+mn-ea"/>
                          <a:cs typeface="+mn-cs"/>
                        </a:rPr>
                        <a:t>External</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trauma</a:t>
                      </a:r>
                      <a:endParaRPr lang="tr-TR" sz="1800" b="0" i="0" u="none" strike="noStrike" kern="1200" baseline="0" dirty="0">
                        <a:solidFill>
                          <a:schemeClr val="tx1"/>
                        </a:solidFill>
                        <a:latin typeface="+mn-lt"/>
                        <a:ea typeface="+mn-ea"/>
                        <a:cs typeface="+mn-cs"/>
                      </a:endParaRPr>
                    </a:p>
                    <a:p>
                      <a:r>
                        <a:rPr lang="tr-TR" sz="1800" b="0" i="0" u="none" strike="noStrike" kern="1200" baseline="0" dirty="0" err="1">
                          <a:solidFill>
                            <a:schemeClr val="tx1"/>
                          </a:solidFill>
                          <a:latin typeface="+mn-lt"/>
                          <a:ea typeface="+mn-ea"/>
                          <a:cs typeface="+mn-cs"/>
                        </a:rPr>
                        <a:t>Hemorrhage</a:t>
                      </a:r>
                      <a:r>
                        <a:rPr lang="tr-TR" sz="1800" b="0" i="0" u="none" strike="noStrike" kern="1200" baseline="0" dirty="0">
                          <a:solidFill>
                            <a:schemeClr val="tx1"/>
                          </a:solidFill>
                          <a:latin typeface="+mn-lt"/>
                          <a:ea typeface="+mn-ea"/>
                          <a:cs typeface="+mn-cs"/>
                        </a:rPr>
                        <a:t>/</a:t>
                      </a:r>
                      <a:r>
                        <a:rPr lang="tr-TR" sz="1800" b="0" i="0" u="none" strike="noStrike" kern="1200" baseline="0" dirty="0" err="1">
                          <a:solidFill>
                            <a:schemeClr val="tx1"/>
                          </a:solidFill>
                          <a:latin typeface="+mn-lt"/>
                          <a:ea typeface="+mn-ea"/>
                          <a:cs typeface="+mn-cs"/>
                        </a:rPr>
                        <a:t>vascular</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infarction</a:t>
                      </a:r>
                      <a:endParaRPr lang="tr-TR" sz="1800" b="0" i="0" u="none" strike="noStrike" kern="1200" baseline="0" dirty="0">
                        <a:solidFill>
                          <a:schemeClr val="tx1"/>
                        </a:solidFill>
                        <a:latin typeface="+mn-lt"/>
                        <a:ea typeface="+mn-ea"/>
                        <a:cs typeface="+mn-cs"/>
                      </a:endParaRPr>
                    </a:p>
                    <a:p>
                      <a:r>
                        <a:rPr lang="tr-TR" sz="1800" b="0" i="0" u="none" strike="noStrike" kern="1200" baseline="0" dirty="0" err="1">
                          <a:solidFill>
                            <a:schemeClr val="tx1"/>
                          </a:solidFill>
                          <a:latin typeface="+mn-lt"/>
                          <a:ea typeface="+mn-ea"/>
                          <a:cs typeface="+mn-cs"/>
                        </a:rPr>
                        <a:t>Type</a:t>
                      </a:r>
                      <a:r>
                        <a:rPr lang="tr-TR" sz="1800" b="0" i="0" u="none" strike="noStrike" kern="1200" baseline="0" dirty="0">
                          <a:solidFill>
                            <a:schemeClr val="tx1"/>
                          </a:solidFill>
                          <a:latin typeface="+mn-lt"/>
                          <a:ea typeface="+mn-ea"/>
                          <a:cs typeface="+mn-cs"/>
                        </a:rPr>
                        <a:t> </a:t>
                      </a:r>
                      <a:r>
                        <a:rPr lang="tr-TR" sz="1800" b="1" i="0" u="none" strike="noStrike" kern="1200" baseline="0" dirty="0">
                          <a:solidFill>
                            <a:schemeClr val="tx1"/>
                          </a:solidFill>
                          <a:latin typeface="+mn-lt"/>
                          <a:ea typeface="+mn-ea"/>
                          <a:cs typeface="+mn-cs"/>
                        </a:rPr>
                        <a:t>1 </a:t>
                      </a:r>
                      <a:r>
                        <a:rPr lang="tr-TR" sz="1800" b="0" i="0" u="none" strike="noStrike" kern="1200" baseline="0" dirty="0" err="1">
                          <a:solidFill>
                            <a:schemeClr val="tx1"/>
                          </a:solidFill>
                          <a:latin typeface="+mn-lt"/>
                          <a:ea typeface="+mn-ea"/>
                          <a:cs typeface="+mn-cs"/>
                        </a:rPr>
                        <a:t>intervertebral</a:t>
                      </a:r>
                      <a:r>
                        <a:rPr lang="tr-TR" sz="1800" b="0" i="0" u="none" strike="noStrike" kern="1200" baseline="0" dirty="0">
                          <a:solidFill>
                            <a:schemeClr val="tx1"/>
                          </a:solidFill>
                          <a:latin typeface="+mn-lt"/>
                          <a:ea typeface="+mn-ea"/>
                          <a:cs typeface="+mn-cs"/>
                        </a:rPr>
                        <a:t> disk </a:t>
                      </a:r>
                      <a:r>
                        <a:rPr lang="tr-TR" sz="1800" b="0" i="0" u="none" strike="noStrike" kern="1200" baseline="0" dirty="0" err="1">
                          <a:solidFill>
                            <a:schemeClr val="tx1"/>
                          </a:solidFill>
                          <a:latin typeface="+mn-lt"/>
                          <a:ea typeface="+mn-ea"/>
                          <a:cs typeface="+mn-cs"/>
                        </a:rPr>
                        <a:t>extrusion</a:t>
                      </a:r>
                      <a:endParaRPr lang="tr-TR" sz="1800" b="0" i="0" u="none" strike="noStrike" kern="1200" baseline="0" dirty="0">
                        <a:solidFill>
                          <a:schemeClr val="tx1"/>
                        </a:solidFill>
                        <a:latin typeface="+mn-lt"/>
                        <a:ea typeface="+mn-ea"/>
                        <a:cs typeface="+mn-cs"/>
                      </a:endParaRPr>
                    </a:p>
                    <a:p>
                      <a:r>
                        <a:rPr lang="tr-TR" sz="1800" b="0" i="0" u="none" strike="noStrike" kern="1200" baseline="0" dirty="0" err="1">
                          <a:solidFill>
                            <a:schemeClr val="tx1"/>
                          </a:solidFill>
                          <a:latin typeface="+mn-lt"/>
                          <a:ea typeface="+mn-ea"/>
                          <a:cs typeface="+mn-cs"/>
                        </a:rPr>
                        <a:t>Fibrocartilagenous</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embolism</a:t>
                      </a:r>
                      <a:endParaRPr lang="tr-TR" sz="1800" b="0" i="0" u="none" strike="noStrike" kern="1200" baseline="0" dirty="0">
                        <a:solidFill>
                          <a:schemeClr val="tx1"/>
                        </a:solidFill>
                        <a:latin typeface="+mn-lt"/>
                        <a:ea typeface="+mn-ea"/>
                        <a:cs typeface="+mn-cs"/>
                      </a:endParaRPr>
                    </a:p>
                    <a:p>
                      <a:r>
                        <a:rPr lang="tr-TR" sz="1800" b="0" i="0" u="none" strike="noStrike" kern="1200" baseline="0" dirty="0" err="1">
                          <a:solidFill>
                            <a:schemeClr val="tx1"/>
                          </a:solidFill>
                          <a:latin typeface="+mn-lt"/>
                          <a:ea typeface="+mn-ea"/>
                          <a:cs typeface="+mn-cs"/>
                        </a:rPr>
                        <a:t>Atlantoaxial</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subluxation</a:t>
                      </a:r>
                      <a:endParaRPr lang="tr-TR" dirty="0"/>
                    </a:p>
                  </a:txBody>
                  <a:tcPr/>
                </a:tc>
                <a:tc>
                  <a:txBody>
                    <a:bodyPr/>
                    <a:lstStyle/>
                    <a:p>
                      <a:r>
                        <a:rPr lang="en-US" sz="1800" b="1" i="0" u="none" strike="noStrike" kern="1200" baseline="0" dirty="0">
                          <a:solidFill>
                            <a:schemeClr val="tx1"/>
                          </a:solidFill>
                          <a:latin typeface="+mn-lt"/>
                          <a:ea typeface="+mn-ea"/>
                          <a:cs typeface="+mn-cs"/>
                        </a:rPr>
                        <a:t>Subacute Progressive (Days to Weeks)</a:t>
                      </a:r>
                    </a:p>
                    <a:p>
                      <a:r>
                        <a:rPr lang="tr-TR" sz="1800" b="0" i="0" u="none" strike="noStrike" kern="1200" baseline="0" dirty="0" err="1">
                          <a:solidFill>
                            <a:schemeClr val="tx1"/>
                          </a:solidFill>
                          <a:latin typeface="+mn-lt"/>
                          <a:ea typeface="+mn-ea"/>
                          <a:cs typeface="+mn-cs"/>
                        </a:rPr>
                        <a:t>Infectious</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diseases</a:t>
                      </a:r>
                      <a:endParaRPr lang="tr-TR" sz="1800" b="0" i="0" u="none" strike="noStrike" kern="1200" baseline="0" dirty="0">
                        <a:solidFill>
                          <a:schemeClr val="tx1"/>
                        </a:solidFill>
                        <a:latin typeface="+mn-lt"/>
                        <a:ea typeface="+mn-ea"/>
                        <a:cs typeface="+mn-cs"/>
                      </a:endParaRPr>
                    </a:p>
                    <a:p>
                      <a:r>
                        <a:rPr lang="tr-TR" sz="1800" b="0" i="0" u="none" strike="noStrike" kern="1200" baseline="0" dirty="0" err="1">
                          <a:solidFill>
                            <a:schemeClr val="tx1"/>
                          </a:solidFill>
                          <a:latin typeface="+mn-lt"/>
                          <a:ea typeface="+mn-ea"/>
                          <a:cs typeface="+mn-cs"/>
                        </a:rPr>
                        <a:t>Noninfectious</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inflammatory</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disease</a:t>
                      </a:r>
                      <a:endParaRPr lang="tr-TR"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Rapidly growing tumors (lymphoma, metastatic neoplasia)</a:t>
                      </a:r>
                    </a:p>
                    <a:p>
                      <a:r>
                        <a:rPr lang="tr-TR" sz="1800" b="0" i="0" u="none" strike="noStrike" kern="1200" baseline="0" dirty="0" err="1">
                          <a:solidFill>
                            <a:schemeClr val="tx1"/>
                          </a:solidFill>
                          <a:latin typeface="+mn-lt"/>
                          <a:ea typeface="+mn-ea"/>
                          <a:cs typeface="+mn-cs"/>
                        </a:rPr>
                        <a:t>Diskospondylitis</a:t>
                      </a:r>
                      <a:endParaRPr lang="tr-TR" dirty="0"/>
                    </a:p>
                  </a:txBody>
                  <a:tcPr/>
                </a:tc>
                <a:tc>
                  <a:txBody>
                    <a:bodyPr/>
                    <a:lstStyle/>
                    <a:p>
                      <a:r>
                        <a:rPr lang="tr-TR" sz="1800" b="1" i="0" u="none" strike="noStrike" kern="1200" baseline="0" dirty="0" err="1">
                          <a:solidFill>
                            <a:schemeClr val="tx1"/>
                          </a:solidFill>
                          <a:latin typeface="+mn-lt"/>
                          <a:ea typeface="+mn-ea"/>
                          <a:cs typeface="+mn-cs"/>
                        </a:rPr>
                        <a:t>Chronic</a:t>
                      </a:r>
                      <a:r>
                        <a:rPr lang="tr-TR" sz="1800" b="1" i="0" u="none" strike="noStrike" kern="1200" baseline="0" dirty="0">
                          <a:solidFill>
                            <a:schemeClr val="tx1"/>
                          </a:solidFill>
                          <a:latin typeface="+mn-lt"/>
                          <a:ea typeface="+mn-ea"/>
                          <a:cs typeface="+mn-cs"/>
                        </a:rPr>
                        <a:t> </a:t>
                      </a:r>
                      <a:r>
                        <a:rPr lang="tr-TR" sz="1800" b="1" i="0" u="none" strike="noStrike" kern="1200" baseline="0" dirty="0" err="1">
                          <a:solidFill>
                            <a:schemeClr val="tx1"/>
                          </a:solidFill>
                          <a:latin typeface="+mn-lt"/>
                          <a:ea typeface="+mn-ea"/>
                          <a:cs typeface="+mn-cs"/>
                        </a:rPr>
                        <a:t>Progressive</a:t>
                      </a:r>
                      <a:r>
                        <a:rPr lang="tr-TR" sz="1800" b="1" i="0" u="none" strike="noStrike" kern="1200" baseline="0" dirty="0">
                          <a:solidFill>
                            <a:schemeClr val="tx1"/>
                          </a:solidFill>
                          <a:latin typeface="+mn-lt"/>
                          <a:ea typeface="+mn-ea"/>
                          <a:cs typeface="+mn-cs"/>
                        </a:rPr>
                        <a:t> (</a:t>
                      </a:r>
                      <a:r>
                        <a:rPr lang="tr-TR" sz="1800" b="1" i="0" u="none" strike="noStrike" kern="1200" baseline="0" dirty="0" err="1">
                          <a:solidFill>
                            <a:schemeClr val="tx1"/>
                          </a:solidFill>
                          <a:latin typeface="+mn-lt"/>
                          <a:ea typeface="+mn-ea"/>
                          <a:cs typeface="+mn-cs"/>
                        </a:rPr>
                        <a:t>Months</a:t>
                      </a:r>
                      <a:r>
                        <a:rPr lang="tr-TR" sz="1800" b="1" i="0" u="none" strike="noStrike" kern="1200" baseline="0" dirty="0">
                          <a:solidFill>
                            <a:schemeClr val="tx1"/>
                          </a:solidFill>
                          <a:latin typeface="+mn-lt"/>
                          <a:ea typeface="+mn-ea"/>
                          <a:cs typeface="+mn-cs"/>
                        </a:rPr>
                        <a:t>)</a:t>
                      </a:r>
                    </a:p>
                    <a:p>
                      <a:r>
                        <a:rPr lang="pt-BR" sz="1800" b="0" i="0" u="none" strike="noStrike" kern="1200" baseline="0" dirty="0">
                          <a:solidFill>
                            <a:schemeClr val="tx1"/>
                          </a:solidFill>
                          <a:latin typeface="+mn-lt"/>
                          <a:ea typeface="+mn-ea"/>
                          <a:cs typeface="+mn-cs"/>
                        </a:rPr>
                        <a:t>N e o p l a s ia</a:t>
                      </a:r>
                    </a:p>
                    <a:p>
                      <a:r>
                        <a:rPr lang="tr-TR" sz="1800" b="0" i="0" u="none" strike="noStrike" kern="1200" baseline="0" dirty="0" err="1">
                          <a:solidFill>
                            <a:schemeClr val="tx1"/>
                          </a:solidFill>
                          <a:latin typeface="+mn-lt"/>
                          <a:ea typeface="+mn-ea"/>
                          <a:cs typeface="+mn-cs"/>
                        </a:rPr>
                        <a:t>Intraspinal</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articular</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cysts</a:t>
                      </a:r>
                      <a:endParaRPr lang="tr-TR" sz="1800" b="0" i="0" u="none" strike="noStrike" kern="1200" baseline="0" dirty="0">
                        <a:solidFill>
                          <a:schemeClr val="tx1"/>
                        </a:solidFill>
                        <a:latin typeface="+mn-lt"/>
                        <a:ea typeface="+mn-ea"/>
                        <a:cs typeface="+mn-cs"/>
                      </a:endParaRPr>
                    </a:p>
                    <a:p>
                      <a:r>
                        <a:rPr lang="tr-TR" sz="1800" b="0" i="0" u="none" strike="noStrike" kern="1200" baseline="0" dirty="0" err="1">
                          <a:solidFill>
                            <a:schemeClr val="tx1"/>
                          </a:solidFill>
                          <a:latin typeface="+mn-lt"/>
                          <a:ea typeface="+mn-ea"/>
                          <a:cs typeface="+mn-cs"/>
                        </a:rPr>
                        <a:t>Arachnoid</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cysts</a:t>
                      </a:r>
                      <a:endParaRPr lang="tr-TR" sz="1800" b="0" i="0" u="none" strike="noStrike" kern="1200" baseline="0" dirty="0">
                        <a:solidFill>
                          <a:schemeClr val="tx1"/>
                        </a:solidFill>
                        <a:latin typeface="+mn-lt"/>
                        <a:ea typeface="+mn-ea"/>
                        <a:cs typeface="+mn-cs"/>
                      </a:endParaRPr>
                    </a:p>
                    <a:p>
                      <a:r>
                        <a:rPr lang="tr-TR" sz="1800" b="0" i="0" u="none" strike="noStrike" kern="1200" baseline="0" dirty="0" err="1">
                          <a:solidFill>
                            <a:schemeClr val="tx1"/>
                          </a:solidFill>
                          <a:latin typeface="+mn-lt"/>
                          <a:ea typeface="+mn-ea"/>
                          <a:cs typeface="+mn-cs"/>
                        </a:rPr>
                        <a:t>Type</a:t>
                      </a:r>
                      <a:r>
                        <a:rPr lang="tr-TR" sz="1800" b="0" i="0" u="none" strike="noStrike" kern="1200" baseline="0" dirty="0">
                          <a:solidFill>
                            <a:schemeClr val="tx1"/>
                          </a:solidFill>
                          <a:latin typeface="+mn-lt"/>
                          <a:ea typeface="+mn-ea"/>
                          <a:cs typeface="+mn-cs"/>
                        </a:rPr>
                        <a:t> 2 </a:t>
                      </a:r>
                      <a:r>
                        <a:rPr lang="tr-TR" sz="1800" b="0" i="0" u="none" strike="noStrike" kern="1200" baseline="0" dirty="0" err="1">
                          <a:solidFill>
                            <a:schemeClr val="tx1"/>
                          </a:solidFill>
                          <a:latin typeface="+mn-lt"/>
                          <a:ea typeface="+mn-ea"/>
                          <a:cs typeface="+mn-cs"/>
                        </a:rPr>
                        <a:t>intervertebral</a:t>
                      </a:r>
                      <a:r>
                        <a:rPr lang="tr-TR" sz="1800" b="0" i="0" u="none" strike="noStrike" kern="1200" baseline="0" dirty="0">
                          <a:solidFill>
                            <a:schemeClr val="tx1"/>
                          </a:solidFill>
                          <a:latin typeface="+mn-lt"/>
                          <a:ea typeface="+mn-ea"/>
                          <a:cs typeface="+mn-cs"/>
                        </a:rPr>
                        <a:t> disk </a:t>
                      </a:r>
                      <a:r>
                        <a:rPr lang="tr-TR" sz="1800" b="0" i="0" u="none" strike="noStrike" kern="1200" baseline="0" dirty="0" err="1">
                          <a:solidFill>
                            <a:schemeClr val="tx1"/>
                          </a:solidFill>
                          <a:latin typeface="+mn-lt"/>
                          <a:ea typeface="+mn-ea"/>
                          <a:cs typeface="+mn-cs"/>
                        </a:rPr>
                        <a:t>protrusion</a:t>
                      </a:r>
                      <a:endParaRPr lang="tr-TR" sz="1800" b="0" i="0" u="none" strike="noStrike" kern="1200" baseline="0" dirty="0">
                        <a:solidFill>
                          <a:schemeClr val="tx1"/>
                        </a:solidFill>
                        <a:latin typeface="+mn-lt"/>
                        <a:ea typeface="+mn-ea"/>
                        <a:cs typeface="+mn-cs"/>
                      </a:endParaRPr>
                    </a:p>
                    <a:p>
                      <a:r>
                        <a:rPr lang="tr-TR" sz="1800" b="0" i="0" u="none" strike="noStrike" kern="1200" baseline="0" dirty="0" err="1">
                          <a:solidFill>
                            <a:schemeClr val="tx1"/>
                          </a:solidFill>
                          <a:latin typeface="+mn-lt"/>
                          <a:ea typeface="+mn-ea"/>
                          <a:cs typeface="+mn-cs"/>
                        </a:rPr>
                        <a:t>Degenerative</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myelopathy</a:t>
                      </a:r>
                      <a:endParaRPr lang="tr-TR" sz="1800" b="0" i="0" u="none" strike="noStrike" kern="1200" baseline="0" dirty="0">
                        <a:solidFill>
                          <a:schemeClr val="tx1"/>
                        </a:solidFill>
                        <a:latin typeface="+mn-lt"/>
                        <a:ea typeface="+mn-ea"/>
                        <a:cs typeface="+mn-cs"/>
                      </a:endParaRPr>
                    </a:p>
                    <a:p>
                      <a:r>
                        <a:rPr lang="pt-BR" sz="1800" b="0" i="0" u="none" strike="noStrike" kern="1200" baseline="0" dirty="0">
                          <a:solidFill>
                            <a:schemeClr val="tx1"/>
                          </a:solidFill>
                          <a:latin typeface="+mn-lt"/>
                          <a:ea typeface="+mn-ea"/>
                          <a:cs typeface="+mn-cs"/>
                        </a:rPr>
                        <a:t>C a u d a equina syndrome</a:t>
                      </a:r>
                    </a:p>
                    <a:p>
                      <a:r>
                        <a:rPr lang="tr-TR" sz="1800" b="0" i="0" u="none" strike="noStrike" kern="1200" baseline="0" dirty="0" err="1">
                          <a:solidFill>
                            <a:schemeClr val="tx1"/>
                          </a:solidFill>
                          <a:latin typeface="+mn-lt"/>
                          <a:ea typeface="+mn-ea"/>
                          <a:cs typeface="+mn-cs"/>
                        </a:rPr>
                        <a:t>Cervical</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spondylomyelopathy</a:t>
                      </a:r>
                      <a:endParaRPr lang="tr-TR" dirty="0"/>
                    </a:p>
                  </a:txBody>
                  <a:tcPr/>
                </a:tc>
                <a:extLst>
                  <a:ext uri="{0D108BD9-81ED-4DB2-BD59-A6C34878D82A}">
                    <a16:rowId xmlns:a16="http://schemas.microsoft.com/office/drawing/2014/main" val="268599321"/>
                  </a:ext>
                </a:extLst>
              </a:tr>
              <a:tr h="2334827">
                <a:tc>
                  <a:txBody>
                    <a:bodyPr/>
                    <a:lstStyle/>
                    <a:p>
                      <a:r>
                        <a:rPr lang="tr-TR" sz="1800" b="1" i="0" u="none" strike="noStrike" kern="1200" baseline="0" dirty="0" err="1">
                          <a:solidFill>
                            <a:schemeClr val="tx1"/>
                          </a:solidFill>
                          <a:latin typeface="+mn-lt"/>
                          <a:ea typeface="+mn-ea"/>
                          <a:cs typeface="+mn-cs"/>
                        </a:rPr>
                        <a:t>Progressive</a:t>
                      </a:r>
                      <a:r>
                        <a:rPr lang="tr-TR" sz="1800" b="1" i="0" u="none" strike="noStrike" kern="1200" baseline="0" dirty="0">
                          <a:solidFill>
                            <a:schemeClr val="tx1"/>
                          </a:solidFill>
                          <a:latin typeface="+mn-lt"/>
                          <a:ea typeface="+mn-ea"/>
                          <a:cs typeface="+mn-cs"/>
                        </a:rPr>
                        <a:t> in </a:t>
                      </a:r>
                      <a:r>
                        <a:rPr lang="tr-TR" sz="1800" b="1" i="0" u="none" strike="noStrike" kern="1200" baseline="0" dirty="0" err="1">
                          <a:solidFill>
                            <a:schemeClr val="tx1"/>
                          </a:solidFill>
                          <a:latin typeface="+mn-lt"/>
                          <a:ea typeface="+mn-ea"/>
                          <a:cs typeface="+mn-cs"/>
                        </a:rPr>
                        <a:t>Young</a:t>
                      </a:r>
                      <a:r>
                        <a:rPr lang="tr-TR" sz="1800" b="1" i="0" u="none" strike="noStrike" kern="1200" baseline="0" dirty="0">
                          <a:solidFill>
                            <a:schemeClr val="tx1"/>
                          </a:solidFill>
                          <a:latin typeface="+mn-lt"/>
                          <a:ea typeface="+mn-ea"/>
                          <a:cs typeface="+mn-cs"/>
                        </a:rPr>
                        <a:t> Animals</a:t>
                      </a:r>
                    </a:p>
                    <a:p>
                      <a:r>
                        <a:rPr lang="tr-TR" sz="1800" b="0" i="0" u="none" strike="noStrike" kern="1200" baseline="0" dirty="0" err="1">
                          <a:solidFill>
                            <a:schemeClr val="tx1"/>
                          </a:solidFill>
                          <a:latin typeface="+mn-lt"/>
                          <a:ea typeface="+mn-ea"/>
                          <a:cs typeface="+mn-cs"/>
                        </a:rPr>
                        <a:t>Neuronal</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abiotrophies</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and</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degenerations</a:t>
                      </a:r>
                      <a:endParaRPr lang="tr-TR" sz="1800" b="0" i="0" u="none" strike="noStrike" kern="1200" baseline="0" dirty="0">
                        <a:solidFill>
                          <a:schemeClr val="tx1"/>
                        </a:solidFill>
                        <a:latin typeface="+mn-lt"/>
                        <a:ea typeface="+mn-ea"/>
                        <a:cs typeface="+mn-cs"/>
                      </a:endParaRPr>
                    </a:p>
                    <a:p>
                      <a:r>
                        <a:rPr lang="tr-TR" sz="1800" b="0" i="0" u="none" strike="noStrike" kern="1200" baseline="0" dirty="0" err="1">
                          <a:solidFill>
                            <a:schemeClr val="tx1"/>
                          </a:solidFill>
                          <a:latin typeface="+mn-lt"/>
                          <a:ea typeface="+mn-ea"/>
                          <a:cs typeface="+mn-cs"/>
                        </a:rPr>
                        <a:t>Metabolic</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storage</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diseases</a:t>
                      </a:r>
                      <a:endParaRPr lang="tr-TR" sz="1800" b="0" i="0" u="none" strike="noStrike" kern="1200" baseline="0" dirty="0">
                        <a:solidFill>
                          <a:schemeClr val="tx1"/>
                        </a:solidFill>
                        <a:latin typeface="+mn-lt"/>
                        <a:ea typeface="+mn-ea"/>
                        <a:cs typeface="+mn-cs"/>
                      </a:endParaRPr>
                    </a:p>
                    <a:p>
                      <a:r>
                        <a:rPr lang="tr-TR" sz="1800" b="0" i="0" u="none" strike="noStrike" kern="1200" baseline="0" dirty="0" err="1">
                          <a:solidFill>
                            <a:schemeClr val="tx1"/>
                          </a:solidFill>
                          <a:latin typeface="+mn-lt"/>
                          <a:ea typeface="+mn-ea"/>
                          <a:cs typeface="+mn-cs"/>
                        </a:rPr>
                        <a:t>Atlantoaxial</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instability</a:t>
                      </a:r>
                      <a:endParaRPr lang="tr-TR" dirty="0"/>
                    </a:p>
                  </a:txBody>
                  <a:tcPr/>
                </a:tc>
                <a:tc>
                  <a:txBody>
                    <a:bodyPr/>
                    <a:lstStyle/>
                    <a:p>
                      <a:r>
                        <a:rPr lang="tr-TR" sz="1800" b="1" i="0" u="none" strike="noStrike" kern="1200" baseline="0" dirty="0" err="1">
                          <a:solidFill>
                            <a:schemeClr val="tx1"/>
                          </a:solidFill>
                          <a:latin typeface="+mn-lt"/>
                          <a:ea typeface="+mn-ea"/>
                          <a:cs typeface="+mn-cs"/>
                        </a:rPr>
                        <a:t>Congenital</a:t>
                      </a:r>
                      <a:r>
                        <a:rPr lang="tr-TR" sz="1800" b="1" i="0" u="none" strike="noStrike" kern="1200" baseline="0" dirty="0">
                          <a:solidFill>
                            <a:schemeClr val="tx1"/>
                          </a:solidFill>
                          <a:latin typeface="+mn-lt"/>
                          <a:ea typeface="+mn-ea"/>
                          <a:cs typeface="+mn-cs"/>
                        </a:rPr>
                        <a:t> (</a:t>
                      </a:r>
                      <a:r>
                        <a:rPr lang="tr-TR" sz="1800" b="1" i="0" u="none" strike="noStrike" kern="1200" baseline="0" dirty="0" err="1">
                          <a:solidFill>
                            <a:schemeClr val="tx1"/>
                          </a:solidFill>
                          <a:latin typeface="+mn-lt"/>
                          <a:ea typeface="+mn-ea"/>
                          <a:cs typeface="+mn-cs"/>
                        </a:rPr>
                        <a:t>Constant</a:t>
                      </a:r>
                      <a:r>
                        <a:rPr lang="tr-TR" sz="1800" b="1" i="0" u="none" strike="noStrike" kern="1200" baseline="0" dirty="0">
                          <a:solidFill>
                            <a:schemeClr val="tx1"/>
                          </a:solidFill>
                          <a:latin typeface="+mn-lt"/>
                          <a:ea typeface="+mn-ea"/>
                          <a:cs typeface="+mn-cs"/>
                        </a:rPr>
                        <a:t>)</a:t>
                      </a:r>
                    </a:p>
                    <a:p>
                      <a:r>
                        <a:rPr lang="tr-TR" sz="1800" b="0" i="0" u="none" strike="noStrike" kern="1200" baseline="0" dirty="0" err="1">
                          <a:solidFill>
                            <a:schemeClr val="tx1"/>
                          </a:solidFill>
                          <a:latin typeface="+mn-lt"/>
                          <a:ea typeface="+mn-ea"/>
                          <a:cs typeface="+mn-cs"/>
                        </a:rPr>
                        <a:t>Spina</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bifida</a:t>
                      </a:r>
                      <a:endParaRPr lang="tr-TR"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Caudal dysgenesis of M a n x cats</a:t>
                      </a:r>
                    </a:p>
                    <a:p>
                      <a:r>
                        <a:rPr lang="tr-TR" sz="1800" b="0" i="0" u="none" strike="noStrike" kern="1200" baseline="0" dirty="0" err="1">
                          <a:solidFill>
                            <a:schemeClr val="tx1"/>
                          </a:solidFill>
                          <a:latin typeface="+mn-lt"/>
                          <a:ea typeface="+mn-ea"/>
                          <a:cs typeface="+mn-cs"/>
                        </a:rPr>
                        <a:t>Spinal</a:t>
                      </a:r>
                      <a:r>
                        <a:rPr lang="tr-TR" sz="1800" b="0" i="0" u="none" strike="noStrike" kern="1200" baseline="0" dirty="0">
                          <a:solidFill>
                            <a:schemeClr val="tx1"/>
                          </a:solidFill>
                          <a:latin typeface="+mn-lt"/>
                          <a:ea typeface="+mn-ea"/>
                          <a:cs typeface="+mn-cs"/>
                        </a:rPr>
                        <a:t> </a:t>
                      </a:r>
                      <a:r>
                        <a:rPr lang="tr-TR" sz="1800" b="0" i="0" u="none" strike="noStrike" kern="1200" baseline="0" dirty="0" err="1">
                          <a:solidFill>
                            <a:schemeClr val="tx1"/>
                          </a:solidFill>
                          <a:latin typeface="+mn-lt"/>
                          <a:ea typeface="+mn-ea"/>
                          <a:cs typeface="+mn-cs"/>
                        </a:rPr>
                        <a:t>dysraphism</a:t>
                      </a:r>
                      <a:endParaRPr lang="tr-TR" sz="1800" b="0" i="0" u="none" strike="noStrike" kern="1200" baseline="0" dirty="0">
                        <a:solidFill>
                          <a:schemeClr val="tx1"/>
                        </a:solidFill>
                        <a:latin typeface="+mn-lt"/>
                        <a:ea typeface="+mn-ea"/>
                        <a:cs typeface="+mn-cs"/>
                      </a:endParaRPr>
                    </a:p>
                    <a:p>
                      <a:r>
                        <a:rPr lang="tr-TR" sz="1800" b="0" i="0" u="none" strike="noStrike" kern="1200" baseline="0" dirty="0" err="1">
                          <a:solidFill>
                            <a:schemeClr val="tx1"/>
                          </a:solidFill>
                          <a:latin typeface="+mn-lt"/>
                          <a:ea typeface="+mn-ea"/>
                          <a:cs typeface="+mn-cs"/>
                        </a:rPr>
                        <a:t>Syringomyelia</a:t>
                      </a:r>
                      <a:r>
                        <a:rPr lang="tr-TR" sz="1800" b="0" i="0" u="none" strike="noStrike" kern="1200" baseline="0" dirty="0">
                          <a:solidFill>
                            <a:schemeClr val="tx1"/>
                          </a:solidFill>
                          <a:latin typeface="+mn-lt"/>
                          <a:ea typeface="+mn-ea"/>
                          <a:cs typeface="+mn-cs"/>
                        </a:rPr>
                        <a:t>/</a:t>
                      </a:r>
                      <a:r>
                        <a:rPr lang="tr-TR" sz="1800" b="0" i="0" u="none" strike="noStrike" kern="1200" baseline="0" dirty="0" err="1">
                          <a:solidFill>
                            <a:schemeClr val="tx1"/>
                          </a:solidFill>
                          <a:latin typeface="+mn-lt"/>
                          <a:ea typeface="+mn-ea"/>
                          <a:cs typeface="+mn-cs"/>
                        </a:rPr>
                        <a:t>hydromyelia</a:t>
                      </a:r>
                      <a:endParaRPr lang="tr-TR" dirty="0"/>
                    </a:p>
                  </a:txBody>
                  <a:tcPr/>
                </a:tc>
                <a:tc>
                  <a:txBody>
                    <a:bodyPr/>
                    <a:lstStyle/>
                    <a:p>
                      <a:endParaRPr lang="tr-TR" dirty="0"/>
                    </a:p>
                  </a:txBody>
                  <a:tcPr/>
                </a:tc>
                <a:extLst>
                  <a:ext uri="{0D108BD9-81ED-4DB2-BD59-A6C34878D82A}">
                    <a16:rowId xmlns:a16="http://schemas.microsoft.com/office/drawing/2014/main" val="1970908586"/>
                  </a:ext>
                </a:extLst>
              </a:tr>
            </a:tbl>
          </a:graphicData>
        </a:graphic>
      </p:graphicFrame>
    </p:spTree>
    <p:extLst>
      <p:ext uri="{BB962C8B-B14F-4D97-AF65-F5344CB8AC3E}">
        <p14:creationId xmlns:p14="http://schemas.microsoft.com/office/powerpoint/2010/main" val="3788278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1BD9FB-926C-413A-A9B6-0457A891FC0F}"/>
              </a:ext>
            </a:extLst>
          </p:cNvPr>
          <p:cNvSpPr>
            <a:spLocks noGrp="1"/>
          </p:cNvSpPr>
          <p:nvPr>
            <p:ph type="title"/>
          </p:nvPr>
        </p:nvSpPr>
        <p:spPr>
          <a:xfrm>
            <a:off x="576910" y="286998"/>
            <a:ext cx="10515600" cy="1325563"/>
          </a:xfrm>
        </p:spPr>
        <p:txBody>
          <a:bodyPr>
            <a:normAutofit/>
          </a:bodyPr>
          <a:lstStyle/>
          <a:p>
            <a:r>
              <a:rPr lang="tr-TR" sz="3200" i="1" dirty="0"/>
              <a:t>LOCALIZING SPINAL CORD LESIONS</a:t>
            </a:r>
            <a:endParaRPr lang="tr-TR" sz="3200" dirty="0"/>
          </a:p>
        </p:txBody>
      </p:sp>
      <p:sp>
        <p:nvSpPr>
          <p:cNvPr id="3" name="İçerik Yer Tutucusu 2">
            <a:extLst>
              <a:ext uri="{FF2B5EF4-FFF2-40B4-BE49-F238E27FC236}">
                <a16:creationId xmlns:a16="http://schemas.microsoft.com/office/drawing/2014/main" id="{09E72DB8-F376-4344-93F6-2537BCBE0DB2}"/>
              </a:ext>
            </a:extLst>
          </p:cNvPr>
          <p:cNvSpPr>
            <a:spLocks noGrp="1"/>
          </p:cNvSpPr>
          <p:nvPr>
            <p:ph idx="1"/>
          </p:nvPr>
        </p:nvSpPr>
        <p:spPr>
          <a:xfrm>
            <a:off x="576910" y="1612561"/>
            <a:ext cx="9220200" cy="3323424"/>
          </a:xfrm>
        </p:spPr>
        <p:txBody>
          <a:bodyPr>
            <a:normAutofit fontScale="77500" lnSpcReduction="20000"/>
          </a:bodyPr>
          <a:lstStyle/>
          <a:p>
            <a:r>
              <a:rPr lang="tr-TR" dirty="0" err="1"/>
              <a:t>Functionally</a:t>
            </a:r>
            <a:r>
              <a:rPr lang="tr-TR" dirty="0"/>
              <a:t>, </a:t>
            </a:r>
            <a:r>
              <a:rPr lang="en-US" dirty="0"/>
              <a:t>the spinal cord can be divided into four regions: the</a:t>
            </a:r>
            <a:r>
              <a:rPr lang="tr-TR" dirty="0"/>
              <a:t> </a:t>
            </a:r>
            <a:r>
              <a:rPr lang="en-US" dirty="0"/>
              <a:t>cranial cervical spinal cord (C1-C5), the cervical intumescence</a:t>
            </a:r>
            <a:r>
              <a:rPr lang="tr-TR" dirty="0"/>
              <a:t> </a:t>
            </a:r>
            <a:r>
              <a:rPr lang="en-US" dirty="0"/>
              <a:t>(C6-T2), the thoracolumbar region (T3-L3), and the</a:t>
            </a:r>
            <a:r>
              <a:rPr lang="tr-TR" dirty="0"/>
              <a:t> </a:t>
            </a:r>
            <a:r>
              <a:rPr lang="tr-TR" dirty="0" err="1"/>
              <a:t>lumbar</a:t>
            </a:r>
            <a:r>
              <a:rPr lang="tr-TR" dirty="0"/>
              <a:t> </a:t>
            </a:r>
            <a:r>
              <a:rPr lang="tr-TR" dirty="0" err="1"/>
              <a:t>intumescence</a:t>
            </a:r>
            <a:r>
              <a:rPr lang="tr-TR" dirty="0"/>
              <a:t> (L4-S3).</a:t>
            </a:r>
          </a:p>
          <a:p>
            <a:pPr marL="0" indent="0">
              <a:buNone/>
            </a:pPr>
            <a:r>
              <a:rPr lang="en-US" b="1" dirty="0"/>
              <a:t>Neurologic Findings in Dogs and Cats with Spinal</a:t>
            </a:r>
            <a:r>
              <a:rPr lang="tr-TR" b="1" dirty="0"/>
              <a:t> </a:t>
            </a:r>
            <a:r>
              <a:rPr lang="tr-TR" b="1" dirty="0" err="1"/>
              <a:t>Cord</a:t>
            </a:r>
            <a:r>
              <a:rPr lang="tr-TR" b="1" dirty="0"/>
              <a:t> </a:t>
            </a:r>
            <a:r>
              <a:rPr lang="tr-TR" b="1" dirty="0" err="1"/>
              <a:t>Lesions</a:t>
            </a:r>
            <a:endParaRPr lang="tr-TR" b="1" dirty="0"/>
          </a:p>
          <a:p>
            <a:r>
              <a:rPr lang="en-US" b="1" dirty="0"/>
              <a:t>SITE OF LESION </a:t>
            </a:r>
            <a:r>
              <a:rPr lang="tr-TR" b="1" dirty="0"/>
              <a:t>        </a:t>
            </a:r>
            <a:r>
              <a:rPr lang="en-US" b="1" dirty="0"/>
              <a:t>THORACIC LIMBS </a:t>
            </a:r>
            <a:r>
              <a:rPr lang="tr-TR" b="1" dirty="0"/>
              <a:t>             </a:t>
            </a:r>
            <a:r>
              <a:rPr lang="en-US" b="1" dirty="0"/>
              <a:t>PELVIC LIMBS</a:t>
            </a:r>
          </a:p>
          <a:p>
            <a:r>
              <a:rPr lang="tr-TR" dirty="0"/>
              <a:t>C1-C5                                  UMN                                   </a:t>
            </a:r>
            <a:r>
              <a:rPr lang="tr-TR" dirty="0" err="1"/>
              <a:t>UMN</a:t>
            </a:r>
            <a:endParaRPr lang="tr-TR" dirty="0"/>
          </a:p>
          <a:p>
            <a:r>
              <a:rPr lang="tr-TR" dirty="0"/>
              <a:t>C6-T2                                  LMN                                    UMN</a:t>
            </a:r>
          </a:p>
          <a:p>
            <a:r>
              <a:rPr lang="tr-TR" dirty="0"/>
              <a:t>T3-L3                                 Normal                                 UMN</a:t>
            </a:r>
          </a:p>
          <a:p>
            <a:r>
              <a:rPr lang="tr-TR" dirty="0"/>
              <a:t>L4-S3                                 Normal                                  LMN</a:t>
            </a:r>
          </a:p>
          <a:p>
            <a:r>
              <a:rPr lang="sv-SE" sz="1700" i="1" dirty="0"/>
              <a:t>UMN, </a:t>
            </a:r>
            <a:r>
              <a:rPr lang="sv-SE" sz="1700" dirty="0"/>
              <a:t>Upper motor neuron signs; </a:t>
            </a:r>
            <a:r>
              <a:rPr lang="sv-SE" sz="1700" i="1" dirty="0"/>
              <a:t>LMN, </a:t>
            </a:r>
            <a:r>
              <a:rPr lang="sv-SE" sz="1700" dirty="0"/>
              <a:t>lower motor neuron signs</a:t>
            </a:r>
            <a:endParaRPr lang="tr-TR" sz="1700" dirty="0"/>
          </a:p>
          <a:p>
            <a:endParaRPr lang="tr-TR" sz="1700" dirty="0"/>
          </a:p>
        </p:txBody>
      </p:sp>
      <p:pic>
        <p:nvPicPr>
          <p:cNvPr id="4" name="Resim 3">
            <a:extLst>
              <a:ext uri="{FF2B5EF4-FFF2-40B4-BE49-F238E27FC236}">
                <a16:creationId xmlns:a16="http://schemas.microsoft.com/office/drawing/2014/main" id="{B178A97D-000C-4067-8BBD-03922A0CCD28}"/>
              </a:ext>
            </a:extLst>
          </p:cNvPr>
          <p:cNvPicPr>
            <a:picLocks noChangeAspect="1"/>
          </p:cNvPicPr>
          <p:nvPr/>
        </p:nvPicPr>
        <p:blipFill>
          <a:blip r:embed="rId2"/>
          <a:stretch>
            <a:fillRect/>
          </a:stretch>
        </p:blipFill>
        <p:spPr>
          <a:xfrm>
            <a:off x="7402220" y="3178207"/>
            <a:ext cx="4789780" cy="3679792"/>
          </a:xfrm>
          <a:prstGeom prst="rect">
            <a:avLst/>
          </a:prstGeom>
        </p:spPr>
      </p:pic>
    </p:spTree>
    <p:extLst>
      <p:ext uri="{BB962C8B-B14F-4D97-AF65-F5344CB8AC3E}">
        <p14:creationId xmlns:p14="http://schemas.microsoft.com/office/powerpoint/2010/main" val="2958382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2E7CFD0-B4A3-4794-9794-35A41B6B14BB}"/>
              </a:ext>
            </a:extLst>
          </p:cNvPr>
          <p:cNvSpPr>
            <a:spLocks noGrp="1"/>
          </p:cNvSpPr>
          <p:nvPr>
            <p:ph idx="1"/>
          </p:nvPr>
        </p:nvSpPr>
        <p:spPr>
          <a:xfrm>
            <a:off x="500848" y="417252"/>
            <a:ext cx="10515600" cy="5797118"/>
          </a:xfrm>
        </p:spPr>
        <p:txBody>
          <a:bodyPr>
            <a:noAutofit/>
          </a:bodyPr>
          <a:lstStyle/>
          <a:p>
            <a:pPr marL="0" indent="0">
              <a:buNone/>
            </a:pPr>
            <a:r>
              <a:rPr lang="tr-TR" sz="1600" b="1" dirty="0"/>
              <a:t>C1-C5 LESIONS</a:t>
            </a:r>
          </a:p>
          <a:p>
            <a:r>
              <a:rPr lang="en-US" sz="1600" dirty="0"/>
              <a:t>Lesions of the cranial cervical spinal cord cause upper motor</a:t>
            </a:r>
            <a:r>
              <a:rPr lang="tr-TR" sz="1600" dirty="0"/>
              <a:t> </a:t>
            </a:r>
            <a:r>
              <a:rPr lang="en-US" sz="1600" dirty="0"/>
              <a:t>neuron (UMN) paresis in all four limbs</a:t>
            </a:r>
            <a:r>
              <a:rPr lang="tr-TR" sz="1600" dirty="0"/>
              <a:t>.</a:t>
            </a:r>
            <a:r>
              <a:rPr lang="en-US" sz="1600" dirty="0"/>
              <a:t> Most lesions of the C1-C5 spinal</a:t>
            </a:r>
            <a:r>
              <a:rPr lang="tr-TR" sz="1600" dirty="0"/>
              <a:t> </a:t>
            </a:r>
            <a:r>
              <a:rPr lang="en-US" sz="1600" dirty="0"/>
              <a:t>cord cause a long-</a:t>
            </a:r>
            <a:r>
              <a:rPr lang="en-US" sz="1600" dirty="0" err="1"/>
              <a:t>strided</a:t>
            </a:r>
            <a:r>
              <a:rPr lang="en-US" sz="1600" dirty="0"/>
              <a:t>, ataxic gait; postural reaction</a:t>
            </a:r>
            <a:r>
              <a:rPr lang="tr-TR" sz="1600" dirty="0"/>
              <a:t> </a:t>
            </a:r>
            <a:r>
              <a:rPr lang="en-US" sz="1600" dirty="0"/>
              <a:t>deficits, including decreased conscious proprioception (slow</a:t>
            </a:r>
            <a:r>
              <a:rPr lang="tr-TR" sz="1600" dirty="0"/>
              <a:t> </a:t>
            </a:r>
            <a:r>
              <a:rPr lang="en-US" sz="1600" dirty="0"/>
              <a:t>knuckling); increased extensor muscle tone; and normal to</a:t>
            </a:r>
            <a:r>
              <a:rPr lang="tr-TR" sz="1600" dirty="0"/>
              <a:t> </a:t>
            </a:r>
            <a:r>
              <a:rPr lang="en-US" sz="1600" dirty="0"/>
              <a:t>increased spinal reflexes in all four limbs.</a:t>
            </a:r>
            <a:r>
              <a:rPr lang="tr-TR" sz="1600" dirty="0"/>
              <a:t> </a:t>
            </a:r>
            <a:r>
              <a:rPr lang="tr-TR" sz="1600" dirty="0" err="1"/>
              <a:t>Cervical</a:t>
            </a:r>
            <a:r>
              <a:rPr lang="tr-TR" sz="1600" dirty="0"/>
              <a:t> </a:t>
            </a:r>
            <a:r>
              <a:rPr lang="tr-TR" sz="1600" dirty="0" err="1"/>
              <a:t>lesions</a:t>
            </a:r>
            <a:r>
              <a:rPr lang="tr-TR" sz="1600" dirty="0"/>
              <a:t> </a:t>
            </a:r>
            <a:r>
              <a:rPr lang="en-US" sz="1600" dirty="0"/>
              <a:t>are rarely severe enough to cause loss of deep pain sensation;</a:t>
            </a:r>
            <a:r>
              <a:rPr lang="tr-TR" sz="1600" dirty="0"/>
              <a:t> </a:t>
            </a:r>
            <a:r>
              <a:rPr lang="en-US" sz="1600" dirty="0"/>
              <a:t>such a severe injury would cause complete respiratory paralysis</a:t>
            </a:r>
            <a:r>
              <a:rPr lang="tr-TR" sz="1600" dirty="0"/>
              <a:t> </a:t>
            </a:r>
            <a:r>
              <a:rPr lang="tr-TR" sz="1600" dirty="0" err="1"/>
              <a:t>and</a:t>
            </a:r>
            <a:r>
              <a:rPr lang="tr-TR" sz="1600" dirty="0"/>
              <a:t> </a:t>
            </a:r>
            <a:r>
              <a:rPr lang="tr-TR" sz="1600" dirty="0" err="1"/>
              <a:t>rapid</a:t>
            </a:r>
            <a:r>
              <a:rPr lang="tr-TR" sz="1600" dirty="0"/>
              <a:t> </a:t>
            </a:r>
            <a:r>
              <a:rPr lang="tr-TR" sz="1600" dirty="0" err="1"/>
              <a:t>death</a:t>
            </a:r>
            <a:r>
              <a:rPr lang="tr-TR" sz="1600" dirty="0"/>
              <a:t>.</a:t>
            </a:r>
          </a:p>
          <a:p>
            <a:pPr marL="0" indent="0">
              <a:buNone/>
            </a:pPr>
            <a:r>
              <a:rPr lang="tr-TR" sz="1600" b="1" dirty="0"/>
              <a:t>C6-T2 LESIONS</a:t>
            </a:r>
          </a:p>
          <a:p>
            <a:r>
              <a:rPr lang="en-US" sz="1600" dirty="0"/>
              <a:t>Lesions of the spinal cord between C6 and T2 result in paresis</a:t>
            </a:r>
            <a:r>
              <a:rPr lang="tr-TR" sz="1600" dirty="0"/>
              <a:t> </a:t>
            </a:r>
            <a:r>
              <a:rPr lang="en-US" sz="1600" dirty="0"/>
              <a:t>of all four limbs and ataxia that is most pronounced in the</a:t>
            </a:r>
            <a:r>
              <a:rPr lang="tr-TR" sz="1600" dirty="0"/>
              <a:t> </a:t>
            </a:r>
            <a:r>
              <a:rPr lang="en-US" sz="1600" dirty="0"/>
              <a:t>rear limbs. The spinal cord segments containing the cell</a:t>
            </a:r>
            <a:r>
              <a:rPr lang="tr-TR" sz="1600" dirty="0"/>
              <a:t> </a:t>
            </a:r>
            <a:r>
              <a:rPr lang="en-US" sz="1600" dirty="0"/>
              <a:t>bodies of the nerves of the brachial plexus are affected in this</a:t>
            </a:r>
            <a:r>
              <a:rPr lang="tr-TR" sz="1600" dirty="0"/>
              <a:t> </a:t>
            </a:r>
            <a:r>
              <a:rPr lang="en-US" sz="1600" dirty="0"/>
              <a:t>region, so lower motor neuron (LMN) signs of </a:t>
            </a:r>
            <a:r>
              <a:rPr lang="tr-TR" sz="1600" dirty="0"/>
              <a:t> </a:t>
            </a:r>
            <a:r>
              <a:rPr lang="en-US" sz="1600" dirty="0"/>
              <a:t>weakness, a</a:t>
            </a:r>
            <a:r>
              <a:rPr lang="tr-TR" sz="1600" dirty="0"/>
              <a:t> </a:t>
            </a:r>
            <a:r>
              <a:rPr lang="en-US" sz="1600" dirty="0"/>
              <a:t>short-</a:t>
            </a:r>
            <a:r>
              <a:rPr lang="en-US" sz="1600" dirty="0" err="1"/>
              <a:t>strided</a:t>
            </a:r>
            <a:r>
              <a:rPr lang="en-US" sz="1600" dirty="0"/>
              <a:t> "choppy" gait, muscle atrophy, and hyporeflexia predominate in the forelimbs. Disruption of ascending</a:t>
            </a:r>
            <a:r>
              <a:rPr lang="tr-TR" sz="1600" dirty="0"/>
              <a:t> </a:t>
            </a:r>
            <a:r>
              <a:rPr lang="en-US" sz="1600" dirty="0"/>
              <a:t>and descending spinal cord tracts in this region causes UMN</a:t>
            </a:r>
            <a:r>
              <a:rPr lang="tr-TR" sz="1600" dirty="0"/>
              <a:t> </a:t>
            </a:r>
            <a:r>
              <a:rPr lang="en-US" sz="1600" dirty="0"/>
              <a:t>deficits in the rear limbs, including ataxia, a long stride, loss</a:t>
            </a:r>
            <a:r>
              <a:rPr lang="tr-TR" sz="1600" dirty="0"/>
              <a:t> </a:t>
            </a:r>
            <a:r>
              <a:rPr lang="en-US" sz="1600" dirty="0"/>
              <a:t>of conscious proprioception, delayed postural reactions,</a:t>
            </a:r>
            <a:r>
              <a:rPr lang="tr-TR" sz="1600" dirty="0"/>
              <a:t> </a:t>
            </a:r>
            <a:r>
              <a:rPr lang="en-US" sz="1600" dirty="0"/>
              <a:t>increased extensor muscle tone, and normal to increased</a:t>
            </a:r>
            <a:r>
              <a:rPr lang="tr-TR" sz="1600" dirty="0"/>
              <a:t> </a:t>
            </a:r>
            <a:r>
              <a:rPr lang="tr-TR" sz="1600" dirty="0" err="1"/>
              <a:t>reflexes</a:t>
            </a:r>
            <a:r>
              <a:rPr lang="tr-TR" sz="1600" dirty="0"/>
              <a:t>.</a:t>
            </a:r>
          </a:p>
          <a:p>
            <a:pPr marL="0" indent="0">
              <a:buNone/>
            </a:pPr>
            <a:r>
              <a:rPr lang="tr-TR" sz="1600" b="1" dirty="0"/>
              <a:t>C6-T2 LESIONS</a:t>
            </a:r>
          </a:p>
          <a:p>
            <a:r>
              <a:rPr lang="en-US" sz="1600" dirty="0"/>
              <a:t>Lesions of the spinal cord between C6 and T2 result in paresis</a:t>
            </a:r>
            <a:r>
              <a:rPr lang="tr-TR" sz="1600" dirty="0"/>
              <a:t> </a:t>
            </a:r>
            <a:r>
              <a:rPr lang="en-US" sz="1600" dirty="0"/>
              <a:t>of all four limbs and ataxia that is most pronounced in the</a:t>
            </a:r>
            <a:r>
              <a:rPr lang="tr-TR" sz="1600" dirty="0"/>
              <a:t> </a:t>
            </a:r>
            <a:r>
              <a:rPr lang="en-US" sz="1600" dirty="0"/>
              <a:t>rear limbs. The spinal cord segments containing the cell</a:t>
            </a:r>
            <a:r>
              <a:rPr lang="tr-TR" sz="1600" dirty="0"/>
              <a:t> </a:t>
            </a:r>
            <a:r>
              <a:rPr lang="en-US" sz="1600" dirty="0"/>
              <a:t>bodies of the nerves of the brachial plexus are affected in this</a:t>
            </a:r>
            <a:r>
              <a:rPr lang="tr-TR" sz="1600" dirty="0"/>
              <a:t> </a:t>
            </a:r>
            <a:r>
              <a:rPr lang="en-US" sz="1600" dirty="0"/>
              <a:t>region, so lower motor neuron (LMN) signs of weakness, a</a:t>
            </a:r>
            <a:r>
              <a:rPr lang="tr-TR" sz="1600" dirty="0"/>
              <a:t> </a:t>
            </a:r>
            <a:r>
              <a:rPr lang="en-US" sz="1600" dirty="0"/>
              <a:t>short-</a:t>
            </a:r>
            <a:r>
              <a:rPr lang="en-US" sz="1600" dirty="0" err="1"/>
              <a:t>strided</a:t>
            </a:r>
            <a:r>
              <a:rPr lang="en-US" sz="1600" dirty="0"/>
              <a:t> "choppy" gait, muscle atrophy, and hyporeflexia predominate in the forelimbs. Disruption of ascending</a:t>
            </a:r>
            <a:r>
              <a:rPr lang="tr-TR" sz="1600" dirty="0"/>
              <a:t> </a:t>
            </a:r>
            <a:r>
              <a:rPr lang="en-US" sz="1600" dirty="0"/>
              <a:t>and descending spinal cord tracts in this region causes UMN</a:t>
            </a:r>
            <a:r>
              <a:rPr lang="tr-TR" sz="1600" dirty="0"/>
              <a:t> </a:t>
            </a:r>
            <a:r>
              <a:rPr lang="en-US" sz="1600" dirty="0"/>
              <a:t>deficits in the rear limbs, including ataxia, a long stride, loss</a:t>
            </a:r>
            <a:r>
              <a:rPr lang="tr-TR" sz="1600" dirty="0"/>
              <a:t> </a:t>
            </a:r>
            <a:r>
              <a:rPr lang="en-US" sz="1600" dirty="0"/>
              <a:t>of conscious proprioception, delayed postural reactions,</a:t>
            </a:r>
            <a:r>
              <a:rPr lang="tr-TR" sz="1600" dirty="0"/>
              <a:t> </a:t>
            </a:r>
            <a:r>
              <a:rPr lang="en-US" sz="1600" dirty="0"/>
              <a:t>increased extensor muscle tone, and normal to increased</a:t>
            </a:r>
            <a:r>
              <a:rPr lang="tr-TR" sz="1600" dirty="0"/>
              <a:t> </a:t>
            </a:r>
            <a:r>
              <a:rPr lang="tr-TR" sz="1600" dirty="0" err="1"/>
              <a:t>reflexes</a:t>
            </a:r>
            <a:r>
              <a:rPr lang="tr-TR" sz="1600" dirty="0"/>
              <a:t>.</a:t>
            </a:r>
          </a:p>
          <a:p>
            <a:pPr marL="0" indent="0">
              <a:buNone/>
            </a:pPr>
            <a:r>
              <a:rPr lang="tr-TR" sz="1600" b="1" dirty="0"/>
              <a:t>L4-S3 LESIONS</a:t>
            </a:r>
          </a:p>
          <a:p>
            <a:r>
              <a:rPr lang="tr-TR" sz="1600" dirty="0" err="1"/>
              <a:t>Lesions</a:t>
            </a:r>
            <a:r>
              <a:rPr lang="tr-TR" sz="1600" dirty="0"/>
              <a:t> </a:t>
            </a:r>
            <a:r>
              <a:rPr lang="tr-TR" sz="1600" dirty="0" err="1"/>
              <a:t>affecting</a:t>
            </a:r>
            <a:r>
              <a:rPr lang="tr-TR" sz="1600" dirty="0"/>
              <a:t> </a:t>
            </a:r>
            <a:r>
              <a:rPr lang="tr-TR" sz="1600" dirty="0" err="1"/>
              <a:t>the</a:t>
            </a:r>
            <a:r>
              <a:rPr lang="tr-TR" sz="1600" dirty="0"/>
              <a:t> </a:t>
            </a:r>
            <a:r>
              <a:rPr lang="tr-TR" sz="1600" dirty="0" err="1"/>
              <a:t>lumbar</a:t>
            </a:r>
            <a:r>
              <a:rPr lang="tr-TR" sz="1600" dirty="0"/>
              <a:t> </a:t>
            </a:r>
            <a:r>
              <a:rPr lang="tr-TR" sz="1600" dirty="0" err="1"/>
              <a:t>intumescence</a:t>
            </a:r>
            <a:r>
              <a:rPr lang="tr-TR" sz="1600" dirty="0"/>
              <a:t> </a:t>
            </a:r>
            <a:r>
              <a:rPr lang="tr-TR" sz="1600" dirty="0" err="1"/>
              <a:t>cause</a:t>
            </a:r>
            <a:r>
              <a:rPr lang="tr-TR" sz="1600" dirty="0"/>
              <a:t> L M N </a:t>
            </a:r>
            <a:r>
              <a:rPr lang="tr-TR" sz="1600" dirty="0" err="1"/>
              <a:t>signs</a:t>
            </a:r>
            <a:r>
              <a:rPr lang="tr-TR" sz="1600" dirty="0"/>
              <a:t> </a:t>
            </a:r>
            <a:r>
              <a:rPr lang="en-US" sz="1600" dirty="0"/>
              <a:t>in the rear limbs. Severe weakness, muscle atrophy, and loss</a:t>
            </a:r>
            <a:r>
              <a:rPr lang="tr-TR" sz="1600" dirty="0"/>
              <a:t> </a:t>
            </a:r>
            <a:r>
              <a:rPr lang="en-US" sz="1600" dirty="0"/>
              <a:t>of reflexes are apparent in the rear limbs, and forelimbs are</a:t>
            </a:r>
            <a:r>
              <a:rPr lang="tr-TR" sz="1600" dirty="0"/>
              <a:t> </a:t>
            </a:r>
            <a:r>
              <a:rPr lang="en-US" sz="1600" dirty="0"/>
              <a:t>normal. Animals that can still walk exhibit a short-</a:t>
            </a:r>
            <a:r>
              <a:rPr lang="en-US" sz="1600" dirty="0" err="1"/>
              <a:t>strided</a:t>
            </a:r>
            <a:r>
              <a:rPr lang="tr-TR" sz="1600" dirty="0"/>
              <a:t> </a:t>
            </a:r>
            <a:r>
              <a:rPr lang="en-US" sz="1600" dirty="0"/>
              <a:t>rear limb gait. Bladder dysfunction and paresis or paralysis</a:t>
            </a:r>
            <a:r>
              <a:rPr lang="tr-TR" sz="1600" dirty="0"/>
              <a:t> </a:t>
            </a:r>
            <a:r>
              <a:rPr lang="en-US" sz="1600" dirty="0"/>
              <a:t>of the anal sphincter and tail are common with severe lesions</a:t>
            </a:r>
            <a:r>
              <a:rPr lang="tr-TR" sz="1600" dirty="0"/>
              <a:t>.</a:t>
            </a:r>
          </a:p>
        </p:txBody>
      </p:sp>
    </p:spTree>
    <p:extLst>
      <p:ext uri="{BB962C8B-B14F-4D97-AF65-F5344CB8AC3E}">
        <p14:creationId xmlns:p14="http://schemas.microsoft.com/office/powerpoint/2010/main" val="275766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322003-405D-4A7E-A1D9-2F2D36F958BF}"/>
              </a:ext>
            </a:extLst>
          </p:cNvPr>
          <p:cNvSpPr>
            <a:spLocks noGrp="1"/>
          </p:cNvSpPr>
          <p:nvPr>
            <p:ph type="title"/>
          </p:nvPr>
        </p:nvSpPr>
        <p:spPr>
          <a:xfrm>
            <a:off x="509726" y="365126"/>
            <a:ext cx="10515600" cy="531519"/>
          </a:xfrm>
        </p:spPr>
        <p:txBody>
          <a:bodyPr>
            <a:normAutofit/>
          </a:bodyPr>
          <a:lstStyle/>
          <a:p>
            <a:r>
              <a:rPr lang="tr-TR" sz="3200" i="1" dirty="0"/>
              <a:t>ACUTE SPINAL CORD DYSFUNCTION</a:t>
            </a:r>
            <a:endParaRPr lang="tr-TR" sz="3200" dirty="0"/>
          </a:p>
        </p:txBody>
      </p:sp>
      <p:sp>
        <p:nvSpPr>
          <p:cNvPr id="3" name="İçerik Yer Tutucusu 2">
            <a:extLst>
              <a:ext uri="{FF2B5EF4-FFF2-40B4-BE49-F238E27FC236}">
                <a16:creationId xmlns:a16="http://schemas.microsoft.com/office/drawing/2014/main" id="{EBD10562-AE5D-4CE2-8A72-026BF2A0CFA9}"/>
              </a:ext>
            </a:extLst>
          </p:cNvPr>
          <p:cNvSpPr>
            <a:spLocks noGrp="1"/>
          </p:cNvSpPr>
          <p:nvPr>
            <p:ph idx="1"/>
          </p:nvPr>
        </p:nvSpPr>
        <p:spPr>
          <a:xfrm>
            <a:off x="509726" y="1000000"/>
            <a:ext cx="10515600" cy="5649373"/>
          </a:xfrm>
        </p:spPr>
        <p:txBody>
          <a:bodyPr>
            <a:normAutofit fontScale="25000" lnSpcReduction="20000"/>
          </a:bodyPr>
          <a:lstStyle/>
          <a:p>
            <a:pPr marL="0" indent="0">
              <a:buNone/>
            </a:pPr>
            <a:r>
              <a:rPr lang="tr-TR" b="1" dirty="0"/>
              <a:t> </a:t>
            </a:r>
            <a:r>
              <a:rPr lang="tr-TR" sz="7200" b="1" dirty="0">
                <a:solidFill>
                  <a:srgbClr val="FF0000"/>
                </a:solidFill>
              </a:rPr>
              <a:t>TRAUMA</a:t>
            </a:r>
          </a:p>
          <a:p>
            <a:r>
              <a:rPr lang="en-US" sz="7200" dirty="0"/>
              <a:t>Traumatic injuries to the spinal canal are common, with</a:t>
            </a:r>
            <a:r>
              <a:rPr lang="tr-TR" sz="7200" dirty="0"/>
              <a:t> </a:t>
            </a:r>
            <a:r>
              <a:rPr lang="en-US" sz="7200" dirty="0"/>
              <a:t>fractures and </a:t>
            </a:r>
            <a:r>
              <a:rPr lang="en-US" sz="7200" dirty="0" err="1"/>
              <a:t>luxations</a:t>
            </a:r>
            <a:r>
              <a:rPr lang="en-US" sz="7200" dirty="0"/>
              <a:t> of the spine and traumatic disk</a:t>
            </a:r>
            <a:r>
              <a:rPr lang="tr-TR" sz="7200" dirty="0"/>
              <a:t> </a:t>
            </a:r>
            <a:r>
              <a:rPr lang="en-US" sz="7200" dirty="0"/>
              <a:t>extrusion being most frequent. Severe spinal cord bruising</a:t>
            </a:r>
            <a:r>
              <a:rPr lang="tr-TR" sz="7200" dirty="0"/>
              <a:t> </a:t>
            </a:r>
            <a:r>
              <a:rPr lang="en-US" sz="7200" dirty="0"/>
              <a:t>and edema can occur secondary to trauma, even without</a:t>
            </a:r>
            <a:r>
              <a:rPr lang="tr-TR" sz="7200" dirty="0"/>
              <a:t> </a:t>
            </a:r>
            <a:r>
              <a:rPr lang="en-US" sz="7200" dirty="0"/>
              <a:t>disruption of the bony spinal canal.</a:t>
            </a:r>
          </a:p>
          <a:p>
            <a:pPr marL="0" indent="0">
              <a:buNone/>
            </a:pPr>
            <a:r>
              <a:rPr lang="tr-TR" sz="7200" b="1" dirty="0"/>
              <a:t> </a:t>
            </a:r>
            <a:r>
              <a:rPr lang="tr-TR" sz="7200" b="1" dirty="0" err="1"/>
              <a:t>Clinical</a:t>
            </a:r>
            <a:r>
              <a:rPr lang="tr-TR" sz="7200" b="1" dirty="0"/>
              <a:t> </a:t>
            </a:r>
            <a:r>
              <a:rPr lang="tr-TR" sz="7200" b="1" dirty="0" err="1"/>
              <a:t>Features</a:t>
            </a:r>
            <a:endParaRPr lang="tr-TR" sz="7200" b="1" dirty="0"/>
          </a:p>
          <a:p>
            <a:r>
              <a:rPr lang="en-US" sz="7200" dirty="0"/>
              <a:t>The clinical signs associated with spinal trauma are acute</a:t>
            </a:r>
            <a:r>
              <a:rPr lang="tr-TR" sz="7200" dirty="0"/>
              <a:t> </a:t>
            </a:r>
            <a:r>
              <a:rPr lang="en-US" sz="7200" dirty="0"/>
              <a:t>and generally nonprogressive. Animals are usually in pain,</a:t>
            </a:r>
            <a:r>
              <a:rPr lang="tr-TR" sz="7200" dirty="0"/>
              <a:t> </a:t>
            </a:r>
            <a:r>
              <a:rPr lang="en-US" sz="7200" dirty="0"/>
              <a:t>and other evidence of trauma (e.g., shock, lacerations, abrasions, fractures) may be present. Excessive manipulation or rotation of the animal should be</a:t>
            </a:r>
            <a:r>
              <a:rPr lang="tr-TR" sz="7200" dirty="0"/>
              <a:t> </a:t>
            </a:r>
            <a:r>
              <a:rPr lang="en-US" sz="7200" dirty="0"/>
              <a:t>avoided until the vertebral column is determined to be</a:t>
            </a:r>
            <a:r>
              <a:rPr lang="tr-TR" sz="7200" dirty="0"/>
              <a:t> </a:t>
            </a:r>
            <a:r>
              <a:rPr lang="tr-TR" sz="7200" dirty="0" err="1"/>
              <a:t>stable</a:t>
            </a:r>
            <a:r>
              <a:rPr lang="tr-TR" sz="7200" dirty="0"/>
              <a:t>.</a:t>
            </a:r>
          </a:p>
          <a:p>
            <a:pPr marL="0" indent="0">
              <a:buNone/>
            </a:pPr>
            <a:r>
              <a:rPr lang="tr-TR" sz="7200" b="1" dirty="0"/>
              <a:t> </a:t>
            </a:r>
            <a:r>
              <a:rPr lang="tr-TR" sz="7200" b="1" dirty="0" err="1"/>
              <a:t>Diagnosis</a:t>
            </a:r>
            <a:endParaRPr lang="tr-TR" sz="7200" b="1" dirty="0"/>
          </a:p>
          <a:p>
            <a:r>
              <a:rPr lang="en-US" sz="7200" dirty="0"/>
              <a:t>The diagnosis of trauma is readily made on the basis of the</a:t>
            </a:r>
            <a:r>
              <a:rPr lang="tr-TR" sz="7200" dirty="0"/>
              <a:t> </a:t>
            </a:r>
            <a:r>
              <a:rPr lang="en-US" sz="7200" dirty="0"/>
              <a:t>history and physical examination findings. A thorough and</a:t>
            </a:r>
            <a:r>
              <a:rPr lang="tr-TR" sz="7200" dirty="0"/>
              <a:t> </a:t>
            </a:r>
            <a:r>
              <a:rPr lang="en-US" sz="7200" dirty="0"/>
              <a:t>rapid physical examination is important to determine</a:t>
            </a:r>
            <a:r>
              <a:rPr lang="tr-TR" sz="7200" dirty="0"/>
              <a:t> </a:t>
            </a:r>
            <a:r>
              <a:rPr lang="en-US" sz="7200" dirty="0"/>
              <a:t>whether the animal has life-threatening, </a:t>
            </a:r>
            <a:r>
              <a:rPr lang="en-US" sz="7200" dirty="0" err="1"/>
              <a:t>nonneurologic</a:t>
            </a:r>
            <a:r>
              <a:rPr lang="tr-TR" sz="7200" dirty="0"/>
              <a:t> </a:t>
            </a:r>
            <a:r>
              <a:rPr lang="en-US" sz="7200" dirty="0"/>
              <a:t>injuries that should be addressed immediately. Concurrent</a:t>
            </a:r>
            <a:r>
              <a:rPr lang="tr-TR" sz="7200" dirty="0"/>
              <a:t> </a:t>
            </a:r>
            <a:r>
              <a:rPr lang="en-US" sz="7200" dirty="0"/>
              <a:t>problems may include shock, pneumothorax, pulmonary</a:t>
            </a:r>
            <a:r>
              <a:rPr lang="tr-TR" sz="7200" dirty="0"/>
              <a:t> </a:t>
            </a:r>
            <a:r>
              <a:rPr lang="en-US" sz="7200" dirty="0"/>
              <a:t>contusions, diaphragmatic rupture, ruptured biliary system,</a:t>
            </a:r>
            <a:r>
              <a:rPr lang="tr-TR" sz="7200" dirty="0"/>
              <a:t> </a:t>
            </a:r>
            <a:r>
              <a:rPr lang="en-US" sz="7200" dirty="0"/>
              <a:t>ruptured bladder, orthopedic injuries, and head trauma.</a:t>
            </a:r>
            <a:r>
              <a:rPr lang="tr-TR" sz="7200" dirty="0"/>
              <a:t> </a:t>
            </a:r>
            <a:r>
              <a:rPr lang="en-US" sz="7200" dirty="0"/>
              <a:t>Concern that the animal may have vertebral column instability</a:t>
            </a:r>
            <a:r>
              <a:rPr lang="tr-TR" sz="7200" dirty="0"/>
              <a:t> </a:t>
            </a:r>
            <a:r>
              <a:rPr lang="en-US" sz="7200" dirty="0"/>
              <a:t>warrants the use of a stretcher or board to restrain, examine,</a:t>
            </a:r>
            <a:r>
              <a:rPr lang="tr-TR" sz="7200" dirty="0"/>
              <a:t> </a:t>
            </a:r>
            <a:r>
              <a:rPr lang="en-US" sz="7200" dirty="0"/>
              <a:t>and transport the dog or cat in lateral recumbency.</a:t>
            </a:r>
            <a:endParaRPr lang="tr-TR" sz="7200" dirty="0"/>
          </a:p>
          <a:p>
            <a:r>
              <a:rPr lang="en-US" sz="7200" dirty="0"/>
              <a:t>Various classification schemes exist to determine the stability</a:t>
            </a:r>
            <a:r>
              <a:rPr lang="tr-TR" sz="7200" dirty="0"/>
              <a:t> </a:t>
            </a:r>
            <a:r>
              <a:rPr lang="en-US" sz="7200" dirty="0"/>
              <a:t>of vertebral injuries and the need for surgery. The</a:t>
            </a:r>
            <a:r>
              <a:rPr lang="tr-TR" sz="7200" dirty="0"/>
              <a:t> </a:t>
            </a:r>
            <a:r>
              <a:rPr lang="en-US" sz="7200" dirty="0"/>
              <a:t>vertebral body can be divided into three compartments and</a:t>
            </a:r>
            <a:r>
              <a:rPr lang="tr-TR" sz="7200" dirty="0"/>
              <a:t> </a:t>
            </a:r>
            <a:r>
              <a:rPr lang="en-US" sz="7200" dirty="0"/>
              <a:t>each assessed using radiographs or CT for damage . When two of the three compartments are damaged</a:t>
            </a:r>
            <a:r>
              <a:rPr lang="tr-TR" sz="7200" dirty="0"/>
              <a:t> </a:t>
            </a:r>
            <a:r>
              <a:rPr lang="en-US" sz="7200" dirty="0"/>
              <a:t>or displaced, the fracture is considered unstable. Unstable</a:t>
            </a:r>
            <a:r>
              <a:rPr lang="tr-TR" sz="7200" dirty="0"/>
              <a:t> </a:t>
            </a:r>
            <a:r>
              <a:rPr lang="en-US" sz="7200" dirty="0"/>
              <a:t>fractures require surgical intervention or splinting, whereas</a:t>
            </a:r>
            <a:r>
              <a:rPr lang="tr-TR" sz="7200" dirty="0"/>
              <a:t> </a:t>
            </a:r>
            <a:r>
              <a:rPr lang="en-US" sz="7200" dirty="0"/>
              <a:t>stable fractures without significant ongoing spinal cord compression</a:t>
            </a:r>
            <a:r>
              <a:rPr lang="tr-TR" sz="7200" dirty="0"/>
              <a:t> </a:t>
            </a:r>
            <a:r>
              <a:rPr lang="tr-TR" sz="7200" dirty="0" err="1"/>
              <a:t>are</a:t>
            </a:r>
            <a:r>
              <a:rPr lang="tr-TR" sz="7200" dirty="0"/>
              <a:t> </a:t>
            </a:r>
            <a:r>
              <a:rPr lang="tr-TR" sz="7200" dirty="0" err="1"/>
              <a:t>managed</a:t>
            </a:r>
            <a:r>
              <a:rPr lang="tr-TR" sz="7200" dirty="0"/>
              <a:t> </a:t>
            </a:r>
            <a:r>
              <a:rPr lang="tr-TR" sz="7200" dirty="0" err="1"/>
              <a:t>conservatively</a:t>
            </a:r>
            <a:r>
              <a:rPr lang="tr-TR" sz="7200" dirty="0"/>
              <a:t>.</a:t>
            </a:r>
            <a:r>
              <a:rPr lang="en-US" sz="7200" dirty="0"/>
              <a:t> Most dogs with cervical or lumbosacral</a:t>
            </a:r>
            <a:r>
              <a:rPr lang="tr-TR" sz="7200" dirty="0"/>
              <a:t> </a:t>
            </a:r>
            <a:r>
              <a:rPr lang="en-US" sz="7200" dirty="0"/>
              <a:t>injury are managed </a:t>
            </a:r>
            <a:r>
              <a:rPr lang="en-US" sz="7200" dirty="0" err="1"/>
              <a:t>nonsurgically</a:t>
            </a:r>
            <a:r>
              <a:rPr lang="en-US" sz="7200" dirty="0"/>
              <a:t> unless the patient</a:t>
            </a:r>
            <a:r>
              <a:rPr lang="tr-TR" sz="7200" dirty="0"/>
              <a:t> </a:t>
            </a:r>
            <a:r>
              <a:rPr lang="en-US" sz="7200" dirty="0"/>
              <a:t>deteriorates neurologically or remains in a great deal of pain</a:t>
            </a:r>
            <a:r>
              <a:rPr lang="tr-TR" sz="7200" dirty="0"/>
              <a:t> </a:t>
            </a:r>
            <a:r>
              <a:rPr lang="en-US" sz="7200" dirty="0"/>
              <a:t>72 hours after injury, which suggests nerve root entrapment.</a:t>
            </a:r>
            <a:r>
              <a:rPr lang="tr-TR" sz="7200" dirty="0"/>
              <a:t> </a:t>
            </a:r>
            <a:r>
              <a:rPr lang="en-US" sz="7200" dirty="0"/>
              <a:t>Surgery is preferred for unstable thoracic and lumbar</a:t>
            </a:r>
            <a:r>
              <a:rPr lang="tr-TR" sz="7200" dirty="0"/>
              <a:t> </a:t>
            </a:r>
            <a:r>
              <a:rPr lang="tr-TR" sz="7200" dirty="0" err="1"/>
              <a:t>injuries</a:t>
            </a:r>
            <a:r>
              <a:rPr lang="tr-TR" sz="7200" dirty="0"/>
              <a:t>.</a:t>
            </a:r>
          </a:p>
        </p:txBody>
      </p:sp>
    </p:spTree>
    <p:extLst>
      <p:ext uri="{BB962C8B-B14F-4D97-AF65-F5344CB8AC3E}">
        <p14:creationId xmlns:p14="http://schemas.microsoft.com/office/powerpoint/2010/main" val="131039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47A6BD-25FA-FA49-8B98-75E0ABC0D7D1}"/>
              </a:ext>
            </a:extLst>
          </p:cNvPr>
          <p:cNvSpPr>
            <a:spLocks noGrp="1"/>
          </p:cNvSpPr>
          <p:nvPr>
            <p:ph type="title"/>
          </p:nvPr>
        </p:nvSpPr>
        <p:spPr/>
        <p:txBody>
          <a:bodyPr/>
          <a:lstStyle/>
          <a:p>
            <a:r>
              <a:rPr lang="tr-TR" b="1" dirty="0"/>
              <a:t>NECK PAIN</a:t>
            </a:r>
          </a:p>
        </p:txBody>
      </p:sp>
      <p:sp>
        <p:nvSpPr>
          <p:cNvPr id="3" name="İçerik Yer Tutucusu 2">
            <a:extLst>
              <a:ext uri="{FF2B5EF4-FFF2-40B4-BE49-F238E27FC236}">
                <a16:creationId xmlns:a16="http://schemas.microsoft.com/office/drawing/2014/main" id="{88B27C79-CDF0-FE44-B8A5-38B1836C35EF}"/>
              </a:ext>
            </a:extLst>
          </p:cNvPr>
          <p:cNvSpPr>
            <a:spLocks noGrp="1"/>
          </p:cNvSpPr>
          <p:nvPr>
            <p:ph idx="1"/>
          </p:nvPr>
        </p:nvSpPr>
        <p:spPr>
          <a:xfrm>
            <a:off x="463290" y="1506071"/>
            <a:ext cx="5812004" cy="4670892"/>
          </a:xfrm>
        </p:spPr>
        <p:txBody>
          <a:bodyPr>
            <a:normAutofit fontScale="92500" lnSpcReduction="20000"/>
          </a:bodyPr>
          <a:lstStyle/>
          <a:p>
            <a:r>
              <a:rPr lang="tr-TR" dirty="0" err="1"/>
              <a:t>Neck</a:t>
            </a:r>
            <a:r>
              <a:rPr lang="tr-TR" dirty="0"/>
              <a:t> </a:t>
            </a:r>
            <a:r>
              <a:rPr lang="tr-TR" dirty="0" err="1"/>
              <a:t>pain</a:t>
            </a:r>
            <a:r>
              <a:rPr lang="tr-TR" dirty="0"/>
              <a:t> is a </a:t>
            </a:r>
            <a:r>
              <a:rPr lang="tr-TR" dirty="0" err="1"/>
              <a:t>sign</a:t>
            </a:r>
            <a:r>
              <a:rPr lang="tr-TR" dirty="0"/>
              <a:t> </a:t>
            </a:r>
            <a:r>
              <a:rPr lang="tr-TR" dirty="0" err="1"/>
              <a:t>commonly</a:t>
            </a:r>
            <a:r>
              <a:rPr lang="tr-TR" dirty="0"/>
              <a:t> </a:t>
            </a:r>
            <a:r>
              <a:rPr lang="tr-TR" dirty="0" err="1"/>
              <a:t>associated</a:t>
            </a:r>
            <a:r>
              <a:rPr lang="tr-TR" dirty="0"/>
              <a:t> </a:t>
            </a:r>
            <a:r>
              <a:rPr lang="tr-TR" dirty="0" err="1"/>
              <a:t>with</a:t>
            </a:r>
            <a:r>
              <a:rPr lang="tr-TR" dirty="0"/>
              <a:t> </a:t>
            </a:r>
            <a:r>
              <a:rPr lang="tr-TR" b="1" dirty="0" err="1"/>
              <a:t>compressive</a:t>
            </a:r>
            <a:r>
              <a:rPr lang="tr-TR" dirty="0"/>
              <a:t> </a:t>
            </a:r>
            <a:r>
              <a:rPr lang="tr-TR" dirty="0" err="1"/>
              <a:t>or</a:t>
            </a:r>
            <a:r>
              <a:rPr lang="tr-TR" dirty="0"/>
              <a:t> </a:t>
            </a:r>
            <a:r>
              <a:rPr lang="tr-TR" b="1" dirty="0" err="1"/>
              <a:t>inflammatory</a:t>
            </a:r>
            <a:r>
              <a:rPr lang="tr-TR" b="1" dirty="0"/>
              <a:t> </a:t>
            </a:r>
            <a:r>
              <a:rPr lang="tr-TR" b="1" dirty="0" err="1"/>
              <a:t>diseases</a:t>
            </a:r>
            <a:r>
              <a:rPr lang="tr-TR" b="1" dirty="0"/>
              <a:t> </a:t>
            </a:r>
            <a:r>
              <a:rPr lang="tr-TR" dirty="0"/>
              <a:t>of </a:t>
            </a:r>
            <a:r>
              <a:rPr lang="tr-TR" dirty="0" err="1"/>
              <a:t>the</a:t>
            </a:r>
            <a:r>
              <a:rPr lang="tr-TR" dirty="0"/>
              <a:t> </a:t>
            </a:r>
            <a:r>
              <a:rPr lang="tr-TR" dirty="0" err="1"/>
              <a:t>cervical</a:t>
            </a:r>
            <a:r>
              <a:rPr lang="tr-TR" dirty="0"/>
              <a:t> </a:t>
            </a:r>
            <a:r>
              <a:rPr lang="tr-TR" dirty="0" err="1"/>
              <a:t>spinal</a:t>
            </a:r>
            <a:r>
              <a:rPr lang="tr-TR" dirty="0"/>
              <a:t> </a:t>
            </a:r>
            <a:r>
              <a:rPr lang="tr-TR" dirty="0" err="1"/>
              <a:t>cord</a:t>
            </a:r>
            <a:r>
              <a:rPr lang="tr-TR" dirty="0"/>
              <a:t>. </a:t>
            </a:r>
          </a:p>
          <a:p>
            <a:r>
              <a:rPr lang="tr-TR" dirty="0"/>
              <a:t>Animals </a:t>
            </a:r>
            <a:r>
              <a:rPr lang="tr-TR" dirty="0" err="1"/>
              <a:t>with</a:t>
            </a:r>
            <a:r>
              <a:rPr lang="tr-TR" dirty="0"/>
              <a:t> </a:t>
            </a:r>
            <a:r>
              <a:rPr lang="tr-TR" dirty="0" err="1"/>
              <a:t>neck</a:t>
            </a:r>
            <a:r>
              <a:rPr lang="tr-TR" dirty="0"/>
              <a:t> </a:t>
            </a:r>
            <a:r>
              <a:rPr lang="tr-TR" dirty="0" err="1"/>
              <a:t>pain</a:t>
            </a:r>
            <a:r>
              <a:rPr lang="tr-TR" dirty="0"/>
              <a:t>  </a:t>
            </a:r>
            <a:r>
              <a:rPr lang="tr-TR" dirty="0" err="1"/>
              <a:t>are</a:t>
            </a:r>
            <a:r>
              <a:rPr lang="tr-TR" dirty="0"/>
              <a:t> </a:t>
            </a:r>
            <a:r>
              <a:rPr lang="tr-TR" dirty="0" err="1"/>
              <a:t>unwilling</a:t>
            </a:r>
            <a:r>
              <a:rPr lang="tr-TR" dirty="0"/>
              <a:t> </a:t>
            </a:r>
            <a:r>
              <a:rPr lang="tr-TR" dirty="0" err="1"/>
              <a:t>to</a:t>
            </a:r>
            <a:r>
              <a:rPr lang="tr-TR" dirty="0"/>
              <a:t> </a:t>
            </a:r>
            <a:r>
              <a:rPr lang="tr-TR" dirty="0" err="1"/>
              <a:t>turn</a:t>
            </a:r>
            <a:r>
              <a:rPr lang="tr-TR" dirty="0"/>
              <a:t> </a:t>
            </a:r>
            <a:r>
              <a:rPr lang="tr-TR" dirty="0" err="1"/>
              <a:t>their</a:t>
            </a:r>
            <a:r>
              <a:rPr lang="tr-TR" dirty="0"/>
              <a:t> </a:t>
            </a:r>
            <a:r>
              <a:rPr lang="tr-TR" dirty="0" err="1"/>
              <a:t>neck</a:t>
            </a:r>
            <a:r>
              <a:rPr lang="tr-TR" dirty="0"/>
              <a:t> </a:t>
            </a:r>
            <a:r>
              <a:rPr lang="tr-TR" dirty="0" err="1"/>
              <a:t>to</a:t>
            </a:r>
            <a:r>
              <a:rPr lang="tr-TR" dirty="0"/>
              <a:t> </a:t>
            </a:r>
            <a:r>
              <a:rPr lang="tr-TR" dirty="0" err="1"/>
              <a:t>look</a:t>
            </a:r>
            <a:r>
              <a:rPr lang="tr-TR" dirty="0"/>
              <a:t> </a:t>
            </a:r>
            <a:r>
              <a:rPr lang="tr-TR" dirty="0" err="1"/>
              <a:t>to</a:t>
            </a:r>
            <a:r>
              <a:rPr lang="tr-TR" dirty="0"/>
              <a:t> </a:t>
            </a:r>
            <a:r>
              <a:rPr lang="tr-TR" dirty="0" err="1"/>
              <a:t>the</a:t>
            </a:r>
            <a:r>
              <a:rPr lang="tr-TR" dirty="0"/>
              <a:t> </a:t>
            </a:r>
            <a:r>
              <a:rPr lang="tr-TR" dirty="0" err="1"/>
              <a:t>side</a:t>
            </a:r>
            <a:r>
              <a:rPr lang="tr-TR" dirty="0"/>
              <a:t>; </a:t>
            </a:r>
            <a:r>
              <a:rPr lang="tr-TR" dirty="0" err="1"/>
              <a:t>they</a:t>
            </a:r>
            <a:r>
              <a:rPr lang="tr-TR" dirty="0"/>
              <a:t> </a:t>
            </a:r>
            <a:r>
              <a:rPr lang="tr-TR" dirty="0" err="1"/>
              <a:t>will</a:t>
            </a:r>
            <a:r>
              <a:rPr lang="tr-TR" dirty="0"/>
              <a:t> </a:t>
            </a:r>
            <a:r>
              <a:rPr lang="tr-TR" dirty="0" err="1"/>
              <a:t>instead</a:t>
            </a:r>
            <a:r>
              <a:rPr lang="tr-TR" dirty="0"/>
              <a:t> pivot </a:t>
            </a:r>
            <a:r>
              <a:rPr lang="tr-TR" dirty="0" err="1"/>
              <a:t>the</a:t>
            </a:r>
            <a:r>
              <a:rPr lang="tr-TR" dirty="0"/>
              <a:t> </a:t>
            </a:r>
            <a:r>
              <a:rPr lang="tr-TR" dirty="0" err="1"/>
              <a:t>entire</a:t>
            </a:r>
            <a:r>
              <a:rPr lang="tr-TR" dirty="0"/>
              <a:t> body. </a:t>
            </a:r>
          </a:p>
          <a:p>
            <a:r>
              <a:rPr lang="tr-TR" dirty="0" err="1"/>
              <a:t>Anatomic</a:t>
            </a:r>
            <a:r>
              <a:rPr lang="tr-TR" dirty="0"/>
              <a:t> </a:t>
            </a:r>
            <a:r>
              <a:rPr lang="tr-TR" dirty="0" err="1"/>
              <a:t>structures</a:t>
            </a:r>
            <a:r>
              <a:rPr lang="tr-TR" dirty="0"/>
              <a:t> </a:t>
            </a:r>
            <a:r>
              <a:rPr lang="tr-TR" dirty="0" err="1"/>
              <a:t>that</a:t>
            </a:r>
            <a:r>
              <a:rPr lang="tr-TR" dirty="0"/>
              <a:t> can </a:t>
            </a:r>
            <a:r>
              <a:rPr lang="tr-TR" dirty="0" err="1"/>
              <a:t>cause</a:t>
            </a:r>
            <a:r>
              <a:rPr lang="tr-TR" dirty="0"/>
              <a:t> </a:t>
            </a:r>
            <a:r>
              <a:rPr lang="tr-TR" dirty="0" err="1"/>
              <a:t>neck</a:t>
            </a:r>
            <a:r>
              <a:rPr lang="tr-TR" dirty="0"/>
              <a:t> </a:t>
            </a:r>
            <a:r>
              <a:rPr lang="tr-TR" dirty="0" err="1"/>
              <a:t>pain</a:t>
            </a:r>
            <a:r>
              <a:rPr lang="tr-TR" dirty="0"/>
              <a:t> </a:t>
            </a:r>
            <a:r>
              <a:rPr lang="tr-TR" dirty="0" err="1"/>
              <a:t>include</a:t>
            </a:r>
            <a:r>
              <a:rPr lang="tr-TR" dirty="0"/>
              <a:t> </a:t>
            </a:r>
            <a:r>
              <a:rPr lang="tr-TR" b="1" dirty="0" err="1"/>
              <a:t>the</a:t>
            </a:r>
            <a:r>
              <a:rPr lang="tr-TR" b="1" dirty="0"/>
              <a:t> </a:t>
            </a:r>
            <a:r>
              <a:rPr lang="tr-TR" b="1" dirty="0" err="1"/>
              <a:t>meninges</a:t>
            </a:r>
            <a:r>
              <a:rPr lang="tr-TR" b="1" dirty="0"/>
              <a:t>, </a:t>
            </a:r>
            <a:r>
              <a:rPr lang="tr-TR" b="1" dirty="0" err="1"/>
              <a:t>nerve</a:t>
            </a:r>
            <a:r>
              <a:rPr lang="tr-TR" b="1" dirty="0"/>
              <a:t> </a:t>
            </a:r>
            <a:r>
              <a:rPr lang="tr-TR" b="1" dirty="0" err="1"/>
              <a:t>roots</a:t>
            </a:r>
            <a:r>
              <a:rPr lang="tr-TR" b="1" dirty="0"/>
              <a:t>, </a:t>
            </a:r>
            <a:r>
              <a:rPr lang="tr-TR" b="1" dirty="0" err="1"/>
              <a:t>intervertebral</a:t>
            </a:r>
            <a:r>
              <a:rPr lang="tr-TR" b="1" dirty="0"/>
              <a:t> </a:t>
            </a:r>
            <a:r>
              <a:rPr lang="tr-TR" b="1" dirty="0" err="1"/>
              <a:t>disks</a:t>
            </a:r>
            <a:r>
              <a:rPr lang="tr-TR" b="1" dirty="0"/>
              <a:t>, </a:t>
            </a:r>
            <a:r>
              <a:rPr lang="tr-TR" b="1" dirty="0" err="1"/>
              <a:t>joints</a:t>
            </a:r>
            <a:r>
              <a:rPr lang="tr-TR" b="1" dirty="0"/>
              <a:t>, </a:t>
            </a:r>
            <a:r>
              <a:rPr lang="tr-TR" b="1" dirty="0" err="1"/>
              <a:t>bones</a:t>
            </a:r>
            <a:r>
              <a:rPr lang="tr-TR" b="1" dirty="0"/>
              <a:t>, </a:t>
            </a:r>
            <a:r>
              <a:rPr lang="tr-TR" b="1" dirty="0" err="1"/>
              <a:t>and</a:t>
            </a:r>
            <a:r>
              <a:rPr lang="tr-TR" b="1" dirty="0"/>
              <a:t> </a:t>
            </a:r>
            <a:r>
              <a:rPr lang="tr-TR" b="1" dirty="0" err="1"/>
              <a:t>muscles</a:t>
            </a:r>
            <a:r>
              <a:rPr lang="tr-TR" dirty="0"/>
              <a:t>. </a:t>
            </a:r>
            <a:r>
              <a:rPr lang="tr-TR" dirty="0" err="1"/>
              <a:t>Neck</a:t>
            </a:r>
            <a:r>
              <a:rPr lang="tr-TR" dirty="0"/>
              <a:t> </a:t>
            </a:r>
            <a:r>
              <a:rPr lang="tr-TR" dirty="0" err="1"/>
              <a:t>pain</a:t>
            </a:r>
            <a:r>
              <a:rPr lang="tr-TR" dirty="0"/>
              <a:t> has </a:t>
            </a:r>
            <a:r>
              <a:rPr lang="tr-TR" dirty="0" err="1"/>
              <a:t>also</a:t>
            </a:r>
            <a:r>
              <a:rPr lang="tr-TR" dirty="0"/>
              <a:t> </a:t>
            </a:r>
            <a:r>
              <a:rPr lang="tr-TR" dirty="0" err="1"/>
              <a:t>been</a:t>
            </a:r>
            <a:r>
              <a:rPr lang="tr-TR" dirty="0"/>
              <a:t> </a:t>
            </a:r>
            <a:r>
              <a:rPr lang="tr-TR" dirty="0" err="1"/>
              <a:t>recognized</a:t>
            </a:r>
            <a:r>
              <a:rPr lang="tr-TR" dirty="0"/>
              <a:t> as a </a:t>
            </a:r>
            <a:r>
              <a:rPr lang="tr-TR" dirty="0" err="1"/>
              <a:t>clinical</a:t>
            </a:r>
            <a:r>
              <a:rPr lang="tr-TR" dirty="0"/>
              <a:t> </a:t>
            </a:r>
            <a:r>
              <a:rPr lang="tr-TR" dirty="0" err="1"/>
              <a:t>symptom</a:t>
            </a:r>
            <a:r>
              <a:rPr lang="tr-TR" dirty="0"/>
              <a:t> of </a:t>
            </a:r>
            <a:r>
              <a:rPr lang="tr-TR" dirty="0" err="1"/>
              <a:t>increased</a:t>
            </a:r>
            <a:r>
              <a:rPr lang="tr-TR" dirty="0"/>
              <a:t> </a:t>
            </a:r>
            <a:r>
              <a:rPr lang="tr-TR" dirty="0" err="1"/>
              <a:t>intracranial</a:t>
            </a:r>
            <a:r>
              <a:rPr lang="tr-TR" dirty="0"/>
              <a:t> </a:t>
            </a:r>
            <a:r>
              <a:rPr lang="tr-TR" dirty="0" err="1"/>
              <a:t>pressure</a:t>
            </a:r>
            <a:r>
              <a:rPr lang="tr-TR" dirty="0"/>
              <a:t>, </a:t>
            </a:r>
            <a:r>
              <a:rPr lang="tr-TR" dirty="0" err="1"/>
              <a:t>particularly</a:t>
            </a:r>
            <a:r>
              <a:rPr lang="tr-TR" dirty="0"/>
              <a:t> as a </a:t>
            </a:r>
            <a:r>
              <a:rPr lang="tr-TR" dirty="0" err="1"/>
              <a:t>result</a:t>
            </a:r>
            <a:r>
              <a:rPr lang="tr-TR" dirty="0"/>
              <a:t> of </a:t>
            </a:r>
            <a:r>
              <a:rPr lang="tr-TR" b="1" dirty="0" err="1"/>
              <a:t>forebrain</a:t>
            </a:r>
            <a:r>
              <a:rPr lang="tr-TR" b="1" dirty="0"/>
              <a:t> </a:t>
            </a:r>
            <a:r>
              <a:rPr lang="tr-TR" b="1" dirty="0" err="1"/>
              <a:t>mass</a:t>
            </a:r>
            <a:r>
              <a:rPr lang="tr-TR" b="1" dirty="0"/>
              <a:t> </a:t>
            </a:r>
            <a:r>
              <a:rPr lang="tr-TR" b="1" dirty="0" err="1"/>
              <a:t>lesions</a:t>
            </a:r>
            <a:r>
              <a:rPr lang="tr-TR" dirty="0"/>
              <a:t>.</a:t>
            </a:r>
          </a:p>
        </p:txBody>
      </p:sp>
      <p:pic>
        <p:nvPicPr>
          <p:cNvPr id="5" name="Resim 4" descr="metin içeren bir resim&#10;&#10;Açıklama otomatik olarak oluşturuldu">
            <a:extLst>
              <a:ext uri="{FF2B5EF4-FFF2-40B4-BE49-F238E27FC236}">
                <a16:creationId xmlns:a16="http://schemas.microsoft.com/office/drawing/2014/main" id="{F95BA0FD-1D25-5348-B8EA-1060AC674A95}"/>
              </a:ext>
            </a:extLst>
          </p:cNvPr>
          <p:cNvPicPr>
            <a:picLocks noChangeAspect="1"/>
          </p:cNvPicPr>
          <p:nvPr/>
        </p:nvPicPr>
        <p:blipFill>
          <a:blip r:embed="rId2"/>
          <a:stretch>
            <a:fillRect/>
          </a:stretch>
        </p:blipFill>
        <p:spPr>
          <a:xfrm>
            <a:off x="6275294" y="1853873"/>
            <a:ext cx="5632710" cy="3150253"/>
          </a:xfrm>
          <a:prstGeom prst="rect">
            <a:avLst/>
          </a:prstGeom>
        </p:spPr>
      </p:pic>
    </p:spTree>
    <p:extLst>
      <p:ext uri="{BB962C8B-B14F-4D97-AF65-F5344CB8AC3E}">
        <p14:creationId xmlns:p14="http://schemas.microsoft.com/office/powerpoint/2010/main" val="3516789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BC523D-2943-4279-8A50-1956C3BA6809}"/>
              </a:ext>
            </a:extLst>
          </p:cNvPr>
          <p:cNvSpPr>
            <a:spLocks noGrp="1"/>
          </p:cNvSpPr>
          <p:nvPr>
            <p:ph idx="1"/>
          </p:nvPr>
        </p:nvSpPr>
        <p:spPr>
          <a:xfrm>
            <a:off x="838200" y="466709"/>
            <a:ext cx="10515600" cy="5924581"/>
          </a:xfrm>
        </p:spPr>
        <p:txBody>
          <a:bodyPr>
            <a:normAutofit fontScale="62500" lnSpcReduction="20000"/>
          </a:bodyPr>
          <a:lstStyle/>
          <a:p>
            <a:pPr marL="0" indent="0">
              <a:buNone/>
            </a:pPr>
            <a:r>
              <a:rPr lang="tr-TR" b="1" dirty="0"/>
              <a:t>  </a:t>
            </a:r>
            <a:r>
              <a:rPr lang="tr-TR" b="1" dirty="0" err="1"/>
              <a:t>Treatment</a:t>
            </a:r>
            <a:endParaRPr lang="tr-TR" b="1" dirty="0"/>
          </a:p>
          <a:p>
            <a:r>
              <a:rPr lang="en-US" dirty="0"/>
              <a:t>Primary treatment of animals with acute spinal injury involves</a:t>
            </a:r>
            <a:r>
              <a:rPr lang="tr-TR" dirty="0"/>
              <a:t> </a:t>
            </a:r>
            <a:r>
              <a:rPr lang="en-US" dirty="0"/>
              <a:t>evaluation for and treatment of other life-threatening</a:t>
            </a:r>
            <a:r>
              <a:rPr lang="tr-TR" dirty="0"/>
              <a:t> </a:t>
            </a:r>
            <a:r>
              <a:rPr lang="en-US" dirty="0"/>
              <a:t>injuries and maintenance of patient blood pressure, perfusion,</a:t>
            </a:r>
            <a:r>
              <a:rPr lang="tr-TR" dirty="0"/>
              <a:t> </a:t>
            </a:r>
            <a:r>
              <a:rPr lang="en-US" dirty="0"/>
              <a:t>and oxygenation. There is some evidence that the</a:t>
            </a:r>
            <a:r>
              <a:rPr lang="tr-TR" dirty="0"/>
              <a:t> </a:t>
            </a:r>
            <a:r>
              <a:rPr lang="en-US" dirty="0"/>
              <a:t>immediate IV administration of methylprednisolone sodium</a:t>
            </a:r>
            <a:r>
              <a:rPr lang="tr-TR" dirty="0"/>
              <a:t> </a:t>
            </a:r>
            <a:r>
              <a:rPr lang="en-US" dirty="0"/>
              <a:t>succinate (MPSS), a highly soluble corticosteroid with neuroprotective</a:t>
            </a:r>
            <a:r>
              <a:rPr lang="tr-TR" dirty="0"/>
              <a:t> </a:t>
            </a:r>
            <a:r>
              <a:rPr lang="en-US" dirty="0"/>
              <a:t>effects exerted primarily by its actions as a free</a:t>
            </a:r>
            <a:r>
              <a:rPr lang="tr-TR" dirty="0"/>
              <a:t> </a:t>
            </a:r>
            <a:r>
              <a:rPr lang="en-US" dirty="0"/>
              <a:t>radical scavenger, may be beneficial</a:t>
            </a:r>
            <a:r>
              <a:rPr lang="tr-TR" dirty="0"/>
              <a:t>.</a:t>
            </a:r>
            <a:r>
              <a:rPr lang="en-US" dirty="0"/>
              <a:t> </a:t>
            </a:r>
            <a:endParaRPr lang="tr-TR" dirty="0"/>
          </a:p>
          <a:p>
            <a:r>
              <a:rPr lang="en-US" dirty="0"/>
              <a:t>Intensive nursing care is critically important in dogs and</a:t>
            </a:r>
            <a:r>
              <a:rPr lang="tr-TR" dirty="0"/>
              <a:t> </a:t>
            </a:r>
            <a:r>
              <a:rPr lang="en-US" dirty="0"/>
              <a:t>cats managed conservatively or surgically. Narcotic analgesics</a:t>
            </a:r>
            <a:r>
              <a:rPr lang="tr-TR" dirty="0"/>
              <a:t> </a:t>
            </a:r>
            <a:r>
              <a:rPr lang="en-US" dirty="0"/>
              <a:t>may be administered as needed</a:t>
            </a:r>
            <a:r>
              <a:rPr lang="tr-TR" dirty="0"/>
              <a:t>.</a:t>
            </a:r>
          </a:p>
          <a:p>
            <a:pPr marL="0" indent="0">
              <a:buNone/>
            </a:pPr>
            <a:r>
              <a:rPr lang="en-US" b="1" dirty="0"/>
              <a:t>Narcotic Analgesics Used to Treat Spinal Pain in Dogs</a:t>
            </a:r>
          </a:p>
          <a:p>
            <a:r>
              <a:rPr lang="tr-TR" b="1" dirty="0"/>
              <a:t>DRUG                                 DOSAGE</a:t>
            </a:r>
          </a:p>
          <a:p>
            <a:r>
              <a:rPr lang="tr-TR" dirty="0" err="1"/>
              <a:t>Oxymorphone</a:t>
            </a:r>
            <a:r>
              <a:rPr lang="tr-TR" dirty="0"/>
              <a:t>                 0.05 mg/kg IM</a:t>
            </a:r>
          </a:p>
          <a:p>
            <a:r>
              <a:rPr lang="de-DE" dirty="0" err="1"/>
              <a:t>morphine</a:t>
            </a:r>
            <a:r>
              <a:rPr lang="de-DE" dirty="0"/>
              <a:t> </a:t>
            </a:r>
            <a:r>
              <a:rPr lang="tr-TR" dirty="0"/>
              <a:t>                        </a:t>
            </a:r>
            <a:r>
              <a:rPr lang="de-DE" dirty="0"/>
              <a:t>0.3-2.2 mg/kg SC </a:t>
            </a:r>
            <a:r>
              <a:rPr lang="de-DE" dirty="0" err="1"/>
              <a:t>or</a:t>
            </a:r>
            <a:r>
              <a:rPr lang="de-DE" dirty="0"/>
              <a:t> IM</a:t>
            </a:r>
          </a:p>
          <a:p>
            <a:r>
              <a:rPr lang="tr-TR" dirty="0" err="1"/>
              <a:t>butorphanol</a:t>
            </a:r>
            <a:r>
              <a:rPr lang="tr-TR" dirty="0"/>
              <a:t>                    0.4-0.8 mg/kg SC</a:t>
            </a:r>
          </a:p>
          <a:p>
            <a:r>
              <a:rPr lang="de-DE" dirty="0" err="1"/>
              <a:t>buprenorphine</a:t>
            </a:r>
            <a:r>
              <a:rPr lang="de-DE" dirty="0"/>
              <a:t> </a:t>
            </a:r>
            <a:r>
              <a:rPr lang="tr-TR" dirty="0"/>
              <a:t>              </a:t>
            </a:r>
            <a:r>
              <a:rPr lang="de-DE" dirty="0"/>
              <a:t>0.02-0.06 mg/kg IM </a:t>
            </a:r>
            <a:r>
              <a:rPr lang="de-DE" dirty="0" err="1"/>
              <a:t>or</a:t>
            </a:r>
            <a:r>
              <a:rPr lang="de-DE" dirty="0"/>
              <a:t> SC</a:t>
            </a:r>
          </a:p>
          <a:p>
            <a:r>
              <a:rPr lang="tr-TR" i="1" dirty="0"/>
              <a:t>IM, </a:t>
            </a:r>
            <a:r>
              <a:rPr lang="tr-TR" dirty="0" err="1"/>
              <a:t>Intramuscular</a:t>
            </a:r>
            <a:r>
              <a:rPr lang="tr-TR" dirty="0"/>
              <a:t>; SC, </a:t>
            </a:r>
            <a:r>
              <a:rPr lang="tr-TR" dirty="0" err="1"/>
              <a:t>subcutaneous</a:t>
            </a:r>
            <a:r>
              <a:rPr lang="tr-TR" dirty="0"/>
              <a:t>. </a:t>
            </a:r>
          </a:p>
          <a:p>
            <a:pPr marL="0" indent="0">
              <a:buNone/>
            </a:pPr>
            <a:r>
              <a:rPr lang="tr-TR" b="1" dirty="0"/>
              <a:t>   </a:t>
            </a:r>
            <a:r>
              <a:rPr lang="tr-TR" b="1" dirty="0" err="1"/>
              <a:t>Prognosis</a:t>
            </a:r>
            <a:endParaRPr lang="tr-TR" b="1" dirty="0"/>
          </a:p>
          <a:p>
            <a:r>
              <a:rPr lang="en-US" dirty="0"/>
              <a:t>Prognosis for recovery depends on the site and severity of</a:t>
            </a:r>
            <a:r>
              <a:rPr lang="tr-TR" dirty="0"/>
              <a:t> </a:t>
            </a:r>
            <a:r>
              <a:rPr lang="en-US" dirty="0"/>
              <a:t>injury. Unstable cervical vertebral fractures are associated</a:t>
            </a:r>
            <a:r>
              <a:rPr lang="tr-TR" dirty="0"/>
              <a:t> </a:t>
            </a:r>
            <a:r>
              <a:rPr lang="en-US" dirty="0"/>
              <a:t>with very high mortality at the time of trauma and also in</a:t>
            </a:r>
            <a:r>
              <a:rPr lang="tr-TR" dirty="0"/>
              <a:t> </a:t>
            </a:r>
            <a:r>
              <a:rPr lang="en-US" dirty="0"/>
              <a:t>the perioperative period. Prognosis for recovery is good </a:t>
            </a:r>
            <a:r>
              <a:rPr lang="en-US" dirty="0" err="1"/>
              <a:t>i</a:t>
            </a:r>
            <a:r>
              <a:rPr lang="en-US" dirty="0"/>
              <a:t> f</a:t>
            </a:r>
            <a:r>
              <a:rPr lang="tr-TR" dirty="0"/>
              <a:t> </a:t>
            </a:r>
            <a:r>
              <a:rPr lang="en-US" dirty="0"/>
              <a:t>affected animals do not die acutely from respiratory dysfunction.</a:t>
            </a:r>
            <a:r>
              <a:rPr lang="tr-TR" dirty="0"/>
              <a:t> </a:t>
            </a:r>
            <a:r>
              <a:rPr lang="en-US" dirty="0"/>
              <a:t>Animals with thoracic and lumbar spinal cord</a:t>
            </a:r>
            <a:r>
              <a:rPr lang="tr-TR" dirty="0"/>
              <a:t> </a:t>
            </a:r>
            <a:r>
              <a:rPr lang="en-US" dirty="0"/>
              <a:t>injury and intact voluntary motion have a good prognosis</a:t>
            </a:r>
            <a:r>
              <a:rPr lang="tr-TR" dirty="0"/>
              <a:t> </a:t>
            </a:r>
            <a:r>
              <a:rPr lang="en-US" dirty="0"/>
              <a:t>for return of full function.</a:t>
            </a:r>
            <a:endParaRPr lang="tr-TR" dirty="0"/>
          </a:p>
          <a:p>
            <a:endParaRPr lang="tr-TR" dirty="0"/>
          </a:p>
        </p:txBody>
      </p:sp>
    </p:spTree>
    <p:extLst>
      <p:ext uri="{BB962C8B-B14F-4D97-AF65-F5344CB8AC3E}">
        <p14:creationId xmlns:p14="http://schemas.microsoft.com/office/powerpoint/2010/main" val="226078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8875EC-377E-421C-A278-DF1D5B1F4FBE}"/>
              </a:ext>
            </a:extLst>
          </p:cNvPr>
          <p:cNvSpPr>
            <a:spLocks noGrp="1"/>
          </p:cNvSpPr>
          <p:nvPr>
            <p:ph idx="1"/>
          </p:nvPr>
        </p:nvSpPr>
        <p:spPr>
          <a:xfrm>
            <a:off x="456461" y="360809"/>
            <a:ext cx="8878494" cy="5493548"/>
          </a:xfrm>
        </p:spPr>
        <p:txBody>
          <a:bodyPr>
            <a:normAutofit fontScale="62500" lnSpcReduction="20000"/>
          </a:bodyPr>
          <a:lstStyle/>
          <a:p>
            <a:r>
              <a:rPr lang="tr-TR" b="1" dirty="0"/>
              <a:t>HEMORRHAGE/INFARCTION</a:t>
            </a:r>
          </a:p>
          <a:p>
            <a:r>
              <a:rPr lang="en-US" dirty="0"/>
              <a:t>Nontraumatic hemorrhage into the spinal canal causing</a:t>
            </a:r>
            <a:r>
              <a:rPr lang="tr-TR" dirty="0"/>
              <a:t> </a:t>
            </a:r>
            <a:r>
              <a:rPr lang="en-US" dirty="0"/>
              <a:t>acute neurologic deficits and sometimes pain (i.e., hyperesthesia)</a:t>
            </a:r>
            <a:r>
              <a:rPr lang="tr-TR" dirty="0"/>
              <a:t> </a:t>
            </a:r>
            <a:r>
              <a:rPr lang="en-US" dirty="0"/>
              <a:t>has been recognized in young dogs with hemophilia</a:t>
            </a:r>
            <a:r>
              <a:rPr lang="tr-TR" dirty="0"/>
              <a:t> </a:t>
            </a:r>
            <a:r>
              <a:rPr lang="en-US" dirty="0"/>
              <a:t>A, dogs of any age with von Willebrand's disease, dogs and</a:t>
            </a:r>
            <a:r>
              <a:rPr lang="tr-TR" dirty="0"/>
              <a:t> </a:t>
            </a:r>
            <a:r>
              <a:rPr lang="en-US" dirty="0"/>
              <a:t>cats with acquired bleeding disorders (i.e., warfarin intoxication,</a:t>
            </a:r>
            <a:r>
              <a:rPr lang="tr-TR" dirty="0"/>
              <a:t> </a:t>
            </a:r>
            <a:r>
              <a:rPr lang="en-US" dirty="0"/>
              <a:t>thrombocytopenia), dogs with vascular anomalies (i.e.,</a:t>
            </a:r>
            <a:r>
              <a:rPr lang="tr-TR" dirty="0"/>
              <a:t> </a:t>
            </a:r>
            <a:r>
              <a:rPr lang="en-US" dirty="0"/>
              <a:t>aneurysms, arteriovenous fistulas), and dogs and cats with</a:t>
            </a:r>
            <a:r>
              <a:rPr lang="tr-TR" dirty="0"/>
              <a:t> </a:t>
            </a:r>
            <a:r>
              <a:rPr lang="en-US" dirty="0"/>
              <a:t>primary or metastatic spinal neoplasia (i.e., lymphoma,</a:t>
            </a:r>
            <a:r>
              <a:rPr lang="tr-TR" dirty="0"/>
              <a:t> </a:t>
            </a:r>
            <a:r>
              <a:rPr lang="en-US" dirty="0"/>
              <a:t>hemangiosarcoma). Hemorrhage can be subdural or epidural.</a:t>
            </a:r>
            <a:r>
              <a:rPr lang="tr-TR" dirty="0"/>
              <a:t> </a:t>
            </a:r>
            <a:r>
              <a:rPr lang="en-US" dirty="0"/>
              <a:t>Signs occur acutely and are minimally progressive, with</a:t>
            </a:r>
            <a:r>
              <a:rPr lang="tr-TR" dirty="0"/>
              <a:t> </a:t>
            </a:r>
            <a:r>
              <a:rPr lang="en-US" dirty="0"/>
              <a:t>neurologic signs reflecting the site and severity of spinal cord</a:t>
            </a:r>
            <a:r>
              <a:rPr lang="tr-TR" dirty="0"/>
              <a:t> </a:t>
            </a:r>
            <a:r>
              <a:rPr lang="en-US" dirty="0"/>
              <a:t>damage. Antemortem diagnosis usually requires advanced</a:t>
            </a:r>
            <a:r>
              <a:rPr lang="tr-TR" dirty="0"/>
              <a:t> </a:t>
            </a:r>
            <a:r>
              <a:rPr lang="en-US" dirty="0"/>
              <a:t>diagnostic imaging (i.e., MRI), although identification of a</a:t>
            </a:r>
            <a:r>
              <a:rPr lang="tr-TR" dirty="0"/>
              <a:t> </a:t>
            </a:r>
            <a:r>
              <a:rPr lang="en-US" dirty="0"/>
              <a:t>systemic bleeding disorder or neoplasia can suggest the diagnosis.</a:t>
            </a:r>
            <a:r>
              <a:rPr lang="tr-TR" dirty="0"/>
              <a:t> </a:t>
            </a:r>
            <a:r>
              <a:rPr lang="en-US" dirty="0"/>
              <a:t>In addition to treatment to resolve the cause of bleeding,</a:t>
            </a:r>
            <a:r>
              <a:rPr lang="tr-TR" dirty="0"/>
              <a:t> </a:t>
            </a:r>
            <a:r>
              <a:rPr lang="tr-TR" dirty="0" err="1"/>
              <a:t>significant</a:t>
            </a:r>
            <a:r>
              <a:rPr lang="tr-TR" dirty="0"/>
              <a:t> </a:t>
            </a:r>
            <a:r>
              <a:rPr lang="tr-TR" dirty="0" err="1"/>
              <a:t>acute</a:t>
            </a:r>
            <a:r>
              <a:rPr lang="tr-TR" dirty="0"/>
              <a:t> </a:t>
            </a:r>
            <a:r>
              <a:rPr lang="tr-TR" dirty="0" err="1"/>
              <a:t>spinal</a:t>
            </a:r>
            <a:r>
              <a:rPr lang="tr-TR" dirty="0"/>
              <a:t> </a:t>
            </a:r>
            <a:r>
              <a:rPr lang="tr-TR" dirty="0" err="1"/>
              <a:t>cord</a:t>
            </a:r>
            <a:r>
              <a:rPr lang="tr-TR" dirty="0"/>
              <a:t> </a:t>
            </a:r>
            <a:r>
              <a:rPr lang="tr-TR" dirty="0" err="1"/>
              <a:t>compression</a:t>
            </a:r>
            <a:r>
              <a:rPr lang="tr-TR" dirty="0"/>
              <a:t> </a:t>
            </a:r>
            <a:r>
              <a:rPr lang="tr-TR" dirty="0" err="1"/>
              <a:t>caused</a:t>
            </a:r>
            <a:r>
              <a:rPr lang="tr-TR" dirty="0"/>
              <a:t> </a:t>
            </a:r>
            <a:r>
              <a:rPr lang="tr-TR" dirty="0" err="1"/>
              <a:t>by</a:t>
            </a:r>
            <a:r>
              <a:rPr lang="tr-TR" dirty="0"/>
              <a:t> </a:t>
            </a:r>
            <a:r>
              <a:rPr lang="en-US" dirty="0"/>
              <a:t>hemorrhage may require surgical decompression.</a:t>
            </a:r>
            <a:endParaRPr lang="tr-TR" dirty="0"/>
          </a:p>
          <a:p>
            <a:r>
              <a:rPr lang="tr-TR" b="1" dirty="0">
                <a:solidFill>
                  <a:srgbClr val="FF0000"/>
                </a:solidFill>
              </a:rPr>
              <a:t>ACUTE INTERVERTEBRAL DISK DISEASE</a:t>
            </a:r>
          </a:p>
          <a:p>
            <a:r>
              <a:rPr lang="en-US" dirty="0"/>
              <a:t>The intervertebral disks are composed of an outer fibrous</a:t>
            </a:r>
            <a:r>
              <a:rPr lang="tr-TR" dirty="0"/>
              <a:t> </a:t>
            </a:r>
            <a:r>
              <a:rPr lang="en-US" dirty="0"/>
              <a:t>layer (the annulus fibrosus) and a gelatinous center (the</a:t>
            </a:r>
            <a:r>
              <a:rPr lang="tr-TR" dirty="0"/>
              <a:t> </a:t>
            </a:r>
            <a:r>
              <a:rPr lang="en-US" dirty="0"/>
              <a:t>nucleus pulposus). With normal aging the nucleus is gradually</a:t>
            </a:r>
            <a:r>
              <a:rPr lang="tr-TR" dirty="0"/>
              <a:t> </a:t>
            </a:r>
            <a:r>
              <a:rPr lang="en-US" dirty="0"/>
              <a:t>replaced by fibrocartilage. In some dogs, particularly the</a:t>
            </a:r>
            <a:r>
              <a:rPr lang="tr-TR" dirty="0"/>
              <a:t> </a:t>
            </a:r>
            <a:r>
              <a:rPr lang="en-US" dirty="0" err="1"/>
              <a:t>chondrodystrophoid</a:t>
            </a:r>
            <a:r>
              <a:rPr lang="en-US" dirty="0"/>
              <a:t> breeds, the nucleus matrix degenerates</a:t>
            </a:r>
            <a:r>
              <a:rPr lang="tr-TR" dirty="0"/>
              <a:t> </a:t>
            </a:r>
            <a:r>
              <a:rPr lang="en-US" dirty="0"/>
              <a:t>and mineralizes, making these dogs prone to acute disk</a:t>
            </a:r>
            <a:r>
              <a:rPr lang="tr-TR" dirty="0"/>
              <a:t> </a:t>
            </a:r>
            <a:r>
              <a:rPr lang="en-US" dirty="0"/>
              <a:t>rupture. Acute extrusion of mineralized nucleus pulposus</a:t>
            </a:r>
            <a:r>
              <a:rPr lang="tr-TR" dirty="0"/>
              <a:t> </a:t>
            </a:r>
            <a:r>
              <a:rPr lang="en-US" dirty="0"/>
              <a:t>into the spinal canal through the dorsal annulus causing</a:t>
            </a:r>
            <a:r>
              <a:rPr lang="tr-TR" dirty="0"/>
              <a:t> </a:t>
            </a:r>
            <a:r>
              <a:rPr lang="en-US" dirty="0"/>
              <a:t>bruising or compression of the spinal cord is classified as a</a:t>
            </a:r>
            <a:r>
              <a:rPr lang="tr-TR" dirty="0"/>
              <a:t> </a:t>
            </a:r>
            <a:r>
              <a:rPr lang="tr-TR" dirty="0" err="1"/>
              <a:t>Hansen's</a:t>
            </a:r>
            <a:r>
              <a:rPr lang="tr-TR" dirty="0"/>
              <a:t> </a:t>
            </a:r>
            <a:r>
              <a:rPr lang="tr-TR" dirty="0" err="1"/>
              <a:t>type</a:t>
            </a:r>
            <a:r>
              <a:rPr lang="tr-TR" dirty="0"/>
              <a:t> I disk. </a:t>
            </a:r>
            <a:r>
              <a:rPr lang="tr-TR" dirty="0" err="1"/>
              <a:t>This</a:t>
            </a:r>
            <a:r>
              <a:rPr lang="tr-TR" dirty="0"/>
              <a:t> </a:t>
            </a:r>
            <a:r>
              <a:rPr lang="tr-TR" dirty="0" err="1"/>
              <a:t>type</a:t>
            </a:r>
            <a:r>
              <a:rPr lang="tr-TR" dirty="0"/>
              <a:t> </a:t>
            </a:r>
            <a:r>
              <a:rPr lang="en-US" dirty="0"/>
              <a:t>of disk injury is most common in small breeds of dogs such</a:t>
            </a:r>
            <a:r>
              <a:rPr lang="tr-TR" dirty="0"/>
              <a:t> </a:t>
            </a:r>
            <a:r>
              <a:rPr lang="en-US" dirty="0"/>
              <a:t>as the Dachshund, Toy Poodle, Pekingese, Beagle, Welsh</a:t>
            </a:r>
            <a:r>
              <a:rPr lang="tr-TR" dirty="0"/>
              <a:t> </a:t>
            </a:r>
            <a:r>
              <a:rPr lang="tr-TR" dirty="0" err="1"/>
              <a:t>Corgi</a:t>
            </a:r>
            <a:r>
              <a:rPr lang="tr-TR" dirty="0"/>
              <a:t>, Lhasa </a:t>
            </a:r>
            <a:r>
              <a:rPr lang="tr-TR" dirty="0" err="1"/>
              <a:t>Apso</a:t>
            </a:r>
            <a:r>
              <a:rPr lang="tr-TR" dirty="0"/>
              <a:t>, </a:t>
            </a:r>
            <a:r>
              <a:rPr lang="tr-TR" dirty="0" err="1"/>
              <a:t>Shih</a:t>
            </a:r>
            <a:r>
              <a:rPr lang="tr-TR" dirty="0"/>
              <a:t> </a:t>
            </a:r>
            <a:r>
              <a:rPr lang="tr-TR" dirty="0" err="1"/>
              <a:t>Tzu</a:t>
            </a:r>
            <a:r>
              <a:rPr lang="tr-TR" dirty="0"/>
              <a:t>, </a:t>
            </a:r>
            <a:r>
              <a:rPr lang="tr-TR" dirty="0" err="1"/>
              <a:t>Chihuahua</a:t>
            </a:r>
            <a:r>
              <a:rPr lang="tr-TR" dirty="0"/>
              <a:t>, </a:t>
            </a:r>
            <a:r>
              <a:rPr lang="tr-TR" dirty="0" err="1"/>
              <a:t>and</a:t>
            </a:r>
            <a:r>
              <a:rPr lang="tr-TR" dirty="0"/>
              <a:t> </a:t>
            </a:r>
            <a:r>
              <a:rPr lang="tr-TR" dirty="0" err="1"/>
              <a:t>Cocker</a:t>
            </a:r>
            <a:r>
              <a:rPr lang="tr-TR" dirty="0"/>
              <a:t> </a:t>
            </a:r>
            <a:r>
              <a:rPr lang="tr-TR" dirty="0" err="1"/>
              <a:t>Spaniel</a:t>
            </a:r>
            <a:r>
              <a:rPr lang="tr-TR" dirty="0"/>
              <a:t>, </a:t>
            </a:r>
            <a:r>
              <a:rPr lang="en-US" dirty="0"/>
              <a:t>with a peak incidence between 3 and 6 years of age.</a:t>
            </a:r>
            <a:endParaRPr lang="tr-TR" dirty="0"/>
          </a:p>
        </p:txBody>
      </p:sp>
      <p:pic>
        <p:nvPicPr>
          <p:cNvPr id="4" name="Resim 3">
            <a:extLst>
              <a:ext uri="{FF2B5EF4-FFF2-40B4-BE49-F238E27FC236}">
                <a16:creationId xmlns:a16="http://schemas.microsoft.com/office/drawing/2014/main" id="{F703B284-593A-49A4-A330-300BE90B7BCD}"/>
              </a:ext>
            </a:extLst>
          </p:cNvPr>
          <p:cNvPicPr>
            <a:picLocks noChangeAspect="1"/>
          </p:cNvPicPr>
          <p:nvPr/>
        </p:nvPicPr>
        <p:blipFill>
          <a:blip r:embed="rId2"/>
          <a:stretch>
            <a:fillRect/>
          </a:stretch>
        </p:blipFill>
        <p:spPr>
          <a:xfrm>
            <a:off x="9334955" y="6740"/>
            <a:ext cx="1929552" cy="5246703"/>
          </a:xfrm>
          <a:prstGeom prst="rect">
            <a:avLst/>
          </a:prstGeom>
        </p:spPr>
      </p:pic>
      <p:sp>
        <p:nvSpPr>
          <p:cNvPr id="5" name="Dikdörtgen 4">
            <a:extLst>
              <a:ext uri="{FF2B5EF4-FFF2-40B4-BE49-F238E27FC236}">
                <a16:creationId xmlns:a16="http://schemas.microsoft.com/office/drawing/2014/main" id="{6E3A65A3-0173-4BCE-8536-34D664C4CBE7}"/>
              </a:ext>
            </a:extLst>
          </p:cNvPr>
          <p:cNvSpPr/>
          <p:nvPr/>
        </p:nvSpPr>
        <p:spPr>
          <a:xfrm>
            <a:off x="8753383" y="5513033"/>
            <a:ext cx="3275859" cy="1169551"/>
          </a:xfrm>
          <a:prstGeom prst="rect">
            <a:avLst/>
          </a:prstGeom>
        </p:spPr>
        <p:txBody>
          <a:bodyPr wrap="square">
            <a:spAutoFit/>
          </a:bodyPr>
          <a:lstStyle/>
          <a:p>
            <a:r>
              <a:rPr lang="en-US" sz="1000" b="1" i="0" u="none" strike="noStrike" baseline="0" dirty="0">
                <a:latin typeface="Arial" panose="020B0604020202020204" pitchFamily="34" charset="0"/>
              </a:rPr>
              <a:t>A , </a:t>
            </a:r>
            <a:r>
              <a:rPr lang="en-US" sz="1000" b="0" i="0" u="none" strike="noStrike" baseline="0" dirty="0">
                <a:latin typeface="Arial" panose="020B0604020202020204" pitchFamily="34" charset="0"/>
              </a:rPr>
              <a:t>The normal relationship between the intervertebral disk</a:t>
            </a:r>
            <a:r>
              <a:rPr lang="tr-TR" sz="1000" b="0" i="0" u="none" strike="noStrike" baseline="0" dirty="0">
                <a:latin typeface="Arial" panose="020B0604020202020204" pitchFamily="34" charset="0"/>
              </a:rPr>
              <a:t> </a:t>
            </a:r>
            <a:r>
              <a:rPr lang="en-US" sz="1000" b="0" i="0" u="none" strike="noStrike" baseline="0" dirty="0">
                <a:latin typeface="Arial" panose="020B0604020202020204" pitchFamily="34" charset="0"/>
              </a:rPr>
              <a:t>and the spinal cord. </a:t>
            </a:r>
            <a:r>
              <a:rPr lang="en-US" sz="1000" b="0" i="1" u="none" strike="noStrike" baseline="0" dirty="0">
                <a:latin typeface="Arial" panose="020B0604020202020204" pitchFamily="34" charset="0"/>
              </a:rPr>
              <a:t>NP, </a:t>
            </a:r>
            <a:r>
              <a:rPr lang="en-US" sz="1000" b="0" i="0" u="none" strike="noStrike" baseline="0" dirty="0">
                <a:latin typeface="Arial" panose="020B0604020202020204" pitchFamily="34" charset="0"/>
              </a:rPr>
              <a:t>Nucleus pulposus. </a:t>
            </a:r>
            <a:r>
              <a:rPr lang="en-US" sz="1000" b="1" i="0" u="none" strike="noStrike" baseline="0" dirty="0">
                <a:latin typeface="Arial" panose="020B0604020202020204" pitchFamily="34" charset="0"/>
              </a:rPr>
              <a:t>B, </a:t>
            </a:r>
            <a:r>
              <a:rPr lang="en-US" sz="1000" b="0" i="0" u="none" strike="noStrike" baseline="0" dirty="0">
                <a:latin typeface="Arial" panose="020B0604020202020204" pitchFamily="34" charset="0"/>
              </a:rPr>
              <a:t>Hansen type</a:t>
            </a:r>
            <a:r>
              <a:rPr lang="tr-TR" sz="1000" b="0" i="0" u="none" strike="noStrike" baseline="0" dirty="0">
                <a:latin typeface="Arial" panose="020B0604020202020204" pitchFamily="34" charset="0"/>
              </a:rPr>
              <a:t> </a:t>
            </a:r>
            <a:r>
              <a:rPr lang="en-US" sz="1000" b="0" i="0" u="none" strike="noStrike" baseline="0" dirty="0">
                <a:latin typeface="Arial" panose="020B0604020202020204" pitchFamily="34" charset="0"/>
              </a:rPr>
              <a:t>I disk extrusion, wherein the N P herniated into the vertebral</a:t>
            </a:r>
            <a:r>
              <a:rPr lang="tr-TR" sz="1000" b="0" i="0" u="none" strike="noStrike" baseline="0" dirty="0">
                <a:latin typeface="Arial" panose="020B0604020202020204" pitchFamily="34" charset="0"/>
              </a:rPr>
              <a:t> </a:t>
            </a:r>
            <a:r>
              <a:rPr lang="en-US" sz="1000" b="0" i="0" u="none" strike="noStrike" baseline="0" dirty="0">
                <a:latin typeface="Arial" panose="020B0604020202020204" pitchFamily="34" charset="0"/>
              </a:rPr>
              <a:t>canal through a damaged </a:t>
            </a:r>
            <a:r>
              <a:rPr lang="en-US" sz="1000" b="0" i="1" u="none" strike="noStrike" baseline="0" dirty="0">
                <a:latin typeface="Arial" panose="020B0604020202020204" pitchFamily="34" charset="0"/>
              </a:rPr>
              <a:t>AF, </a:t>
            </a:r>
            <a:r>
              <a:rPr lang="en-US" sz="1000" b="0" i="0" u="none" strike="noStrike" baseline="0" dirty="0">
                <a:latin typeface="Arial" panose="020B0604020202020204" pitchFamily="34" charset="0"/>
              </a:rPr>
              <a:t>annulus fibrosus. </a:t>
            </a:r>
            <a:r>
              <a:rPr lang="en-US" sz="1000" b="1" i="0" u="none" strike="noStrike" baseline="0" dirty="0">
                <a:latin typeface="Arial" panose="020B0604020202020204" pitchFamily="34" charset="0"/>
              </a:rPr>
              <a:t>C , </a:t>
            </a:r>
            <a:r>
              <a:rPr lang="en-US" sz="1000" b="0" i="0" u="none" strike="noStrike" baseline="0" dirty="0">
                <a:latin typeface="Arial" panose="020B0604020202020204" pitchFamily="34" charset="0"/>
              </a:rPr>
              <a:t>Hansen</a:t>
            </a:r>
            <a:r>
              <a:rPr lang="tr-TR" sz="1000" b="0" i="0" u="none" strike="noStrike" baseline="0" dirty="0">
                <a:latin typeface="Arial" panose="020B0604020202020204" pitchFamily="34" charset="0"/>
              </a:rPr>
              <a:t> </a:t>
            </a:r>
            <a:r>
              <a:rPr lang="en-US" sz="1000" b="0" i="0" u="none" strike="noStrike" baseline="0" dirty="0">
                <a:latin typeface="Arial" panose="020B0604020202020204" pitchFamily="34" charset="0"/>
              </a:rPr>
              <a:t>type II disk</a:t>
            </a:r>
            <a:r>
              <a:rPr lang="tr-TR" sz="1000" b="0" i="0" u="none" strike="noStrike" baseline="0" dirty="0">
                <a:latin typeface="Arial" panose="020B0604020202020204" pitchFamily="34" charset="0"/>
              </a:rPr>
              <a:t> </a:t>
            </a:r>
            <a:r>
              <a:rPr lang="en-US" sz="1000" b="0" i="0" u="none" strike="noStrike" baseline="0" dirty="0">
                <a:latin typeface="Arial" panose="020B0604020202020204" pitchFamily="34" charset="0"/>
              </a:rPr>
              <a:t>protrusion, with bulging of the annulus into the</a:t>
            </a:r>
            <a:r>
              <a:rPr lang="tr-TR" sz="1000" b="0" i="0" u="none" strike="noStrike" baseline="0" dirty="0">
                <a:latin typeface="Arial" panose="020B0604020202020204" pitchFamily="34" charset="0"/>
              </a:rPr>
              <a:t> </a:t>
            </a:r>
            <a:r>
              <a:rPr lang="tr-TR" sz="1000" b="0" i="0" u="none" strike="noStrike" baseline="0" dirty="0" err="1">
                <a:latin typeface="Arial" panose="020B0604020202020204" pitchFamily="34" charset="0"/>
              </a:rPr>
              <a:t>vertebral</a:t>
            </a:r>
            <a:r>
              <a:rPr lang="tr-TR" sz="1000" b="0" i="0" u="none" strike="noStrike" baseline="0" dirty="0">
                <a:latin typeface="Arial" panose="020B0604020202020204" pitchFamily="34" charset="0"/>
              </a:rPr>
              <a:t> </a:t>
            </a:r>
            <a:r>
              <a:rPr lang="tr-TR" sz="1000" b="0" i="0" u="none" strike="noStrike" baseline="0" dirty="0" err="1">
                <a:latin typeface="Arial" panose="020B0604020202020204" pitchFamily="34" charset="0"/>
              </a:rPr>
              <a:t>canal</a:t>
            </a:r>
            <a:r>
              <a:rPr lang="tr-TR" sz="1000" b="0" i="0" u="none" strike="noStrike" baseline="0" dirty="0">
                <a:latin typeface="Arial" panose="020B0604020202020204" pitchFamily="34" charset="0"/>
              </a:rPr>
              <a:t>.</a:t>
            </a:r>
            <a:endParaRPr lang="tr-TR" sz="1000" dirty="0"/>
          </a:p>
        </p:txBody>
      </p:sp>
    </p:spTree>
    <p:extLst>
      <p:ext uri="{BB962C8B-B14F-4D97-AF65-F5344CB8AC3E}">
        <p14:creationId xmlns:p14="http://schemas.microsoft.com/office/powerpoint/2010/main" val="457854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D59E6E0-57A3-4A1E-B9BE-F27241220721}"/>
              </a:ext>
            </a:extLst>
          </p:cNvPr>
          <p:cNvSpPr>
            <a:spLocks noGrp="1"/>
          </p:cNvSpPr>
          <p:nvPr>
            <p:ph idx="1"/>
          </p:nvPr>
        </p:nvSpPr>
        <p:spPr>
          <a:xfrm>
            <a:off x="509726" y="378565"/>
            <a:ext cx="8332434" cy="5134468"/>
          </a:xfrm>
        </p:spPr>
        <p:txBody>
          <a:bodyPr>
            <a:normAutofit fontScale="47500" lnSpcReduction="20000"/>
          </a:bodyPr>
          <a:lstStyle/>
          <a:p>
            <a:r>
              <a:rPr lang="tr-TR" b="1" dirty="0" err="1"/>
              <a:t>Cervical</a:t>
            </a:r>
            <a:r>
              <a:rPr lang="tr-TR" b="1" dirty="0"/>
              <a:t> Disk </a:t>
            </a:r>
            <a:r>
              <a:rPr lang="tr-TR" b="1" dirty="0" err="1"/>
              <a:t>Disease</a:t>
            </a:r>
            <a:endParaRPr lang="tr-TR" b="1" dirty="0"/>
          </a:p>
          <a:p>
            <a:r>
              <a:rPr lang="tr-TR" b="1" dirty="0" err="1"/>
              <a:t>Clinical</a:t>
            </a:r>
            <a:r>
              <a:rPr lang="tr-TR" b="1" dirty="0"/>
              <a:t> </a:t>
            </a:r>
            <a:r>
              <a:rPr lang="tr-TR" b="1" dirty="0" err="1"/>
              <a:t>Features</a:t>
            </a:r>
            <a:endParaRPr lang="tr-TR" b="1" dirty="0"/>
          </a:p>
          <a:p>
            <a:r>
              <a:rPr lang="en-US" dirty="0"/>
              <a:t>The predominant sign of cervical intervertebral disk disease</a:t>
            </a:r>
            <a:r>
              <a:rPr lang="tr-TR" dirty="0"/>
              <a:t> </a:t>
            </a:r>
            <a:r>
              <a:rPr lang="en-US" dirty="0"/>
              <a:t>(IVDD) is neck pain. The discomfort is often severe, and</a:t>
            </a:r>
            <a:r>
              <a:rPr lang="tr-TR" dirty="0"/>
              <a:t> </a:t>
            </a:r>
            <a:r>
              <a:rPr lang="en-US" dirty="0"/>
              <a:t>affected dogs may vocalize with the pain of movement. They</a:t>
            </a:r>
            <a:r>
              <a:rPr lang="tr-TR" dirty="0"/>
              <a:t> </a:t>
            </a:r>
            <a:r>
              <a:rPr lang="en-US" dirty="0"/>
              <a:t>may stand with their head and neck extended and may be</a:t>
            </a:r>
            <a:r>
              <a:rPr lang="tr-TR" dirty="0"/>
              <a:t> </a:t>
            </a:r>
            <a:r>
              <a:rPr lang="en-US" dirty="0"/>
              <a:t>reluctant to eat or drink from dishes placed on the floor.</a:t>
            </a:r>
            <a:r>
              <a:rPr lang="tr-TR" dirty="0"/>
              <a:t> </a:t>
            </a:r>
            <a:r>
              <a:rPr lang="en-US" dirty="0"/>
              <a:t>Some affected dogs lift one forelimb while standing to relieve</a:t>
            </a:r>
            <a:r>
              <a:rPr lang="tr-TR" dirty="0"/>
              <a:t> </a:t>
            </a:r>
            <a:r>
              <a:rPr lang="en-US" dirty="0"/>
              <a:t>the discomfort of nerve root irritation or cervical muscle</a:t>
            </a:r>
            <a:r>
              <a:rPr lang="tr-TR" dirty="0"/>
              <a:t> </a:t>
            </a:r>
            <a:r>
              <a:rPr lang="en-US" dirty="0"/>
              <a:t>spasm; this is called </a:t>
            </a:r>
            <a:r>
              <a:rPr lang="en-US" i="1" dirty="0"/>
              <a:t>root signature</a:t>
            </a:r>
            <a:r>
              <a:rPr lang="tr-TR" i="1" dirty="0"/>
              <a:t> </a:t>
            </a:r>
            <a:r>
              <a:rPr lang="tr-TR" dirty="0" err="1"/>
              <a:t>and</a:t>
            </a:r>
            <a:r>
              <a:rPr lang="tr-TR" dirty="0"/>
              <a:t> can be </a:t>
            </a:r>
            <a:r>
              <a:rPr lang="tr-TR" dirty="0" err="1"/>
              <a:t>seen</a:t>
            </a:r>
            <a:r>
              <a:rPr lang="tr-TR" dirty="0"/>
              <a:t> </a:t>
            </a:r>
            <a:r>
              <a:rPr lang="en-US" dirty="0"/>
              <a:t>with cervical I V DD at any site.</a:t>
            </a:r>
            <a:endParaRPr lang="tr-TR" dirty="0"/>
          </a:p>
          <a:p>
            <a:r>
              <a:rPr lang="tr-TR" b="1" dirty="0" err="1"/>
              <a:t>Diagnostic</a:t>
            </a:r>
            <a:r>
              <a:rPr lang="tr-TR" b="1" dirty="0"/>
              <a:t> </a:t>
            </a:r>
            <a:r>
              <a:rPr lang="tr-TR" b="1" dirty="0" err="1"/>
              <a:t>Approach</a:t>
            </a:r>
            <a:endParaRPr lang="tr-TR" dirty="0"/>
          </a:p>
          <a:p>
            <a:r>
              <a:rPr lang="tr-TR" dirty="0" err="1"/>
              <a:t>Important</a:t>
            </a:r>
            <a:r>
              <a:rPr lang="tr-TR" dirty="0"/>
              <a:t> </a:t>
            </a:r>
            <a:r>
              <a:rPr lang="en-US" dirty="0"/>
              <a:t>differential diagnoses for dogs with neck pain include</a:t>
            </a:r>
            <a:r>
              <a:rPr lang="tr-TR" dirty="0"/>
              <a:t> </a:t>
            </a:r>
            <a:r>
              <a:rPr lang="tr-TR" dirty="0" err="1"/>
              <a:t>meningitis</a:t>
            </a:r>
            <a:r>
              <a:rPr lang="tr-TR" dirty="0"/>
              <a:t>, </a:t>
            </a:r>
            <a:r>
              <a:rPr lang="tr-TR" dirty="0" err="1"/>
              <a:t>diskospondylitis</a:t>
            </a:r>
            <a:r>
              <a:rPr lang="tr-TR" dirty="0"/>
              <a:t>, </a:t>
            </a:r>
            <a:r>
              <a:rPr lang="tr-TR" dirty="0" err="1"/>
              <a:t>vertebral</a:t>
            </a:r>
            <a:r>
              <a:rPr lang="tr-TR" dirty="0"/>
              <a:t> </a:t>
            </a:r>
            <a:r>
              <a:rPr lang="tr-TR" dirty="0" err="1"/>
              <a:t>neoplasia</a:t>
            </a:r>
            <a:r>
              <a:rPr lang="tr-TR" dirty="0"/>
              <a:t>, </a:t>
            </a:r>
            <a:r>
              <a:rPr lang="tr-TR" dirty="0" err="1"/>
              <a:t>polyarthritis</a:t>
            </a:r>
            <a:r>
              <a:rPr lang="tr-TR" dirty="0"/>
              <a:t>, </a:t>
            </a:r>
            <a:r>
              <a:rPr lang="en-US" dirty="0"/>
              <a:t>myositis, and trauma (see Box 69-1). Acute </a:t>
            </a:r>
            <a:r>
              <a:rPr lang="en-US" dirty="0" err="1"/>
              <a:t>neurologi</a:t>
            </a:r>
            <a:r>
              <a:rPr lang="tr-TR" dirty="0"/>
              <a:t>c </a:t>
            </a:r>
            <a:r>
              <a:rPr lang="en-US" dirty="0"/>
              <a:t>dysfunction caused by cervical disk disease must be distinguished</a:t>
            </a:r>
            <a:r>
              <a:rPr lang="tr-TR" dirty="0"/>
              <a:t> </a:t>
            </a:r>
            <a:r>
              <a:rPr lang="en-US" dirty="0"/>
              <a:t>through testing from cervical fracture/luxation,</a:t>
            </a:r>
            <a:r>
              <a:rPr lang="tr-TR" dirty="0"/>
              <a:t> </a:t>
            </a:r>
            <a:r>
              <a:rPr lang="tr-TR" dirty="0" err="1"/>
              <a:t>hemorrhage</a:t>
            </a:r>
            <a:r>
              <a:rPr lang="tr-TR" dirty="0"/>
              <a:t>, </a:t>
            </a:r>
            <a:r>
              <a:rPr lang="tr-TR" dirty="0" err="1"/>
              <a:t>or</a:t>
            </a:r>
            <a:r>
              <a:rPr lang="tr-TR" dirty="0"/>
              <a:t> </a:t>
            </a:r>
            <a:r>
              <a:rPr lang="tr-TR" dirty="0" err="1"/>
              <a:t>fibrocartilagenous</a:t>
            </a:r>
            <a:r>
              <a:rPr lang="tr-TR" dirty="0"/>
              <a:t> </a:t>
            </a:r>
            <a:r>
              <a:rPr lang="tr-TR" dirty="0" err="1"/>
              <a:t>embolism</a:t>
            </a:r>
            <a:r>
              <a:rPr lang="tr-TR" dirty="0"/>
              <a:t>.</a:t>
            </a:r>
          </a:p>
          <a:p>
            <a:r>
              <a:rPr lang="en-US" dirty="0"/>
              <a:t>Observation of calcified disk spaces confirms the presence</a:t>
            </a:r>
            <a:r>
              <a:rPr lang="tr-TR" dirty="0"/>
              <a:t> </a:t>
            </a:r>
            <a:r>
              <a:rPr lang="en-US" dirty="0"/>
              <a:t>of generalized intervertebral disk disease, but unless there is</a:t>
            </a:r>
            <a:r>
              <a:rPr lang="tr-TR" dirty="0"/>
              <a:t> </a:t>
            </a:r>
            <a:r>
              <a:rPr lang="en-US" dirty="0"/>
              <a:t>dorsal displacement of mineralized disk material into the</a:t>
            </a:r>
            <a:r>
              <a:rPr lang="tr-TR" dirty="0"/>
              <a:t> </a:t>
            </a:r>
            <a:r>
              <a:rPr lang="en-US" dirty="0"/>
              <a:t>spinal canal, this does not necessarily implicate the disk</a:t>
            </a:r>
            <a:r>
              <a:rPr lang="tr-TR" dirty="0"/>
              <a:t> </a:t>
            </a:r>
            <a:r>
              <a:rPr lang="en-US" dirty="0"/>
              <a:t>extrusion as the cause of neurologic dysfunction</a:t>
            </a:r>
            <a:r>
              <a:rPr lang="tr-TR" dirty="0"/>
              <a:t>. </a:t>
            </a:r>
            <a:r>
              <a:rPr lang="tr-TR" dirty="0" err="1"/>
              <a:t>Narrowing</a:t>
            </a:r>
            <a:r>
              <a:rPr lang="tr-TR" dirty="0"/>
              <a:t> </a:t>
            </a:r>
            <a:r>
              <a:rPr lang="en-US" dirty="0"/>
              <a:t>of the affected intervertebral space is c</a:t>
            </a:r>
            <a:r>
              <a:rPr lang="tr-TR" dirty="0"/>
              <a:t>o</a:t>
            </a:r>
            <a:r>
              <a:rPr lang="en-US" dirty="0" err="1"/>
              <a:t>mmonly</a:t>
            </a:r>
            <a:r>
              <a:rPr lang="en-US" dirty="0"/>
              <a:t> recognized</a:t>
            </a:r>
            <a:r>
              <a:rPr lang="tr-TR" dirty="0"/>
              <a:t>.</a:t>
            </a:r>
          </a:p>
          <a:p>
            <a:r>
              <a:rPr lang="tr-TR" b="1" dirty="0" err="1"/>
              <a:t>Treatment</a:t>
            </a:r>
            <a:endParaRPr lang="tr-TR" b="1" dirty="0"/>
          </a:p>
          <a:p>
            <a:r>
              <a:rPr lang="en-US" dirty="0"/>
              <a:t>Treatment decisions in dogs with cervical disk disease are</a:t>
            </a:r>
            <a:r>
              <a:rPr lang="tr-TR" dirty="0"/>
              <a:t> </a:t>
            </a:r>
            <a:r>
              <a:rPr lang="en-US" dirty="0"/>
              <a:t>based on the severity of disease noted at the time of presentation. Dogs with a single episode of acute neck</a:t>
            </a:r>
            <a:r>
              <a:rPr lang="tr-TR" dirty="0"/>
              <a:t> </a:t>
            </a:r>
            <a:r>
              <a:rPr lang="en-US" dirty="0"/>
              <a:t>pain and no neurologic deficits are usually managed conservatively</a:t>
            </a:r>
            <a:r>
              <a:rPr lang="tr-TR" dirty="0"/>
              <a:t> </a:t>
            </a:r>
            <a:r>
              <a:rPr lang="en-US" dirty="0"/>
              <a:t>with strict cage confinement and analgesics. Animals</a:t>
            </a:r>
            <a:r>
              <a:rPr lang="tr-TR" dirty="0"/>
              <a:t> </a:t>
            </a:r>
            <a:r>
              <a:rPr lang="en-US" dirty="0"/>
              <a:t>should be kept in a small kennel crate or in the owner's arms</a:t>
            </a:r>
            <a:r>
              <a:rPr lang="tr-TR" dirty="0"/>
              <a:t> </a:t>
            </a:r>
            <a:r>
              <a:rPr lang="en-US" dirty="0"/>
              <a:t>at all times except when walked outside with a harness to</a:t>
            </a:r>
            <a:r>
              <a:rPr lang="tr-TR" dirty="0"/>
              <a:t> </a:t>
            </a:r>
            <a:r>
              <a:rPr lang="tr-TR" dirty="0" err="1"/>
              <a:t>urinate</a:t>
            </a:r>
            <a:r>
              <a:rPr lang="tr-TR" dirty="0"/>
              <a:t> </a:t>
            </a:r>
            <a:r>
              <a:rPr lang="tr-TR" dirty="0" err="1"/>
              <a:t>and</a:t>
            </a:r>
            <a:r>
              <a:rPr lang="tr-TR" dirty="0"/>
              <a:t> </a:t>
            </a:r>
            <a:r>
              <a:rPr lang="tr-TR" dirty="0" err="1"/>
              <a:t>defecate</a:t>
            </a:r>
            <a:r>
              <a:rPr lang="tr-TR" dirty="0"/>
              <a:t>. </a:t>
            </a:r>
            <a:r>
              <a:rPr lang="tr-TR" dirty="0" err="1"/>
              <a:t>Nonsteroidal</a:t>
            </a:r>
            <a:r>
              <a:rPr lang="tr-TR" dirty="0"/>
              <a:t> anti-</a:t>
            </a:r>
            <a:r>
              <a:rPr lang="tr-TR" dirty="0" err="1"/>
              <a:t>inflammatory</a:t>
            </a:r>
            <a:r>
              <a:rPr lang="tr-TR" dirty="0"/>
              <a:t> </a:t>
            </a:r>
            <a:r>
              <a:rPr lang="tr-TR" dirty="0" err="1"/>
              <a:t>drugs</a:t>
            </a:r>
            <a:r>
              <a:rPr lang="tr-TR" dirty="0"/>
              <a:t> </a:t>
            </a:r>
            <a:r>
              <a:rPr lang="en-US" dirty="0"/>
              <a:t>or narcotic analgesics (see Table 70-3) can be administered</a:t>
            </a:r>
            <a:r>
              <a:rPr lang="tr-TR" dirty="0"/>
              <a:t> </a:t>
            </a:r>
            <a:r>
              <a:rPr lang="en-US" dirty="0"/>
              <a:t>for the first 3 to 5 days if strict confinement is likely to be</a:t>
            </a:r>
            <a:r>
              <a:rPr lang="tr-TR" dirty="0"/>
              <a:t> </a:t>
            </a:r>
            <a:r>
              <a:rPr lang="en-US" dirty="0"/>
              <a:t>enforced. Muscle relaxants (methocarbamol 15-20 mg/kg,</a:t>
            </a:r>
            <a:r>
              <a:rPr lang="tr-TR" dirty="0"/>
              <a:t> </a:t>
            </a:r>
            <a:r>
              <a:rPr lang="en-US" dirty="0"/>
              <a:t>administered orally q8h) will also decrease painful muscle</a:t>
            </a:r>
            <a:r>
              <a:rPr lang="tr-TR" dirty="0"/>
              <a:t> </a:t>
            </a:r>
            <a:r>
              <a:rPr lang="en-US" dirty="0"/>
              <a:t>spasms. After 3 to 4 weeks of strict crate confinement, 3</a:t>
            </a:r>
            <a:r>
              <a:rPr lang="tr-TR" dirty="0"/>
              <a:t> </a:t>
            </a:r>
            <a:r>
              <a:rPr lang="en-US" dirty="0"/>
              <a:t>weeks of house confinement with no jumping or running</a:t>
            </a:r>
            <a:r>
              <a:rPr lang="tr-TR" dirty="0"/>
              <a:t> </a:t>
            </a:r>
            <a:r>
              <a:rPr lang="en-US" dirty="0"/>
              <a:t>and leash exercise should be recommended followed by a</a:t>
            </a:r>
            <a:r>
              <a:rPr lang="tr-TR" dirty="0"/>
              <a:t> </a:t>
            </a:r>
            <a:r>
              <a:rPr lang="en-US" dirty="0"/>
              <a:t>gradual increase in monitored </a:t>
            </a:r>
            <a:r>
              <a:rPr lang="tr-TR" dirty="0"/>
              <a:t> </a:t>
            </a:r>
            <a:r>
              <a:rPr lang="en-US" dirty="0"/>
              <a:t>exercise and (if necessary) a</a:t>
            </a:r>
            <a:r>
              <a:rPr lang="tr-TR" dirty="0"/>
              <a:t> </a:t>
            </a:r>
            <a:r>
              <a:rPr lang="tr-TR" dirty="0" err="1"/>
              <a:t>weight</a:t>
            </a:r>
            <a:r>
              <a:rPr lang="tr-TR" dirty="0"/>
              <a:t> </a:t>
            </a:r>
            <a:r>
              <a:rPr lang="tr-TR" dirty="0" err="1"/>
              <a:t>reduction</a:t>
            </a:r>
            <a:r>
              <a:rPr lang="tr-TR" dirty="0"/>
              <a:t> program.</a:t>
            </a:r>
          </a:p>
        </p:txBody>
      </p:sp>
      <p:pic>
        <p:nvPicPr>
          <p:cNvPr id="4" name="Resim 3">
            <a:extLst>
              <a:ext uri="{FF2B5EF4-FFF2-40B4-BE49-F238E27FC236}">
                <a16:creationId xmlns:a16="http://schemas.microsoft.com/office/drawing/2014/main" id="{984C6948-E086-4542-A901-99FE74CFAE53}"/>
              </a:ext>
            </a:extLst>
          </p:cNvPr>
          <p:cNvPicPr>
            <a:picLocks noChangeAspect="1"/>
          </p:cNvPicPr>
          <p:nvPr/>
        </p:nvPicPr>
        <p:blipFill>
          <a:blip r:embed="rId2"/>
          <a:stretch>
            <a:fillRect/>
          </a:stretch>
        </p:blipFill>
        <p:spPr>
          <a:xfrm>
            <a:off x="8910716" y="24623"/>
            <a:ext cx="2949852" cy="2512072"/>
          </a:xfrm>
          <a:prstGeom prst="rect">
            <a:avLst/>
          </a:prstGeom>
        </p:spPr>
      </p:pic>
      <p:sp>
        <p:nvSpPr>
          <p:cNvPr id="5" name="Dikdörtgen 4">
            <a:extLst>
              <a:ext uri="{FF2B5EF4-FFF2-40B4-BE49-F238E27FC236}">
                <a16:creationId xmlns:a16="http://schemas.microsoft.com/office/drawing/2014/main" id="{40B5DF17-47B3-431A-837D-2059C38FB755}"/>
              </a:ext>
            </a:extLst>
          </p:cNvPr>
          <p:cNvSpPr/>
          <p:nvPr/>
        </p:nvSpPr>
        <p:spPr>
          <a:xfrm>
            <a:off x="8882108" y="2518337"/>
            <a:ext cx="2802385" cy="707886"/>
          </a:xfrm>
          <a:prstGeom prst="rect">
            <a:avLst/>
          </a:prstGeom>
        </p:spPr>
        <p:txBody>
          <a:bodyPr wrap="square">
            <a:spAutoFit/>
          </a:bodyPr>
          <a:lstStyle/>
          <a:p>
            <a:r>
              <a:rPr lang="en-US" sz="1000" b="0" i="0" u="none" strike="noStrike" baseline="0" dirty="0">
                <a:latin typeface="Arial" panose="020B0604020202020204" pitchFamily="34" charset="0"/>
              </a:rPr>
              <a:t>Adult Beagle with neck and shoulder pain secondary to</a:t>
            </a:r>
            <a:r>
              <a:rPr lang="tr-TR" sz="1000" b="0" i="0" u="none" strike="noStrike" baseline="0" dirty="0">
                <a:latin typeface="Arial" panose="020B0604020202020204" pitchFamily="34" charset="0"/>
              </a:rPr>
              <a:t> </a:t>
            </a:r>
            <a:r>
              <a:rPr lang="en-US" sz="1000" b="0" i="0" u="none" strike="noStrike" baseline="0" dirty="0">
                <a:latin typeface="Arial" panose="020B0604020202020204" pitchFamily="34" charset="0"/>
              </a:rPr>
              <a:t>cervical intervertebral disk prolapse. Lifting of the limb has</a:t>
            </a:r>
            <a:r>
              <a:rPr lang="tr-TR" sz="1000" b="0" i="0" u="none" strike="noStrike" baseline="0" dirty="0">
                <a:latin typeface="Arial" panose="020B0604020202020204" pitchFamily="34" charset="0"/>
              </a:rPr>
              <a:t> </a:t>
            </a:r>
            <a:r>
              <a:rPr lang="en-US" sz="1000" b="0" i="0" u="none" strike="noStrike" baseline="0" dirty="0">
                <a:latin typeface="Arial" panose="020B0604020202020204" pitchFamily="34" charset="0"/>
              </a:rPr>
              <a:t>been referred to as </a:t>
            </a:r>
            <a:r>
              <a:rPr lang="en-US" sz="1000" b="0" i="1" u="none" strike="noStrike" baseline="0" dirty="0">
                <a:latin typeface="Arial" panose="020B0604020202020204" pitchFamily="34" charset="0"/>
              </a:rPr>
              <a:t>root signature.</a:t>
            </a:r>
            <a:endParaRPr lang="tr-TR" sz="1000" dirty="0"/>
          </a:p>
        </p:txBody>
      </p:sp>
      <p:pic>
        <p:nvPicPr>
          <p:cNvPr id="6" name="Resim 5">
            <a:extLst>
              <a:ext uri="{FF2B5EF4-FFF2-40B4-BE49-F238E27FC236}">
                <a16:creationId xmlns:a16="http://schemas.microsoft.com/office/drawing/2014/main" id="{5348EB1A-AFE0-4B58-8B50-3C22A43845F5}"/>
              </a:ext>
            </a:extLst>
          </p:cNvPr>
          <p:cNvPicPr>
            <a:picLocks noChangeAspect="1"/>
          </p:cNvPicPr>
          <p:nvPr/>
        </p:nvPicPr>
        <p:blipFill>
          <a:blip r:embed="rId3"/>
          <a:stretch>
            <a:fillRect/>
          </a:stretch>
        </p:blipFill>
        <p:spPr>
          <a:xfrm>
            <a:off x="8910716" y="3226223"/>
            <a:ext cx="2949852" cy="2504891"/>
          </a:xfrm>
          <a:prstGeom prst="rect">
            <a:avLst/>
          </a:prstGeom>
        </p:spPr>
      </p:pic>
      <p:sp>
        <p:nvSpPr>
          <p:cNvPr id="7" name="Dikdörtgen 6">
            <a:extLst>
              <a:ext uri="{FF2B5EF4-FFF2-40B4-BE49-F238E27FC236}">
                <a16:creationId xmlns:a16="http://schemas.microsoft.com/office/drawing/2014/main" id="{EB7B9EC5-EC36-4B9D-86AB-C0D9EE606761}"/>
              </a:ext>
            </a:extLst>
          </p:cNvPr>
          <p:cNvSpPr/>
          <p:nvPr/>
        </p:nvSpPr>
        <p:spPr>
          <a:xfrm>
            <a:off x="8910716" y="5719937"/>
            <a:ext cx="2882283" cy="1015663"/>
          </a:xfrm>
          <a:prstGeom prst="rect">
            <a:avLst/>
          </a:prstGeom>
        </p:spPr>
        <p:txBody>
          <a:bodyPr wrap="square">
            <a:spAutoFit/>
          </a:bodyPr>
          <a:lstStyle/>
          <a:p>
            <a:r>
              <a:rPr lang="en-US" sz="1000" b="0" i="0" u="none" strike="noStrike" baseline="0" dirty="0">
                <a:latin typeface="Arial" panose="020B0604020202020204" pitchFamily="34" charset="0"/>
              </a:rPr>
              <a:t>Lateral radiograph of the cervical vertebral column of an</a:t>
            </a:r>
            <a:r>
              <a:rPr lang="tr-TR" sz="1000" b="0" i="0" u="none" strike="noStrike" baseline="0" dirty="0">
                <a:latin typeface="Arial" panose="020B0604020202020204" pitchFamily="34" charset="0"/>
              </a:rPr>
              <a:t> </a:t>
            </a:r>
            <a:r>
              <a:rPr lang="tr-TR" sz="1000" b="0" i="0" u="none" strike="noStrike" baseline="0" dirty="0" err="1">
                <a:latin typeface="Arial" panose="020B0604020202020204" pitchFamily="34" charset="0"/>
              </a:rPr>
              <a:t>adult</a:t>
            </a:r>
            <a:r>
              <a:rPr lang="tr-TR" sz="1000" b="0" i="0" u="none" strike="noStrike" baseline="0" dirty="0">
                <a:latin typeface="Arial" panose="020B0604020202020204" pitchFamily="34" charset="0"/>
              </a:rPr>
              <a:t> </a:t>
            </a:r>
            <a:r>
              <a:rPr lang="tr-TR" sz="1000" b="0" i="0" u="none" strike="noStrike" baseline="0" dirty="0" err="1">
                <a:latin typeface="Arial" panose="020B0604020202020204" pitchFamily="34" charset="0"/>
              </a:rPr>
              <a:t>dog</a:t>
            </a:r>
            <a:r>
              <a:rPr lang="tr-TR" sz="1000" b="0" i="0" u="none" strike="noStrike" baseline="0" dirty="0">
                <a:latin typeface="Arial" panose="020B0604020202020204" pitchFamily="34" charset="0"/>
              </a:rPr>
              <a:t> </a:t>
            </a:r>
            <a:r>
              <a:rPr lang="tr-TR" sz="1000" b="0" i="0" u="none" strike="noStrike" baseline="0" dirty="0" err="1">
                <a:latin typeface="Arial" panose="020B0604020202020204" pitchFamily="34" charset="0"/>
              </a:rPr>
              <a:t>showing</a:t>
            </a:r>
            <a:r>
              <a:rPr lang="tr-TR" sz="1000" b="0" i="0" u="none" strike="noStrike" baseline="0" dirty="0">
                <a:latin typeface="Arial" panose="020B0604020202020204" pitchFamily="34" charset="0"/>
              </a:rPr>
              <a:t> </a:t>
            </a:r>
            <a:r>
              <a:rPr lang="tr-TR" sz="1000" b="0" i="0" u="none" strike="noStrike" baseline="0" dirty="0" err="1">
                <a:latin typeface="Arial" panose="020B0604020202020204" pitchFamily="34" charset="0"/>
              </a:rPr>
              <a:t>acute</a:t>
            </a:r>
            <a:r>
              <a:rPr lang="tr-TR" sz="1000" dirty="0">
                <a:latin typeface="Arial" panose="020B0604020202020204" pitchFamily="34" charset="0"/>
              </a:rPr>
              <a:t> </a:t>
            </a:r>
            <a:r>
              <a:rPr lang="tr-TR" sz="1000" b="0" i="0" u="none" strike="noStrike" baseline="0" dirty="0" err="1">
                <a:latin typeface="Arial" panose="020B0604020202020204" pitchFamily="34" charset="0"/>
              </a:rPr>
              <a:t>intervertebral</a:t>
            </a:r>
            <a:r>
              <a:rPr lang="tr-TR" sz="1000" b="0" i="0" u="none" strike="noStrike" baseline="0" dirty="0">
                <a:latin typeface="Arial" panose="020B0604020202020204" pitchFamily="34" charset="0"/>
              </a:rPr>
              <a:t> disk </a:t>
            </a:r>
            <a:r>
              <a:rPr lang="tr-TR" sz="1000" b="0" i="0" u="none" strike="noStrike" baseline="0" dirty="0" err="1">
                <a:latin typeface="Arial" panose="020B0604020202020204" pitchFamily="34" charset="0"/>
              </a:rPr>
              <a:t>prolapse</a:t>
            </a:r>
            <a:r>
              <a:rPr lang="tr-TR" sz="1000" b="0" i="0" u="none" strike="noStrike" baseline="0" dirty="0">
                <a:latin typeface="Arial" panose="020B0604020202020204" pitchFamily="34" charset="0"/>
              </a:rPr>
              <a:t> at </a:t>
            </a:r>
            <a:r>
              <a:rPr lang="en-US" sz="1000" b="0" i="0" u="none" strike="noStrike" baseline="0" dirty="0">
                <a:latin typeface="Arial" panose="020B0604020202020204" pitchFamily="34" charset="0"/>
              </a:rPr>
              <a:t>C6-C7 site. The intervertebral space is narrowed, and a</a:t>
            </a:r>
          </a:p>
          <a:p>
            <a:r>
              <a:rPr lang="en-US" sz="1000" b="0" i="0" u="none" strike="noStrike" baseline="0" dirty="0">
                <a:latin typeface="Arial" panose="020B0604020202020204" pitchFamily="34" charset="0"/>
              </a:rPr>
              <a:t>calcified density can be seen in the spinal canal above the</a:t>
            </a:r>
            <a:r>
              <a:rPr lang="tr-TR" sz="1000" b="0" i="0" u="none" strike="noStrike" baseline="0" dirty="0">
                <a:latin typeface="Arial" panose="020B0604020202020204" pitchFamily="34" charset="0"/>
              </a:rPr>
              <a:t> disk </a:t>
            </a:r>
            <a:r>
              <a:rPr lang="tr-TR" sz="1000" b="0" i="0" u="none" strike="noStrike" baseline="0" dirty="0" err="1">
                <a:latin typeface="Arial" panose="020B0604020202020204" pitchFamily="34" charset="0"/>
              </a:rPr>
              <a:t>space</a:t>
            </a:r>
            <a:r>
              <a:rPr lang="tr-TR" sz="1000" b="0" i="0" u="none" strike="noStrike" baseline="0" dirty="0">
                <a:latin typeface="Arial" panose="020B0604020202020204" pitchFamily="34" charset="0"/>
              </a:rPr>
              <a:t>.</a:t>
            </a:r>
            <a:endParaRPr lang="tr-TR" sz="1000" dirty="0"/>
          </a:p>
        </p:txBody>
      </p:sp>
      <p:sp>
        <p:nvSpPr>
          <p:cNvPr id="8" name="Dikdörtgen 7">
            <a:extLst>
              <a:ext uri="{FF2B5EF4-FFF2-40B4-BE49-F238E27FC236}">
                <a16:creationId xmlns:a16="http://schemas.microsoft.com/office/drawing/2014/main" id="{B240E374-1547-409E-B6DD-69E08FDC54D7}"/>
              </a:ext>
            </a:extLst>
          </p:cNvPr>
          <p:cNvSpPr/>
          <p:nvPr/>
        </p:nvSpPr>
        <p:spPr>
          <a:xfrm>
            <a:off x="766193" y="5165939"/>
            <a:ext cx="7418773" cy="1107996"/>
          </a:xfrm>
          <a:prstGeom prst="rect">
            <a:avLst/>
          </a:prstGeom>
        </p:spPr>
        <p:txBody>
          <a:bodyPr wrap="square">
            <a:spAutoFit/>
          </a:bodyPr>
          <a:lstStyle/>
          <a:p>
            <a:r>
              <a:rPr lang="tr-TR" sz="1100" b="1" i="0" u="none" strike="noStrike" baseline="0" dirty="0">
                <a:latin typeface="Arial" panose="020B0604020202020204" pitchFamily="34" charset="0"/>
              </a:rPr>
              <a:t>GRADE                                   CLINICAL FINDINGS                                              TREATMENT</a:t>
            </a:r>
          </a:p>
          <a:p>
            <a:r>
              <a:rPr lang="en-US" sz="1100" b="1" i="0" u="none" strike="noStrike" baseline="0" dirty="0">
                <a:latin typeface="Arial" panose="020B0604020202020204" pitchFamily="34" charset="0"/>
              </a:rPr>
              <a:t>1</a:t>
            </a:r>
            <a:r>
              <a:rPr lang="tr-TR" sz="1100" b="1" i="0" u="none" strike="noStrike" baseline="0" dirty="0">
                <a:latin typeface="Arial" panose="020B0604020202020204" pitchFamily="34" charset="0"/>
              </a:rPr>
              <a:t>                                           </a:t>
            </a:r>
            <a:r>
              <a:rPr lang="en-US" sz="1100" b="1" i="0" u="none" strike="noStrike" baseline="0" dirty="0">
                <a:latin typeface="Arial" panose="020B0604020202020204" pitchFamily="34" charset="0"/>
              </a:rPr>
              <a:t> </a:t>
            </a:r>
            <a:r>
              <a:rPr lang="en-US" sz="1100" b="0" i="0" u="none" strike="noStrike" baseline="0" dirty="0">
                <a:latin typeface="Arial" panose="020B0604020202020204" pitchFamily="34" charset="0"/>
              </a:rPr>
              <a:t>Single episode of pain</a:t>
            </a:r>
            <a:r>
              <a:rPr lang="tr-TR" sz="1100" b="0" i="0" u="none" strike="noStrike" baseline="0" dirty="0">
                <a:latin typeface="Arial" panose="020B0604020202020204" pitchFamily="34" charset="0"/>
              </a:rPr>
              <a:t>                                               </a:t>
            </a:r>
            <a:r>
              <a:rPr lang="tr-TR" sz="1100" b="0" i="0" u="none" strike="noStrike" baseline="0" dirty="0" err="1">
                <a:latin typeface="Arial" panose="020B0604020202020204" pitchFamily="34" charset="0"/>
              </a:rPr>
              <a:t>Cage</a:t>
            </a:r>
            <a:r>
              <a:rPr lang="tr-TR" sz="1100" b="0" i="0" u="none" strike="noStrike" baseline="0" dirty="0">
                <a:latin typeface="Arial" panose="020B0604020202020204" pitchFamily="34" charset="0"/>
              </a:rPr>
              <a:t> rest</a:t>
            </a:r>
            <a:endParaRPr lang="en-US" sz="1100" b="0" i="0" u="none" strike="noStrike" baseline="0" dirty="0">
              <a:latin typeface="Arial" panose="020B0604020202020204" pitchFamily="34" charset="0"/>
            </a:endParaRPr>
          </a:p>
          <a:p>
            <a:r>
              <a:rPr lang="tr-TR" sz="1100" b="0" i="0" u="none" strike="noStrike" baseline="0" dirty="0">
                <a:latin typeface="Arial" panose="020B0604020202020204" pitchFamily="34" charset="0"/>
              </a:rPr>
              <a:t>                                               Normal </a:t>
            </a:r>
            <a:r>
              <a:rPr lang="tr-TR" sz="1100" b="0" i="0" u="none" strike="noStrike" baseline="0" dirty="0" err="1">
                <a:latin typeface="Arial" panose="020B0604020202020204" pitchFamily="34" charset="0"/>
              </a:rPr>
              <a:t>neurologic</a:t>
            </a:r>
            <a:r>
              <a:rPr lang="tr-TR" sz="1100" b="0" i="0" u="none" strike="noStrike" baseline="0" dirty="0">
                <a:latin typeface="Arial" panose="020B0604020202020204" pitchFamily="34" charset="0"/>
              </a:rPr>
              <a:t> </a:t>
            </a:r>
            <a:r>
              <a:rPr lang="tr-TR" sz="1100" b="0" i="0" u="none" strike="noStrike" baseline="0" dirty="0" err="1">
                <a:latin typeface="Arial" panose="020B0604020202020204" pitchFamily="34" charset="0"/>
              </a:rPr>
              <a:t>exam</a:t>
            </a:r>
            <a:r>
              <a:rPr lang="tr-TR" sz="1100" dirty="0">
                <a:latin typeface="Arial" panose="020B0604020202020204" pitchFamily="34" charset="0"/>
              </a:rPr>
              <a:t>                                             </a:t>
            </a:r>
            <a:r>
              <a:rPr lang="tr-TR" sz="1100" b="0" i="0" u="none" strike="noStrike" baseline="0" dirty="0">
                <a:latin typeface="Arial" panose="020B0604020202020204" pitchFamily="34" charset="0"/>
              </a:rPr>
              <a:t>+ / - </a:t>
            </a:r>
            <a:r>
              <a:rPr lang="tr-TR" sz="1100" b="0" i="0" u="none" strike="noStrike" baseline="0" dirty="0" err="1">
                <a:latin typeface="Arial" panose="020B0604020202020204" pitchFamily="34" charset="0"/>
              </a:rPr>
              <a:t>analgesics</a:t>
            </a:r>
            <a:endParaRPr lang="tr-TR" sz="1100" b="0" i="0" u="none" strike="noStrike" baseline="0" dirty="0">
              <a:latin typeface="Arial" panose="020B0604020202020204" pitchFamily="34" charset="0"/>
            </a:endParaRPr>
          </a:p>
          <a:p>
            <a:r>
              <a:rPr lang="tr-TR" sz="1100" b="1" i="0" u="none" strike="noStrike" baseline="0" dirty="0">
                <a:latin typeface="Arial" panose="020B0604020202020204" pitchFamily="34" charset="0"/>
              </a:rPr>
              <a:t>2                                    </a:t>
            </a:r>
            <a:r>
              <a:rPr lang="tr-TR" sz="1100" b="0" i="0" u="none" strike="noStrike" baseline="0" dirty="0" err="1">
                <a:latin typeface="Arial" panose="020B0604020202020204" pitchFamily="34" charset="0"/>
              </a:rPr>
              <a:t>Intractable</a:t>
            </a:r>
            <a:r>
              <a:rPr lang="tr-TR" sz="1100" b="0" i="0" u="none" strike="noStrike" baseline="0" dirty="0">
                <a:latin typeface="Arial" panose="020B0604020202020204" pitchFamily="34" charset="0"/>
              </a:rPr>
              <a:t> </a:t>
            </a:r>
            <a:r>
              <a:rPr lang="tr-TR" sz="1100" b="0" i="0" u="none" strike="noStrike" baseline="0" dirty="0" err="1">
                <a:latin typeface="Arial" panose="020B0604020202020204" pitchFamily="34" charset="0"/>
              </a:rPr>
              <a:t>pain</a:t>
            </a:r>
            <a:r>
              <a:rPr lang="tr-TR" sz="1100" b="0" i="0" u="none" strike="noStrike" baseline="0" dirty="0">
                <a:latin typeface="Arial" panose="020B0604020202020204" pitchFamily="34" charset="0"/>
              </a:rPr>
              <a:t> </a:t>
            </a:r>
            <a:r>
              <a:rPr lang="tr-TR" sz="1100" b="0" i="0" u="none" strike="noStrike" baseline="0" dirty="0" err="1">
                <a:latin typeface="Arial" panose="020B0604020202020204" pitchFamily="34" charset="0"/>
              </a:rPr>
              <a:t>or</a:t>
            </a:r>
            <a:r>
              <a:rPr lang="tr-TR" sz="1100" dirty="0">
                <a:latin typeface="Arial" panose="020B0604020202020204" pitchFamily="34" charset="0"/>
              </a:rPr>
              <a:t> </a:t>
            </a:r>
            <a:r>
              <a:rPr lang="tr-TR" sz="1100" b="0" i="0" u="none" strike="noStrike" baseline="0" dirty="0" err="1">
                <a:latin typeface="Arial" panose="020B0604020202020204" pitchFamily="34" charset="0"/>
              </a:rPr>
              <a:t>Recurrent</a:t>
            </a:r>
            <a:r>
              <a:rPr lang="tr-TR" sz="1100" b="0" i="0" u="none" strike="noStrike" baseline="0" dirty="0">
                <a:latin typeface="Arial" panose="020B0604020202020204" pitchFamily="34" charset="0"/>
              </a:rPr>
              <a:t> </a:t>
            </a:r>
            <a:r>
              <a:rPr lang="tr-TR" sz="1100" b="0" i="0" u="none" strike="noStrike" baseline="0" dirty="0" err="1">
                <a:latin typeface="Arial" panose="020B0604020202020204" pitchFamily="34" charset="0"/>
              </a:rPr>
              <a:t>pain</a:t>
            </a:r>
            <a:r>
              <a:rPr lang="tr-TR" sz="1100" b="0" i="0" u="none" strike="noStrike" baseline="0" dirty="0">
                <a:latin typeface="Arial" panose="020B0604020202020204" pitchFamily="34" charset="0"/>
              </a:rPr>
              <a:t>                                     </a:t>
            </a:r>
            <a:r>
              <a:rPr lang="tr-TR" sz="1100" b="0" i="0" u="none" strike="noStrike" baseline="0" dirty="0" err="1">
                <a:latin typeface="Arial" panose="020B0604020202020204" pitchFamily="34" charset="0"/>
              </a:rPr>
              <a:t>Surgical</a:t>
            </a:r>
            <a:r>
              <a:rPr lang="tr-TR" sz="1100" dirty="0">
                <a:latin typeface="Arial" panose="020B0604020202020204" pitchFamily="34" charset="0"/>
              </a:rPr>
              <a:t> </a:t>
            </a:r>
            <a:r>
              <a:rPr lang="tr-TR" sz="1100" b="0" i="0" u="none" strike="noStrike" baseline="0" dirty="0" err="1">
                <a:latin typeface="Arial" panose="020B0604020202020204" pitchFamily="34" charset="0"/>
              </a:rPr>
              <a:t>Decompression</a:t>
            </a:r>
            <a:endParaRPr lang="tr-TR" sz="1100" b="0" i="0" u="none" strike="noStrike" baseline="0" dirty="0">
              <a:latin typeface="Arial" panose="020B0604020202020204" pitchFamily="34" charset="0"/>
            </a:endParaRPr>
          </a:p>
          <a:p>
            <a:r>
              <a:rPr lang="tr-TR" sz="1100" b="1" i="0" u="none" strike="noStrike" baseline="0" dirty="0">
                <a:latin typeface="Arial" panose="020B0604020202020204" pitchFamily="34" charset="0"/>
              </a:rPr>
              <a:t>3                                              </a:t>
            </a:r>
            <a:r>
              <a:rPr lang="tr-TR" sz="1100" b="0" i="0" u="none" strike="noStrike" baseline="0" dirty="0" err="1">
                <a:latin typeface="Arial" panose="020B0604020202020204" pitchFamily="34" charset="0"/>
              </a:rPr>
              <a:t>Neurologic</a:t>
            </a:r>
            <a:r>
              <a:rPr lang="tr-TR" sz="1100" b="0" i="0" u="none" strike="noStrike" baseline="0" dirty="0">
                <a:latin typeface="Arial" panose="020B0604020202020204" pitchFamily="34" charset="0"/>
              </a:rPr>
              <a:t> </a:t>
            </a:r>
            <a:r>
              <a:rPr lang="tr-TR" sz="1100" b="0" i="0" u="none" strike="noStrike" baseline="0" dirty="0" err="1">
                <a:latin typeface="Arial" panose="020B0604020202020204" pitchFamily="34" charset="0"/>
              </a:rPr>
              <a:t>deficits</a:t>
            </a:r>
            <a:r>
              <a:rPr lang="tr-TR" sz="1100" b="0" i="0" u="none" strike="noStrike" baseline="0" dirty="0">
                <a:latin typeface="Arial" panose="020B0604020202020204" pitchFamily="34" charset="0"/>
              </a:rPr>
              <a:t>                                                     </a:t>
            </a:r>
            <a:r>
              <a:rPr lang="tr-TR" sz="1100" b="0" i="0" u="none" strike="noStrike" baseline="0" dirty="0" err="1">
                <a:latin typeface="Arial" panose="020B0604020202020204" pitchFamily="34" charset="0"/>
              </a:rPr>
              <a:t>Surgical</a:t>
            </a:r>
            <a:r>
              <a:rPr lang="tr-TR" sz="1100" dirty="0">
                <a:latin typeface="Arial" panose="020B0604020202020204" pitchFamily="34" charset="0"/>
              </a:rPr>
              <a:t> </a:t>
            </a:r>
            <a:r>
              <a:rPr lang="tr-TR" sz="1100" b="0" i="0" u="none" strike="noStrike" baseline="0" dirty="0" err="1">
                <a:latin typeface="Arial" panose="020B0604020202020204" pitchFamily="34" charset="0"/>
              </a:rPr>
              <a:t>Decompression</a:t>
            </a:r>
            <a:endParaRPr lang="tr-TR" sz="1100" dirty="0"/>
          </a:p>
          <a:p>
            <a:r>
              <a:rPr lang="tr-TR" sz="1100" dirty="0">
                <a:latin typeface="Arial" panose="020B0604020202020204" pitchFamily="34" charset="0"/>
              </a:rPr>
              <a:t>                                                 </a:t>
            </a:r>
            <a:r>
              <a:rPr lang="tr-TR" sz="1100" b="0" i="0" u="none" strike="noStrike" baseline="0" dirty="0">
                <a:latin typeface="Arial" panose="020B0604020202020204" pitchFamily="34" charset="0"/>
              </a:rPr>
              <a:t>+ / - </a:t>
            </a:r>
            <a:r>
              <a:rPr lang="tr-TR" sz="1100" b="0" i="0" u="none" strike="noStrike" baseline="0" dirty="0" err="1">
                <a:latin typeface="Arial" panose="020B0604020202020204" pitchFamily="34" charset="0"/>
              </a:rPr>
              <a:t>pain</a:t>
            </a:r>
            <a:endParaRPr lang="tr-TR" sz="1100" dirty="0"/>
          </a:p>
        </p:txBody>
      </p:sp>
    </p:spTree>
    <p:extLst>
      <p:ext uri="{BB962C8B-B14F-4D97-AF65-F5344CB8AC3E}">
        <p14:creationId xmlns:p14="http://schemas.microsoft.com/office/powerpoint/2010/main" val="2070803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a:extLst>
              <a:ext uri="{FF2B5EF4-FFF2-40B4-BE49-F238E27FC236}">
                <a16:creationId xmlns:a16="http://schemas.microsoft.com/office/drawing/2014/main" id="{2B332A6C-2722-451F-8F65-20B7F9AFA5C0}"/>
              </a:ext>
            </a:extLst>
          </p:cNvPr>
          <p:cNvSpPr>
            <a:spLocks noGrp="1"/>
          </p:cNvSpPr>
          <p:nvPr>
            <p:ph idx="1"/>
          </p:nvPr>
        </p:nvSpPr>
        <p:spPr>
          <a:xfrm>
            <a:off x="332173" y="369687"/>
            <a:ext cx="8252534" cy="5747028"/>
          </a:xfrm>
        </p:spPr>
        <p:txBody>
          <a:bodyPr>
            <a:normAutofit fontScale="55000" lnSpcReduction="20000"/>
          </a:bodyPr>
          <a:lstStyle/>
          <a:p>
            <a:r>
              <a:rPr lang="tr-TR" b="1" dirty="0">
                <a:solidFill>
                  <a:srgbClr val="FF0000"/>
                </a:solidFill>
              </a:rPr>
              <a:t>FIBROCARTILAGINOUS EMBOLISM</a:t>
            </a:r>
          </a:p>
          <a:p>
            <a:r>
              <a:rPr lang="en-US" dirty="0"/>
              <a:t>Acute infarction and ischemic necrosis of the spinal cord</a:t>
            </a:r>
            <a:r>
              <a:rPr lang="tr-TR" dirty="0"/>
              <a:t> </a:t>
            </a:r>
            <a:r>
              <a:rPr lang="en-US" dirty="0"/>
              <a:t>parenchyma occur when fibrocartilage identical to that in</a:t>
            </a:r>
            <a:r>
              <a:rPr lang="tr-TR" dirty="0"/>
              <a:t> </a:t>
            </a:r>
            <a:r>
              <a:rPr lang="en-US" dirty="0"/>
              <a:t>the nucleus pulposus of the intervertebral disks is embolized</a:t>
            </a:r>
            <a:r>
              <a:rPr lang="tr-TR" dirty="0"/>
              <a:t> </a:t>
            </a:r>
            <a:r>
              <a:rPr lang="en-US" dirty="0"/>
              <a:t>into the very small arteries and veins supplying the spinal</a:t>
            </a:r>
            <a:r>
              <a:rPr lang="tr-TR" dirty="0"/>
              <a:t> </a:t>
            </a:r>
            <a:r>
              <a:rPr lang="en-US" dirty="0"/>
              <a:t>cord parenchyma and leptomeninges. This very acute, nonprogressive</a:t>
            </a:r>
            <a:r>
              <a:rPr lang="tr-TR" dirty="0"/>
              <a:t> </a:t>
            </a:r>
            <a:r>
              <a:rPr lang="en-US" dirty="0"/>
              <a:t>phenomenon can affect any region of the spinal</a:t>
            </a:r>
            <a:r>
              <a:rPr lang="tr-TR" dirty="0"/>
              <a:t> </a:t>
            </a:r>
            <a:r>
              <a:rPr lang="en-US" dirty="0"/>
              <a:t>cord and result in paresis or paralysis. The cause of this</a:t>
            </a:r>
            <a:r>
              <a:rPr lang="tr-TR" dirty="0"/>
              <a:t> </a:t>
            </a:r>
            <a:r>
              <a:rPr lang="en-US" dirty="0"/>
              <a:t>disorder is unknown. It is most common in medium-sized</a:t>
            </a:r>
            <a:r>
              <a:rPr lang="tr-TR" dirty="0"/>
              <a:t> </a:t>
            </a:r>
            <a:r>
              <a:rPr lang="tr-TR" dirty="0" err="1"/>
              <a:t>and</a:t>
            </a:r>
            <a:r>
              <a:rPr lang="tr-TR" dirty="0"/>
              <a:t> </a:t>
            </a:r>
            <a:r>
              <a:rPr lang="tr-TR" dirty="0" err="1"/>
              <a:t>large-breed</a:t>
            </a:r>
            <a:r>
              <a:rPr lang="tr-TR" dirty="0"/>
              <a:t> </a:t>
            </a:r>
            <a:r>
              <a:rPr lang="tr-TR" dirty="0" err="1"/>
              <a:t>dogs</a:t>
            </a:r>
            <a:r>
              <a:rPr lang="tr-TR" dirty="0"/>
              <a:t>.</a:t>
            </a:r>
          </a:p>
          <a:p>
            <a:r>
              <a:rPr lang="tr-TR" b="1" dirty="0" err="1"/>
              <a:t>Clinical</a:t>
            </a:r>
            <a:r>
              <a:rPr lang="tr-TR" b="1" dirty="0"/>
              <a:t> </a:t>
            </a:r>
            <a:r>
              <a:rPr lang="tr-TR" b="1" dirty="0" err="1"/>
              <a:t>Features</a:t>
            </a:r>
            <a:endParaRPr lang="tr-TR" b="1" dirty="0"/>
          </a:p>
          <a:p>
            <a:r>
              <a:rPr lang="en-US" dirty="0"/>
              <a:t>The onset of neurologic signs is very sudden, and signs may</a:t>
            </a:r>
            <a:r>
              <a:rPr lang="tr-TR" dirty="0"/>
              <a:t> </a:t>
            </a:r>
            <a:r>
              <a:rPr lang="en-US" dirty="0"/>
              <a:t>worsen for 2 to 6 hours. In approximately half of all cases,</a:t>
            </a:r>
            <a:r>
              <a:rPr lang="tr-TR" dirty="0"/>
              <a:t> </a:t>
            </a:r>
            <a:r>
              <a:rPr lang="en-US" dirty="0"/>
              <a:t>FCE occurs immediately after minor trauma or during exertion.</a:t>
            </a:r>
            <a:r>
              <a:rPr lang="tr-TR" dirty="0"/>
              <a:t> </a:t>
            </a:r>
            <a:r>
              <a:rPr lang="tr-TR" dirty="0" err="1"/>
              <a:t>Neurologic</a:t>
            </a:r>
            <a:r>
              <a:rPr lang="tr-TR" dirty="0"/>
              <a:t> </a:t>
            </a:r>
            <a:r>
              <a:rPr lang="tr-TR" dirty="0" err="1"/>
              <a:t>examination</a:t>
            </a:r>
            <a:r>
              <a:rPr lang="tr-TR" dirty="0"/>
              <a:t> </a:t>
            </a:r>
            <a:r>
              <a:rPr lang="tr-TR" dirty="0" err="1"/>
              <a:t>reflects</a:t>
            </a:r>
            <a:r>
              <a:rPr lang="tr-TR" dirty="0"/>
              <a:t> a </a:t>
            </a:r>
            <a:r>
              <a:rPr lang="tr-TR" dirty="0" err="1"/>
              <a:t>focal</a:t>
            </a:r>
            <a:r>
              <a:rPr lang="tr-TR" dirty="0"/>
              <a:t> </a:t>
            </a:r>
            <a:r>
              <a:rPr lang="tr-TR" dirty="0" err="1"/>
              <a:t>spinal</a:t>
            </a:r>
            <a:r>
              <a:rPr lang="tr-TR" dirty="0"/>
              <a:t> </a:t>
            </a:r>
            <a:r>
              <a:rPr lang="tr-TR" dirty="0" err="1"/>
              <a:t>cord</a:t>
            </a:r>
            <a:r>
              <a:rPr lang="tr-TR" dirty="0"/>
              <a:t> </a:t>
            </a:r>
            <a:r>
              <a:rPr lang="en-US" dirty="0"/>
              <a:t>lesion, and the deficits observed depend on the region of</a:t>
            </a:r>
            <a:r>
              <a:rPr lang="tr-TR" dirty="0"/>
              <a:t> </a:t>
            </a:r>
            <a:r>
              <a:rPr lang="en-US" dirty="0"/>
              <a:t>spinal cord affected and the severity of cord involvement</a:t>
            </a:r>
            <a:r>
              <a:rPr lang="tr-TR" dirty="0"/>
              <a:t>. </a:t>
            </a:r>
            <a:r>
              <a:rPr lang="en-US" dirty="0"/>
              <a:t>Asymmetry is common, with the right and</a:t>
            </a:r>
            <a:r>
              <a:rPr lang="tr-TR" dirty="0"/>
              <a:t> </a:t>
            </a:r>
            <a:r>
              <a:rPr lang="en-US" dirty="0"/>
              <a:t>left sides affected to different degrees. Dogs commonly cry</a:t>
            </a:r>
            <a:r>
              <a:rPr lang="tr-TR" dirty="0"/>
              <a:t> </a:t>
            </a:r>
            <a:r>
              <a:rPr lang="en-US" dirty="0"/>
              <a:t>out as though in pain at the onset of signs, and dogs evaluated</a:t>
            </a:r>
            <a:r>
              <a:rPr lang="tr-TR" dirty="0"/>
              <a:t> </a:t>
            </a:r>
            <a:r>
              <a:rPr lang="en-US" dirty="0"/>
              <a:t>within 2 to 6 hours of onset sometimes exhibit focal</a:t>
            </a:r>
            <a:r>
              <a:rPr lang="tr-TR" dirty="0"/>
              <a:t> </a:t>
            </a:r>
            <a:r>
              <a:rPr lang="en-US" dirty="0"/>
              <a:t>spinal hyperpathia (i.e., painfulness); however, this resolves</a:t>
            </a:r>
            <a:r>
              <a:rPr lang="tr-TR" dirty="0"/>
              <a:t> </a:t>
            </a:r>
            <a:r>
              <a:rPr lang="en-US" dirty="0"/>
              <a:t>quickly, and most affected dogs do not exhibit pain by the</a:t>
            </a:r>
            <a:r>
              <a:rPr lang="tr-TR" dirty="0"/>
              <a:t> </a:t>
            </a:r>
            <a:r>
              <a:rPr lang="en-US" dirty="0"/>
              <a:t>time they are brought to a veterinarian, even on manipulation</a:t>
            </a:r>
            <a:r>
              <a:rPr lang="tr-TR" dirty="0"/>
              <a:t> of </a:t>
            </a:r>
            <a:r>
              <a:rPr lang="tr-TR" dirty="0" err="1"/>
              <a:t>their</a:t>
            </a:r>
            <a:r>
              <a:rPr lang="tr-TR" dirty="0"/>
              <a:t> </a:t>
            </a:r>
            <a:r>
              <a:rPr lang="tr-TR" dirty="0" err="1"/>
              <a:t>spine</a:t>
            </a:r>
            <a:r>
              <a:rPr lang="tr-TR" dirty="0"/>
              <a:t>.</a:t>
            </a:r>
          </a:p>
          <a:p>
            <a:r>
              <a:rPr lang="tr-TR" b="1" dirty="0" err="1"/>
              <a:t>Diagnosis</a:t>
            </a:r>
            <a:endParaRPr lang="tr-TR" b="1" dirty="0"/>
          </a:p>
          <a:p>
            <a:r>
              <a:rPr lang="en-US" dirty="0"/>
              <a:t>FCE is suspected on the basis of the signalment, history, and</a:t>
            </a:r>
            <a:r>
              <a:rPr lang="tr-TR" dirty="0"/>
              <a:t> </a:t>
            </a:r>
            <a:r>
              <a:rPr lang="en-US" dirty="0"/>
              <a:t>recognition of acute, nonprogressive, nonpainful spinal cord</a:t>
            </a:r>
            <a:r>
              <a:rPr lang="tr-TR" dirty="0"/>
              <a:t> </a:t>
            </a:r>
            <a:r>
              <a:rPr lang="en-US" dirty="0"/>
              <a:t>dysfunction. Radiographs are normal in dogs and cats with</a:t>
            </a:r>
            <a:r>
              <a:rPr lang="tr-TR" dirty="0"/>
              <a:t> </a:t>
            </a:r>
            <a:r>
              <a:rPr lang="en-US" dirty="0"/>
              <a:t>FCE but assist in ruling out </a:t>
            </a:r>
            <a:r>
              <a:rPr lang="en-US" dirty="0" err="1"/>
              <a:t>diskospondylitis</a:t>
            </a:r>
            <a:r>
              <a:rPr lang="en-US" dirty="0"/>
              <a:t>, fractures,</a:t>
            </a:r>
            <a:r>
              <a:rPr lang="tr-TR" dirty="0"/>
              <a:t> </a:t>
            </a:r>
            <a:r>
              <a:rPr lang="en-US" dirty="0"/>
              <a:t>lytic vertebral neoplasia, and IVDD. CSF is usually normal,</a:t>
            </a:r>
            <a:r>
              <a:rPr lang="tr-TR" dirty="0"/>
              <a:t> </a:t>
            </a:r>
            <a:r>
              <a:rPr lang="en-US" dirty="0"/>
              <a:t>although an increase in protein (especially albumin) concentration</a:t>
            </a:r>
            <a:r>
              <a:rPr lang="tr-TR" dirty="0"/>
              <a:t> </a:t>
            </a:r>
            <a:r>
              <a:rPr lang="en-US" dirty="0"/>
              <a:t>may be observed in some (50%) cases</a:t>
            </a:r>
            <a:r>
              <a:rPr lang="tr-TR" dirty="0"/>
              <a:t>.</a:t>
            </a:r>
          </a:p>
          <a:p>
            <a:r>
              <a:rPr lang="tr-TR" b="1" dirty="0" err="1"/>
              <a:t>Treatment</a:t>
            </a:r>
            <a:endParaRPr lang="tr-TR" b="1" dirty="0"/>
          </a:p>
          <a:p>
            <a:r>
              <a:rPr lang="en-US" dirty="0"/>
              <a:t>In animals brought to the clinician during the</a:t>
            </a:r>
            <a:r>
              <a:rPr lang="tr-TR" dirty="0"/>
              <a:t> </a:t>
            </a:r>
            <a:r>
              <a:rPr lang="en-US" dirty="0"/>
              <a:t>first 6 hours of paralysis, it may be reasonable to treat aggressively</a:t>
            </a:r>
            <a:r>
              <a:rPr lang="tr-TR" dirty="0"/>
              <a:t> </a:t>
            </a:r>
            <a:r>
              <a:rPr lang="en-US" dirty="0"/>
              <a:t>with one dose of methylprednisolone sodium succinate,</a:t>
            </a:r>
            <a:r>
              <a:rPr lang="tr-TR" dirty="0"/>
              <a:t> </a:t>
            </a:r>
            <a:r>
              <a:rPr lang="en-US" dirty="0"/>
              <a:t>as recommended for the initial treatment of acute</a:t>
            </a:r>
            <a:r>
              <a:rPr lang="tr-TR" dirty="0"/>
              <a:t> </a:t>
            </a:r>
            <a:r>
              <a:rPr lang="tr-TR" dirty="0" err="1"/>
              <a:t>spinal</a:t>
            </a:r>
            <a:r>
              <a:rPr lang="tr-TR" dirty="0"/>
              <a:t> </a:t>
            </a:r>
            <a:r>
              <a:rPr lang="tr-TR" dirty="0" err="1"/>
              <a:t>cord</a:t>
            </a:r>
            <a:r>
              <a:rPr lang="tr-TR" dirty="0"/>
              <a:t> </a:t>
            </a:r>
            <a:r>
              <a:rPr lang="tr-TR" dirty="0" err="1"/>
              <a:t>trauma</a:t>
            </a:r>
            <a:r>
              <a:rPr lang="tr-TR" dirty="0"/>
              <a:t>.</a:t>
            </a:r>
          </a:p>
        </p:txBody>
      </p:sp>
      <p:pic>
        <p:nvPicPr>
          <p:cNvPr id="8" name="Resim 7">
            <a:extLst>
              <a:ext uri="{FF2B5EF4-FFF2-40B4-BE49-F238E27FC236}">
                <a16:creationId xmlns:a16="http://schemas.microsoft.com/office/drawing/2014/main" id="{53F92E16-4073-43BB-B1A6-8E115B2E4879}"/>
              </a:ext>
            </a:extLst>
          </p:cNvPr>
          <p:cNvPicPr>
            <a:picLocks noChangeAspect="1"/>
          </p:cNvPicPr>
          <p:nvPr/>
        </p:nvPicPr>
        <p:blipFill>
          <a:blip r:embed="rId2"/>
          <a:stretch>
            <a:fillRect/>
          </a:stretch>
        </p:blipFill>
        <p:spPr>
          <a:xfrm>
            <a:off x="8468249" y="144921"/>
            <a:ext cx="3723751" cy="2805586"/>
          </a:xfrm>
          <a:prstGeom prst="rect">
            <a:avLst/>
          </a:prstGeom>
        </p:spPr>
      </p:pic>
      <p:sp>
        <p:nvSpPr>
          <p:cNvPr id="10" name="Dikdörtgen 9">
            <a:extLst>
              <a:ext uri="{FF2B5EF4-FFF2-40B4-BE49-F238E27FC236}">
                <a16:creationId xmlns:a16="http://schemas.microsoft.com/office/drawing/2014/main" id="{FEF32226-39F4-4B22-AF4A-30C96CBC22E2}"/>
              </a:ext>
            </a:extLst>
          </p:cNvPr>
          <p:cNvSpPr/>
          <p:nvPr/>
        </p:nvSpPr>
        <p:spPr>
          <a:xfrm>
            <a:off x="8609335" y="2950507"/>
            <a:ext cx="3441577" cy="1631216"/>
          </a:xfrm>
          <a:prstGeom prst="rect">
            <a:avLst/>
          </a:prstGeom>
        </p:spPr>
        <p:txBody>
          <a:bodyPr wrap="square">
            <a:spAutoFit/>
          </a:bodyPr>
          <a:lstStyle/>
          <a:p>
            <a:r>
              <a:rPr lang="en-US" sz="1000" b="1" i="0" u="none" strike="noStrike" baseline="0" dirty="0">
                <a:latin typeface="Arial" panose="020B0604020202020204" pitchFamily="34" charset="0"/>
              </a:rPr>
              <a:t>This adult Border Collie had an acute onset of lameness,</a:t>
            </a:r>
            <a:r>
              <a:rPr lang="tr-TR" sz="1000" b="1" i="0" u="none" strike="noStrike" baseline="0" dirty="0">
                <a:latin typeface="Arial" panose="020B0604020202020204" pitchFamily="34" charset="0"/>
              </a:rPr>
              <a:t> </a:t>
            </a:r>
            <a:r>
              <a:rPr lang="en-US" sz="1000" b="1" i="0" u="none" strike="noStrike" baseline="0" dirty="0">
                <a:latin typeface="Arial" panose="020B0604020202020204" pitchFamily="34" charset="0"/>
              </a:rPr>
              <a:t>decreased conscious proprioception, and hyporeflexia in the</a:t>
            </a:r>
            <a:r>
              <a:rPr lang="tr-TR" sz="1000" b="1" i="0" u="none" strike="noStrike" baseline="0" dirty="0">
                <a:latin typeface="Arial" panose="020B0604020202020204" pitchFamily="34" charset="0"/>
              </a:rPr>
              <a:t> </a:t>
            </a:r>
            <a:r>
              <a:rPr lang="en-US" sz="1000" b="1" i="0" u="none" strike="noStrike" baseline="0" dirty="0">
                <a:latin typeface="Arial" panose="020B0604020202020204" pitchFamily="34" charset="0"/>
              </a:rPr>
              <a:t>left rear limb while retrieving a Frisbee. The limb was not</a:t>
            </a:r>
            <a:r>
              <a:rPr lang="tr-TR" sz="1000" b="1" i="0" u="none" strike="noStrike" baseline="0" dirty="0">
                <a:latin typeface="Arial" panose="020B0604020202020204" pitchFamily="34" charset="0"/>
              </a:rPr>
              <a:t> </a:t>
            </a:r>
            <a:r>
              <a:rPr lang="en-US" sz="1000" b="1" i="0" u="none" strike="noStrike" baseline="0" dirty="0">
                <a:latin typeface="Arial" panose="020B0604020202020204" pitchFamily="34" charset="0"/>
              </a:rPr>
              <a:t>painful, and radiographs, cerebrospinal fluid (CSF) analysis,</a:t>
            </a:r>
            <a:r>
              <a:rPr lang="tr-TR" sz="1000" b="1" i="0" u="none" strike="noStrike" baseline="0" dirty="0">
                <a:latin typeface="Arial" panose="020B0604020202020204" pitchFamily="34" charset="0"/>
              </a:rPr>
              <a:t> </a:t>
            </a:r>
            <a:r>
              <a:rPr lang="en-US" sz="1000" b="1" i="0" u="none" strike="noStrike" baseline="0" dirty="0">
                <a:latin typeface="Arial" panose="020B0604020202020204" pitchFamily="34" charset="0"/>
              </a:rPr>
              <a:t>and myelogram were all normal. A presumptive diagnosis</a:t>
            </a:r>
            <a:r>
              <a:rPr lang="tr-TR" sz="1000" b="1" i="0" u="none" strike="noStrike" baseline="0" dirty="0">
                <a:latin typeface="Arial" panose="020B0604020202020204" pitchFamily="34" charset="0"/>
              </a:rPr>
              <a:t> </a:t>
            </a:r>
            <a:r>
              <a:rPr lang="en-US" sz="1000" b="1" i="0" u="none" strike="noStrike" baseline="0" dirty="0">
                <a:latin typeface="Arial" panose="020B0604020202020204" pitchFamily="34" charset="0"/>
              </a:rPr>
              <a:t>of fibrocartilaginous embolism (FCE) involving the lumbar</a:t>
            </a:r>
            <a:r>
              <a:rPr lang="tr-TR" sz="1000" b="1" i="0" u="none" strike="noStrike" baseline="0" dirty="0">
                <a:latin typeface="Arial" panose="020B0604020202020204" pitchFamily="34" charset="0"/>
              </a:rPr>
              <a:t> </a:t>
            </a:r>
            <a:r>
              <a:rPr lang="en-US" sz="1000" b="1" i="0" u="none" strike="noStrike" baseline="0" dirty="0">
                <a:latin typeface="Arial" panose="020B0604020202020204" pitchFamily="34" charset="0"/>
              </a:rPr>
              <a:t>and sacral spinal cord segments on the left side was made.</a:t>
            </a:r>
            <a:r>
              <a:rPr lang="tr-TR" sz="1000" b="1" i="0" u="none" strike="noStrike" baseline="0" dirty="0">
                <a:latin typeface="Arial" panose="020B0604020202020204" pitchFamily="34" charset="0"/>
              </a:rPr>
              <a:t> </a:t>
            </a:r>
            <a:r>
              <a:rPr lang="en-US" sz="1000" b="1" i="0" u="none" strike="noStrike" baseline="0" dirty="0">
                <a:latin typeface="Arial" panose="020B0604020202020204" pitchFamily="34" charset="0"/>
              </a:rPr>
              <a:t>This dog recovered uneventfully within a 3-week period</a:t>
            </a:r>
            <a:endParaRPr lang="tr-TR" sz="1000" dirty="0"/>
          </a:p>
        </p:txBody>
      </p:sp>
    </p:spTree>
    <p:extLst>
      <p:ext uri="{BB962C8B-B14F-4D97-AF65-F5344CB8AC3E}">
        <p14:creationId xmlns:p14="http://schemas.microsoft.com/office/powerpoint/2010/main" val="217836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CD6E7A5-244F-4016-8221-CAA4FE1CBBE5}"/>
              </a:ext>
            </a:extLst>
          </p:cNvPr>
          <p:cNvSpPr>
            <a:spLocks noGrp="1"/>
          </p:cNvSpPr>
          <p:nvPr>
            <p:ph idx="1"/>
          </p:nvPr>
        </p:nvSpPr>
        <p:spPr>
          <a:xfrm>
            <a:off x="432046" y="235889"/>
            <a:ext cx="11327907" cy="6386221"/>
          </a:xfrm>
        </p:spPr>
        <p:txBody>
          <a:bodyPr>
            <a:normAutofit fontScale="62500" lnSpcReduction="20000"/>
          </a:bodyPr>
          <a:lstStyle/>
          <a:p>
            <a:r>
              <a:rPr lang="tr-TR" b="1" dirty="0"/>
              <a:t>ATLANTOAXIAL INSTABILITY</a:t>
            </a:r>
          </a:p>
          <a:p>
            <a:r>
              <a:rPr lang="en-US" dirty="0"/>
              <a:t>Because many dogs with congenital atlantoaxial instability</a:t>
            </a:r>
            <a:r>
              <a:rPr lang="tr-TR" dirty="0"/>
              <a:t> </a:t>
            </a:r>
            <a:r>
              <a:rPr lang="en-US" dirty="0"/>
              <a:t>have slowly progressive waxing and waning </a:t>
            </a:r>
            <a:r>
              <a:rPr lang="en-US" dirty="0" err="1"/>
              <a:t>tetraparesis</a:t>
            </a:r>
            <a:r>
              <a:rPr lang="en-US" dirty="0"/>
              <a:t>, this</a:t>
            </a:r>
            <a:r>
              <a:rPr lang="tr-TR" dirty="0"/>
              <a:t> </a:t>
            </a:r>
            <a:r>
              <a:rPr lang="en-US" dirty="0"/>
              <a:t>condition will be discussed with chronic progressive spinal</a:t>
            </a:r>
            <a:r>
              <a:rPr lang="tr-TR" dirty="0"/>
              <a:t> </a:t>
            </a:r>
            <a:r>
              <a:rPr lang="en-US" dirty="0"/>
              <a:t>cord disease. Traumatic fracture of the dens leading to subluxation</a:t>
            </a:r>
            <a:r>
              <a:rPr lang="tr-TR" dirty="0"/>
              <a:t> </a:t>
            </a:r>
            <a:r>
              <a:rPr lang="en-US" dirty="0"/>
              <a:t>can occur in any dog or cat and will result in acute</a:t>
            </a:r>
            <a:r>
              <a:rPr lang="tr-TR" dirty="0"/>
              <a:t> </a:t>
            </a:r>
            <a:r>
              <a:rPr lang="en-US" dirty="0"/>
              <a:t>UMN dysfunction in all limbs.</a:t>
            </a:r>
          </a:p>
          <a:p>
            <a:r>
              <a:rPr lang="tr-TR" b="1" dirty="0"/>
              <a:t>NEOPLASIA</a:t>
            </a:r>
          </a:p>
          <a:p>
            <a:r>
              <a:rPr lang="en-US" dirty="0"/>
              <a:t>Neoplasms usually cause neurologic signs by compressing or</a:t>
            </a:r>
            <a:r>
              <a:rPr lang="tr-TR" dirty="0"/>
              <a:t> </a:t>
            </a:r>
            <a:r>
              <a:rPr lang="en-US" dirty="0"/>
              <a:t>infiltrating the spinal cord parenchyma. Neoplastic conditions</a:t>
            </a:r>
            <a:r>
              <a:rPr lang="tr-TR" dirty="0"/>
              <a:t> </a:t>
            </a:r>
            <a:r>
              <a:rPr lang="en-US" dirty="0"/>
              <a:t>will be discussed in this chapter with chronic progressive</a:t>
            </a:r>
            <a:r>
              <a:rPr lang="tr-TR" dirty="0"/>
              <a:t> </a:t>
            </a:r>
            <a:r>
              <a:rPr lang="en-US" dirty="0"/>
              <a:t>spinal cord diseases. Occasionally, neoplasia will cause</a:t>
            </a:r>
            <a:r>
              <a:rPr lang="tr-TR" dirty="0"/>
              <a:t> </a:t>
            </a:r>
            <a:r>
              <a:rPr lang="en-US" dirty="0"/>
              <a:t>acute nonprogressive neurologic signs as a result of tumor￢</a:t>
            </a:r>
            <a:r>
              <a:rPr lang="tr-TR" dirty="0"/>
              <a:t> </a:t>
            </a:r>
            <a:r>
              <a:rPr lang="en-US" dirty="0"/>
              <a:t>or metastasis-associated intraparenchymal hemorrhage or</a:t>
            </a:r>
            <a:r>
              <a:rPr lang="tr-TR" dirty="0"/>
              <a:t> </a:t>
            </a:r>
            <a:r>
              <a:rPr lang="en-US" dirty="0"/>
              <a:t>lysis of vertebral bones, leading to fracture</a:t>
            </a:r>
            <a:r>
              <a:rPr lang="en-US" b="1" dirty="0"/>
              <a:t>.</a:t>
            </a:r>
            <a:endParaRPr lang="tr-TR" b="1" dirty="0"/>
          </a:p>
          <a:p>
            <a:r>
              <a:rPr lang="tr-TR" b="1" i="1" dirty="0"/>
              <a:t>PROGRESSIVE SPINAL CORD DYSFUNCTION</a:t>
            </a:r>
          </a:p>
          <a:p>
            <a:r>
              <a:rPr lang="en-US" dirty="0"/>
              <a:t>Damage to the spinal cord that progresses over a few days to</a:t>
            </a:r>
            <a:r>
              <a:rPr lang="tr-TR" dirty="0"/>
              <a:t> </a:t>
            </a:r>
            <a:r>
              <a:rPr lang="en-US" dirty="0"/>
              <a:t>weeks (subacute) is most often caused by inflammatory</a:t>
            </a:r>
            <a:r>
              <a:rPr lang="tr-TR" dirty="0"/>
              <a:t> </a:t>
            </a:r>
            <a:r>
              <a:rPr lang="en-US" dirty="0"/>
              <a:t>(infectious or immune) processes or some type of neoplasia.</a:t>
            </a:r>
            <a:r>
              <a:rPr lang="tr-TR" dirty="0"/>
              <a:t> </a:t>
            </a:r>
            <a:r>
              <a:rPr lang="en-US" dirty="0"/>
              <a:t>Degenerative disorders and most cancers generally cause</a:t>
            </a:r>
            <a:r>
              <a:rPr lang="tr-TR" dirty="0"/>
              <a:t> </a:t>
            </a:r>
            <a:r>
              <a:rPr lang="en-US" dirty="0"/>
              <a:t>more slowly progressive spinal cord dysfunction. In all</a:t>
            </a:r>
            <a:r>
              <a:rPr lang="tr-TR" dirty="0"/>
              <a:t> </a:t>
            </a:r>
            <a:r>
              <a:rPr lang="en-US" dirty="0"/>
              <a:t>patients with progressive spinal cord dysfunction complete</a:t>
            </a:r>
            <a:r>
              <a:rPr lang="tr-TR" dirty="0"/>
              <a:t> </a:t>
            </a:r>
            <a:r>
              <a:rPr lang="en-US" dirty="0"/>
              <a:t>patient evaluation, including systemic evaluation for </a:t>
            </a:r>
            <a:r>
              <a:rPr lang="en-US" dirty="0" err="1"/>
              <a:t>extraneural</a:t>
            </a:r>
            <a:r>
              <a:rPr lang="tr-TR" dirty="0"/>
              <a:t> </a:t>
            </a:r>
            <a:r>
              <a:rPr lang="en-US" dirty="0"/>
              <a:t>disease, should be recommended. The lesion should</a:t>
            </a:r>
            <a:r>
              <a:rPr lang="tr-TR" dirty="0"/>
              <a:t> </a:t>
            </a:r>
            <a:r>
              <a:rPr lang="en-US" dirty="0"/>
              <a:t>be localized and ancillary tests performed to reach a diagnosis</a:t>
            </a:r>
            <a:r>
              <a:rPr lang="tr-TR" dirty="0"/>
              <a:t> </a:t>
            </a:r>
            <a:r>
              <a:rPr lang="tr-TR" dirty="0" err="1"/>
              <a:t>and</a:t>
            </a:r>
            <a:r>
              <a:rPr lang="tr-TR" dirty="0"/>
              <a:t> </a:t>
            </a:r>
            <a:r>
              <a:rPr lang="tr-TR" dirty="0" err="1"/>
              <a:t>determine</a:t>
            </a:r>
            <a:r>
              <a:rPr lang="tr-TR" dirty="0"/>
              <a:t> </a:t>
            </a:r>
            <a:r>
              <a:rPr lang="tr-TR" dirty="0" err="1"/>
              <a:t>appropriate</a:t>
            </a:r>
            <a:r>
              <a:rPr lang="tr-TR" dirty="0"/>
              <a:t> </a:t>
            </a:r>
            <a:r>
              <a:rPr lang="tr-TR" dirty="0" err="1"/>
              <a:t>treatment</a:t>
            </a:r>
            <a:r>
              <a:rPr lang="tr-TR" dirty="0"/>
              <a:t>.</a:t>
            </a:r>
          </a:p>
          <a:p>
            <a:r>
              <a:rPr lang="tr-TR" b="1" dirty="0"/>
              <a:t>SUBACUTE PROGRESSIVE DISORDERS</a:t>
            </a:r>
          </a:p>
          <a:p>
            <a:pPr marL="0" indent="0">
              <a:buNone/>
            </a:pPr>
            <a:r>
              <a:rPr lang="tr-TR" dirty="0"/>
              <a:t> </a:t>
            </a:r>
            <a:r>
              <a:rPr lang="tr-TR" b="1" dirty="0" err="1"/>
              <a:t>Infectious</a:t>
            </a:r>
            <a:r>
              <a:rPr lang="tr-TR" b="1" dirty="0"/>
              <a:t> </a:t>
            </a:r>
            <a:r>
              <a:rPr lang="tr-TR" b="1" dirty="0" err="1"/>
              <a:t>Inflammatory</a:t>
            </a:r>
            <a:r>
              <a:rPr lang="tr-TR" b="1" dirty="0"/>
              <a:t> </a:t>
            </a:r>
            <a:r>
              <a:rPr lang="tr-TR" b="1" dirty="0" err="1"/>
              <a:t>Disease</a:t>
            </a:r>
            <a:endParaRPr lang="tr-TR" b="1" dirty="0"/>
          </a:p>
          <a:p>
            <a:r>
              <a:rPr lang="en-US" dirty="0"/>
              <a:t>Most of the infectious inflammatory diseases can result in myelitis (i.e., spinal cord inflammation),</a:t>
            </a:r>
            <a:r>
              <a:rPr lang="tr-TR" dirty="0"/>
              <a:t> </a:t>
            </a:r>
            <a:r>
              <a:rPr lang="en-US" dirty="0"/>
              <a:t>leading to progressive neurologic signs suggesting</a:t>
            </a:r>
            <a:r>
              <a:rPr lang="tr-TR" dirty="0"/>
              <a:t> </a:t>
            </a:r>
            <a:r>
              <a:rPr lang="en-US" dirty="0"/>
              <a:t>multifocal or focal spinal cord damage. CSF analysis is necessary</a:t>
            </a:r>
            <a:r>
              <a:rPr lang="tr-TR" dirty="0"/>
              <a:t> </a:t>
            </a:r>
            <a:r>
              <a:rPr lang="en-US" dirty="0"/>
              <a:t>to confirm that inflammatory</a:t>
            </a:r>
            <a:r>
              <a:rPr lang="tr-TR" dirty="0"/>
              <a:t> </a:t>
            </a:r>
            <a:r>
              <a:rPr lang="en-US" dirty="0"/>
              <a:t>disease is present. Additional</a:t>
            </a:r>
            <a:r>
              <a:rPr lang="tr-TR" dirty="0"/>
              <a:t> </a:t>
            </a:r>
            <a:r>
              <a:rPr lang="en-US" dirty="0"/>
              <a:t>diagnostic tests may be necessary to identify an</a:t>
            </a:r>
            <a:r>
              <a:rPr lang="tr-TR" dirty="0"/>
              <a:t> </a:t>
            </a:r>
            <a:r>
              <a:rPr lang="tr-TR" dirty="0" err="1"/>
              <a:t>etiology</a:t>
            </a:r>
            <a:r>
              <a:rPr lang="tr-TR" dirty="0"/>
              <a:t>.</a:t>
            </a:r>
          </a:p>
          <a:p>
            <a:pPr marL="0" indent="0">
              <a:buNone/>
            </a:pPr>
            <a:r>
              <a:rPr lang="tr-TR" dirty="0"/>
              <a:t> </a:t>
            </a:r>
            <a:r>
              <a:rPr lang="tr-TR" b="1" dirty="0" err="1"/>
              <a:t>Noninfectious</a:t>
            </a:r>
            <a:r>
              <a:rPr lang="tr-TR" b="1" dirty="0"/>
              <a:t> </a:t>
            </a:r>
            <a:r>
              <a:rPr lang="tr-TR" b="1" dirty="0" err="1"/>
              <a:t>Inflammatory</a:t>
            </a:r>
            <a:r>
              <a:rPr lang="tr-TR" b="1" dirty="0"/>
              <a:t> </a:t>
            </a:r>
            <a:r>
              <a:rPr lang="tr-TR" b="1" dirty="0" err="1"/>
              <a:t>Disease</a:t>
            </a:r>
            <a:endParaRPr lang="tr-TR" b="1" dirty="0"/>
          </a:p>
          <a:p>
            <a:r>
              <a:rPr lang="en-US" dirty="0"/>
              <a:t>Noninfectious inflammatory diseases, specifically granulomatous</a:t>
            </a:r>
            <a:r>
              <a:rPr lang="tr-TR" dirty="0"/>
              <a:t> </a:t>
            </a:r>
            <a:r>
              <a:rPr lang="tr-TR" dirty="0" err="1"/>
              <a:t>meningoencephalitis</a:t>
            </a:r>
            <a:r>
              <a:rPr lang="tr-TR" dirty="0"/>
              <a:t> (GME), </a:t>
            </a:r>
            <a:r>
              <a:rPr lang="tr-TR" dirty="0" err="1"/>
              <a:t>steroid-responsive</a:t>
            </a:r>
            <a:r>
              <a:rPr lang="tr-TR" dirty="0"/>
              <a:t> </a:t>
            </a:r>
            <a:r>
              <a:rPr lang="tr-TR" dirty="0" err="1"/>
              <a:t>meningitis</a:t>
            </a:r>
            <a:r>
              <a:rPr lang="tr-TR" dirty="0"/>
              <a:t> </a:t>
            </a:r>
            <a:r>
              <a:rPr lang="tr-TR" dirty="0" err="1"/>
              <a:t>arteritis</a:t>
            </a:r>
            <a:r>
              <a:rPr lang="tr-TR" dirty="0"/>
              <a:t> (SRMA), </a:t>
            </a:r>
            <a:r>
              <a:rPr lang="tr-TR" dirty="0" err="1"/>
              <a:t>and</a:t>
            </a:r>
            <a:r>
              <a:rPr lang="tr-TR" dirty="0"/>
              <a:t> </a:t>
            </a:r>
            <a:r>
              <a:rPr lang="tr-TR" dirty="0" err="1"/>
              <a:t>feline</a:t>
            </a:r>
            <a:r>
              <a:rPr lang="tr-TR" dirty="0"/>
              <a:t> </a:t>
            </a:r>
            <a:r>
              <a:rPr lang="tr-TR" dirty="0" err="1"/>
              <a:t>polioencephalomy</a:t>
            </a:r>
            <a:r>
              <a:rPr lang="en-US" dirty="0" err="1"/>
              <a:t>elitis</a:t>
            </a:r>
            <a:r>
              <a:rPr lang="en-US" dirty="0"/>
              <a:t>, can affect the spinal cord. Cervical pain is a constant</a:t>
            </a:r>
            <a:r>
              <a:rPr lang="tr-TR" dirty="0"/>
              <a:t> </a:t>
            </a:r>
            <a:r>
              <a:rPr lang="en-US" dirty="0"/>
              <a:t>feature of SRMA, but neurologic deficits suggesting spinal</a:t>
            </a:r>
            <a:r>
              <a:rPr lang="tr-TR" dirty="0"/>
              <a:t> </a:t>
            </a:r>
            <a:r>
              <a:rPr lang="en-US" dirty="0"/>
              <a:t>cord parenchyma damage with this disorder are rare.</a:t>
            </a:r>
            <a:endParaRPr lang="tr-TR" dirty="0"/>
          </a:p>
        </p:txBody>
      </p:sp>
    </p:spTree>
    <p:extLst>
      <p:ext uri="{BB962C8B-B14F-4D97-AF65-F5344CB8AC3E}">
        <p14:creationId xmlns:p14="http://schemas.microsoft.com/office/powerpoint/2010/main" val="683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4E1FD42-AF41-4FAB-ACB0-E3BD45E01009}"/>
              </a:ext>
            </a:extLst>
          </p:cNvPr>
          <p:cNvSpPr>
            <a:spLocks noGrp="1"/>
          </p:cNvSpPr>
          <p:nvPr>
            <p:ph idx="1"/>
          </p:nvPr>
        </p:nvSpPr>
        <p:spPr>
          <a:xfrm>
            <a:off x="473475" y="360811"/>
            <a:ext cx="7516428" cy="2817396"/>
          </a:xfrm>
        </p:spPr>
        <p:txBody>
          <a:bodyPr>
            <a:normAutofit fontScale="55000" lnSpcReduction="20000"/>
          </a:bodyPr>
          <a:lstStyle/>
          <a:p>
            <a:r>
              <a:rPr lang="tr-TR" b="1" dirty="0"/>
              <a:t>CHRONIC PROGRESSIVE DISORDERS</a:t>
            </a:r>
          </a:p>
          <a:p>
            <a:r>
              <a:rPr lang="tr-TR" b="1" dirty="0" err="1"/>
              <a:t>Neoplasia</a:t>
            </a:r>
            <a:endParaRPr lang="tr-TR" b="1" dirty="0"/>
          </a:p>
          <a:p>
            <a:r>
              <a:rPr lang="en-US" dirty="0"/>
              <a:t>Tumors that grow and compress or infiltrate spinal cord</a:t>
            </a:r>
            <a:r>
              <a:rPr lang="tr-TR" dirty="0"/>
              <a:t> </a:t>
            </a:r>
            <a:r>
              <a:rPr lang="en-US" dirty="0"/>
              <a:t>parenchyma frequently cause chronic, progressively worsening</a:t>
            </a:r>
            <a:r>
              <a:rPr lang="tr-TR" dirty="0"/>
              <a:t> </a:t>
            </a:r>
            <a:r>
              <a:rPr lang="en-US" dirty="0"/>
              <a:t>signs of spinal cord dysfunction. Spinal tumors can be</a:t>
            </a:r>
            <a:r>
              <a:rPr lang="tr-TR" dirty="0"/>
              <a:t> </a:t>
            </a:r>
            <a:r>
              <a:rPr lang="en-US" dirty="0"/>
              <a:t>primary or metastatic. The most common tumors affecting</a:t>
            </a:r>
            <a:r>
              <a:rPr lang="tr-TR" dirty="0"/>
              <a:t> </a:t>
            </a:r>
            <a:r>
              <a:rPr lang="en-US" dirty="0"/>
              <a:t>the spinal cord in the dog are extradural tumors arising from</a:t>
            </a:r>
            <a:r>
              <a:rPr lang="tr-TR" dirty="0"/>
              <a:t> </a:t>
            </a:r>
            <a:r>
              <a:rPr lang="tr-TR" dirty="0" err="1"/>
              <a:t>the</a:t>
            </a:r>
            <a:r>
              <a:rPr lang="tr-TR" dirty="0"/>
              <a:t> </a:t>
            </a:r>
            <a:r>
              <a:rPr lang="tr-TR" dirty="0" err="1"/>
              <a:t>vertebral</a:t>
            </a:r>
            <a:r>
              <a:rPr lang="tr-TR" dirty="0"/>
              <a:t> body (</a:t>
            </a:r>
            <a:r>
              <a:rPr lang="tr-TR" dirty="0" err="1"/>
              <a:t>e.g</a:t>
            </a:r>
            <a:r>
              <a:rPr lang="tr-TR" dirty="0"/>
              <a:t>., </a:t>
            </a:r>
            <a:r>
              <a:rPr lang="tr-TR" dirty="0" err="1"/>
              <a:t>osteosarcoma</a:t>
            </a:r>
            <a:r>
              <a:rPr lang="tr-TR" dirty="0"/>
              <a:t>, </a:t>
            </a:r>
            <a:r>
              <a:rPr lang="tr-TR" dirty="0" err="1"/>
              <a:t>chondrosarcoma</a:t>
            </a:r>
            <a:r>
              <a:rPr lang="tr-TR" dirty="0"/>
              <a:t>, </a:t>
            </a:r>
            <a:r>
              <a:rPr lang="tr-TR" dirty="0" err="1"/>
              <a:t>fibrosarcoma</a:t>
            </a:r>
            <a:r>
              <a:rPr lang="tr-TR" dirty="0"/>
              <a:t>, </a:t>
            </a:r>
            <a:r>
              <a:rPr lang="tr-TR" dirty="0" err="1"/>
              <a:t>myeloma</a:t>
            </a:r>
            <a:r>
              <a:rPr lang="tr-TR" dirty="0"/>
              <a:t>) </a:t>
            </a:r>
            <a:r>
              <a:rPr lang="tr-TR" dirty="0" err="1"/>
              <a:t>and</a:t>
            </a:r>
            <a:r>
              <a:rPr lang="tr-TR" dirty="0"/>
              <a:t> </a:t>
            </a:r>
            <a:r>
              <a:rPr lang="tr-TR" dirty="0" err="1"/>
              <a:t>extradural</a:t>
            </a:r>
            <a:r>
              <a:rPr lang="tr-TR" dirty="0"/>
              <a:t> </a:t>
            </a:r>
            <a:r>
              <a:rPr lang="tr-TR" dirty="0" err="1"/>
              <a:t>soft</a:t>
            </a:r>
            <a:r>
              <a:rPr lang="tr-TR" dirty="0"/>
              <a:t> </a:t>
            </a:r>
            <a:r>
              <a:rPr lang="tr-TR" dirty="0" err="1"/>
              <a:t>tissue</a:t>
            </a:r>
            <a:r>
              <a:rPr lang="tr-TR" dirty="0"/>
              <a:t> </a:t>
            </a:r>
            <a:r>
              <a:rPr lang="tr-TR" dirty="0" err="1"/>
              <a:t>tumors</a:t>
            </a:r>
            <a:r>
              <a:rPr lang="tr-TR" dirty="0"/>
              <a:t>, </a:t>
            </a:r>
            <a:r>
              <a:rPr lang="it-IT" dirty="0"/>
              <a:t>including metastatic hemangiosarcoma, carcinoma, liposar￢</a:t>
            </a:r>
            <a:r>
              <a:rPr lang="tr-TR" dirty="0"/>
              <a:t> </a:t>
            </a:r>
            <a:r>
              <a:rPr lang="tr-TR" dirty="0" err="1"/>
              <a:t>coma</a:t>
            </a:r>
            <a:r>
              <a:rPr lang="tr-TR" dirty="0"/>
              <a:t>, </a:t>
            </a:r>
            <a:r>
              <a:rPr lang="tr-TR" dirty="0" err="1"/>
              <a:t>and</a:t>
            </a:r>
            <a:r>
              <a:rPr lang="tr-TR" dirty="0"/>
              <a:t> </a:t>
            </a:r>
            <a:r>
              <a:rPr lang="tr-TR" dirty="0" err="1"/>
              <a:t>lymphoma</a:t>
            </a:r>
            <a:r>
              <a:rPr lang="tr-TR" dirty="0"/>
              <a:t>. </a:t>
            </a:r>
            <a:r>
              <a:rPr lang="tr-TR" dirty="0" err="1"/>
              <a:t>Intradural</a:t>
            </a:r>
            <a:r>
              <a:rPr lang="tr-TR" dirty="0"/>
              <a:t> </a:t>
            </a:r>
            <a:r>
              <a:rPr lang="tr-TR" dirty="0" err="1"/>
              <a:t>extramedullary</a:t>
            </a:r>
            <a:r>
              <a:rPr lang="tr-TR" dirty="0"/>
              <a:t> </a:t>
            </a:r>
            <a:r>
              <a:rPr lang="tr-TR" dirty="0" err="1"/>
              <a:t>tumors</a:t>
            </a:r>
            <a:r>
              <a:rPr lang="tr-TR" dirty="0"/>
              <a:t> </a:t>
            </a:r>
            <a:r>
              <a:rPr lang="en-US" dirty="0"/>
              <a:t>such as meningiomas, neuroepithelioma, and peripheral</a:t>
            </a:r>
            <a:r>
              <a:rPr lang="tr-TR" dirty="0"/>
              <a:t> </a:t>
            </a:r>
            <a:r>
              <a:rPr lang="en-US" dirty="0"/>
              <a:t>nerve sheath tumors are also common, comprising 35% of</a:t>
            </a:r>
            <a:r>
              <a:rPr lang="tr-TR" dirty="0"/>
              <a:t> </a:t>
            </a:r>
            <a:r>
              <a:rPr lang="tr-TR" dirty="0" err="1"/>
              <a:t>all</a:t>
            </a:r>
            <a:r>
              <a:rPr lang="tr-TR" dirty="0"/>
              <a:t> </a:t>
            </a:r>
            <a:r>
              <a:rPr lang="tr-TR" dirty="0" err="1"/>
              <a:t>spinal</a:t>
            </a:r>
            <a:r>
              <a:rPr lang="tr-TR" dirty="0"/>
              <a:t> </a:t>
            </a:r>
            <a:r>
              <a:rPr lang="tr-TR" dirty="0" err="1"/>
              <a:t>tumors</a:t>
            </a:r>
            <a:r>
              <a:rPr lang="tr-TR" dirty="0"/>
              <a:t>. </a:t>
            </a:r>
            <a:r>
              <a:rPr lang="tr-TR" dirty="0" err="1"/>
              <a:t>Intramedullary</a:t>
            </a:r>
            <a:r>
              <a:rPr lang="tr-TR" dirty="0"/>
              <a:t> </a:t>
            </a:r>
            <a:r>
              <a:rPr lang="tr-TR" dirty="0" err="1"/>
              <a:t>tumors</a:t>
            </a:r>
            <a:r>
              <a:rPr lang="tr-TR" dirty="0"/>
              <a:t> (</a:t>
            </a:r>
            <a:r>
              <a:rPr lang="tr-TR" dirty="0" err="1"/>
              <a:t>i.e</a:t>
            </a:r>
            <a:r>
              <a:rPr lang="tr-TR" dirty="0"/>
              <a:t>., </a:t>
            </a:r>
            <a:r>
              <a:rPr lang="tr-TR" dirty="0" err="1"/>
              <a:t>astrocytomas</a:t>
            </a:r>
            <a:r>
              <a:rPr lang="tr-TR" dirty="0"/>
              <a:t>, </a:t>
            </a:r>
            <a:r>
              <a:rPr lang="en-US" dirty="0"/>
              <a:t>ependymomas, metastatic tumors) are relatively rare in the</a:t>
            </a:r>
            <a:r>
              <a:rPr lang="tr-TR" dirty="0"/>
              <a:t> </a:t>
            </a:r>
            <a:r>
              <a:rPr lang="en-US" dirty="0"/>
              <a:t>dog, with the exception of metastatic hemangiosarcoma.</a:t>
            </a:r>
            <a:r>
              <a:rPr lang="tr-TR" dirty="0"/>
              <a:t> </a:t>
            </a:r>
            <a:r>
              <a:rPr lang="en-US" dirty="0"/>
              <a:t>Lymphoma can be extradural, intradural/extramedullary, or</a:t>
            </a:r>
            <a:r>
              <a:rPr lang="tr-TR" dirty="0"/>
              <a:t> </a:t>
            </a:r>
            <a:r>
              <a:rPr lang="en-US" dirty="0"/>
              <a:t>intramedullary in the dog and is usually a manifestation of</a:t>
            </a:r>
            <a:r>
              <a:rPr lang="tr-TR" dirty="0"/>
              <a:t> </a:t>
            </a:r>
            <a:r>
              <a:rPr lang="en-US" dirty="0"/>
              <a:t>multicentric disease. Extradural lymphoma is the only</a:t>
            </a:r>
            <a:r>
              <a:rPr lang="tr-TR" dirty="0"/>
              <a:t> </a:t>
            </a:r>
            <a:r>
              <a:rPr lang="en-US" dirty="0"/>
              <a:t>common spinal tumor </a:t>
            </a:r>
            <a:r>
              <a:rPr lang="en-US" dirty="0" err="1"/>
              <a:t>i</a:t>
            </a:r>
            <a:r>
              <a:rPr lang="en-US" dirty="0"/>
              <a:t> n the cat.</a:t>
            </a:r>
            <a:endParaRPr lang="tr-TR" dirty="0"/>
          </a:p>
        </p:txBody>
      </p:sp>
      <p:pic>
        <p:nvPicPr>
          <p:cNvPr id="4" name="Resim 3">
            <a:extLst>
              <a:ext uri="{FF2B5EF4-FFF2-40B4-BE49-F238E27FC236}">
                <a16:creationId xmlns:a16="http://schemas.microsoft.com/office/drawing/2014/main" id="{E8D690F1-92DB-41F9-9AF8-9889A7B7973E}"/>
              </a:ext>
            </a:extLst>
          </p:cNvPr>
          <p:cNvPicPr>
            <a:picLocks noChangeAspect="1"/>
          </p:cNvPicPr>
          <p:nvPr/>
        </p:nvPicPr>
        <p:blipFill>
          <a:blip r:embed="rId2"/>
          <a:stretch>
            <a:fillRect/>
          </a:stretch>
        </p:blipFill>
        <p:spPr>
          <a:xfrm>
            <a:off x="8112681" y="99282"/>
            <a:ext cx="3605844" cy="4721525"/>
          </a:xfrm>
          <a:prstGeom prst="rect">
            <a:avLst/>
          </a:prstGeom>
        </p:spPr>
      </p:pic>
      <p:sp>
        <p:nvSpPr>
          <p:cNvPr id="5" name="Dikdörtgen 4">
            <a:extLst>
              <a:ext uri="{FF2B5EF4-FFF2-40B4-BE49-F238E27FC236}">
                <a16:creationId xmlns:a16="http://schemas.microsoft.com/office/drawing/2014/main" id="{A9E0A920-13D8-4254-BDB2-E484FCC574E1}"/>
              </a:ext>
            </a:extLst>
          </p:cNvPr>
          <p:cNvSpPr/>
          <p:nvPr/>
        </p:nvSpPr>
        <p:spPr>
          <a:xfrm>
            <a:off x="8463379" y="5064244"/>
            <a:ext cx="3255146" cy="1323439"/>
          </a:xfrm>
          <a:prstGeom prst="rect">
            <a:avLst/>
          </a:prstGeom>
        </p:spPr>
        <p:txBody>
          <a:bodyPr wrap="square">
            <a:spAutoFit/>
          </a:bodyPr>
          <a:lstStyle/>
          <a:p>
            <a:r>
              <a:rPr lang="en-US" sz="1000" b="1" i="0" u="none" strike="noStrike" baseline="0" dirty="0">
                <a:latin typeface="Arial" panose="020B0604020202020204" pitchFamily="34" charset="0"/>
              </a:rPr>
              <a:t>A, </a:t>
            </a:r>
            <a:r>
              <a:rPr lang="en-US" sz="1000" b="0" i="0" u="none" strike="noStrike" baseline="0" dirty="0">
                <a:latin typeface="Arial" panose="020B0604020202020204" pitchFamily="34" charset="0"/>
              </a:rPr>
              <a:t>A </a:t>
            </a:r>
            <a:r>
              <a:rPr lang="en-US" sz="1000" b="1" i="0" u="none" strike="noStrike" baseline="0" dirty="0">
                <a:latin typeface="Arial" panose="020B0604020202020204" pitchFamily="34" charset="0"/>
              </a:rPr>
              <a:t>3</a:t>
            </a:r>
            <a:r>
              <a:rPr lang="en-US" sz="1000" b="0" i="0" u="none" strike="noStrike" baseline="0" dirty="0">
                <a:latin typeface="Arial" panose="020B0604020202020204" pitchFamily="34" charset="0"/>
              </a:rPr>
              <a:t>-month old Golden Retriever puppy with spinal pain</a:t>
            </a:r>
            <a:r>
              <a:rPr lang="tr-TR" sz="1000" b="0" i="0" u="none" strike="noStrike" baseline="0" dirty="0">
                <a:latin typeface="Arial" panose="020B0604020202020204" pitchFamily="34" charset="0"/>
              </a:rPr>
              <a:t> </a:t>
            </a:r>
            <a:r>
              <a:rPr lang="en-US" sz="1000" b="0" i="0" u="none" strike="noStrike" baseline="0" dirty="0">
                <a:latin typeface="Arial" panose="020B0604020202020204" pitchFamily="34" charset="0"/>
              </a:rPr>
              <a:t>and progressive upper motor neuron (UMN) signs in both</a:t>
            </a:r>
            <a:r>
              <a:rPr lang="tr-TR" sz="1000" b="0" i="0" u="none" strike="noStrike" baseline="0" dirty="0">
                <a:latin typeface="Arial" panose="020B0604020202020204" pitchFamily="34" charset="0"/>
              </a:rPr>
              <a:t> </a:t>
            </a:r>
            <a:r>
              <a:rPr lang="tr-TR" sz="1000" b="0" i="0" u="none" strike="noStrike" baseline="0" dirty="0" err="1">
                <a:latin typeface="Arial" panose="020B0604020202020204" pitchFamily="34" charset="0"/>
              </a:rPr>
              <a:t>rear</a:t>
            </a:r>
            <a:r>
              <a:rPr lang="tr-TR" sz="1000" b="0" i="0" u="none" strike="noStrike" baseline="0" dirty="0">
                <a:latin typeface="Arial" panose="020B0604020202020204" pitchFamily="34" charset="0"/>
              </a:rPr>
              <a:t> </a:t>
            </a:r>
            <a:r>
              <a:rPr lang="tr-TR" sz="1000" b="0" i="0" u="none" strike="noStrike" baseline="0" dirty="0" err="1">
                <a:latin typeface="Arial" panose="020B0604020202020204" pitchFamily="34" charset="0"/>
              </a:rPr>
              <a:t>limbs</a:t>
            </a:r>
            <a:r>
              <a:rPr lang="tr-TR" sz="1000" b="0" i="0" u="none" strike="noStrike" baseline="0" dirty="0">
                <a:latin typeface="Arial" panose="020B0604020202020204" pitchFamily="34" charset="0"/>
              </a:rPr>
              <a:t> </a:t>
            </a:r>
            <a:r>
              <a:rPr lang="tr-TR" sz="1000" b="0" i="0" u="none" strike="noStrike" baseline="0" dirty="0" err="1">
                <a:latin typeface="Arial" panose="020B0604020202020204" pitchFamily="34" charset="0"/>
              </a:rPr>
              <a:t>resulting</a:t>
            </a:r>
            <a:r>
              <a:rPr lang="tr-TR" sz="1000" b="0" i="0" u="none" strike="noStrike" baseline="0" dirty="0">
                <a:latin typeface="Arial" panose="020B0604020202020204" pitchFamily="34" charset="0"/>
              </a:rPr>
              <a:t> </a:t>
            </a:r>
            <a:r>
              <a:rPr lang="tr-TR" sz="1000" b="0" i="0" u="none" strike="noStrike" baseline="0" dirty="0" err="1">
                <a:latin typeface="Arial" panose="020B0604020202020204" pitchFamily="34" charset="0"/>
              </a:rPr>
              <a:t>from</a:t>
            </a:r>
            <a:r>
              <a:rPr lang="tr-TR" sz="1000" b="0" i="0" u="none" strike="noStrike" baseline="0" dirty="0">
                <a:latin typeface="Arial" panose="020B0604020202020204" pitchFamily="34" charset="0"/>
              </a:rPr>
              <a:t> a </a:t>
            </a:r>
            <a:r>
              <a:rPr lang="tr-TR" sz="1000" b="0" i="0" u="none" strike="noStrike" baseline="0" dirty="0" err="1">
                <a:latin typeface="Arial" panose="020B0604020202020204" pitchFamily="34" charset="0"/>
              </a:rPr>
              <a:t>vertebral</a:t>
            </a:r>
            <a:r>
              <a:rPr lang="tr-TR" sz="1000" b="0" i="0" u="none" strike="noStrike" baseline="0" dirty="0">
                <a:latin typeface="Arial" panose="020B0604020202020204" pitchFamily="34" charset="0"/>
              </a:rPr>
              <a:t> </a:t>
            </a:r>
            <a:r>
              <a:rPr lang="tr-TR" sz="1000" b="0" i="0" u="none" strike="noStrike" baseline="0" dirty="0" err="1">
                <a:latin typeface="Arial" panose="020B0604020202020204" pitchFamily="34" charset="0"/>
              </a:rPr>
              <a:t>osteoma</a:t>
            </a:r>
            <a:r>
              <a:rPr lang="tr-TR" sz="1000" b="0" i="0" u="none" strike="noStrike" baseline="0" dirty="0">
                <a:latin typeface="Arial" panose="020B0604020202020204" pitchFamily="34" charset="0"/>
              </a:rPr>
              <a:t>. </a:t>
            </a:r>
            <a:r>
              <a:rPr lang="tr-TR" sz="1000" b="1" i="0" u="none" strike="noStrike" baseline="0" dirty="0">
                <a:latin typeface="Arial" panose="020B0604020202020204" pitchFamily="34" charset="0"/>
              </a:rPr>
              <a:t>B, </a:t>
            </a:r>
            <a:r>
              <a:rPr lang="tr-TR" sz="1000" b="0" i="0" u="none" strike="noStrike" baseline="0" dirty="0" err="1">
                <a:latin typeface="Arial" panose="020B0604020202020204" pitchFamily="34" charset="0"/>
              </a:rPr>
              <a:t>Magnetic</a:t>
            </a:r>
            <a:r>
              <a:rPr lang="tr-TR" sz="1000" dirty="0">
                <a:latin typeface="Arial" panose="020B0604020202020204" pitchFamily="34" charset="0"/>
              </a:rPr>
              <a:t> </a:t>
            </a:r>
            <a:r>
              <a:rPr lang="en-US" sz="1000" b="0" i="0" u="none" strike="noStrike" baseline="0" dirty="0">
                <a:latin typeface="Arial" panose="020B0604020202020204" pitchFamily="34" charset="0"/>
              </a:rPr>
              <a:t>resonance imaging (MRI) showing severe compressive spinal</a:t>
            </a:r>
            <a:r>
              <a:rPr lang="tr-TR" sz="1000" b="0" i="0" u="none" strike="noStrike" baseline="0" dirty="0">
                <a:latin typeface="Arial" panose="020B0604020202020204" pitchFamily="34" charset="0"/>
              </a:rPr>
              <a:t> </a:t>
            </a:r>
            <a:r>
              <a:rPr lang="en-US" sz="1000" b="0" i="0" u="none" strike="noStrike" baseline="0" dirty="0">
                <a:latin typeface="Arial" panose="020B0604020202020204" pitchFamily="34" charset="0"/>
              </a:rPr>
              <a:t>cord damage from the caudal aspect of the </a:t>
            </a:r>
            <a:r>
              <a:rPr lang="en-US" sz="1000" b="1" i="0" u="none" strike="noStrike" baseline="0" dirty="0">
                <a:latin typeface="Arial" panose="020B0604020202020204" pitchFamily="34" charset="0"/>
              </a:rPr>
              <a:t>T4 </a:t>
            </a:r>
            <a:r>
              <a:rPr lang="en-US" sz="1000" b="0" i="0" u="none" strike="noStrike" baseline="0" dirty="0">
                <a:latin typeface="Arial" panose="020B0604020202020204" pitchFamily="34" charset="0"/>
              </a:rPr>
              <a:t>vertebral</a:t>
            </a:r>
          </a:p>
          <a:p>
            <a:r>
              <a:rPr lang="en-US" sz="1000" b="0" i="0" u="none" strike="noStrike" baseline="0" dirty="0">
                <a:latin typeface="Arial" panose="020B0604020202020204" pitchFamily="34" charset="0"/>
              </a:rPr>
              <a:t>body extending caudally through the </a:t>
            </a:r>
            <a:r>
              <a:rPr lang="en-US" sz="1000" b="1" i="0" u="none" strike="noStrike" baseline="0" dirty="0">
                <a:latin typeface="Arial" panose="020B0604020202020204" pitchFamily="34" charset="0"/>
              </a:rPr>
              <a:t>T6 </a:t>
            </a:r>
            <a:r>
              <a:rPr lang="en-US" sz="1000" b="0" i="0" u="none" strike="noStrike" baseline="0" dirty="0">
                <a:latin typeface="Arial" panose="020B0604020202020204" pitchFamily="34" charset="0"/>
              </a:rPr>
              <a:t>vertebral body.</a:t>
            </a:r>
            <a:endParaRPr lang="tr-TR" sz="1000" dirty="0"/>
          </a:p>
        </p:txBody>
      </p:sp>
      <p:pic>
        <p:nvPicPr>
          <p:cNvPr id="6" name="Resim 5">
            <a:extLst>
              <a:ext uri="{FF2B5EF4-FFF2-40B4-BE49-F238E27FC236}">
                <a16:creationId xmlns:a16="http://schemas.microsoft.com/office/drawing/2014/main" id="{44ED1B84-F44F-4494-8AA3-3BB1F828C3CF}"/>
              </a:ext>
            </a:extLst>
          </p:cNvPr>
          <p:cNvPicPr>
            <a:picLocks noChangeAspect="1"/>
          </p:cNvPicPr>
          <p:nvPr/>
        </p:nvPicPr>
        <p:blipFill>
          <a:blip r:embed="rId3"/>
          <a:stretch>
            <a:fillRect/>
          </a:stretch>
        </p:blipFill>
        <p:spPr>
          <a:xfrm>
            <a:off x="680622" y="3094321"/>
            <a:ext cx="4558492" cy="2760510"/>
          </a:xfrm>
          <a:prstGeom prst="rect">
            <a:avLst/>
          </a:prstGeom>
        </p:spPr>
      </p:pic>
      <p:sp>
        <p:nvSpPr>
          <p:cNvPr id="7" name="Dikdörtgen 6">
            <a:extLst>
              <a:ext uri="{FF2B5EF4-FFF2-40B4-BE49-F238E27FC236}">
                <a16:creationId xmlns:a16="http://schemas.microsoft.com/office/drawing/2014/main" id="{23A38FAA-197C-4246-B297-2ED10D8A0841}"/>
              </a:ext>
            </a:extLst>
          </p:cNvPr>
          <p:cNvSpPr/>
          <p:nvPr/>
        </p:nvSpPr>
        <p:spPr>
          <a:xfrm>
            <a:off x="680622" y="5854831"/>
            <a:ext cx="6096000" cy="707886"/>
          </a:xfrm>
          <a:prstGeom prst="rect">
            <a:avLst/>
          </a:prstGeom>
        </p:spPr>
        <p:txBody>
          <a:bodyPr>
            <a:spAutoFit/>
          </a:bodyPr>
          <a:lstStyle/>
          <a:p>
            <a:r>
              <a:rPr lang="en-US" sz="800" b="0" i="0" u="none" strike="noStrike" baseline="0" dirty="0">
                <a:latin typeface="Arial" panose="020B0604020202020204" pitchFamily="34" charset="0"/>
              </a:rPr>
              <a:t>Lateral spinal radiograph from a 2-year-old Irish Setter with a </a:t>
            </a:r>
            <a:r>
              <a:rPr lang="en-US" sz="800" b="1" i="0" u="none" strike="noStrike" baseline="0" dirty="0">
                <a:latin typeface="Arial" panose="020B0604020202020204" pitchFamily="34" charset="0"/>
              </a:rPr>
              <a:t>1</a:t>
            </a:r>
            <a:r>
              <a:rPr lang="en-US" sz="800" b="0" i="0" u="none" strike="noStrike" baseline="0" dirty="0">
                <a:latin typeface="Arial" panose="020B0604020202020204" pitchFamily="34" charset="0"/>
              </a:rPr>
              <a:t>-week history of progressive</a:t>
            </a:r>
          </a:p>
          <a:p>
            <a:r>
              <a:rPr lang="en-US" sz="800" b="0" i="0" u="none" strike="noStrike" baseline="0" dirty="0">
                <a:latin typeface="Arial" panose="020B0604020202020204" pitchFamily="34" charset="0"/>
              </a:rPr>
              <a:t>ataxia and a </a:t>
            </a:r>
            <a:r>
              <a:rPr lang="en-US" sz="800" b="1" i="0" u="none" strike="noStrike" baseline="0" dirty="0">
                <a:latin typeface="Arial" panose="020B0604020202020204" pitchFamily="34" charset="0"/>
              </a:rPr>
              <a:t>1 </a:t>
            </a:r>
            <a:r>
              <a:rPr lang="en-US" sz="800" b="0" i="0" u="none" strike="noStrike" baseline="0" dirty="0">
                <a:latin typeface="Arial" panose="020B0604020202020204" pitchFamily="34" charset="0"/>
              </a:rPr>
              <a:t>2-hour history of upper motor neuron (UMN) paralysis of the rear</a:t>
            </a:r>
          </a:p>
          <a:p>
            <a:r>
              <a:rPr lang="en-US" sz="800" b="0" i="0" u="none" strike="noStrike" baseline="0" dirty="0">
                <a:latin typeface="Arial" panose="020B0604020202020204" pitchFamily="34" charset="0"/>
              </a:rPr>
              <a:t>limbs and Schiff-Sherrington syndrome. The entire spinous process of T3, the roof of T3, and</a:t>
            </a:r>
          </a:p>
          <a:p>
            <a:r>
              <a:rPr lang="en-US" sz="800" b="0" i="0" u="none" strike="noStrike" baseline="0" dirty="0">
                <a:latin typeface="Arial" panose="020B0604020202020204" pitchFamily="34" charset="0"/>
              </a:rPr>
              <a:t>most of the spinous process of T2 are destroyed, most consistent with a neoplastic process.</a:t>
            </a:r>
          </a:p>
          <a:p>
            <a:r>
              <a:rPr lang="en-US" sz="800" b="0" i="0" u="none" strike="noStrike" baseline="0" dirty="0">
                <a:latin typeface="Arial" panose="020B0604020202020204" pitchFamily="34" charset="0"/>
              </a:rPr>
              <a:t>An undifferentiated sarcoma at this site was identified on postmortem examination</a:t>
            </a:r>
            <a:endParaRPr lang="tr-TR" dirty="0"/>
          </a:p>
        </p:txBody>
      </p:sp>
    </p:spTree>
    <p:extLst>
      <p:ext uri="{BB962C8B-B14F-4D97-AF65-F5344CB8AC3E}">
        <p14:creationId xmlns:p14="http://schemas.microsoft.com/office/powerpoint/2010/main" val="2099412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5409C4A-A33F-4A80-A394-77EE3FC8A998}"/>
              </a:ext>
            </a:extLst>
          </p:cNvPr>
          <p:cNvSpPr>
            <a:spLocks noGrp="1"/>
          </p:cNvSpPr>
          <p:nvPr>
            <p:ph idx="1"/>
          </p:nvPr>
        </p:nvSpPr>
        <p:spPr>
          <a:xfrm>
            <a:off x="600722" y="289786"/>
            <a:ext cx="10990555" cy="3687409"/>
          </a:xfrm>
        </p:spPr>
        <p:txBody>
          <a:bodyPr>
            <a:normAutofit fontScale="62500" lnSpcReduction="20000"/>
          </a:bodyPr>
          <a:lstStyle/>
          <a:p>
            <a:r>
              <a:rPr lang="tr-TR" b="1" dirty="0" err="1"/>
              <a:t>Intraspinal</a:t>
            </a:r>
            <a:r>
              <a:rPr lang="tr-TR" b="1" dirty="0"/>
              <a:t> </a:t>
            </a:r>
            <a:r>
              <a:rPr lang="tr-TR" b="1" dirty="0" err="1"/>
              <a:t>Articular</a:t>
            </a:r>
            <a:r>
              <a:rPr lang="tr-TR" b="1" dirty="0"/>
              <a:t> </a:t>
            </a:r>
            <a:r>
              <a:rPr lang="tr-TR" b="1" dirty="0" err="1"/>
              <a:t>Cysts</a:t>
            </a:r>
            <a:endParaRPr lang="tr-TR" b="1" dirty="0"/>
          </a:p>
          <a:p>
            <a:r>
              <a:rPr lang="en-US" dirty="0"/>
              <a:t>Cysts arising from the joint capsule of spinal </a:t>
            </a:r>
            <a:r>
              <a:rPr lang="en-US" dirty="0" err="1"/>
              <a:t>facetal</a:t>
            </a:r>
            <a:r>
              <a:rPr lang="en-US" dirty="0"/>
              <a:t> joints</a:t>
            </a:r>
            <a:r>
              <a:rPr lang="tr-TR" dirty="0"/>
              <a:t> </a:t>
            </a:r>
            <a:r>
              <a:rPr lang="en-US" dirty="0"/>
              <a:t>can, through enlargement, cause chronic progressive focal</a:t>
            </a:r>
            <a:r>
              <a:rPr lang="tr-TR" dirty="0"/>
              <a:t> </a:t>
            </a:r>
            <a:r>
              <a:rPr lang="en-US" dirty="0"/>
              <a:t>compression of the spinal cord or nerve roots. These cysts</a:t>
            </a:r>
            <a:r>
              <a:rPr lang="tr-TR" dirty="0"/>
              <a:t> </a:t>
            </a:r>
            <a:r>
              <a:rPr lang="en-US" dirty="0"/>
              <a:t>can result from an outpouching of the synovium (i.e., synovial cysts), or they may arise from mucinous degeneration</a:t>
            </a:r>
            <a:r>
              <a:rPr lang="tr-TR" dirty="0"/>
              <a:t> </a:t>
            </a:r>
            <a:r>
              <a:rPr lang="en-US" dirty="0"/>
              <a:t>of periarticular connective tissue (i.e., ganglion cysts).</a:t>
            </a:r>
            <a:endParaRPr lang="tr-TR" dirty="0"/>
          </a:p>
          <a:p>
            <a:r>
              <a:rPr lang="tr-TR" b="1" dirty="0" err="1"/>
              <a:t>Arachnoid</a:t>
            </a:r>
            <a:r>
              <a:rPr lang="tr-TR" b="1" dirty="0"/>
              <a:t> </a:t>
            </a:r>
            <a:r>
              <a:rPr lang="tr-TR" b="1" dirty="0" err="1"/>
              <a:t>Cysts</a:t>
            </a:r>
            <a:endParaRPr lang="tr-TR" b="1" dirty="0"/>
          </a:p>
          <a:p>
            <a:r>
              <a:rPr lang="en-US" dirty="0"/>
              <a:t>Focal accumulations of CSF within </a:t>
            </a:r>
            <a:r>
              <a:rPr lang="en-US" dirty="0" err="1"/>
              <a:t>cystlike</a:t>
            </a:r>
            <a:r>
              <a:rPr lang="en-US" dirty="0"/>
              <a:t> structures within</a:t>
            </a:r>
            <a:r>
              <a:rPr lang="tr-TR" dirty="0"/>
              <a:t> </a:t>
            </a:r>
            <a:r>
              <a:rPr lang="en-US" dirty="0"/>
              <a:t>the subarachnoid space can lead to slowly progressive, nonpainful</a:t>
            </a:r>
            <a:r>
              <a:rPr lang="tr-TR" dirty="0"/>
              <a:t> </a:t>
            </a:r>
            <a:r>
              <a:rPr lang="en-US" dirty="0"/>
              <a:t>spinal cord compression in young dogs (Fig. 70-18).</a:t>
            </a:r>
            <a:r>
              <a:rPr lang="tr-TR" dirty="0"/>
              <a:t> </a:t>
            </a:r>
            <a:r>
              <a:rPr lang="en-US" dirty="0"/>
              <a:t>The </a:t>
            </a:r>
            <a:r>
              <a:rPr lang="en-US" dirty="0" err="1"/>
              <a:t>cystlike</a:t>
            </a:r>
            <a:r>
              <a:rPr lang="en-US" dirty="0"/>
              <a:t> structures containing CSF may represent a congenital</a:t>
            </a:r>
            <a:r>
              <a:rPr lang="tr-TR" dirty="0"/>
              <a:t> </a:t>
            </a:r>
            <a:r>
              <a:rPr lang="en-US" dirty="0"/>
              <a:t>diverticulum or a pocket caused by adhesions in the</a:t>
            </a:r>
            <a:r>
              <a:rPr lang="tr-TR" dirty="0"/>
              <a:t> </a:t>
            </a:r>
            <a:r>
              <a:rPr lang="en-US" dirty="0"/>
              <a:t>subarachnoid space secondary to trauma or disk extrusion.</a:t>
            </a:r>
            <a:endParaRPr lang="tr-TR" dirty="0"/>
          </a:p>
          <a:p>
            <a:r>
              <a:rPr lang="tr-TR" b="1" dirty="0" err="1"/>
              <a:t>Type</a:t>
            </a:r>
            <a:r>
              <a:rPr lang="tr-TR" b="1" dirty="0"/>
              <a:t> II </a:t>
            </a:r>
            <a:r>
              <a:rPr lang="tr-TR" b="1" dirty="0" err="1"/>
              <a:t>Intervertebral</a:t>
            </a:r>
            <a:r>
              <a:rPr lang="tr-TR" b="1" dirty="0"/>
              <a:t> Disk </a:t>
            </a:r>
            <a:r>
              <a:rPr lang="tr-TR" b="1" dirty="0" err="1"/>
              <a:t>Disease</a:t>
            </a:r>
            <a:endParaRPr lang="tr-TR" b="1" dirty="0"/>
          </a:p>
          <a:p>
            <a:r>
              <a:rPr lang="en-US" dirty="0"/>
              <a:t>Fibroid degeneration of the intervertebral disk occurs in</a:t>
            </a:r>
            <a:r>
              <a:rPr lang="tr-TR" dirty="0"/>
              <a:t> </a:t>
            </a:r>
            <a:r>
              <a:rPr lang="en-US" dirty="0"/>
              <a:t>some dogs as part of the aging process, and this can lead to</a:t>
            </a:r>
            <a:r>
              <a:rPr lang="tr-TR" dirty="0"/>
              <a:t> </a:t>
            </a:r>
            <a:r>
              <a:rPr lang="en-US" dirty="0"/>
              <a:t>prolapse of a small amount of disk nucleus into the annulus</a:t>
            </a:r>
            <a:r>
              <a:rPr lang="tr-TR" dirty="0"/>
              <a:t> </a:t>
            </a:r>
            <a:r>
              <a:rPr lang="en-US" dirty="0"/>
              <a:t>fibrosus. A fibrotic reaction ensues, resulting in a round,</a:t>
            </a:r>
            <a:r>
              <a:rPr lang="tr-TR" dirty="0"/>
              <a:t> </a:t>
            </a:r>
            <a:r>
              <a:rPr lang="en-US" dirty="0"/>
              <a:t>domelike dorsal bulging of the annulus so that it protrudes</a:t>
            </a:r>
            <a:r>
              <a:rPr lang="tr-TR" dirty="0"/>
              <a:t> </a:t>
            </a:r>
            <a:r>
              <a:rPr lang="en-US" dirty="0"/>
              <a:t>into the spinal canal and causes slowly progressive spinal</a:t>
            </a:r>
            <a:r>
              <a:rPr lang="tr-TR" dirty="0"/>
              <a:t> </a:t>
            </a:r>
            <a:r>
              <a:rPr lang="tr-TR" dirty="0" err="1"/>
              <a:t>cord</a:t>
            </a:r>
            <a:r>
              <a:rPr lang="tr-TR" dirty="0"/>
              <a:t> </a:t>
            </a:r>
            <a:r>
              <a:rPr lang="tr-TR" dirty="0" err="1"/>
              <a:t>compression</a:t>
            </a:r>
            <a:r>
              <a:rPr lang="tr-TR" dirty="0"/>
              <a:t>.</a:t>
            </a:r>
          </a:p>
        </p:txBody>
      </p:sp>
      <p:pic>
        <p:nvPicPr>
          <p:cNvPr id="4" name="Resim 3">
            <a:extLst>
              <a:ext uri="{FF2B5EF4-FFF2-40B4-BE49-F238E27FC236}">
                <a16:creationId xmlns:a16="http://schemas.microsoft.com/office/drawing/2014/main" id="{2B02C474-236E-4E40-A5BB-455BC189C7EA}"/>
              </a:ext>
            </a:extLst>
          </p:cNvPr>
          <p:cNvPicPr>
            <a:picLocks noChangeAspect="1"/>
          </p:cNvPicPr>
          <p:nvPr/>
        </p:nvPicPr>
        <p:blipFill>
          <a:blip r:embed="rId2"/>
          <a:stretch>
            <a:fillRect/>
          </a:stretch>
        </p:blipFill>
        <p:spPr>
          <a:xfrm>
            <a:off x="240306" y="3986630"/>
            <a:ext cx="6000696" cy="2871369"/>
          </a:xfrm>
          <a:prstGeom prst="rect">
            <a:avLst/>
          </a:prstGeom>
        </p:spPr>
      </p:pic>
      <p:sp>
        <p:nvSpPr>
          <p:cNvPr id="5" name="Dikdörtgen 4">
            <a:extLst>
              <a:ext uri="{FF2B5EF4-FFF2-40B4-BE49-F238E27FC236}">
                <a16:creationId xmlns:a16="http://schemas.microsoft.com/office/drawing/2014/main" id="{9DFCE8D0-2BE6-4D08-BDBE-B1B3D53BDD0F}"/>
              </a:ext>
            </a:extLst>
          </p:cNvPr>
          <p:cNvSpPr/>
          <p:nvPr/>
        </p:nvSpPr>
        <p:spPr>
          <a:xfrm>
            <a:off x="6368249" y="5685091"/>
            <a:ext cx="5004047" cy="1061829"/>
          </a:xfrm>
          <a:prstGeom prst="rect">
            <a:avLst/>
          </a:prstGeom>
        </p:spPr>
        <p:txBody>
          <a:bodyPr wrap="square">
            <a:spAutoFit/>
          </a:bodyPr>
          <a:lstStyle/>
          <a:p>
            <a:r>
              <a:rPr lang="en-US" sz="1050" b="0" i="0" u="none" strike="noStrike" baseline="0" dirty="0">
                <a:latin typeface="Arial" panose="020B0604020202020204" pitchFamily="34" charset="0"/>
              </a:rPr>
              <a:t>Lateral </a:t>
            </a:r>
            <a:r>
              <a:rPr lang="en-US" sz="1050" b="1" i="0" u="none" strike="noStrike" baseline="0" dirty="0">
                <a:latin typeface="Arial" panose="020B0604020202020204" pitchFamily="34" charset="0"/>
              </a:rPr>
              <a:t>(A) </a:t>
            </a:r>
            <a:r>
              <a:rPr lang="en-US" sz="1050" b="0" i="0" u="none" strike="noStrike" baseline="0" dirty="0">
                <a:latin typeface="Arial" panose="020B0604020202020204" pitchFamily="34" charset="0"/>
              </a:rPr>
              <a:t>and </a:t>
            </a:r>
            <a:r>
              <a:rPr lang="en-US" sz="1050" b="0" i="0" u="none" strike="noStrike" baseline="0" dirty="0" err="1">
                <a:latin typeface="Arial" panose="020B0604020202020204" pitchFamily="34" charset="0"/>
              </a:rPr>
              <a:t>ventrodorsal</a:t>
            </a:r>
            <a:r>
              <a:rPr lang="en-US" sz="1050" b="0" i="0" u="none" strike="noStrike" baseline="0" dirty="0">
                <a:latin typeface="Arial" panose="020B0604020202020204" pitchFamily="34" charset="0"/>
              </a:rPr>
              <a:t> </a:t>
            </a:r>
            <a:r>
              <a:rPr lang="en-US" sz="1050" b="1" i="0" u="none" strike="noStrike" baseline="0" dirty="0">
                <a:latin typeface="Arial" panose="020B0604020202020204" pitchFamily="34" charset="0"/>
              </a:rPr>
              <a:t>(B) </a:t>
            </a:r>
            <a:r>
              <a:rPr lang="en-US" sz="1050" b="0" i="0" u="none" strike="noStrike" baseline="0" dirty="0">
                <a:latin typeface="Arial" panose="020B0604020202020204" pitchFamily="34" charset="0"/>
              </a:rPr>
              <a:t>views of a myelogram from a </a:t>
            </a:r>
            <a:r>
              <a:rPr lang="en-US" sz="1050" b="1" i="0" u="none" strike="noStrike" baseline="0" dirty="0">
                <a:latin typeface="Arial" panose="020B0604020202020204" pitchFamily="34" charset="0"/>
              </a:rPr>
              <a:t>10</a:t>
            </a:r>
            <a:r>
              <a:rPr lang="en-US" sz="1050" b="0" i="0" u="none" strike="noStrike" baseline="0" dirty="0">
                <a:latin typeface="Arial" panose="020B0604020202020204" pitchFamily="34" charset="0"/>
              </a:rPr>
              <a:t>-month-old Akita with</a:t>
            </a:r>
            <a:r>
              <a:rPr lang="tr-TR" sz="1050" b="0" i="0" u="none" strike="noStrike" baseline="0" dirty="0">
                <a:latin typeface="Arial" panose="020B0604020202020204" pitchFamily="34" charset="0"/>
              </a:rPr>
              <a:t> </a:t>
            </a:r>
            <a:r>
              <a:rPr lang="en-US" sz="1050" b="0" i="0" u="none" strike="noStrike" baseline="0" dirty="0">
                <a:latin typeface="Arial" panose="020B0604020202020204" pitchFamily="34" charset="0"/>
              </a:rPr>
              <a:t>progressive hypermetria of all four limbs and mild paraparesis. A well-defined, bulbous</a:t>
            </a:r>
            <a:r>
              <a:rPr lang="tr-TR" sz="1050" b="0" i="0" u="none" strike="noStrike" baseline="0" dirty="0">
                <a:latin typeface="Arial" panose="020B0604020202020204" pitchFamily="34" charset="0"/>
              </a:rPr>
              <a:t> </a:t>
            </a:r>
            <a:r>
              <a:rPr lang="en-US" sz="1050" b="0" i="0" u="none" strike="noStrike" baseline="0" dirty="0">
                <a:latin typeface="Arial" panose="020B0604020202020204" pitchFamily="34" charset="0"/>
              </a:rPr>
              <a:t>dilation of the dorsal subarachnoid space communicating with the rest of the subarachnoid</a:t>
            </a:r>
            <a:r>
              <a:rPr lang="tr-TR" sz="1050" b="0" i="0" u="none" strike="noStrike" baseline="0" dirty="0">
                <a:latin typeface="Arial" panose="020B0604020202020204" pitchFamily="34" charset="0"/>
              </a:rPr>
              <a:t> </a:t>
            </a:r>
            <a:r>
              <a:rPr lang="en-US" sz="1050" b="0" i="0" u="none" strike="noStrike" baseline="0" dirty="0">
                <a:latin typeface="Arial" panose="020B0604020202020204" pitchFamily="34" charset="0"/>
              </a:rPr>
              <a:t>space was present at C 2 - C 3 , suggesting an arachnoid cyst. Surgical exploration</a:t>
            </a:r>
            <a:r>
              <a:rPr lang="tr-TR" sz="1050" b="0" i="0" u="none" strike="noStrike" baseline="0" dirty="0">
                <a:latin typeface="Arial" panose="020B0604020202020204" pitchFamily="34" charset="0"/>
              </a:rPr>
              <a:t> </a:t>
            </a:r>
            <a:r>
              <a:rPr lang="en-US" sz="1050" b="0" i="0" u="none" strike="noStrike" baseline="0" dirty="0">
                <a:latin typeface="Arial" panose="020B0604020202020204" pitchFamily="34" charset="0"/>
              </a:rPr>
              <a:t>and marsupialization resulted in rapid and persistent (&gt;6 years) return to normal gait.</a:t>
            </a:r>
            <a:endParaRPr lang="tr-TR" sz="1050" dirty="0"/>
          </a:p>
        </p:txBody>
      </p:sp>
    </p:spTree>
    <p:extLst>
      <p:ext uri="{BB962C8B-B14F-4D97-AF65-F5344CB8AC3E}">
        <p14:creationId xmlns:p14="http://schemas.microsoft.com/office/powerpoint/2010/main" val="416271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E08AD18-9BA7-4BFE-9B95-2B309DED9641}"/>
              </a:ext>
            </a:extLst>
          </p:cNvPr>
          <p:cNvSpPr>
            <a:spLocks noGrp="1"/>
          </p:cNvSpPr>
          <p:nvPr>
            <p:ph idx="1"/>
          </p:nvPr>
        </p:nvSpPr>
        <p:spPr>
          <a:xfrm>
            <a:off x="305539" y="493975"/>
            <a:ext cx="8279167" cy="5880191"/>
          </a:xfrm>
        </p:spPr>
        <p:txBody>
          <a:bodyPr>
            <a:normAutofit fontScale="55000" lnSpcReduction="20000"/>
          </a:bodyPr>
          <a:lstStyle/>
          <a:p>
            <a:r>
              <a:rPr lang="tr-TR" b="1" dirty="0" err="1"/>
              <a:t>Degenerative</a:t>
            </a:r>
            <a:r>
              <a:rPr lang="tr-TR" b="1" dirty="0"/>
              <a:t> </a:t>
            </a:r>
            <a:r>
              <a:rPr lang="tr-TR" b="1" dirty="0" err="1"/>
              <a:t>Myelopathy</a:t>
            </a:r>
            <a:endParaRPr lang="tr-TR" b="1" dirty="0"/>
          </a:p>
          <a:p>
            <a:r>
              <a:rPr lang="en-US" dirty="0"/>
              <a:t>A degenerative disorder of the spinal cord white matter characterized</a:t>
            </a:r>
            <a:r>
              <a:rPr lang="tr-TR" dirty="0"/>
              <a:t> </a:t>
            </a:r>
            <a:r>
              <a:rPr lang="en-US" dirty="0"/>
              <a:t>by widespread myelin and axon loss occurs most</a:t>
            </a:r>
            <a:r>
              <a:rPr lang="tr-TR" dirty="0"/>
              <a:t> </a:t>
            </a:r>
            <a:r>
              <a:rPr lang="en-US" dirty="0"/>
              <a:t>often in aging German Shepherd Dogs and the Pembroke</a:t>
            </a:r>
            <a:r>
              <a:rPr lang="tr-TR" dirty="0"/>
              <a:t> </a:t>
            </a:r>
            <a:r>
              <a:rPr lang="en-US" dirty="0"/>
              <a:t>Welsh Corgi. D M has been recognized </a:t>
            </a:r>
            <a:r>
              <a:rPr lang="en-US" dirty="0" err="1"/>
              <a:t>i</a:t>
            </a:r>
            <a:r>
              <a:rPr lang="en-US" dirty="0"/>
              <a:t> n dogs from 5 to 14</a:t>
            </a:r>
            <a:r>
              <a:rPr lang="tr-TR" dirty="0"/>
              <a:t> </a:t>
            </a:r>
            <a:r>
              <a:rPr lang="en-US" dirty="0"/>
              <a:t>years of age and has rarely been seen in old dogs of other</a:t>
            </a:r>
            <a:r>
              <a:rPr lang="tr-TR" dirty="0"/>
              <a:t> </a:t>
            </a:r>
            <a:r>
              <a:rPr lang="en-US" dirty="0"/>
              <a:t>large breeds, in young German Shepherd Dogs, and </a:t>
            </a:r>
            <a:r>
              <a:rPr lang="en-US" dirty="0" err="1"/>
              <a:t>i</a:t>
            </a:r>
            <a:r>
              <a:rPr lang="en-US" dirty="0"/>
              <a:t> n cats.</a:t>
            </a:r>
            <a:r>
              <a:rPr lang="tr-TR" dirty="0"/>
              <a:t> </a:t>
            </a:r>
            <a:r>
              <a:rPr lang="en-US" dirty="0"/>
              <a:t>A DM-like disorder has also been identified </a:t>
            </a:r>
            <a:r>
              <a:rPr lang="en-US" dirty="0" err="1"/>
              <a:t>i</a:t>
            </a:r>
            <a:r>
              <a:rPr lang="en-US" dirty="0"/>
              <a:t> n the Pembroke</a:t>
            </a:r>
            <a:r>
              <a:rPr lang="tr-TR" dirty="0"/>
              <a:t> </a:t>
            </a:r>
            <a:r>
              <a:rPr lang="en-US" dirty="0"/>
              <a:t>Welsh Corgi. The thoracic and thoracolumbar spinal cord</a:t>
            </a:r>
            <a:r>
              <a:rPr lang="tr-TR" dirty="0"/>
              <a:t> </a:t>
            </a:r>
            <a:r>
              <a:rPr lang="en-US" dirty="0"/>
              <a:t>segments are most severely affected in all affected breeds; thus</a:t>
            </a:r>
            <a:r>
              <a:rPr lang="tr-TR" dirty="0"/>
              <a:t> </a:t>
            </a:r>
            <a:r>
              <a:rPr lang="en-US" dirty="0"/>
              <a:t>the neurologic findings suggest a lesion between T3 and L3.</a:t>
            </a:r>
            <a:endParaRPr lang="tr-TR" dirty="0"/>
          </a:p>
          <a:p>
            <a:r>
              <a:rPr lang="tr-TR" b="1" dirty="0" err="1"/>
              <a:t>Cauda</a:t>
            </a:r>
            <a:r>
              <a:rPr lang="tr-TR" b="1" dirty="0"/>
              <a:t> </a:t>
            </a:r>
            <a:r>
              <a:rPr lang="tr-TR" b="1" dirty="0" err="1"/>
              <a:t>Equina</a:t>
            </a:r>
            <a:r>
              <a:rPr lang="tr-TR" b="1" dirty="0"/>
              <a:t> </a:t>
            </a:r>
            <a:r>
              <a:rPr lang="tr-TR" b="1" dirty="0" err="1"/>
              <a:t>Syndrome</a:t>
            </a:r>
            <a:endParaRPr lang="tr-TR" b="1" dirty="0"/>
          </a:p>
          <a:p>
            <a:r>
              <a:rPr lang="en-US" dirty="0"/>
              <a:t>In dogs the last three lumbar spinal cord segments (L5, L6,</a:t>
            </a:r>
            <a:r>
              <a:rPr lang="tr-TR" dirty="0"/>
              <a:t> </a:t>
            </a:r>
            <a:r>
              <a:rPr lang="en-US" dirty="0"/>
              <a:t>L7) are within the fourth lumbar vertebra, the sacral segments (S1, S2, S3) are within the body of the fifth lumbar</a:t>
            </a:r>
            <a:r>
              <a:rPr lang="tr-TR" dirty="0"/>
              <a:t> </a:t>
            </a:r>
            <a:r>
              <a:rPr lang="en-US" dirty="0"/>
              <a:t>vertebra, and the coccygeal segments are within the sixth</a:t>
            </a:r>
            <a:r>
              <a:rPr lang="tr-TR" dirty="0"/>
              <a:t> </a:t>
            </a:r>
            <a:r>
              <a:rPr lang="en-US" dirty="0"/>
              <a:t>lumbar vertebra. Nerve roots from these lumbar, sacral, and</a:t>
            </a:r>
            <a:r>
              <a:rPr lang="tr-TR" dirty="0"/>
              <a:t> </a:t>
            </a:r>
            <a:r>
              <a:rPr lang="en-US" dirty="0"/>
              <a:t>coccygeal segments of the spinal cord exit the spinal canal</a:t>
            </a:r>
            <a:r>
              <a:rPr lang="tr-TR" dirty="0"/>
              <a:t> </a:t>
            </a:r>
            <a:r>
              <a:rPr lang="en-US" dirty="0"/>
              <a:t>through the intervertebral foramina caudal to the vertebrae</a:t>
            </a:r>
            <a:r>
              <a:rPr lang="tr-TR" dirty="0"/>
              <a:t> </a:t>
            </a:r>
            <a:r>
              <a:rPr lang="en-US" dirty="0"/>
              <a:t>with the same number; thus they must course a considerable</a:t>
            </a:r>
            <a:r>
              <a:rPr lang="tr-TR" dirty="0"/>
              <a:t> </a:t>
            </a:r>
            <a:r>
              <a:rPr lang="en-US" dirty="0"/>
              <a:t>distance within the vertebral canal caudal to the point of</a:t>
            </a:r>
            <a:r>
              <a:rPr lang="tr-TR" dirty="0"/>
              <a:t> </a:t>
            </a:r>
            <a:r>
              <a:rPr lang="en-US" dirty="0"/>
              <a:t>termination of the spinal cord (Fig. 70-19). This collection</a:t>
            </a:r>
            <a:r>
              <a:rPr lang="tr-TR" dirty="0"/>
              <a:t> </a:t>
            </a:r>
            <a:r>
              <a:rPr lang="en-US" dirty="0"/>
              <a:t>of nerve roots descending in the vertebral canal is termed</a:t>
            </a:r>
            <a:r>
              <a:rPr lang="tr-TR" dirty="0"/>
              <a:t> </a:t>
            </a:r>
            <a:r>
              <a:rPr lang="tr-TR" dirty="0" err="1"/>
              <a:t>the</a:t>
            </a:r>
            <a:r>
              <a:rPr lang="tr-TR" dirty="0"/>
              <a:t> </a:t>
            </a:r>
            <a:r>
              <a:rPr lang="tr-TR" i="1" dirty="0" err="1"/>
              <a:t>cauda</a:t>
            </a:r>
            <a:r>
              <a:rPr lang="tr-TR" i="1" dirty="0"/>
              <a:t> </a:t>
            </a:r>
            <a:r>
              <a:rPr lang="tr-TR" i="1" dirty="0" err="1"/>
              <a:t>equina</a:t>
            </a:r>
            <a:r>
              <a:rPr lang="tr-TR" i="1" dirty="0"/>
              <a:t>.</a:t>
            </a:r>
          </a:p>
          <a:p>
            <a:r>
              <a:rPr lang="tr-TR" b="1" dirty="0" err="1"/>
              <a:t>Cervical</a:t>
            </a:r>
            <a:r>
              <a:rPr lang="tr-TR" b="1" dirty="0"/>
              <a:t> </a:t>
            </a:r>
            <a:r>
              <a:rPr lang="tr-TR" b="1" dirty="0" err="1"/>
              <a:t>Spondylomyelopathy</a:t>
            </a:r>
            <a:r>
              <a:rPr lang="tr-TR" b="1" dirty="0"/>
              <a:t> (</a:t>
            </a:r>
            <a:r>
              <a:rPr lang="tr-TR" b="1" dirty="0" err="1"/>
              <a:t>Wobbler</a:t>
            </a:r>
            <a:r>
              <a:rPr lang="tr-TR" b="1" dirty="0"/>
              <a:t> </a:t>
            </a:r>
            <a:r>
              <a:rPr lang="tr-TR" b="1" dirty="0" err="1"/>
              <a:t>Syndrome</a:t>
            </a:r>
            <a:r>
              <a:rPr lang="tr-TR" b="1" dirty="0"/>
              <a:t>)</a:t>
            </a:r>
          </a:p>
          <a:p>
            <a:r>
              <a:rPr lang="en-US" i="1" dirty="0"/>
              <a:t>Cervical </a:t>
            </a:r>
            <a:r>
              <a:rPr lang="en-US" i="1" dirty="0" err="1"/>
              <a:t>spondylomyelopathy</a:t>
            </a:r>
            <a:r>
              <a:rPr lang="en-US" i="1" dirty="0"/>
              <a:t> (CSM), </a:t>
            </a:r>
            <a:r>
              <a:rPr lang="en-US" dirty="0"/>
              <a:t>or </a:t>
            </a:r>
            <a:r>
              <a:rPr lang="en-US" i="1" dirty="0"/>
              <a:t>canine wobbler syndrome,</a:t>
            </a:r>
            <a:r>
              <a:rPr lang="tr-TR" i="1" dirty="0"/>
              <a:t> </a:t>
            </a:r>
            <a:r>
              <a:rPr lang="en-US" dirty="0"/>
              <a:t>is a term used to describe caudal cervical spinal</a:t>
            </a:r>
            <a:r>
              <a:rPr lang="tr-TR" dirty="0"/>
              <a:t> </a:t>
            </a:r>
            <a:r>
              <a:rPr lang="en-US" dirty="0"/>
              <a:t>cord and nerve root compression in large-breed dogs that</a:t>
            </a:r>
            <a:r>
              <a:rPr lang="tr-TR" dirty="0"/>
              <a:t> </a:t>
            </a:r>
            <a:r>
              <a:rPr lang="en-US" dirty="0"/>
              <a:t>occurs secondary to developmental malformations, instability,</a:t>
            </a:r>
            <a:r>
              <a:rPr lang="tr-TR" dirty="0"/>
              <a:t> </a:t>
            </a:r>
            <a:r>
              <a:rPr lang="en-US" dirty="0"/>
              <a:t>or instability-associated changes in the spinal canal. Vertebral</a:t>
            </a:r>
            <a:r>
              <a:rPr lang="tr-TR" dirty="0"/>
              <a:t> </a:t>
            </a:r>
            <a:r>
              <a:rPr lang="en-US" dirty="0"/>
              <a:t>canal narrowing can be the result of malformed</a:t>
            </a:r>
            <a:r>
              <a:rPr lang="tr-TR" dirty="0"/>
              <a:t> </a:t>
            </a:r>
            <a:r>
              <a:rPr lang="en-US" dirty="0"/>
              <a:t>vertebral laminae, hypertrophy of the ligamentum flavum,</a:t>
            </a:r>
            <a:r>
              <a:rPr lang="tr-TR" dirty="0"/>
              <a:t> </a:t>
            </a:r>
            <a:r>
              <a:rPr lang="fr-FR" dirty="0" err="1"/>
              <a:t>articular</a:t>
            </a:r>
            <a:r>
              <a:rPr lang="fr-FR" dirty="0"/>
              <a:t> </a:t>
            </a:r>
            <a:r>
              <a:rPr lang="fr-FR" dirty="0" err="1"/>
              <a:t>facet</a:t>
            </a:r>
            <a:r>
              <a:rPr lang="fr-FR" dirty="0"/>
              <a:t> </a:t>
            </a:r>
            <a:r>
              <a:rPr lang="fr-FR" dirty="0" err="1"/>
              <a:t>enlargement</a:t>
            </a:r>
            <a:r>
              <a:rPr lang="fr-FR" dirty="0"/>
              <a:t>, </a:t>
            </a:r>
            <a:r>
              <a:rPr lang="fr-FR" dirty="0" err="1"/>
              <a:t>periarticular</a:t>
            </a:r>
            <a:r>
              <a:rPr lang="fr-FR" dirty="0"/>
              <a:t> soft tissue </a:t>
            </a:r>
            <a:r>
              <a:rPr lang="fr-FR" dirty="0" err="1"/>
              <a:t>hypertrophy</a:t>
            </a:r>
            <a:r>
              <a:rPr lang="fr-FR" dirty="0"/>
              <a:t>,</a:t>
            </a:r>
            <a:r>
              <a:rPr lang="tr-TR" dirty="0"/>
              <a:t> </a:t>
            </a:r>
            <a:r>
              <a:rPr lang="en-US" dirty="0"/>
              <a:t>or a combination of these. In addition, changes</a:t>
            </a:r>
            <a:r>
              <a:rPr lang="tr-TR" dirty="0"/>
              <a:t> </a:t>
            </a:r>
            <a:r>
              <a:rPr lang="en-US" dirty="0"/>
              <a:t>in the vertebral body and end plates can result in instability</a:t>
            </a:r>
            <a:r>
              <a:rPr lang="tr-TR" dirty="0"/>
              <a:t> </a:t>
            </a:r>
            <a:r>
              <a:rPr lang="en-US" dirty="0"/>
              <a:t>that leads to intervertebral disk failure and the development</a:t>
            </a:r>
            <a:r>
              <a:rPr lang="tr-TR" dirty="0"/>
              <a:t> </a:t>
            </a:r>
            <a:r>
              <a:rPr lang="en-US" dirty="0"/>
              <a:t>of type II disk protrusions or occasionally type I disk</a:t>
            </a:r>
            <a:r>
              <a:rPr lang="tr-TR" dirty="0"/>
              <a:t> </a:t>
            </a:r>
            <a:r>
              <a:rPr lang="tr-TR" dirty="0" err="1"/>
              <a:t>herniation</a:t>
            </a:r>
            <a:r>
              <a:rPr lang="tr-TR" dirty="0"/>
              <a:t>.</a:t>
            </a:r>
          </a:p>
        </p:txBody>
      </p:sp>
      <p:pic>
        <p:nvPicPr>
          <p:cNvPr id="4" name="Resim 3">
            <a:extLst>
              <a:ext uri="{FF2B5EF4-FFF2-40B4-BE49-F238E27FC236}">
                <a16:creationId xmlns:a16="http://schemas.microsoft.com/office/drawing/2014/main" id="{18F9C2B7-6007-4650-97EA-176EA9222699}"/>
              </a:ext>
            </a:extLst>
          </p:cNvPr>
          <p:cNvPicPr>
            <a:picLocks noChangeAspect="1"/>
          </p:cNvPicPr>
          <p:nvPr/>
        </p:nvPicPr>
        <p:blipFill>
          <a:blip r:embed="rId2"/>
          <a:stretch>
            <a:fillRect/>
          </a:stretch>
        </p:blipFill>
        <p:spPr>
          <a:xfrm>
            <a:off x="8970656" y="83172"/>
            <a:ext cx="3221344" cy="4142599"/>
          </a:xfrm>
          <a:prstGeom prst="rect">
            <a:avLst/>
          </a:prstGeom>
        </p:spPr>
      </p:pic>
      <p:sp>
        <p:nvSpPr>
          <p:cNvPr id="5" name="Dikdörtgen 4">
            <a:extLst>
              <a:ext uri="{FF2B5EF4-FFF2-40B4-BE49-F238E27FC236}">
                <a16:creationId xmlns:a16="http://schemas.microsoft.com/office/drawing/2014/main" id="{9D6122DB-6AA7-4660-862A-727CB7242C24}"/>
              </a:ext>
            </a:extLst>
          </p:cNvPr>
          <p:cNvSpPr/>
          <p:nvPr/>
        </p:nvSpPr>
        <p:spPr>
          <a:xfrm>
            <a:off x="9144625" y="4414427"/>
            <a:ext cx="2873406" cy="707886"/>
          </a:xfrm>
          <a:prstGeom prst="rect">
            <a:avLst/>
          </a:prstGeom>
        </p:spPr>
        <p:txBody>
          <a:bodyPr wrap="square">
            <a:spAutoFit/>
          </a:bodyPr>
          <a:lstStyle/>
          <a:p>
            <a:r>
              <a:rPr lang="en-US" sz="1000" b="0" i="0" u="none" strike="noStrike" baseline="0" dirty="0">
                <a:latin typeface="Arial" panose="020B0604020202020204" pitchFamily="34" charset="0"/>
              </a:rPr>
              <a:t>Dogs affected by c a u d a equina syndrome will often</a:t>
            </a:r>
            <a:r>
              <a:rPr lang="tr-TR" sz="1000" b="0" i="0" u="none" strike="noStrike" baseline="0" dirty="0">
                <a:latin typeface="Arial" panose="020B0604020202020204" pitchFamily="34" charset="0"/>
              </a:rPr>
              <a:t> </a:t>
            </a:r>
            <a:r>
              <a:rPr lang="en-US" sz="1000" b="0" i="0" u="none" strike="noStrike" baseline="0" dirty="0">
                <a:latin typeface="Arial" panose="020B0604020202020204" pitchFamily="34" charset="0"/>
              </a:rPr>
              <a:t>experience pain upon </a:t>
            </a:r>
            <a:r>
              <a:rPr lang="en-US" sz="1000" b="1" i="0" u="none" strike="noStrike" baseline="0" dirty="0">
                <a:latin typeface="Arial" panose="020B0604020202020204" pitchFamily="34" charset="0"/>
              </a:rPr>
              <a:t>(A) </a:t>
            </a:r>
            <a:r>
              <a:rPr lang="en-US" sz="1000" b="0" i="0" u="none" strike="noStrike" baseline="0" dirty="0">
                <a:latin typeface="Arial" panose="020B0604020202020204" pitchFamily="34" charset="0"/>
              </a:rPr>
              <a:t>deep palpation of the dorsal</a:t>
            </a:r>
            <a:r>
              <a:rPr lang="tr-TR" sz="1000" b="0" i="0" u="none" strike="noStrike" baseline="0" dirty="0">
                <a:latin typeface="Arial" panose="020B0604020202020204" pitchFamily="34" charset="0"/>
              </a:rPr>
              <a:t> </a:t>
            </a:r>
            <a:r>
              <a:rPr lang="en-US" sz="1000" b="0" i="0" u="none" strike="noStrike" baseline="0" dirty="0">
                <a:latin typeface="Arial" panose="020B0604020202020204" pitchFamily="34" charset="0"/>
              </a:rPr>
              <a:t>sacrum and </a:t>
            </a:r>
            <a:r>
              <a:rPr lang="en-US" sz="1000" b="1" i="0" u="none" strike="noStrike" baseline="0" dirty="0">
                <a:latin typeface="Arial" panose="020B0604020202020204" pitchFamily="34" charset="0"/>
              </a:rPr>
              <a:t>(B) </a:t>
            </a:r>
            <a:r>
              <a:rPr lang="en-US" sz="1000" b="0" i="0" u="none" strike="noStrike" baseline="0" dirty="0">
                <a:latin typeface="Arial" panose="020B0604020202020204" pitchFamily="34" charset="0"/>
              </a:rPr>
              <a:t>dorsiflexion of the tail.</a:t>
            </a:r>
            <a:endParaRPr lang="tr-TR" sz="1000" dirty="0"/>
          </a:p>
        </p:txBody>
      </p:sp>
    </p:spTree>
    <p:extLst>
      <p:ext uri="{BB962C8B-B14F-4D97-AF65-F5344CB8AC3E}">
        <p14:creationId xmlns:p14="http://schemas.microsoft.com/office/powerpoint/2010/main" val="3284523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912B07B-981A-43EC-AA70-25F318A38A18}"/>
              </a:ext>
            </a:extLst>
          </p:cNvPr>
          <p:cNvSpPr>
            <a:spLocks noGrp="1"/>
          </p:cNvSpPr>
          <p:nvPr>
            <p:ph idx="1"/>
          </p:nvPr>
        </p:nvSpPr>
        <p:spPr>
          <a:xfrm>
            <a:off x="394315" y="300569"/>
            <a:ext cx="11244309" cy="6256862"/>
          </a:xfrm>
        </p:spPr>
        <p:txBody>
          <a:bodyPr>
            <a:normAutofit fontScale="70000" lnSpcReduction="20000"/>
          </a:bodyPr>
          <a:lstStyle/>
          <a:p>
            <a:r>
              <a:rPr lang="tr-TR" b="1" dirty="0"/>
              <a:t>PROGRESSIVE DISORDERS IN YOUNG ANIMALS</a:t>
            </a:r>
          </a:p>
          <a:p>
            <a:r>
              <a:rPr lang="tr-TR" b="1" dirty="0" err="1"/>
              <a:t>Breed-Associated</a:t>
            </a:r>
            <a:r>
              <a:rPr lang="tr-TR" b="1" dirty="0"/>
              <a:t> </a:t>
            </a:r>
            <a:r>
              <a:rPr lang="tr-TR" b="1" dirty="0" err="1"/>
              <a:t>Neuronal</a:t>
            </a:r>
            <a:r>
              <a:rPr lang="tr-TR" b="1" dirty="0"/>
              <a:t> </a:t>
            </a:r>
            <a:r>
              <a:rPr lang="tr-TR" b="1" dirty="0" err="1"/>
              <a:t>Abiotrophies</a:t>
            </a:r>
            <a:r>
              <a:rPr lang="tr-TR" b="1" dirty="0"/>
              <a:t> </a:t>
            </a:r>
            <a:r>
              <a:rPr lang="tr-TR" b="1" dirty="0" err="1"/>
              <a:t>and</a:t>
            </a:r>
            <a:r>
              <a:rPr lang="tr-TR" b="1" dirty="0"/>
              <a:t> </a:t>
            </a:r>
            <a:r>
              <a:rPr lang="tr-TR" b="1" dirty="0" err="1"/>
              <a:t>Degenerations</a:t>
            </a:r>
            <a:endParaRPr lang="tr-TR" b="1" dirty="0"/>
          </a:p>
          <a:p>
            <a:r>
              <a:rPr lang="en-US" dirty="0"/>
              <a:t>Neuronal </a:t>
            </a:r>
            <a:r>
              <a:rPr lang="en-US" dirty="0" err="1"/>
              <a:t>abiotrophies</a:t>
            </a:r>
            <a:r>
              <a:rPr lang="en-US" dirty="0"/>
              <a:t> and degenerative disorders have been</a:t>
            </a:r>
            <a:r>
              <a:rPr lang="tr-TR" dirty="0"/>
              <a:t> </a:t>
            </a:r>
            <a:r>
              <a:rPr lang="en-US" dirty="0"/>
              <a:t>recognized in many breeds of dogs. Progressive neurologic</a:t>
            </a:r>
            <a:r>
              <a:rPr lang="tr-TR" dirty="0"/>
              <a:t> </a:t>
            </a:r>
            <a:r>
              <a:rPr lang="en-US" dirty="0"/>
              <a:t>dysfunction usually begins early in life. In disorders affecting</a:t>
            </a:r>
            <a:r>
              <a:rPr lang="tr-TR" dirty="0"/>
              <a:t> </a:t>
            </a:r>
            <a:r>
              <a:rPr lang="en-US" dirty="0"/>
              <a:t>the entire spinal cord, clinical signs involving the rear limbs</a:t>
            </a:r>
            <a:r>
              <a:rPr lang="tr-TR" dirty="0"/>
              <a:t> </a:t>
            </a:r>
            <a:r>
              <a:rPr lang="en-US" dirty="0"/>
              <a:t>are often noted early in the course of disease with progression</a:t>
            </a:r>
            <a:r>
              <a:rPr lang="tr-TR" dirty="0"/>
              <a:t> </a:t>
            </a:r>
            <a:r>
              <a:rPr lang="en-US" dirty="0"/>
              <a:t>to </a:t>
            </a:r>
            <a:r>
              <a:rPr lang="en-US" dirty="0" err="1"/>
              <a:t>tetraparesis</a:t>
            </a:r>
            <a:r>
              <a:rPr lang="en-US" dirty="0"/>
              <a:t>. Disorders that primarily affect White</a:t>
            </a:r>
            <a:r>
              <a:rPr lang="tr-TR" dirty="0"/>
              <a:t> </a:t>
            </a:r>
            <a:r>
              <a:rPr lang="en-US" dirty="0"/>
              <a:t>matter and result in UMN signs are most often seen in</a:t>
            </a:r>
            <a:r>
              <a:rPr lang="tr-TR" dirty="0"/>
              <a:t> </a:t>
            </a:r>
            <a:r>
              <a:rPr lang="en-US" dirty="0"/>
              <a:t>Rottweilers, Afghan Hounds, Dalmatians, and Jack Russell</a:t>
            </a:r>
            <a:r>
              <a:rPr lang="tr-TR" dirty="0"/>
              <a:t> </a:t>
            </a:r>
            <a:r>
              <a:rPr lang="en-US" dirty="0"/>
              <a:t>Terriers. Disorders primarily affecting gray matter and</a:t>
            </a:r>
            <a:r>
              <a:rPr lang="tr-TR" dirty="0"/>
              <a:t> </a:t>
            </a:r>
            <a:r>
              <a:rPr lang="en-US" dirty="0"/>
              <a:t>causing LMN signs are seen in Alaskan Malamutes, Boxers,</a:t>
            </a:r>
            <a:r>
              <a:rPr lang="tr-TR" dirty="0"/>
              <a:t> </a:t>
            </a:r>
            <a:r>
              <a:rPr lang="en-US" dirty="0"/>
              <a:t>Brittany Spaniels, German Shepherd Dogs, English Pointers,</a:t>
            </a:r>
            <a:r>
              <a:rPr lang="tr-TR" dirty="0"/>
              <a:t> </a:t>
            </a:r>
            <a:r>
              <a:rPr lang="tr-TR" dirty="0" err="1"/>
              <a:t>and</a:t>
            </a:r>
            <a:r>
              <a:rPr lang="tr-TR" dirty="0"/>
              <a:t> Maine </a:t>
            </a:r>
            <a:r>
              <a:rPr lang="tr-TR" dirty="0" err="1"/>
              <a:t>Coon</a:t>
            </a:r>
            <a:r>
              <a:rPr lang="tr-TR" dirty="0"/>
              <a:t> </a:t>
            </a:r>
            <a:r>
              <a:rPr lang="tr-TR" dirty="0" err="1"/>
              <a:t>Cats</a:t>
            </a:r>
            <a:r>
              <a:rPr lang="tr-TR" dirty="0"/>
              <a:t>.</a:t>
            </a:r>
          </a:p>
          <a:p>
            <a:r>
              <a:rPr lang="tr-TR" b="1" dirty="0" err="1"/>
              <a:t>Metabolic</a:t>
            </a:r>
            <a:r>
              <a:rPr lang="tr-TR" b="1" dirty="0"/>
              <a:t> Storage </a:t>
            </a:r>
            <a:r>
              <a:rPr lang="tr-TR" b="1" dirty="0" err="1"/>
              <a:t>Diseases</a:t>
            </a:r>
            <a:endParaRPr lang="tr-TR" b="1" dirty="0"/>
          </a:p>
          <a:p>
            <a:r>
              <a:rPr lang="en-US" dirty="0"/>
              <a:t>A large group of rare disorders, characterized pathologically</a:t>
            </a:r>
            <a:r>
              <a:rPr lang="tr-TR" dirty="0"/>
              <a:t> </a:t>
            </a:r>
            <a:r>
              <a:rPr lang="en-US" dirty="0"/>
              <a:t>by the accumulation of metabolic products in cells caused</a:t>
            </a:r>
            <a:r>
              <a:rPr lang="tr-TR" dirty="0"/>
              <a:t> </a:t>
            </a:r>
            <a:r>
              <a:rPr lang="en-US" dirty="0"/>
              <a:t>by a genetically based enzyme deficiency, may result in signs</a:t>
            </a:r>
            <a:r>
              <a:rPr lang="tr-TR" dirty="0"/>
              <a:t> </a:t>
            </a:r>
            <a:r>
              <a:rPr lang="en-US" dirty="0"/>
              <a:t>of spinal cord dysfunction. The enzyme deficiency itself or</a:t>
            </a:r>
            <a:r>
              <a:rPr lang="tr-TR" dirty="0"/>
              <a:t> </a:t>
            </a:r>
            <a:r>
              <a:rPr lang="en-US" dirty="0"/>
              <a:t>the accumulation of the metabolic intermediates within cells</a:t>
            </a:r>
            <a:r>
              <a:rPr lang="tr-TR" dirty="0"/>
              <a:t> </a:t>
            </a:r>
            <a:r>
              <a:rPr lang="en-US" dirty="0"/>
              <a:t>causes a gradual progression of neurologic signs. Spinal signs</a:t>
            </a:r>
            <a:r>
              <a:rPr lang="tr-TR" dirty="0"/>
              <a:t> </a:t>
            </a:r>
            <a:r>
              <a:rPr lang="en-US" dirty="0"/>
              <a:t>are usually UMN in nature, although peripheral nerve dysfunction</a:t>
            </a:r>
            <a:r>
              <a:rPr lang="tr-TR" dirty="0"/>
              <a:t> </a:t>
            </a:r>
            <a:r>
              <a:rPr lang="en-US" dirty="0"/>
              <a:t>may occur. Cortical signs (e.g., seizures) and cerebellar</a:t>
            </a:r>
            <a:r>
              <a:rPr lang="tr-TR" dirty="0"/>
              <a:t> </a:t>
            </a:r>
            <a:r>
              <a:rPr lang="en-US" dirty="0"/>
              <a:t>signs (e.g., hypermetria) are more common.</a:t>
            </a:r>
            <a:endParaRPr lang="tr-TR" dirty="0"/>
          </a:p>
          <a:p>
            <a:r>
              <a:rPr lang="tr-TR" b="1" dirty="0" err="1"/>
              <a:t>Atlantoaxial</a:t>
            </a:r>
            <a:r>
              <a:rPr lang="tr-TR" b="1" dirty="0"/>
              <a:t> </a:t>
            </a:r>
            <a:r>
              <a:rPr lang="tr-TR" b="1" dirty="0" err="1"/>
              <a:t>Instability</a:t>
            </a:r>
            <a:r>
              <a:rPr lang="tr-TR" b="1" dirty="0"/>
              <a:t> </a:t>
            </a:r>
            <a:r>
              <a:rPr lang="tr-TR" b="1" dirty="0" err="1"/>
              <a:t>and</a:t>
            </a:r>
            <a:r>
              <a:rPr lang="tr-TR" b="1" dirty="0"/>
              <a:t> </a:t>
            </a:r>
            <a:r>
              <a:rPr lang="tr-TR" b="1" dirty="0" err="1"/>
              <a:t>Luxation</a:t>
            </a:r>
            <a:endParaRPr lang="tr-TR" b="1" dirty="0"/>
          </a:p>
          <a:p>
            <a:r>
              <a:rPr lang="en-US" dirty="0"/>
              <a:t>Normally, the atlas (C1) and the axis (C2) are bound </a:t>
            </a:r>
            <a:r>
              <a:rPr lang="en-US" dirty="0" err="1"/>
              <a:t>togetherby</a:t>
            </a:r>
            <a:r>
              <a:rPr lang="en-US" dirty="0"/>
              <a:t> ligaments. The dens, a bony projection from the cranial</a:t>
            </a:r>
            <a:r>
              <a:rPr lang="tr-TR" dirty="0"/>
              <a:t> </a:t>
            </a:r>
            <a:r>
              <a:rPr lang="en-US" dirty="0"/>
              <a:t>aspect of the body of the axis, is held firmly against the floor</a:t>
            </a:r>
            <a:r>
              <a:rPr lang="tr-TR" dirty="0"/>
              <a:t> </a:t>
            </a:r>
            <a:r>
              <a:rPr lang="en-US" dirty="0"/>
              <a:t>of the atlas by the transverse ligament, maintaining alignment</a:t>
            </a:r>
            <a:r>
              <a:rPr lang="tr-TR" dirty="0"/>
              <a:t> </a:t>
            </a:r>
            <a:r>
              <a:rPr lang="en-US" dirty="0"/>
              <a:t>of these two vertebrae and integrity of the spinal canal.</a:t>
            </a:r>
            <a:r>
              <a:rPr lang="tr-TR" dirty="0"/>
              <a:t> </a:t>
            </a:r>
            <a:r>
              <a:rPr lang="en-US" dirty="0"/>
              <a:t>Malformation or absence of the dens leading to instability</a:t>
            </a:r>
            <a:r>
              <a:rPr lang="tr-TR" dirty="0"/>
              <a:t> </a:t>
            </a:r>
            <a:r>
              <a:rPr lang="en-US" dirty="0"/>
              <a:t>can be seen as a congenital defect in many small breeds</a:t>
            </a:r>
            <a:r>
              <a:rPr lang="tr-TR" dirty="0"/>
              <a:t> </a:t>
            </a:r>
            <a:r>
              <a:rPr lang="en-US" dirty="0"/>
              <a:t>of dogs, including the Yorkshire Terrier, Miniature or Toy</a:t>
            </a:r>
            <a:r>
              <a:rPr lang="tr-TR" dirty="0"/>
              <a:t> </a:t>
            </a:r>
            <a:r>
              <a:rPr lang="en-US" dirty="0"/>
              <a:t>Poodle, Chihuahua, Pomeranian, and Pekingese; it occurs</a:t>
            </a:r>
            <a:r>
              <a:rPr lang="tr-TR" dirty="0"/>
              <a:t> </a:t>
            </a:r>
            <a:r>
              <a:rPr lang="en-US" dirty="0"/>
              <a:t>rarely in large-breed dogs and in cats.</a:t>
            </a:r>
            <a:endParaRPr lang="tr-TR" dirty="0"/>
          </a:p>
        </p:txBody>
      </p:sp>
    </p:spTree>
    <p:extLst>
      <p:ext uri="{BB962C8B-B14F-4D97-AF65-F5344CB8AC3E}">
        <p14:creationId xmlns:p14="http://schemas.microsoft.com/office/powerpoint/2010/main" val="2606478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4FE9C6D-DEB4-4AC9-B957-FEFA5F22E799}"/>
              </a:ext>
            </a:extLst>
          </p:cNvPr>
          <p:cNvSpPr>
            <a:spLocks noGrp="1"/>
          </p:cNvSpPr>
          <p:nvPr>
            <p:ph idx="1"/>
          </p:nvPr>
        </p:nvSpPr>
        <p:spPr>
          <a:xfrm>
            <a:off x="509726" y="493975"/>
            <a:ext cx="10515600" cy="5676006"/>
          </a:xfrm>
        </p:spPr>
        <p:txBody>
          <a:bodyPr>
            <a:normAutofit fontScale="62500" lnSpcReduction="20000"/>
          </a:bodyPr>
          <a:lstStyle/>
          <a:p>
            <a:r>
              <a:rPr lang="tr-TR" b="1" dirty="0"/>
              <a:t>NONPROGRESSIVE DISORDERS IN YOUNG ANIMALS</a:t>
            </a:r>
          </a:p>
          <a:p>
            <a:r>
              <a:rPr lang="tr-TR" b="1" dirty="0" err="1"/>
              <a:t>Spina</a:t>
            </a:r>
            <a:r>
              <a:rPr lang="tr-TR" b="1" dirty="0"/>
              <a:t> </a:t>
            </a:r>
            <a:r>
              <a:rPr lang="tr-TR" b="1" dirty="0" err="1"/>
              <a:t>Bifida</a:t>
            </a:r>
            <a:endParaRPr lang="tr-TR" b="1" dirty="0"/>
          </a:p>
          <a:p>
            <a:r>
              <a:rPr lang="en-US" dirty="0"/>
              <a:t>Spina bifida results from embryonic failure of fusion of the</a:t>
            </a:r>
            <a:r>
              <a:rPr lang="tr-TR" dirty="0"/>
              <a:t> </a:t>
            </a:r>
            <a:r>
              <a:rPr lang="en-US" dirty="0"/>
              <a:t>two halves of the dorsal spinous processes of the vertebral</a:t>
            </a:r>
            <a:r>
              <a:rPr lang="tr-TR" dirty="0"/>
              <a:t> </a:t>
            </a:r>
            <a:r>
              <a:rPr lang="en-US" dirty="0"/>
              <a:t>arch. Although spina bifida may occur anywhere along the</a:t>
            </a:r>
            <a:r>
              <a:rPr lang="tr-TR" dirty="0"/>
              <a:t> </a:t>
            </a:r>
            <a:r>
              <a:rPr lang="en-US" dirty="0"/>
              <a:t>spinal canal, the caudal lumbar and lumbosacral region is</a:t>
            </a:r>
            <a:r>
              <a:rPr lang="tr-TR" dirty="0"/>
              <a:t> </a:t>
            </a:r>
            <a:r>
              <a:rPr lang="en-US" dirty="0"/>
              <a:t>most often affected. This malformation is most common in</a:t>
            </a:r>
            <a:r>
              <a:rPr lang="tr-TR" dirty="0"/>
              <a:t> </a:t>
            </a:r>
            <a:r>
              <a:rPr lang="en-US" dirty="0"/>
              <a:t>English Bulldogs and Manx cats. In the Manx cat the condition</a:t>
            </a:r>
            <a:r>
              <a:rPr lang="tr-TR" dirty="0"/>
              <a:t> </a:t>
            </a:r>
            <a:r>
              <a:rPr lang="en-US" dirty="0"/>
              <a:t>is an autosomal recessive trait and may be associated</a:t>
            </a:r>
            <a:r>
              <a:rPr lang="tr-TR" dirty="0"/>
              <a:t> </a:t>
            </a:r>
            <a:r>
              <a:rPr lang="en-US" dirty="0"/>
              <a:t>with caudal agenesis. Clinical signs are nonprogressive</a:t>
            </a:r>
            <a:r>
              <a:rPr lang="tr-TR" dirty="0"/>
              <a:t> </a:t>
            </a:r>
            <a:r>
              <a:rPr lang="en-US" dirty="0"/>
              <a:t>and present from birth, including rear limb LMN paresis,</a:t>
            </a:r>
            <a:r>
              <a:rPr lang="tr-TR" dirty="0"/>
              <a:t> </a:t>
            </a:r>
            <a:r>
              <a:rPr lang="en-US" dirty="0"/>
              <a:t>fecal and urinary incontinence, loss of perineal sensation,</a:t>
            </a:r>
            <a:r>
              <a:rPr lang="tr-TR" dirty="0"/>
              <a:t> </a:t>
            </a:r>
            <a:r>
              <a:rPr lang="en-US" dirty="0"/>
              <a:t>and decreased tone of the anal sphincter. No therapy is</a:t>
            </a:r>
            <a:r>
              <a:rPr lang="tr-TR" dirty="0"/>
              <a:t> </a:t>
            </a:r>
            <a:r>
              <a:rPr lang="tr-TR" dirty="0" err="1"/>
              <a:t>available</a:t>
            </a:r>
            <a:r>
              <a:rPr lang="tr-TR" dirty="0"/>
              <a:t>.</a:t>
            </a:r>
          </a:p>
          <a:p>
            <a:r>
              <a:rPr lang="tr-TR" b="1" dirty="0" err="1"/>
              <a:t>Spinal</a:t>
            </a:r>
            <a:r>
              <a:rPr lang="tr-TR" b="1" dirty="0"/>
              <a:t> </a:t>
            </a:r>
            <a:r>
              <a:rPr lang="tr-TR" b="1" dirty="0" err="1"/>
              <a:t>Dysraphism</a:t>
            </a:r>
            <a:endParaRPr lang="tr-TR" b="1" dirty="0"/>
          </a:p>
          <a:p>
            <a:r>
              <a:rPr lang="en-US" dirty="0"/>
              <a:t>Spinal dysraphism is an inherited congenital malformation</a:t>
            </a:r>
            <a:r>
              <a:rPr lang="tr-TR" dirty="0"/>
              <a:t> </a:t>
            </a:r>
            <a:r>
              <a:rPr lang="en-US" dirty="0"/>
              <a:t>of the spinal cord. It results from the abnormal development</a:t>
            </a:r>
            <a:r>
              <a:rPr lang="tr-TR" dirty="0"/>
              <a:t> </a:t>
            </a:r>
            <a:r>
              <a:rPr lang="en-US" dirty="0"/>
              <a:t>of the structures of the spinal cord along the central plane.</a:t>
            </a:r>
            <a:r>
              <a:rPr lang="tr-TR" dirty="0"/>
              <a:t> </a:t>
            </a:r>
            <a:r>
              <a:rPr lang="en-US" dirty="0"/>
              <a:t>The malformation includes a dilated or absent central canal,</a:t>
            </a:r>
            <a:r>
              <a:rPr lang="tr-TR" dirty="0"/>
              <a:t> </a:t>
            </a:r>
            <a:r>
              <a:rPr lang="en-US" dirty="0"/>
              <a:t>cavitation in the white matter, and the abnormal presence of</a:t>
            </a:r>
            <a:r>
              <a:rPr lang="tr-TR" dirty="0"/>
              <a:t> </a:t>
            </a:r>
            <a:r>
              <a:rPr lang="en-US" dirty="0"/>
              <a:t>ventral gray column cells across the median plane between</a:t>
            </a:r>
            <a:r>
              <a:rPr lang="tr-TR" dirty="0"/>
              <a:t> </a:t>
            </a:r>
            <a:r>
              <a:rPr lang="en-US" dirty="0"/>
              <a:t>the central canal and the ventral median fissure. Spinal dysraphism</a:t>
            </a:r>
            <a:r>
              <a:rPr lang="tr-TR" dirty="0"/>
              <a:t> </a:t>
            </a:r>
            <a:r>
              <a:rPr lang="en-US" dirty="0"/>
              <a:t>is recognized most commonly in </a:t>
            </a:r>
            <a:r>
              <a:rPr lang="en-US" dirty="0" err="1"/>
              <a:t>Weimaraners</a:t>
            </a:r>
            <a:r>
              <a:rPr lang="en-US" dirty="0"/>
              <a:t>,</a:t>
            </a:r>
            <a:r>
              <a:rPr lang="tr-TR" dirty="0"/>
              <a:t> </a:t>
            </a:r>
            <a:r>
              <a:rPr lang="en-US" dirty="0"/>
              <a:t>although other breeds are occasionally affected.</a:t>
            </a:r>
            <a:endParaRPr lang="tr-TR" dirty="0"/>
          </a:p>
          <a:p>
            <a:r>
              <a:rPr lang="tr-TR" b="1" dirty="0" err="1"/>
              <a:t>Syringomyelia</a:t>
            </a:r>
            <a:r>
              <a:rPr lang="tr-TR" b="1" dirty="0"/>
              <a:t>/</a:t>
            </a:r>
            <a:r>
              <a:rPr lang="tr-TR" b="1" dirty="0" err="1"/>
              <a:t>Hydromyelia</a:t>
            </a:r>
            <a:endParaRPr lang="tr-TR" b="1" dirty="0"/>
          </a:p>
          <a:p>
            <a:r>
              <a:rPr lang="en-US" dirty="0"/>
              <a:t>Cystic accumulations of fluid within the spinal cord causing</a:t>
            </a:r>
            <a:r>
              <a:rPr lang="tr-TR" dirty="0"/>
              <a:t> </a:t>
            </a:r>
            <a:r>
              <a:rPr lang="en-US" dirty="0"/>
              <a:t>compression of adjacent parenchyma are being recognized</a:t>
            </a:r>
            <a:r>
              <a:rPr lang="tr-TR" dirty="0"/>
              <a:t> </a:t>
            </a:r>
            <a:r>
              <a:rPr lang="en-US" dirty="0"/>
              <a:t>with increasing frequency as advanced diagnostic imaging</a:t>
            </a:r>
            <a:r>
              <a:rPr lang="tr-TR" dirty="0"/>
              <a:t> </a:t>
            </a:r>
            <a:r>
              <a:rPr lang="en-US" dirty="0"/>
              <a:t>techniques (i.e., CT, MRI) are used for neurologic diagnosis.</a:t>
            </a:r>
            <a:r>
              <a:rPr lang="tr-TR" dirty="0"/>
              <a:t> </a:t>
            </a:r>
            <a:r>
              <a:rPr lang="en-US" dirty="0"/>
              <a:t>Syringomyelia is the development of a CSF-filled cavity anywhere</a:t>
            </a:r>
            <a:r>
              <a:rPr lang="tr-TR" dirty="0"/>
              <a:t> </a:t>
            </a:r>
            <a:r>
              <a:rPr lang="en-US" dirty="0"/>
              <a:t>within the cord, and </a:t>
            </a:r>
            <a:r>
              <a:rPr lang="en-US" dirty="0" err="1"/>
              <a:t>hydromyelia</a:t>
            </a:r>
            <a:r>
              <a:rPr lang="en-US" dirty="0"/>
              <a:t> is the accumulation</a:t>
            </a:r>
            <a:r>
              <a:rPr lang="tr-TR" dirty="0"/>
              <a:t> </a:t>
            </a:r>
            <a:r>
              <a:rPr lang="en-US" dirty="0"/>
              <a:t>of excessive CSF within a dilated central canal. These disorders</a:t>
            </a:r>
            <a:r>
              <a:rPr lang="tr-TR" dirty="0"/>
              <a:t> </a:t>
            </a:r>
            <a:r>
              <a:rPr lang="en-US" dirty="0"/>
              <a:t>can develop as a result of altered CSF pressures within</a:t>
            </a:r>
            <a:r>
              <a:rPr lang="tr-TR" dirty="0"/>
              <a:t> </a:t>
            </a:r>
            <a:r>
              <a:rPr lang="en-US" dirty="0"/>
              <a:t>the spinal canal, a loss of spinal cord parenchyma, or secondarily</a:t>
            </a:r>
            <a:r>
              <a:rPr lang="tr-TR" dirty="0"/>
              <a:t> </a:t>
            </a:r>
            <a:r>
              <a:rPr lang="en-US" dirty="0"/>
              <a:t>to obstructed CSF flow caused by congenital malformations</a:t>
            </a:r>
            <a:r>
              <a:rPr lang="tr-TR" dirty="0"/>
              <a:t> </a:t>
            </a:r>
            <a:r>
              <a:rPr lang="en-US" dirty="0"/>
              <a:t>or inflammatory or neoplastic disorders.</a:t>
            </a:r>
            <a:endParaRPr lang="tr-TR" dirty="0"/>
          </a:p>
        </p:txBody>
      </p:sp>
    </p:spTree>
    <p:extLst>
      <p:ext uri="{BB962C8B-B14F-4D97-AF65-F5344CB8AC3E}">
        <p14:creationId xmlns:p14="http://schemas.microsoft.com/office/powerpoint/2010/main" val="2622072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9110CF-213B-494D-ADA1-7B790FECC9FA}"/>
              </a:ext>
            </a:extLst>
          </p:cNvPr>
          <p:cNvSpPr>
            <a:spLocks noGrp="1"/>
          </p:cNvSpPr>
          <p:nvPr>
            <p:ph type="title"/>
          </p:nvPr>
        </p:nvSpPr>
        <p:spPr/>
        <p:txBody>
          <a:bodyPr>
            <a:normAutofit/>
          </a:bodyPr>
          <a:lstStyle/>
          <a:p>
            <a:r>
              <a:rPr lang="tr-TR" b="1" dirty="0"/>
              <a:t>NON-INFECTIOUS INFLAMMATORY DISORDERS </a:t>
            </a:r>
            <a:r>
              <a:rPr lang="tr-TR" dirty="0"/>
              <a:t/>
            </a:r>
            <a:br>
              <a:rPr lang="tr-TR" dirty="0"/>
            </a:br>
            <a:endParaRPr lang="tr-TR" dirty="0"/>
          </a:p>
        </p:txBody>
      </p:sp>
      <p:graphicFrame>
        <p:nvGraphicFramePr>
          <p:cNvPr id="4" name="İçerik Yer Tutucusu 3">
            <a:extLst>
              <a:ext uri="{FF2B5EF4-FFF2-40B4-BE49-F238E27FC236}">
                <a16:creationId xmlns:a16="http://schemas.microsoft.com/office/drawing/2014/main" id="{030DADDF-B532-AE4F-97B3-780CD4E4A5E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4878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209800" y="188641"/>
            <a:ext cx="7772400" cy="1584176"/>
          </a:xfrm>
        </p:spPr>
        <p:txBody>
          <a:bodyPr/>
          <a:lstStyle/>
          <a:p>
            <a:r>
              <a:rPr lang="tr-TR" dirty="0"/>
              <a:t>Disorders of Peripheral Nerves and the Neuromuscular Junction</a:t>
            </a:r>
          </a:p>
        </p:txBody>
      </p:sp>
      <p:sp>
        <p:nvSpPr>
          <p:cNvPr id="3" name="Alt Başlık 2"/>
          <p:cNvSpPr>
            <a:spLocks noGrp="1"/>
          </p:cNvSpPr>
          <p:nvPr>
            <p:ph type="subTitle" idx="1"/>
          </p:nvPr>
        </p:nvSpPr>
        <p:spPr>
          <a:xfrm>
            <a:off x="6131140" y="5805264"/>
            <a:ext cx="3997308" cy="1097106"/>
          </a:xfrm>
        </p:spPr>
        <p:txBody>
          <a:bodyPr>
            <a:normAutofit fontScale="47500" lnSpcReduction="20000"/>
          </a:bodyPr>
          <a:lstStyle/>
          <a:p>
            <a:r>
              <a:rPr lang="tr-TR" dirty="0">
                <a:solidFill>
                  <a:schemeClr val="tx1"/>
                </a:solidFill>
              </a:rPr>
              <a:t>Presynaptic NMJ disorders that interfere with the release of ACh from the nerve terminal result in generalized LMN signs of weakness and hyporeflexia similar to disorders affecting peripheral nerves.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032" y="2132856"/>
            <a:ext cx="403244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2119924"/>
            <a:ext cx="4320288" cy="3613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145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i="1" dirty="0"/>
              <a:t>FOCAL NEUROPATHIES</a:t>
            </a:r>
          </a:p>
        </p:txBody>
      </p:sp>
      <p:sp>
        <p:nvSpPr>
          <p:cNvPr id="3" name="İçerik Yer Tutucusu 2"/>
          <p:cNvSpPr>
            <a:spLocks noGrp="1"/>
          </p:cNvSpPr>
          <p:nvPr>
            <p:ph idx="1"/>
          </p:nvPr>
        </p:nvSpPr>
        <p:spPr/>
        <p:txBody>
          <a:bodyPr>
            <a:normAutofit fontScale="55000" lnSpcReduction="20000"/>
          </a:bodyPr>
          <a:lstStyle/>
          <a:p>
            <a:r>
              <a:rPr lang="tr-TR" b="1" dirty="0"/>
              <a:t>TRAUMATIC NEUROPATHIES</a:t>
            </a:r>
          </a:p>
          <a:p>
            <a:r>
              <a:rPr lang="tr-TR" dirty="0"/>
              <a:t>They are common, result from mechanical blows, fractures, pressure, stretching, laceration, and the injection of agents into or adjacent to the nerve. Diagnosis is usually straightforward and is based on the history and clinical findings. Individual nerves or a group of adjacent nerves may be damaged. Traumatic radial nerve paralysis, complete avulsion of the entire brachial plexus, and sciatic nerve injury are most common in the dog and cat </a:t>
            </a:r>
          </a:p>
          <a:p>
            <a:r>
              <a:rPr lang="tr-TR" dirty="0"/>
              <a:t>When an animal is presented with a peripheral nerve injury, careful mapping and assessment of cutaneous sensation and motor function help determine the precise location of the injury</a:t>
            </a:r>
          </a:p>
          <a:p>
            <a:r>
              <a:rPr lang="tr-TR" dirty="0"/>
              <a:t>Severed nerve ends should be surgically brought into apposition and anastomosed to increase the likelihood of regeneration.</a:t>
            </a:r>
          </a:p>
          <a:p>
            <a:r>
              <a:rPr lang="tr-TR" b="1" dirty="0"/>
              <a:t>FACIAL NERVE PARALISES</a:t>
            </a:r>
          </a:p>
          <a:p>
            <a:r>
              <a:rPr lang="tr-TR" dirty="0"/>
              <a:t>In 75% of dogs and 25% of cats with acute facial nerve paralysis</a:t>
            </a:r>
          </a:p>
          <a:p>
            <a:r>
              <a:rPr lang="tr-TR" dirty="0"/>
              <a:t>Clinical manifestations  include an inability to close the eyelid, move the lip, or move the ear. Affected animals are unable to blink spontaneously or in response to visual or palpebral sensory stimulation. Corneal ulceration may occur because of an inability to distribute the tear film by blinking (neuroparalytic keratitis) and loss of facial nerve (parasympathetic)-stimulated lacrimal gland secretion (neurogenic keratitis)</a:t>
            </a:r>
          </a:p>
          <a:p>
            <a:r>
              <a:rPr lang="tr-TR" dirty="0"/>
              <a:t>No treatment exists for idiopathic facial nerve paralysis. If keratoconjunctivitis sicca is present, the eye should be medicated as needed. The paralysis may be permanent, or spontaneous recovery may occur in 2 to 6 weeks.</a:t>
            </a:r>
          </a:p>
        </p:txBody>
      </p:sp>
    </p:spTree>
    <p:extLst>
      <p:ext uri="{BB962C8B-B14F-4D97-AF65-F5344CB8AC3E}">
        <p14:creationId xmlns:p14="http://schemas.microsoft.com/office/powerpoint/2010/main" val="3175445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6006663" y="6237313"/>
            <a:ext cx="4258816" cy="216023"/>
          </a:xfrm>
        </p:spPr>
        <p:txBody>
          <a:bodyPr>
            <a:noAutofit/>
          </a:bodyPr>
          <a:lstStyle/>
          <a:p>
            <a:r>
              <a:rPr lang="tr-TR" sz="1500" dirty="0"/>
              <a:t>Dramatic muscle atrophy and sensory loss in a cat with lymphoma involving the L6-S1 nerve roots.</a:t>
            </a:r>
          </a:p>
        </p:txBody>
      </p:sp>
      <p:sp>
        <p:nvSpPr>
          <p:cNvPr id="3" name="İçerik Yer Tutucusu 2"/>
          <p:cNvSpPr>
            <a:spLocks noGrp="1"/>
          </p:cNvSpPr>
          <p:nvPr>
            <p:ph idx="4294967295"/>
          </p:nvPr>
        </p:nvSpPr>
        <p:spPr>
          <a:xfrm>
            <a:off x="1524000" y="188641"/>
            <a:ext cx="5940152" cy="4176463"/>
          </a:xfrm>
        </p:spPr>
        <p:txBody>
          <a:bodyPr>
            <a:normAutofit fontScale="25000" lnSpcReduction="20000"/>
          </a:bodyPr>
          <a:lstStyle/>
          <a:p>
            <a:r>
              <a:rPr lang="tr-TR" sz="6000" b="1" dirty="0"/>
              <a:t>PERIPHERAL NERVE SHEATH TUMORS </a:t>
            </a:r>
          </a:p>
          <a:p>
            <a:r>
              <a:rPr lang="tr-TR" sz="6000" dirty="0"/>
              <a:t>Most of these tumors are anaplastic with a high mitotic index and aggressive biological behavior and are therefore classified as malignant peripheral nerve sheath tumors (PNSTs) Lymphoma may also involve the nerve roots or peripheral nerves of dogs and cats </a:t>
            </a:r>
          </a:p>
          <a:p>
            <a:r>
              <a:rPr lang="tr-TR" sz="6000" dirty="0"/>
              <a:t>Clinical signs depend on tumor location and the nerves involved. Trigeminal nerve sheath tumors cause ipsilateral atrophy of the temporalis and masseter muscles. Malignant PNSTs in dogs most commonly affect the caudal cervical (C6-C8) or cranial thoracic (T1-T2) nerve roots of the brachial plexus, resulting in lameness, muscle atrophy, pain, and lifting of the affected leg .</a:t>
            </a:r>
          </a:p>
          <a:p>
            <a:r>
              <a:rPr lang="tr-TR" sz="6000" dirty="0"/>
              <a:t>Radiographs of the spine are indicated if a neoplasm involving a spinal nerve root is suspected. Myelography can be useful to identify spinal cord compression. </a:t>
            </a:r>
          </a:p>
          <a:p>
            <a:r>
              <a:rPr lang="tr-TR" sz="6000" dirty="0"/>
              <a:t>The treatment of choice for a PNST is surgical removal. Aggressive removal of distally located tumors can result i n a cure. Extensive neurologic damage by the tumor, damage affecting several spinal nerves or nerve roots, or severely atrophied muscles usually require amputation of the limb</a:t>
            </a:r>
          </a:p>
          <a:p>
            <a:endParaRPr lang="tr-T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4885" y="3789041"/>
            <a:ext cx="3458050" cy="230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106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113" y="332657"/>
            <a:ext cx="3375307" cy="297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çerik Yer Tutucusu 3"/>
          <p:cNvSpPr>
            <a:spLocks noGrp="1"/>
          </p:cNvSpPr>
          <p:nvPr>
            <p:ph idx="1"/>
          </p:nvPr>
        </p:nvSpPr>
        <p:spPr>
          <a:xfrm>
            <a:off x="1981200" y="260650"/>
            <a:ext cx="5338936" cy="6120679"/>
          </a:xfrm>
        </p:spPr>
        <p:txBody>
          <a:bodyPr>
            <a:normAutofit fontScale="92500"/>
          </a:bodyPr>
          <a:lstStyle/>
          <a:p>
            <a:r>
              <a:rPr lang="tr-TR" sz="1500" b="1" dirty="0"/>
              <a:t>TRIGEMINAL NERVE PARALYSIS</a:t>
            </a:r>
          </a:p>
          <a:p>
            <a:r>
              <a:rPr lang="tr-TR" sz="1500" dirty="0"/>
              <a:t>Bilateral motor paralysis of the trigeminal nerves results in the sudden onset of an inability to close the jaw or prehend food. The mouth hangs open, but it can be physically closed and manipulated without resistance. </a:t>
            </a:r>
          </a:p>
          <a:p>
            <a:r>
              <a:rPr lang="tr-TR" sz="1500" dirty="0"/>
              <a:t>The etiology of this idiopathic disorder is unknown. Treatment consists of supportive care. Most dogs can drink and maintain adequate hydration if they are given water in a deep container</a:t>
            </a:r>
          </a:p>
          <a:p>
            <a:r>
              <a:rPr lang="tr-TR" sz="1600" b="1" dirty="0"/>
              <a:t>HYPERCHYLOMICRONEMIA</a:t>
            </a:r>
          </a:p>
          <a:p>
            <a:r>
              <a:rPr lang="tr-TR" sz="1600" dirty="0"/>
              <a:t>Peripheral neuropathies have been observed in cats of all ages with a mutation in the gene encoding lipoprotein lipase.</a:t>
            </a:r>
          </a:p>
          <a:p>
            <a:r>
              <a:rPr lang="tr-TR" sz="1600" dirty="0"/>
              <a:t>Affected cats have delayed clearance of chylomicrons from the circulation, resulting in the formation of lipid granulomas (xanthomas) in the skin and other tissues. These xanthomas may compress a nerve against bone, resulting in neuropathology. Horner's syndrome and tibial and radial nerve paralysis are most often seen. Clinicopathologic testing reveals fasting hyperchylomicronemia and blood that looks like cream-of-tomato soup. </a:t>
            </a:r>
          </a:p>
          <a:p>
            <a:r>
              <a:rPr lang="tr-TR" sz="1600" dirty="0"/>
              <a:t>Diagnosis is by biopsy of the xanthomas or measurement of lipoprotein lipase concentration. </a:t>
            </a:r>
          </a:p>
          <a:p>
            <a:r>
              <a:rPr lang="tr-TR" sz="1600" dirty="0"/>
              <a:t>The neurologic signs are reversible if hyperchylomicronemia can be controlled by feeding affected cats a low-fat diet</a:t>
            </a:r>
          </a:p>
          <a:p>
            <a:r>
              <a:rPr lang="tr-TR" sz="1500" b="1" dirty="0"/>
              <a:t>ISCHEMIC NEUROMYOPATHY</a:t>
            </a:r>
          </a:p>
          <a:p>
            <a:endParaRPr lang="tr-TR" sz="1500" b="1" dirty="0"/>
          </a:p>
        </p:txBody>
      </p:sp>
    </p:spTree>
    <p:extLst>
      <p:ext uri="{BB962C8B-B14F-4D97-AF65-F5344CB8AC3E}">
        <p14:creationId xmlns:p14="http://schemas.microsoft.com/office/powerpoint/2010/main" val="4228471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364" y="3059736"/>
            <a:ext cx="313372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1981200" y="274638"/>
            <a:ext cx="8229600" cy="562074"/>
          </a:xfrm>
        </p:spPr>
        <p:txBody>
          <a:bodyPr>
            <a:normAutofit fontScale="90000"/>
          </a:bodyPr>
          <a:lstStyle/>
          <a:p>
            <a:r>
              <a:rPr lang="tr-TR" i="1" dirty="0"/>
              <a:t>POLYNEUROPATHIES</a:t>
            </a:r>
          </a:p>
        </p:txBody>
      </p:sp>
      <p:sp>
        <p:nvSpPr>
          <p:cNvPr id="3" name="İçerik Yer Tutucusu 2"/>
          <p:cNvSpPr>
            <a:spLocks noGrp="1"/>
          </p:cNvSpPr>
          <p:nvPr>
            <p:ph idx="1"/>
          </p:nvPr>
        </p:nvSpPr>
        <p:spPr>
          <a:xfrm>
            <a:off x="5807968" y="1227386"/>
            <a:ext cx="4690864" cy="4721895"/>
          </a:xfrm>
        </p:spPr>
        <p:txBody>
          <a:bodyPr>
            <a:normAutofit fontScale="32500" lnSpcReduction="20000"/>
          </a:bodyPr>
          <a:lstStyle/>
          <a:p>
            <a:r>
              <a:rPr lang="tr-TR" b="1" dirty="0"/>
              <a:t>CONGENITAL/INHERITED POLYNEUROPATHIES</a:t>
            </a:r>
          </a:p>
          <a:p>
            <a:r>
              <a:rPr lang="tr-TR" dirty="0"/>
              <a:t>They usually affect young animals and are presumed to have a hereditary basis. Most of these disorders cause progressive generalized LM N dysfunction with severe tetraparesis, muscle atrophy, and hyporeflexia. Pathologic lesions vary with each disorder but may involve the motor neurons in the ventral horn of the spinal cord, ventral nerve roots, or peripheral nerves</a:t>
            </a:r>
            <a:r>
              <a:rPr lang="tr-TR" b="1" dirty="0"/>
              <a:t> </a:t>
            </a:r>
          </a:p>
          <a:p>
            <a:r>
              <a:rPr lang="tr-TR" b="1" dirty="0"/>
              <a:t>ACQUIRED CHRONIC POLYNEUROPATHIES </a:t>
            </a:r>
          </a:p>
          <a:p>
            <a:r>
              <a:rPr lang="tr-TR" dirty="0"/>
              <a:t>Polyneuropathies affect more than one group of peripheral nerves, resulting in generalized LM N signs that include flaccid muscle weakness or paralysis, marked muscle atrophy, decreased muscle tone, and reduced or absent reflexes.Types:</a:t>
            </a:r>
          </a:p>
          <a:p>
            <a:pPr>
              <a:buFont typeface="Wingdings" panose="05000000000000000000" pitchFamily="2" charset="2"/>
              <a:buChar char="ü"/>
            </a:pPr>
            <a:r>
              <a:rPr lang="tr-TR" dirty="0">
                <a:solidFill>
                  <a:srgbClr val="FF0000"/>
                </a:solidFill>
              </a:rPr>
              <a:t>Diabetic Polyneuropathy </a:t>
            </a:r>
            <a:r>
              <a:rPr lang="tr-TR" dirty="0"/>
              <a:t>:Clinical signs are usually subtle or inapparent in the dog but may be dramatic in the cat. Weakness of the rear limbs, reluctance to jump, a plantigrade pelvic limb stance, and weakness of the tail are characteristic .</a:t>
            </a:r>
          </a:p>
          <a:p>
            <a:pPr>
              <a:buFont typeface="Wingdings" panose="05000000000000000000" pitchFamily="2" charset="2"/>
              <a:buChar char="ü"/>
            </a:pPr>
            <a:r>
              <a:rPr lang="tr-TR" dirty="0">
                <a:solidFill>
                  <a:srgbClr val="FF0000"/>
                </a:solidFill>
              </a:rPr>
              <a:t>Hypothyroid Polyneuropathy </a:t>
            </a:r>
            <a:r>
              <a:rPr lang="tr-TR" dirty="0"/>
              <a:t>:Hypothyroidism has been associated with a variety of peripheral nerve abnormalities, including diffuse LM N paralysis, unilateral peripheral vestibular disease, facial nerve paralysis, laryngeal paralysis, and megaesophagus in dogs:In some hypothyroid dogs neurologic signs resolve once supplementation with thyroid hormone is initiated.</a:t>
            </a:r>
          </a:p>
          <a:p>
            <a:pPr>
              <a:buFont typeface="Wingdings" panose="05000000000000000000" pitchFamily="2" charset="2"/>
              <a:buChar char="ü"/>
            </a:pPr>
            <a:r>
              <a:rPr lang="tr-TR" dirty="0">
                <a:solidFill>
                  <a:srgbClr val="FF0000"/>
                </a:solidFill>
              </a:rPr>
              <a:t>Insulinoma Polyneuropathy:</a:t>
            </a:r>
            <a:r>
              <a:rPr lang="tr-TR" dirty="0"/>
              <a:t>nsulin-secreting tumors have been associated with a paraneoplastic polyneuropathy in dogs. Affected dogs may initially have a stiff rear limb gait, but this progresses to generalized weakness, muscle atrophy, and hyporeflexia. </a:t>
            </a:r>
          </a:p>
          <a:p>
            <a:pPr>
              <a:buFont typeface="Wingdings" panose="05000000000000000000" pitchFamily="2" charset="2"/>
              <a:buChar char="ü"/>
            </a:pPr>
            <a:r>
              <a:rPr lang="tr-TR" dirty="0">
                <a:solidFill>
                  <a:srgbClr val="FF0000"/>
                </a:solidFill>
              </a:rPr>
              <a:t>Paraneoplastic Polyneuropathy</a:t>
            </a:r>
          </a:p>
          <a:p>
            <a:pPr>
              <a:buFont typeface="Wingdings" panose="05000000000000000000" pitchFamily="2" charset="2"/>
              <a:buChar char="ü"/>
            </a:pPr>
            <a:r>
              <a:rPr lang="tr-TR" dirty="0">
                <a:solidFill>
                  <a:srgbClr val="FF0000"/>
                </a:solidFill>
              </a:rPr>
              <a:t>Immune-Mediated Polyneuritis:</a:t>
            </a:r>
            <a:r>
              <a:rPr lang="tr-TR" dirty="0"/>
              <a:t>Polyneuritis can occur as a primary immune-mediated disorder or as a component of a systemic immune-mediated disease such as systemic lupus erythematosus .Weakness and exercise intolerance may be the initial manifestations, followed by progressive muscle atrophy and hyporeflexia</a:t>
            </a:r>
          </a:p>
          <a:p>
            <a:pPr>
              <a:buFont typeface="Wingdings" panose="05000000000000000000" pitchFamily="2" charset="2"/>
              <a:buChar char="ü"/>
            </a:pPr>
            <a:r>
              <a:rPr lang="tr-TR" dirty="0">
                <a:solidFill>
                  <a:srgbClr val="FF0000"/>
                </a:solidFill>
              </a:rPr>
              <a:t>Delayed Organophosphate Intoxication:</a:t>
            </a:r>
            <a:r>
              <a:rPr lang="tr-TR" dirty="0"/>
              <a:t>Affected animals are weak but do not have classic autonomic signs of organophosphate intoxication, such as salivation, vomiting, diarrhea, or miosis. With chronic exposure, hair, blood, fat, or liver samples may contain the toxin</a:t>
            </a:r>
            <a:endParaRPr lang="tr-TR" b="1" dirty="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1" y="980728"/>
            <a:ext cx="305752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üz Ok Bağlayıcısı 4"/>
          <p:cNvCxnSpPr/>
          <p:nvPr/>
        </p:nvCxnSpPr>
        <p:spPr>
          <a:xfrm flipH="1" flipV="1">
            <a:off x="4833046" y="2420888"/>
            <a:ext cx="994115"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Dirsek Bağlayıcısı 8"/>
          <p:cNvCxnSpPr/>
          <p:nvPr/>
        </p:nvCxnSpPr>
        <p:spPr>
          <a:xfrm rot="10800000" flipV="1">
            <a:off x="5179088" y="3284984"/>
            <a:ext cx="648072" cy="4572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127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408" y="1772816"/>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193" y="5352111"/>
            <a:ext cx="2287069" cy="1286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p:txBody>
          <a:bodyPr>
            <a:normAutofit fontScale="90000"/>
          </a:bodyPr>
          <a:lstStyle/>
          <a:p>
            <a:r>
              <a:rPr lang="tr-TR" i="1" dirty="0"/>
              <a:t>DISORDERS OF THE NEUROMUSCULAR JUNCTION</a:t>
            </a:r>
          </a:p>
        </p:txBody>
      </p:sp>
      <p:sp>
        <p:nvSpPr>
          <p:cNvPr id="3" name="İçerik Yer Tutucusu 2"/>
          <p:cNvSpPr>
            <a:spLocks noGrp="1"/>
          </p:cNvSpPr>
          <p:nvPr>
            <p:ph idx="1"/>
          </p:nvPr>
        </p:nvSpPr>
        <p:spPr>
          <a:xfrm>
            <a:off x="2125216" y="1628800"/>
            <a:ext cx="5698976" cy="4133056"/>
          </a:xfrm>
        </p:spPr>
        <p:txBody>
          <a:bodyPr>
            <a:noAutofit/>
          </a:bodyPr>
          <a:lstStyle/>
          <a:p>
            <a:r>
              <a:rPr lang="tr-TR" sz="1200" b="1" dirty="0"/>
              <a:t>TICK PARALYSIS </a:t>
            </a:r>
          </a:p>
          <a:p>
            <a:r>
              <a:rPr lang="tr-TR" sz="1200" dirty="0"/>
              <a:t>A flaccid, rapidly ascending motor paralysis has been recognized in dogs infested with certain species of ticks. The feeding of a female tick results in the elaboration and circulation of a salivary neurotoxin that interferes with acetylcholine release at the neuromuscular junction. Signs occur within 4 to 9 days after tick attachment.</a:t>
            </a:r>
          </a:p>
          <a:p>
            <a:r>
              <a:rPr lang="tr-TR" sz="1200" dirty="0"/>
              <a:t>Dogs with tick paralysis exhibit a rapid progression from pelvic limb weakness to recumbency, usually resulting i n complete LM N paralysis. Muscles are flaccid, and spinal reflexes are decreased or absent.</a:t>
            </a:r>
          </a:p>
          <a:p>
            <a:r>
              <a:rPr lang="tr-TR" sz="1200" dirty="0"/>
              <a:t>Tick paralysis is diagnosed on the basis of the history, clinical signs, and knowledge of the geographic region. Sometimes a tick can be found on the animal, and diagnosis is confirmed by documenting rapid improvement after tick removal.</a:t>
            </a:r>
          </a:p>
          <a:p>
            <a:r>
              <a:rPr lang="tr-TR" sz="1200" dirty="0"/>
              <a:t>Removal of a tick or dipping the animal in an insecticidal solution results in dramatic recovery within 24 to 72 hours. The prognosis for complete recovery is good when the proper diagnosis is made. </a:t>
            </a:r>
          </a:p>
          <a:p>
            <a:r>
              <a:rPr lang="tr-TR" sz="1200" b="1" dirty="0"/>
              <a:t>BOTULISM</a:t>
            </a:r>
          </a:p>
          <a:p>
            <a:r>
              <a:rPr lang="tr-TR" sz="1200" dirty="0"/>
              <a:t>Botulism is rarely recognized in dogs and has not been clinically seen in cats. It results from the ingestion of spoiled food or carrion containing a preformed type C neurotoxin produced by the bacterium Clostridium botulinum. </a:t>
            </a:r>
          </a:p>
          <a:p>
            <a:r>
              <a:rPr lang="tr-TR" sz="1200" dirty="0"/>
              <a:t>This toxin blocks the release of acetylcholine from the neuromuscular junction, resulting in complete LM N paralysis. Clinical signs occur hours to days after ingestion of the toxin</a:t>
            </a:r>
          </a:p>
          <a:p>
            <a:r>
              <a:rPr lang="tr-TR" sz="1200" dirty="0"/>
              <a:t>No specific treatment for botulism exists. The administration of laxatives and enemas may help remove unabsorbed toxin from the gastrointestinal tract if ingestion was recent. </a:t>
            </a:r>
            <a:endParaRPr lang="tr-TR" sz="1200" b="1" dirty="0"/>
          </a:p>
        </p:txBody>
      </p:sp>
    </p:spTree>
    <p:extLst>
      <p:ext uri="{BB962C8B-B14F-4D97-AF65-F5344CB8AC3E}">
        <p14:creationId xmlns:p14="http://schemas.microsoft.com/office/powerpoint/2010/main" val="2558536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idx="1"/>
          </p:nvPr>
        </p:nvSpPr>
        <p:spPr>
          <a:xfrm>
            <a:off x="2135560" y="404666"/>
            <a:ext cx="7056784" cy="3312367"/>
          </a:xfrm>
        </p:spPr>
        <p:txBody>
          <a:bodyPr>
            <a:normAutofit fontScale="47500" lnSpcReduction="20000"/>
          </a:bodyPr>
          <a:lstStyle/>
          <a:p>
            <a:r>
              <a:rPr lang="tr-TR" dirty="0"/>
              <a:t>MYASTHENIA GRAVIS</a:t>
            </a:r>
          </a:p>
          <a:p>
            <a:r>
              <a:rPr lang="tr-TR" dirty="0"/>
              <a:t>neuromuscular disorder characterized by weakness that is exacerbated by exercise and alleviated by rest. Two forms have been described: congenital and acquired. </a:t>
            </a:r>
          </a:p>
          <a:p>
            <a:r>
              <a:rPr lang="tr-TR" dirty="0"/>
              <a:t>The congenital form of M G results from an inherited deficiency of acetylcholine receptors (AChRs) at the postsynaptic membranes in skeletal muscle. Signs of impaired neuromuscular transmission first become evident in puppies or kittens 6 to 9 weeks old.</a:t>
            </a:r>
          </a:p>
          <a:p>
            <a:r>
              <a:rPr lang="tr-TR" dirty="0"/>
              <a:t>The acquired form of M G is a common immunemediated disorder in which antibodies are directed against a portion of the nicotinic AChRs of skeletal muscle. Antibodies bind to the receptors, reducing the sensitivity of the postsynaptic membrane to the transmitter acetylcholine. </a:t>
            </a:r>
          </a:p>
          <a:p>
            <a:r>
              <a:rPr lang="tr-TR" dirty="0"/>
              <a:t>The characteristic clinical abnormality in most animals with M G is appendicular muscle weakness that worsens with exercise and improves with rest. Mentation, postural reactions, and reflexes are normal, although reflexes may be fatiguable with repeated stimulation. Excessive salivation and regurgitation is common, caused by megaesophagus (seen in 90% of dogs with acquired MG)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33" y="3578046"/>
            <a:ext cx="4392487" cy="308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8635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91544" y="548680"/>
            <a:ext cx="6552728" cy="2952328"/>
          </a:xfrm>
        </p:spPr>
        <p:txBody>
          <a:bodyPr>
            <a:normAutofit fontScale="47500" lnSpcReduction="20000"/>
          </a:bodyPr>
          <a:lstStyle/>
          <a:p>
            <a:r>
              <a:rPr lang="tr-TR" dirty="0"/>
              <a:t>M G should be considered as a differential diagnosis i n any dog with generalized muscular weakness and i n all dogs with acquired megaesophagus. Definitive diagnosis is made by demonstrating circulating antibodies against AChRs by immunoprecipitation radioimmunoassay. </a:t>
            </a:r>
          </a:p>
          <a:p>
            <a:r>
              <a:rPr lang="tr-TR" dirty="0"/>
              <a:t>Thoracic radiographs should be assessed for megaesophagus, aspiration pneumonia, or thymoma, and the animal should be evaluated systemically for underlying or associated immune-mediated and neoplastic disorders. </a:t>
            </a:r>
          </a:p>
          <a:p>
            <a:r>
              <a:rPr lang="tr-TR" dirty="0"/>
              <a:t>Electrodiagnostic testing (showing a decremental response of muscle action potentials to repetitive nerve stimulation) can be performed as an aid to reaching a definitive diagnosis of MG . However, whenever possible, anesthesia should be avoided i n animals with megaesophagus because of the risk of aspiration during recovery</a:t>
            </a:r>
          </a:p>
        </p:txBody>
      </p:sp>
      <p:sp>
        <p:nvSpPr>
          <p:cNvPr id="4" name="Dikdörtgen 3"/>
          <p:cNvSpPr/>
          <p:nvPr/>
        </p:nvSpPr>
        <p:spPr>
          <a:xfrm>
            <a:off x="4799856" y="5949280"/>
            <a:ext cx="5382344" cy="553998"/>
          </a:xfrm>
          <a:prstGeom prst="rect">
            <a:avLst/>
          </a:prstGeom>
        </p:spPr>
        <p:txBody>
          <a:bodyPr wrap="square">
            <a:spAutoFit/>
          </a:bodyPr>
          <a:lstStyle/>
          <a:p>
            <a:r>
              <a:rPr lang="tr-TR" sz="1000" dirty="0"/>
              <a:t>The normal small amounts of air and fluid in the esophagus are normal, but if there are more than usual, or the esophagus is dilated along a larger portion of its length, it will described as megaesophagus</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2278" y="3645025"/>
            <a:ext cx="28575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246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1504" y="620688"/>
            <a:ext cx="4546848" cy="5688632"/>
          </a:xfrm>
        </p:spPr>
        <p:txBody>
          <a:bodyPr>
            <a:normAutofit fontScale="40000" lnSpcReduction="20000"/>
          </a:bodyPr>
          <a:lstStyle/>
          <a:p>
            <a:r>
              <a:rPr lang="tr-TR" dirty="0"/>
              <a:t>Treatment of acquired M G includes supportive care and the administration of anticholinesterase drugs and occasionally immunosuppressive agents</a:t>
            </a:r>
          </a:p>
          <a:p>
            <a:r>
              <a:rPr lang="tr-TR" dirty="0"/>
              <a:t>Animals with megaesophagus and regurgitation should be maintained in an upright position during feeding and for 10 to 15 minutes after feeding to facilitate the movement of esophageal contents into the stomach, decreasing the chance of aspiration .</a:t>
            </a:r>
          </a:p>
          <a:p>
            <a:r>
              <a:rPr lang="tr-TR" dirty="0"/>
              <a:t>Anticholinesterase drugs are commonly administered in an attempt to improve muscular strength. Pyridostigmine bromide (Mestinon, 1 to 3 mg/kg, administered orally q8h) has been used in dogs. In cats pyridostigmine bromide syrup (0.25 to 1.0 mg/kg , administered orally ql2h , diluted 1 : 1 with water to decrease gastric irritation) has been recommended. For both dogs and cats the dose must be individualized on the basis of clinical response. Ideally, feeding should be timed to coincide with peak drug effect (2 hours). In dogs initially unable to tolerate oral medication because of severe megaesophagus, neostigmine methylsulfate (Prostigmin 0.04 mg/kg , administered intramuscularly q6-8h) can be used. </a:t>
            </a:r>
          </a:p>
          <a:p>
            <a:r>
              <a:rPr lang="tr-TR" dirty="0"/>
              <a:t>Response to medical management of M G can be good if aspiration pneumonia is not severe and the complications of aspiration and anticholinesterase overdosage are avoided. Severe aspiration pneumonia, persistent megaesophagus, acute fulminating MG , and the presence of a thymoma or another underlying neoplasm are all associated with a poor prognosis for recovery. Many affected dogs die of either acute fatal aspiration or euthanasia within 12 months of diagnosis</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121" y="2446962"/>
            <a:ext cx="29622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927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i="1" dirty="0"/>
              <a:t>DYSAUTONOMIA</a:t>
            </a:r>
          </a:p>
        </p:txBody>
      </p:sp>
      <p:sp>
        <p:nvSpPr>
          <p:cNvPr id="3" name="İçerik Yer Tutucusu 2"/>
          <p:cNvSpPr>
            <a:spLocks noGrp="1"/>
          </p:cNvSpPr>
          <p:nvPr>
            <p:ph idx="1"/>
          </p:nvPr>
        </p:nvSpPr>
        <p:spPr/>
        <p:txBody>
          <a:bodyPr>
            <a:normAutofit fontScale="70000" lnSpcReduction="20000"/>
          </a:bodyPr>
          <a:lstStyle/>
          <a:p>
            <a:r>
              <a:rPr lang="tr-TR" dirty="0"/>
              <a:t>Dysautonomia is a polyneuropathy affecting both sympathetic and parasympathetic nerves of the autonomic nervous system</a:t>
            </a:r>
          </a:p>
          <a:p>
            <a:r>
              <a:rPr lang="tr-TR" dirty="0"/>
              <a:t>The disease affects primarily young adult dogs with a median age of 18 months. Cats are occasionally affected. Affected animals have a rapid onset of clinical signs, which progress over days to weeks. Commo n presenting complaints are vomiting or regurgitation, diarrhea (constipation i n cats), straining to urinate, dribbling urine, photophobia, dyspnea, coughing, depression, and anorexia. </a:t>
            </a:r>
          </a:p>
          <a:p>
            <a:r>
              <a:rPr lang="tr-TR" dirty="0"/>
              <a:t>Diagnosis is suspected on the basis of the observed clinical signs. Thoracic and abdominal radiographs may reveal megaesophagus, aspiration pneumonia, generalized ileus, and a large distended urinary bladder. The bladder is easily expressed, suggesting diminished urethral sphincter tone. Anal tone is usually decreased.</a:t>
            </a:r>
          </a:p>
          <a:p>
            <a:r>
              <a:rPr lang="tr-TR" dirty="0"/>
              <a:t>Treatment is largely supportive and includes the administration of fluids, total parenteral nutrition or percutaneous gastrostomy tube feeding, bladder and colon emptying, lubricating eye ointments, and physical therapy. Pilocarpine (1%, one drop q6-12h) may improve lacrimation and decrease photophobia</a:t>
            </a:r>
          </a:p>
        </p:txBody>
      </p:sp>
    </p:spTree>
    <p:extLst>
      <p:ext uri="{BB962C8B-B14F-4D97-AF65-F5344CB8AC3E}">
        <p14:creationId xmlns:p14="http://schemas.microsoft.com/office/powerpoint/2010/main" val="250623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9EF1EC-2578-FB49-AEC4-C22D374410E3}"/>
              </a:ext>
            </a:extLst>
          </p:cNvPr>
          <p:cNvSpPr>
            <a:spLocks noGrp="1"/>
          </p:cNvSpPr>
          <p:nvPr>
            <p:ph type="title"/>
          </p:nvPr>
        </p:nvSpPr>
        <p:spPr/>
        <p:txBody>
          <a:bodyPr/>
          <a:lstStyle/>
          <a:p>
            <a:r>
              <a:rPr lang="tr-TR" b="1" dirty="0" err="1"/>
              <a:t>Steroid-Responsive</a:t>
            </a:r>
            <a:r>
              <a:rPr lang="tr-TR" b="1" dirty="0"/>
              <a:t> </a:t>
            </a:r>
            <a:r>
              <a:rPr lang="tr-TR" b="1" dirty="0" err="1"/>
              <a:t>Meningitis-Arteritis</a:t>
            </a:r>
            <a:r>
              <a:rPr lang="tr-TR" b="1" dirty="0"/>
              <a:t> </a:t>
            </a:r>
            <a:br>
              <a:rPr lang="tr-TR" b="1" dirty="0"/>
            </a:br>
            <a:endParaRPr lang="tr-TR" b="1" dirty="0"/>
          </a:p>
        </p:txBody>
      </p:sp>
      <p:sp>
        <p:nvSpPr>
          <p:cNvPr id="3" name="İçerik Yer Tutucusu 2">
            <a:extLst>
              <a:ext uri="{FF2B5EF4-FFF2-40B4-BE49-F238E27FC236}">
                <a16:creationId xmlns:a16="http://schemas.microsoft.com/office/drawing/2014/main" id="{8DB471AE-8C89-D842-AF69-64B877719FC6}"/>
              </a:ext>
            </a:extLst>
          </p:cNvPr>
          <p:cNvSpPr>
            <a:spLocks noGrp="1"/>
          </p:cNvSpPr>
          <p:nvPr>
            <p:ph idx="1"/>
          </p:nvPr>
        </p:nvSpPr>
        <p:spPr>
          <a:xfrm>
            <a:off x="444500" y="1333500"/>
            <a:ext cx="10909300" cy="4843463"/>
          </a:xfrm>
        </p:spPr>
        <p:txBody>
          <a:bodyPr>
            <a:normAutofit fontScale="62500" lnSpcReduction="20000"/>
          </a:bodyPr>
          <a:lstStyle/>
          <a:p>
            <a:r>
              <a:rPr lang="tr-TR" dirty="0"/>
              <a:t>An </a:t>
            </a:r>
            <a:r>
              <a:rPr lang="tr-TR" dirty="0" err="1"/>
              <a:t>immunological</a:t>
            </a:r>
            <a:r>
              <a:rPr lang="tr-TR" dirty="0"/>
              <a:t> </a:t>
            </a:r>
            <a:r>
              <a:rPr lang="tr-TR" dirty="0" err="1"/>
              <a:t>cause</a:t>
            </a:r>
            <a:r>
              <a:rPr lang="tr-TR" dirty="0"/>
              <a:t> is </a:t>
            </a:r>
            <a:r>
              <a:rPr lang="tr-TR" dirty="0" err="1"/>
              <a:t>sus­pected</a:t>
            </a:r>
            <a:r>
              <a:rPr lang="tr-TR" dirty="0"/>
              <a:t>, </a:t>
            </a:r>
            <a:r>
              <a:rPr lang="tr-TR" dirty="0" err="1"/>
              <a:t>resulting</a:t>
            </a:r>
            <a:r>
              <a:rPr lang="tr-TR" dirty="0"/>
              <a:t> in </a:t>
            </a:r>
            <a:r>
              <a:rPr lang="tr-TR" dirty="0" err="1"/>
              <a:t>vasculitis</a:t>
            </a:r>
            <a:r>
              <a:rPr lang="tr-TR" dirty="0"/>
              <a:t>/</a:t>
            </a:r>
            <a:r>
              <a:rPr lang="tr-TR" dirty="0" err="1"/>
              <a:t>arteritis</a:t>
            </a:r>
            <a:r>
              <a:rPr lang="tr-TR" dirty="0"/>
              <a:t> </a:t>
            </a:r>
            <a:r>
              <a:rPr lang="tr-TR" dirty="0" err="1"/>
              <a:t>affecting</a:t>
            </a:r>
            <a:r>
              <a:rPr lang="tr-TR" dirty="0"/>
              <a:t> </a:t>
            </a:r>
            <a:r>
              <a:rPr lang="tr-TR" dirty="0" err="1"/>
              <a:t>the</a:t>
            </a:r>
            <a:r>
              <a:rPr lang="tr-TR" dirty="0"/>
              <a:t> </a:t>
            </a:r>
            <a:r>
              <a:rPr lang="tr-TR" dirty="0" err="1"/>
              <a:t>menin­geal</a:t>
            </a:r>
            <a:r>
              <a:rPr lang="tr-TR" dirty="0"/>
              <a:t> </a:t>
            </a:r>
            <a:r>
              <a:rPr lang="tr-TR" dirty="0" err="1"/>
              <a:t>vessels</a:t>
            </a:r>
            <a:r>
              <a:rPr lang="tr-TR" dirty="0"/>
              <a:t> </a:t>
            </a:r>
            <a:r>
              <a:rPr lang="tr-TR" dirty="0" err="1"/>
              <a:t>throughout</a:t>
            </a:r>
            <a:r>
              <a:rPr lang="tr-TR" dirty="0"/>
              <a:t> </a:t>
            </a:r>
            <a:r>
              <a:rPr lang="tr-TR" dirty="0" err="1"/>
              <a:t>the</a:t>
            </a:r>
            <a:r>
              <a:rPr lang="tr-TR" dirty="0"/>
              <a:t> </a:t>
            </a:r>
            <a:r>
              <a:rPr lang="tr-TR" dirty="0" err="1"/>
              <a:t>entire</a:t>
            </a:r>
            <a:r>
              <a:rPr lang="tr-TR" dirty="0"/>
              <a:t> </a:t>
            </a:r>
            <a:r>
              <a:rPr lang="tr-TR" dirty="0" err="1"/>
              <a:t>length</a:t>
            </a:r>
            <a:r>
              <a:rPr lang="tr-TR" dirty="0"/>
              <a:t> of </a:t>
            </a:r>
            <a:r>
              <a:rPr lang="tr-TR" dirty="0" err="1"/>
              <a:t>the</a:t>
            </a:r>
            <a:r>
              <a:rPr lang="tr-TR" dirty="0"/>
              <a:t> </a:t>
            </a:r>
            <a:r>
              <a:rPr lang="tr-TR" dirty="0" err="1"/>
              <a:t>spinal</a:t>
            </a:r>
            <a:r>
              <a:rPr lang="tr-TR" dirty="0"/>
              <a:t> </a:t>
            </a:r>
            <a:r>
              <a:rPr lang="tr-TR" dirty="0" err="1"/>
              <a:t>cord</a:t>
            </a:r>
            <a:r>
              <a:rPr lang="tr-TR" dirty="0"/>
              <a:t> </a:t>
            </a:r>
            <a:r>
              <a:rPr lang="tr-TR" dirty="0" err="1"/>
              <a:t>and</a:t>
            </a:r>
            <a:r>
              <a:rPr lang="tr-TR" dirty="0"/>
              <a:t> </a:t>
            </a:r>
            <a:r>
              <a:rPr lang="tr-TR" dirty="0" err="1"/>
              <a:t>brainstem</a:t>
            </a:r>
            <a:r>
              <a:rPr lang="tr-TR" dirty="0"/>
              <a:t>. </a:t>
            </a:r>
          </a:p>
          <a:p>
            <a:r>
              <a:rPr lang="tr-TR" dirty="0"/>
              <a:t> </a:t>
            </a:r>
            <a:r>
              <a:rPr lang="tr-TR" dirty="0" err="1"/>
              <a:t>Affected</a:t>
            </a:r>
            <a:r>
              <a:rPr lang="tr-TR" dirty="0"/>
              <a:t> </a:t>
            </a:r>
            <a:r>
              <a:rPr lang="tr-TR" dirty="0" err="1"/>
              <a:t>dogs</a:t>
            </a:r>
            <a:r>
              <a:rPr lang="tr-TR" dirty="0"/>
              <a:t> </a:t>
            </a:r>
            <a:r>
              <a:rPr lang="tr-TR" dirty="0" err="1"/>
              <a:t>are</a:t>
            </a:r>
            <a:r>
              <a:rPr lang="tr-TR" dirty="0"/>
              <a:t> </a:t>
            </a:r>
            <a:r>
              <a:rPr lang="tr-TR" dirty="0" err="1"/>
              <a:t>usually</a:t>
            </a:r>
            <a:r>
              <a:rPr lang="tr-TR" dirty="0"/>
              <a:t> </a:t>
            </a:r>
            <a:r>
              <a:rPr lang="tr-TR" dirty="0" err="1"/>
              <a:t>juveniles</a:t>
            </a:r>
            <a:r>
              <a:rPr lang="tr-TR" dirty="0"/>
              <a:t> </a:t>
            </a:r>
            <a:r>
              <a:rPr lang="tr-TR" dirty="0" err="1"/>
              <a:t>or</a:t>
            </a:r>
            <a:r>
              <a:rPr lang="tr-TR" dirty="0"/>
              <a:t> </a:t>
            </a:r>
            <a:r>
              <a:rPr lang="tr-TR" dirty="0" err="1"/>
              <a:t>young</a:t>
            </a:r>
            <a:r>
              <a:rPr lang="tr-TR" dirty="0"/>
              <a:t> </a:t>
            </a:r>
            <a:r>
              <a:rPr lang="tr-TR" dirty="0" err="1"/>
              <a:t>adults</a:t>
            </a:r>
            <a:r>
              <a:rPr lang="tr-TR" dirty="0"/>
              <a:t> (6 </a:t>
            </a:r>
            <a:r>
              <a:rPr lang="tr-TR" dirty="0" err="1"/>
              <a:t>to</a:t>
            </a:r>
            <a:r>
              <a:rPr lang="tr-TR" dirty="0"/>
              <a:t> 18 </a:t>
            </a:r>
            <a:r>
              <a:rPr lang="tr-TR" dirty="0" err="1"/>
              <a:t>months</a:t>
            </a:r>
            <a:r>
              <a:rPr lang="tr-TR" dirty="0"/>
              <a:t> of </a:t>
            </a:r>
            <a:r>
              <a:rPr lang="tr-TR" dirty="0" err="1"/>
              <a:t>age</a:t>
            </a:r>
            <a:r>
              <a:rPr lang="tr-TR" dirty="0"/>
              <a:t>)</a:t>
            </a:r>
          </a:p>
          <a:p>
            <a:r>
              <a:rPr lang="tr-TR" dirty="0" err="1"/>
              <a:t>Large-breed</a:t>
            </a:r>
            <a:r>
              <a:rPr lang="tr-TR" dirty="0"/>
              <a:t> </a:t>
            </a:r>
            <a:r>
              <a:rPr lang="tr-TR" dirty="0" err="1"/>
              <a:t>dogs</a:t>
            </a:r>
            <a:r>
              <a:rPr lang="tr-TR" dirty="0"/>
              <a:t> </a:t>
            </a:r>
            <a:r>
              <a:rPr lang="tr-TR" dirty="0" err="1"/>
              <a:t>are</a:t>
            </a:r>
            <a:r>
              <a:rPr lang="tr-TR" dirty="0"/>
              <a:t> </a:t>
            </a:r>
            <a:r>
              <a:rPr lang="tr-TR" dirty="0" err="1"/>
              <a:t>most</a:t>
            </a:r>
            <a:r>
              <a:rPr lang="tr-TR" dirty="0"/>
              <a:t> </a:t>
            </a:r>
            <a:r>
              <a:rPr lang="tr-TR" dirty="0" err="1"/>
              <a:t>commonly</a:t>
            </a:r>
            <a:r>
              <a:rPr lang="tr-TR" dirty="0"/>
              <a:t> </a:t>
            </a:r>
            <a:r>
              <a:rPr lang="tr-TR" dirty="0" err="1"/>
              <a:t>affected</a:t>
            </a:r>
            <a:r>
              <a:rPr lang="tr-TR" dirty="0"/>
              <a:t>.</a:t>
            </a:r>
          </a:p>
          <a:p>
            <a:r>
              <a:rPr lang="tr-TR" b="1" dirty="0" err="1"/>
              <a:t>Clinical</a:t>
            </a:r>
            <a:r>
              <a:rPr lang="tr-TR" b="1" dirty="0"/>
              <a:t> </a:t>
            </a:r>
            <a:r>
              <a:rPr lang="tr-TR" b="1" dirty="0" err="1"/>
              <a:t>signs</a:t>
            </a:r>
            <a:r>
              <a:rPr lang="tr-TR" b="1" dirty="0"/>
              <a:t> </a:t>
            </a:r>
            <a:r>
              <a:rPr lang="tr-TR" dirty="0"/>
              <a:t>of SRMA </a:t>
            </a:r>
            <a:r>
              <a:rPr lang="tr-TR" dirty="0" err="1"/>
              <a:t>include</a:t>
            </a:r>
            <a:r>
              <a:rPr lang="tr-TR" dirty="0"/>
              <a:t> </a:t>
            </a:r>
            <a:r>
              <a:rPr lang="tr-TR" dirty="0" err="1"/>
              <a:t>fever</a:t>
            </a:r>
            <a:r>
              <a:rPr lang="tr-TR" dirty="0"/>
              <a:t>, </a:t>
            </a:r>
            <a:r>
              <a:rPr lang="tr-TR" dirty="0" err="1"/>
              <a:t>cer­vical</a:t>
            </a:r>
            <a:r>
              <a:rPr lang="tr-TR" dirty="0"/>
              <a:t> </a:t>
            </a:r>
            <a:r>
              <a:rPr lang="tr-TR" dirty="0" err="1"/>
              <a:t>rigidity</a:t>
            </a:r>
            <a:r>
              <a:rPr lang="tr-TR" dirty="0"/>
              <a:t>, </a:t>
            </a:r>
            <a:r>
              <a:rPr lang="tr-TR" dirty="0" err="1"/>
              <a:t>and</a:t>
            </a:r>
            <a:r>
              <a:rPr lang="tr-TR" dirty="0"/>
              <a:t> </a:t>
            </a:r>
            <a:r>
              <a:rPr lang="tr-TR" dirty="0" err="1"/>
              <a:t>vertebral</a:t>
            </a:r>
            <a:r>
              <a:rPr lang="tr-TR" dirty="0"/>
              <a:t> </a:t>
            </a:r>
            <a:r>
              <a:rPr lang="tr-TR" dirty="0" err="1"/>
              <a:t>pain</a:t>
            </a:r>
            <a:r>
              <a:rPr lang="tr-TR" dirty="0"/>
              <a:t> </a:t>
            </a:r>
            <a:r>
              <a:rPr lang="tr-TR" dirty="0" err="1"/>
              <a:t>that</a:t>
            </a:r>
            <a:r>
              <a:rPr lang="tr-TR" dirty="0"/>
              <a:t> </a:t>
            </a:r>
            <a:r>
              <a:rPr lang="tr-TR" dirty="0" err="1"/>
              <a:t>may</a:t>
            </a:r>
            <a:r>
              <a:rPr lang="tr-TR" dirty="0"/>
              <a:t> </a:t>
            </a:r>
            <a:r>
              <a:rPr lang="tr-TR" dirty="0" err="1"/>
              <a:t>wax</a:t>
            </a:r>
            <a:r>
              <a:rPr lang="tr-TR" dirty="0"/>
              <a:t> </a:t>
            </a:r>
            <a:r>
              <a:rPr lang="tr-TR" dirty="0" err="1"/>
              <a:t>and</a:t>
            </a:r>
            <a:r>
              <a:rPr lang="tr-TR" dirty="0"/>
              <a:t> </a:t>
            </a:r>
            <a:r>
              <a:rPr lang="tr-TR" dirty="0" err="1"/>
              <a:t>wane</a:t>
            </a:r>
            <a:r>
              <a:rPr lang="tr-TR" dirty="0"/>
              <a:t> </a:t>
            </a:r>
            <a:r>
              <a:rPr lang="tr-TR" dirty="0" err="1"/>
              <a:t>early</a:t>
            </a:r>
            <a:r>
              <a:rPr lang="tr-TR" dirty="0"/>
              <a:t> in </a:t>
            </a:r>
            <a:r>
              <a:rPr lang="tr-TR" dirty="0" err="1"/>
              <a:t>the</a:t>
            </a:r>
            <a:r>
              <a:rPr lang="tr-TR" dirty="0"/>
              <a:t> </a:t>
            </a:r>
            <a:r>
              <a:rPr lang="tr-TR" dirty="0" err="1"/>
              <a:t>course</a:t>
            </a:r>
            <a:r>
              <a:rPr lang="tr-TR" dirty="0"/>
              <a:t> of </a:t>
            </a:r>
            <a:r>
              <a:rPr lang="tr-TR" dirty="0" err="1"/>
              <a:t>disease</a:t>
            </a:r>
            <a:r>
              <a:rPr lang="tr-TR" dirty="0"/>
              <a:t>. </a:t>
            </a:r>
          </a:p>
          <a:p>
            <a:r>
              <a:rPr lang="tr-TR" dirty="0" err="1"/>
              <a:t>Affected</a:t>
            </a:r>
            <a:r>
              <a:rPr lang="tr-TR" dirty="0"/>
              <a:t> </a:t>
            </a:r>
            <a:r>
              <a:rPr lang="tr-TR" dirty="0" err="1"/>
              <a:t>dogs</a:t>
            </a:r>
            <a:r>
              <a:rPr lang="tr-TR" dirty="0"/>
              <a:t> </a:t>
            </a:r>
            <a:r>
              <a:rPr lang="tr-TR" dirty="0" err="1"/>
              <a:t>are</a:t>
            </a:r>
            <a:r>
              <a:rPr lang="tr-TR" dirty="0"/>
              <a:t> </a:t>
            </a:r>
            <a:r>
              <a:rPr lang="tr-TR" dirty="0" err="1"/>
              <a:t>alert</a:t>
            </a:r>
            <a:r>
              <a:rPr lang="tr-TR" dirty="0"/>
              <a:t> </a:t>
            </a:r>
            <a:r>
              <a:rPr lang="tr-TR" dirty="0" err="1"/>
              <a:t>and</a:t>
            </a:r>
            <a:r>
              <a:rPr lang="tr-TR" dirty="0"/>
              <a:t> </a:t>
            </a:r>
            <a:r>
              <a:rPr lang="tr-TR" dirty="0" err="1"/>
              <a:t>systemically</a:t>
            </a:r>
            <a:r>
              <a:rPr lang="tr-TR" dirty="0"/>
              <a:t> normal, </a:t>
            </a:r>
            <a:r>
              <a:rPr lang="tr-TR" dirty="0" err="1"/>
              <a:t>with</a:t>
            </a:r>
            <a:r>
              <a:rPr lang="tr-TR" dirty="0"/>
              <a:t> a </a:t>
            </a:r>
            <a:r>
              <a:rPr lang="tr-TR" dirty="0" err="1"/>
              <a:t>common</a:t>
            </a:r>
            <a:r>
              <a:rPr lang="tr-TR" dirty="0"/>
              <a:t> </a:t>
            </a:r>
            <a:r>
              <a:rPr lang="tr-TR" dirty="0" err="1"/>
              <a:t>owner</a:t>
            </a:r>
            <a:r>
              <a:rPr lang="tr-TR" dirty="0"/>
              <a:t> </a:t>
            </a:r>
            <a:r>
              <a:rPr lang="tr-TR" dirty="0" err="1"/>
              <a:t>complaint</a:t>
            </a:r>
            <a:r>
              <a:rPr lang="tr-TR" dirty="0"/>
              <a:t> </a:t>
            </a:r>
            <a:r>
              <a:rPr lang="tr-TR" dirty="0" err="1"/>
              <a:t>being</a:t>
            </a:r>
            <a:r>
              <a:rPr lang="tr-TR" dirty="0"/>
              <a:t> </a:t>
            </a:r>
            <a:r>
              <a:rPr lang="tr-TR" dirty="0" err="1"/>
              <a:t>that</a:t>
            </a:r>
            <a:r>
              <a:rPr lang="tr-TR" dirty="0"/>
              <a:t> </a:t>
            </a:r>
            <a:r>
              <a:rPr lang="tr-TR" dirty="0" err="1"/>
              <a:t>the</a:t>
            </a:r>
            <a:r>
              <a:rPr lang="tr-TR" dirty="0"/>
              <a:t> </a:t>
            </a:r>
            <a:r>
              <a:rPr lang="tr-TR" dirty="0" err="1"/>
              <a:t>dog</a:t>
            </a:r>
            <a:r>
              <a:rPr lang="tr-TR" dirty="0"/>
              <a:t> </a:t>
            </a:r>
            <a:r>
              <a:rPr lang="tr-TR" dirty="0" err="1"/>
              <a:t>will</a:t>
            </a:r>
            <a:r>
              <a:rPr lang="tr-TR" dirty="0"/>
              <a:t> not </a:t>
            </a:r>
            <a:r>
              <a:rPr lang="tr-TR" dirty="0" err="1"/>
              <a:t>eat</a:t>
            </a:r>
            <a:r>
              <a:rPr lang="tr-TR" dirty="0"/>
              <a:t> </a:t>
            </a:r>
            <a:r>
              <a:rPr lang="tr-TR" dirty="0" err="1"/>
              <a:t>or</a:t>
            </a:r>
            <a:r>
              <a:rPr lang="tr-TR" dirty="0"/>
              <a:t> </a:t>
            </a:r>
            <a:r>
              <a:rPr lang="tr-TR" dirty="0" err="1"/>
              <a:t>drink</a:t>
            </a:r>
            <a:r>
              <a:rPr lang="tr-TR" dirty="0"/>
              <a:t> </a:t>
            </a:r>
            <a:r>
              <a:rPr lang="tr-TR" dirty="0" err="1"/>
              <a:t>unless</a:t>
            </a:r>
            <a:r>
              <a:rPr lang="tr-TR" dirty="0"/>
              <a:t> </a:t>
            </a:r>
            <a:r>
              <a:rPr lang="tr-TR" dirty="0" err="1"/>
              <a:t>the</a:t>
            </a:r>
            <a:r>
              <a:rPr lang="tr-TR" dirty="0"/>
              <a:t> </a:t>
            </a:r>
            <a:r>
              <a:rPr lang="tr-TR" dirty="0" err="1"/>
              <a:t>bowl</a:t>
            </a:r>
            <a:r>
              <a:rPr lang="tr-TR" dirty="0"/>
              <a:t> is </a:t>
            </a:r>
            <a:r>
              <a:rPr lang="tr-TR" dirty="0" err="1"/>
              <a:t>raised</a:t>
            </a:r>
            <a:r>
              <a:rPr lang="tr-TR" dirty="0"/>
              <a:t> </a:t>
            </a:r>
            <a:r>
              <a:rPr lang="tr-TR" dirty="0" err="1"/>
              <a:t>to</a:t>
            </a:r>
            <a:r>
              <a:rPr lang="tr-TR" dirty="0"/>
              <a:t> </a:t>
            </a:r>
            <a:r>
              <a:rPr lang="tr-TR" dirty="0" err="1"/>
              <a:t>head</a:t>
            </a:r>
            <a:r>
              <a:rPr lang="tr-TR" dirty="0"/>
              <a:t> </a:t>
            </a:r>
            <a:r>
              <a:rPr lang="tr-TR" dirty="0" err="1"/>
              <a:t>level</a:t>
            </a:r>
            <a:r>
              <a:rPr lang="tr-TR" dirty="0"/>
              <a:t>. </a:t>
            </a:r>
            <a:r>
              <a:rPr lang="tr-TR" dirty="0" err="1"/>
              <a:t>Neurologic</a:t>
            </a:r>
            <a:r>
              <a:rPr lang="tr-TR" dirty="0"/>
              <a:t> </a:t>
            </a:r>
            <a:r>
              <a:rPr lang="tr-TR" dirty="0" err="1"/>
              <a:t>deficits</a:t>
            </a:r>
            <a:r>
              <a:rPr lang="tr-TR" dirty="0"/>
              <a:t> (</a:t>
            </a:r>
            <a:r>
              <a:rPr lang="tr-TR" dirty="0" err="1"/>
              <a:t>e.g</a:t>
            </a:r>
            <a:r>
              <a:rPr lang="tr-TR" dirty="0"/>
              <a:t>., </a:t>
            </a:r>
            <a:r>
              <a:rPr lang="tr-TR" dirty="0" err="1"/>
              <a:t>paresis</a:t>
            </a:r>
            <a:r>
              <a:rPr lang="tr-TR" dirty="0"/>
              <a:t>, </a:t>
            </a:r>
            <a:r>
              <a:rPr lang="tr-TR" dirty="0" err="1"/>
              <a:t>paralysis</a:t>
            </a:r>
            <a:r>
              <a:rPr lang="tr-TR" dirty="0"/>
              <a:t>, </a:t>
            </a:r>
            <a:r>
              <a:rPr lang="tr-TR" dirty="0" err="1"/>
              <a:t>ataxia</a:t>
            </a:r>
            <a:r>
              <a:rPr lang="tr-TR" dirty="0"/>
              <a:t>) </a:t>
            </a:r>
            <a:r>
              <a:rPr lang="tr-TR" dirty="0" err="1"/>
              <a:t>are</a:t>
            </a:r>
            <a:r>
              <a:rPr lang="tr-TR" dirty="0"/>
              <a:t> </a:t>
            </a:r>
            <a:r>
              <a:rPr lang="tr-TR" dirty="0" err="1"/>
              <a:t>rare</a:t>
            </a:r>
            <a:r>
              <a:rPr lang="tr-TR" dirty="0"/>
              <a:t> but can </a:t>
            </a:r>
            <a:r>
              <a:rPr lang="tr-TR" dirty="0" err="1"/>
              <a:t>develop</a:t>
            </a:r>
            <a:r>
              <a:rPr lang="tr-TR" dirty="0"/>
              <a:t>, </a:t>
            </a:r>
            <a:r>
              <a:rPr lang="tr-TR" dirty="0" err="1"/>
              <a:t>particularly</a:t>
            </a:r>
            <a:r>
              <a:rPr lang="tr-TR" dirty="0"/>
              <a:t> in </a:t>
            </a:r>
            <a:r>
              <a:rPr lang="tr-TR" dirty="0" err="1"/>
              <a:t>chronically</a:t>
            </a:r>
            <a:r>
              <a:rPr lang="tr-TR" dirty="0"/>
              <a:t> </a:t>
            </a:r>
            <a:r>
              <a:rPr lang="tr-TR" dirty="0" err="1"/>
              <a:t>affected</a:t>
            </a:r>
            <a:r>
              <a:rPr lang="tr-TR" dirty="0"/>
              <a:t> </a:t>
            </a:r>
            <a:r>
              <a:rPr lang="tr-TR" dirty="0" err="1"/>
              <a:t>or</a:t>
            </a:r>
            <a:r>
              <a:rPr lang="tr-TR" dirty="0"/>
              <a:t> </a:t>
            </a:r>
            <a:r>
              <a:rPr lang="tr-TR" dirty="0" err="1"/>
              <a:t>inadequately</a:t>
            </a:r>
            <a:r>
              <a:rPr lang="tr-TR" dirty="0"/>
              <a:t> </a:t>
            </a:r>
            <a:r>
              <a:rPr lang="tr-TR" dirty="0" err="1"/>
              <a:t>treated</a:t>
            </a:r>
            <a:r>
              <a:rPr lang="tr-TR" dirty="0"/>
              <a:t> </a:t>
            </a:r>
            <a:r>
              <a:rPr lang="tr-TR" dirty="0" err="1"/>
              <a:t>dogs</a:t>
            </a:r>
            <a:r>
              <a:rPr lang="tr-TR" dirty="0"/>
              <a:t>, as a </a:t>
            </a:r>
            <a:r>
              <a:rPr lang="tr-TR" dirty="0" err="1"/>
              <a:t>result</a:t>
            </a:r>
            <a:r>
              <a:rPr lang="tr-TR" dirty="0"/>
              <a:t> of </a:t>
            </a:r>
            <a:r>
              <a:rPr lang="tr-TR" dirty="0" err="1"/>
              <a:t>concurrent</a:t>
            </a:r>
            <a:r>
              <a:rPr lang="tr-TR" dirty="0"/>
              <a:t> </a:t>
            </a:r>
            <a:r>
              <a:rPr lang="tr-TR" dirty="0" err="1"/>
              <a:t>myeli</a:t>
            </a:r>
            <a:r>
              <a:rPr lang="tr-TR" dirty="0"/>
              <a:t>­ </a:t>
            </a:r>
            <a:r>
              <a:rPr lang="tr-TR" dirty="0" err="1"/>
              <a:t>tis</a:t>
            </a:r>
            <a:r>
              <a:rPr lang="tr-TR" dirty="0"/>
              <a:t>, </a:t>
            </a:r>
            <a:r>
              <a:rPr lang="tr-TR" dirty="0" err="1"/>
              <a:t>spinal</a:t>
            </a:r>
            <a:r>
              <a:rPr lang="tr-TR" dirty="0"/>
              <a:t> </a:t>
            </a:r>
            <a:r>
              <a:rPr lang="tr-TR" dirty="0" err="1"/>
              <a:t>cord</a:t>
            </a:r>
            <a:r>
              <a:rPr lang="tr-TR" dirty="0"/>
              <a:t> </a:t>
            </a:r>
            <a:r>
              <a:rPr lang="tr-TR" dirty="0" err="1"/>
              <a:t>hemorrhage</a:t>
            </a:r>
            <a:r>
              <a:rPr lang="tr-TR" dirty="0"/>
              <a:t>, </a:t>
            </a:r>
            <a:r>
              <a:rPr lang="tr-TR" dirty="0" err="1"/>
              <a:t>or</a:t>
            </a:r>
            <a:r>
              <a:rPr lang="tr-TR" dirty="0"/>
              <a:t> </a:t>
            </a:r>
            <a:r>
              <a:rPr lang="tr-TR" dirty="0" err="1"/>
              <a:t>infarction</a:t>
            </a:r>
            <a:r>
              <a:rPr lang="tr-TR" dirty="0"/>
              <a:t>.</a:t>
            </a:r>
          </a:p>
          <a:p>
            <a:r>
              <a:rPr lang="tr-TR" dirty="0" err="1"/>
              <a:t>Laboratory</a:t>
            </a:r>
            <a:r>
              <a:rPr lang="tr-TR" dirty="0"/>
              <a:t> </a:t>
            </a:r>
            <a:r>
              <a:rPr lang="tr-TR" dirty="0" err="1"/>
              <a:t>changes</a:t>
            </a:r>
            <a:r>
              <a:rPr lang="tr-TR" dirty="0"/>
              <a:t> </a:t>
            </a:r>
            <a:r>
              <a:rPr lang="tr-TR" dirty="0" err="1"/>
              <a:t>typically</a:t>
            </a:r>
            <a:r>
              <a:rPr lang="tr-TR" dirty="0"/>
              <a:t> </a:t>
            </a:r>
            <a:r>
              <a:rPr lang="tr-TR" dirty="0" err="1"/>
              <a:t>include</a:t>
            </a:r>
            <a:r>
              <a:rPr lang="tr-TR" dirty="0"/>
              <a:t> a </a:t>
            </a:r>
            <a:r>
              <a:rPr lang="tr-TR" dirty="0" err="1"/>
              <a:t>neutrophilic</a:t>
            </a:r>
            <a:r>
              <a:rPr lang="tr-TR" dirty="0"/>
              <a:t> </a:t>
            </a:r>
            <a:r>
              <a:rPr lang="tr-TR" dirty="0" err="1"/>
              <a:t>leu­kocytosis</a:t>
            </a:r>
            <a:r>
              <a:rPr lang="tr-TR" dirty="0"/>
              <a:t> </a:t>
            </a:r>
            <a:r>
              <a:rPr lang="tr-TR" dirty="0" err="1"/>
              <a:t>with</a:t>
            </a:r>
            <a:r>
              <a:rPr lang="tr-TR" dirty="0"/>
              <a:t> </a:t>
            </a:r>
            <a:r>
              <a:rPr lang="tr-TR" dirty="0" err="1"/>
              <a:t>or</a:t>
            </a:r>
            <a:r>
              <a:rPr lang="tr-TR" dirty="0"/>
              <a:t> </a:t>
            </a:r>
            <a:r>
              <a:rPr lang="tr-TR" dirty="0" err="1"/>
              <a:t>without</a:t>
            </a:r>
            <a:r>
              <a:rPr lang="tr-TR" dirty="0"/>
              <a:t> a </a:t>
            </a:r>
            <a:r>
              <a:rPr lang="tr-TR" dirty="0" err="1"/>
              <a:t>left</a:t>
            </a:r>
            <a:r>
              <a:rPr lang="tr-TR" dirty="0"/>
              <a:t> </a:t>
            </a:r>
            <a:r>
              <a:rPr lang="tr-TR" dirty="0" err="1"/>
              <a:t>shift</a:t>
            </a:r>
            <a:r>
              <a:rPr lang="tr-TR" dirty="0"/>
              <a:t>. </a:t>
            </a:r>
          </a:p>
          <a:p>
            <a:r>
              <a:rPr lang="tr-TR" dirty="0" err="1"/>
              <a:t>Spinal</a:t>
            </a:r>
            <a:r>
              <a:rPr lang="tr-TR" dirty="0"/>
              <a:t> </a:t>
            </a:r>
            <a:r>
              <a:rPr lang="tr-TR" dirty="0" err="1"/>
              <a:t>fluid</a:t>
            </a:r>
            <a:r>
              <a:rPr lang="tr-TR" dirty="0"/>
              <a:t> </a:t>
            </a:r>
            <a:r>
              <a:rPr lang="tr-TR" dirty="0" err="1"/>
              <a:t>analysis</a:t>
            </a:r>
            <a:r>
              <a:rPr lang="tr-TR" dirty="0"/>
              <a:t> </a:t>
            </a:r>
            <a:r>
              <a:rPr lang="tr-TR" dirty="0" err="1"/>
              <a:t>shows</a:t>
            </a:r>
            <a:r>
              <a:rPr lang="tr-TR" dirty="0"/>
              <a:t> an </a:t>
            </a:r>
            <a:r>
              <a:rPr lang="tr-TR" dirty="0" err="1"/>
              <a:t>increased</a:t>
            </a:r>
            <a:r>
              <a:rPr lang="tr-TR" dirty="0"/>
              <a:t> protein </a:t>
            </a:r>
            <a:r>
              <a:rPr lang="tr-TR" dirty="0" err="1"/>
              <a:t>concentration</a:t>
            </a:r>
            <a:r>
              <a:rPr lang="tr-TR" dirty="0"/>
              <a:t> </a:t>
            </a:r>
            <a:r>
              <a:rPr lang="tr-TR" dirty="0" err="1"/>
              <a:t>and</a:t>
            </a:r>
            <a:r>
              <a:rPr lang="tr-TR" dirty="0"/>
              <a:t> a </a:t>
            </a:r>
            <a:r>
              <a:rPr lang="tr-TR" dirty="0" err="1"/>
              <a:t>neutrophilic</a:t>
            </a:r>
            <a:r>
              <a:rPr lang="tr-TR" dirty="0"/>
              <a:t> </a:t>
            </a:r>
            <a:r>
              <a:rPr lang="tr-TR" dirty="0" err="1"/>
              <a:t>pleocytosis</a:t>
            </a:r>
            <a:r>
              <a:rPr lang="tr-TR" dirty="0"/>
              <a:t> .</a:t>
            </a:r>
          </a:p>
          <a:p>
            <a:r>
              <a:rPr lang="tr-TR" dirty="0"/>
              <a:t> </a:t>
            </a:r>
            <a:r>
              <a:rPr lang="tr-TR" dirty="0" err="1"/>
              <a:t>Early</a:t>
            </a:r>
            <a:r>
              <a:rPr lang="tr-TR" dirty="0"/>
              <a:t> in </a:t>
            </a:r>
            <a:r>
              <a:rPr lang="tr-TR" dirty="0" err="1"/>
              <a:t>the</a:t>
            </a:r>
            <a:r>
              <a:rPr lang="tr-TR" dirty="0"/>
              <a:t> </a:t>
            </a:r>
            <a:r>
              <a:rPr lang="tr-TR" dirty="0" err="1"/>
              <a:t>course</a:t>
            </a:r>
            <a:r>
              <a:rPr lang="tr-TR" dirty="0"/>
              <a:t> of </a:t>
            </a:r>
            <a:r>
              <a:rPr lang="tr-TR" dirty="0" err="1"/>
              <a:t>the</a:t>
            </a:r>
            <a:r>
              <a:rPr lang="tr-TR" dirty="0"/>
              <a:t> </a:t>
            </a:r>
            <a:r>
              <a:rPr lang="tr-TR" dirty="0" err="1"/>
              <a:t>disease</a:t>
            </a:r>
            <a:r>
              <a:rPr lang="tr-TR" dirty="0"/>
              <a:t>, </a:t>
            </a:r>
            <a:r>
              <a:rPr lang="tr-TR" dirty="0" err="1"/>
              <a:t>when</a:t>
            </a:r>
            <a:r>
              <a:rPr lang="tr-TR" dirty="0"/>
              <a:t> </a:t>
            </a:r>
            <a:r>
              <a:rPr lang="tr-TR" dirty="0" err="1"/>
              <a:t>neck</a:t>
            </a:r>
            <a:r>
              <a:rPr lang="tr-TR" dirty="0"/>
              <a:t> </a:t>
            </a:r>
            <a:r>
              <a:rPr lang="tr-TR" dirty="0" err="1"/>
              <a:t>pain</a:t>
            </a:r>
            <a:r>
              <a:rPr lang="tr-TR" dirty="0"/>
              <a:t> is </a:t>
            </a:r>
            <a:r>
              <a:rPr lang="tr-TR" dirty="0" err="1"/>
              <a:t>intermittent</a:t>
            </a:r>
            <a:r>
              <a:rPr lang="tr-TR" dirty="0"/>
              <a:t>, CSF </a:t>
            </a:r>
            <a:r>
              <a:rPr lang="tr-TR" dirty="0" err="1"/>
              <a:t>may</a:t>
            </a:r>
            <a:r>
              <a:rPr lang="tr-TR" dirty="0"/>
              <a:t> be normal </a:t>
            </a:r>
            <a:r>
              <a:rPr lang="tr-TR" dirty="0" err="1"/>
              <a:t>or</a:t>
            </a:r>
            <a:r>
              <a:rPr lang="tr-TR" dirty="0"/>
              <a:t> </a:t>
            </a:r>
            <a:r>
              <a:rPr lang="tr-TR" dirty="0" err="1"/>
              <a:t>minimally</a:t>
            </a:r>
            <a:r>
              <a:rPr lang="tr-TR" dirty="0"/>
              <a:t> </a:t>
            </a:r>
            <a:r>
              <a:rPr lang="tr-TR" dirty="0" err="1"/>
              <a:t>inflammatory</a:t>
            </a:r>
            <a:r>
              <a:rPr lang="tr-TR" dirty="0"/>
              <a:t>. </a:t>
            </a:r>
            <a:r>
              <a:rPr lang="tr-TR" dirty="0" err="1"/>
              <a:t>Within</a:t>
            </a:r>
            <a:r>
              <a:rPr lang="tr-TR" dirty="0"/>
              <a:t> 24 </a:t>
            </a:r>
            <a:r>
              <a:rPr lang="tr-TR" dirty="0" err="1"/>
              <a:t>hours</a:t>
            </a:r>
            <a:r>
              <a:rPr lang="tr-TR" dirty="0"/>
              <a:t> of </a:t>
            </a:r>
            <a:r>
              <a:rPr lang="tr-TR" dirty="0" err="1"/>
              <a:t>administration</a:t>
            </a:r>
            <a:r>
              <a:rPr lang="tr-TR" dirty="0"/>
              <a:t> of a </a:t>
            </a:r>
            <a:r>
              <a:rPr lang="tr-TR" dirty="0" err="1"/>
              <a:t>single</a:t>
            </a:r>
            <a:r>
              <a:rPr lang="tr-TR" dirty="0"/>
              <a:t> </a:t>
            </a:r>
            <a:r>
              <a:rPr lang="tr-TR" dirty="0" err="1"/>
              <a:t>dose</a:t>
            </a:r>
            <a:r>
              <a:rPr lang="tr-TR" dirty="0"/>
              <a:t> of </a:t>
            </a:r>
            <a:r>
              <a:rPr lang="tr-TR" dirty="0" err="1"/>
              <a:t>prednisone</a:t>
            </a:r>
            <a:r>
              <a:rPr lang="tr-TR" dirty="0"/>
              <a:t>, CSF </a:t>
            </a:r>
            <a:r>
              <a:rPr lang="tr-TR" dirty="0" err="1"/>
              <a:t>may</a:t>
            </a:r>
            <a:r>
              <a:rPr lang="tr-TR" dirty="0"/>
              <a:t> be normal </a:t>
            </a:r>
            <a:r>
              <a:rPr lang="tr-TR" dirty="0" err="1"/>
              <a:t>or</a:t>
            </a:r>
            <a:r>
              <a:rPr lang="tr-TR" dirty="0"/>
              <a:t> </a:t>
            </a:r>
            <a:r>
              <a:rPr lang="tr-TR" dirty="0" err="1"/>
              <a:t>show</a:t>
            </a:r>
            <a:r>
              <a:rPr lang="tr-TR" dirty="0"/>
              <a:t> a </a:t>
            </a:r>
            <a:r>
              <a:rPr lang="tr-TR" dirty="0" err="1"/>
              <a:t>predominance</a:t>
            </a:r>
            <a:r>
              <a:rPr lang="tr-TR" dirty="0"/>
              <a:t> of </a:t>
            </a:r>
            <a:r>
              <a:rPr lang="tr-TR" dirty="0" err="1"/>
              <a:t>mononuclear</a:t>
            </a:r>
            <a:r>
              <a:rPr lang="tr-TR" dirty="0"/>
              <a:t> </a:t>
            </a:r>
            <a:r>
              <a:rPr lang="tr-TR" dirty="0" err="1"/>
              <a:t>cells</a:t>
            </a:r>
            <a:r>
              <a:rPr lang="tr-TR" dirty="0"/>
              <a:t>; </a:t>
            </a:r>
            <a:r>
              <a:rPr lang="tr-TR" dirty="0" err="1"/>
              <a:t>therefore</a:t>
            </a:r>
            <a:r>
              <a:rPr lang="tr-TR" dirty="0"/>
              <a:t> CSF </a:t>
            </a:r>
            <a:r>
              <a:rPr lang="tr-TR" dirty="0" err="1"/>
              <a:t>should</a:t>
            </a:r>
            <a:r>
              <a:rPr lang="tr-TR" dirty="0"/>
              <a:t> </a:t>
            </a:r>
            <a:r>
              <a:rPr lang="tr-TR" dirty="0" err="1"/>
              <a:t>always</a:t>
            </a:r>
            <a:r>
              <a:rPr lang="tr-TR" dirty="0"/>
              <a:t> be </a:t>
            </a:r>
            <a:r>
              <a:rPr lang="tr-TR" dirty="0" err="1"/>
              <a:t>collected</a:t>
            </a:r>
            <a:r>
              <a:rPr lang="tr-TR" dirty="0"/>
              <a:t> </a:t>
            </a:r>
            <a:r>
              <a:rPr lang="tr-TR" dirty="0" err="1"/>
              <a:t>for</a:t>
            </a:r>
            <a:r>
              <a:rPr lang="tr-TR" dirty="0"/>
              <a:t> </a:t>
            </a:r>
            <a:r>
              <a:rPr lang="tr-TR" dirty="0" err="1"/>
              <a:t>diagnosis</a:t>
            </a:r>
            <a:r>
              <a:rPr lang="tr-TR" dirty="0"/>
              <a:t> </a:t>
            </a:r>
            <a:r>
              <a:rPr lang="tr-TR" dirty="0" err="1"/>
              <a:t>when</a:t>
            </a:r>
            <a:r>
              <a:rPr lang="tr-TR" dirty="0"/>
              <a:t> a </a:t>
            </a:r>
            <a:r>
              <a:rPr lang="tr-TR" dirty="0" err="1"/>
              <a:t>dog</a:t>
            </a:r>
            <a:r>
              <a:rPr lang="tr-TR" dirty="0"/>
              <a:t> is </a:t>
            </a:r>
            <a:r>
              <a:rPr lang="tr-TR" dirty="0" err="1"/>
              <a:t>symptomatic</a:t>
            </a:r>
            <a:r>
              <a:rPr lang="tr-TR" dirty="0"/>
              <a:t> </a:t>
            </a:r>
            <a:r>
              <a:rPr lang="tr-TR" dirty="0" err="1"/>
              <a:t>before</a:t>
            </a:r>
            <a:r>
              <a:rPr lang="tr-TR" dirty="0"/>
              <a:t> </a:t>
            </a:r>
            <a:r>
              <a:rPr lang="tr-TR" dirty="0" err="1"/>
              <a:t>initiating</a:t>
            </a:r>
            <a:r>
              <a:rPr lang="tr-TR" dirty="0"/>
              <a:t> </a:t>
            </a:r>
            <a:r>
              <a:rPr lang="tr-TR" dirty="0" err="1"/>
              <a:t>therapy</a:t>
            </a:r>
            <a:r>
              <a:rPr lang="tr-TR" dirty="0"/>
              <a:t>. </a:t>
            </a:r>
          </a:p>
          <a:p>
            <a:r>
              <a:rPr lang="tr-TR" dirty="0"/>
              <a:t>High </a:t>
            </a:r>
            <a:r>
              <a:rPr lang="tr-TR" dirty="0" err="1"/>
              <a:t>IgA</a:t>
            </a:r>
            <a:r>
              <a:rPr lang="tr-TR" dirty="0"/>
              <a:t> </a:t>
            </a:r>
            <a:r>
              <a:rPr lang="tr-TR" dirty="0" err="1"/>
              <a:t>concentrations</a:t>
            </a:r>
            <a:r>
              <a:rPr lang="tr-TR" dirty="0"/>
              <a:t> </a:t>
            </a:r>
            <a:r>
              <a:rPr lang="tr-TR" dirty="0" err="1"/>
              <a:t>are</a:t>
            </a:r>
            <a:r>
              <a:rPr lang="tr-TR" dirty="0"/>
              <a:t> </a:t>
            </a:r>
            <a:r>
              <a:rPr lang="tr-TR" dirty="0" err="1"/>
              <a:t>found</a:t>
            </a:r>
            <a:r>
              <a:rPr lang="tr-TR" dirty="0"/>
              <a:t> in </a:t>
            </a:r>
            <a:r>
              <a:rPr lang="tr-TR" dirty="0" err="1"/>
              <a:t>the</a:t>
            </a:r>
            <a:r>
              <a:rPr lang="tr-TR" dirty="0"/>
              <a:t> CSF </a:t>
            </a:r>
            <a:r>
              <a:rPr lang="tr-TR" dirty="0" err="1"/>
              <a:t>and</a:t>
            </a:r>
            <a:r>
              <a:rPr lang="tr-TR" dirty="0"/>
              <a:t> serum of </a:t>
            </a:r>
            <a:r>
              <a:rPr lang="tr-TR" dirty="0" err="1"/>
              <a:t>many</a:t>
            </a:r>
            <a:r>
              <a:rPr lang="tr-TR" dirty="0"/>
              <a:t> </a:t>
            </a:r>
            <a:r>
              <a:rPr lang="tr-TR" dirty="0" err="1"/>
              <a:t>dogs</a:t>
            </a:r>
            <a:r>
              <a:rPr lang="tr-TR" dirty="0"/>
              <a:t> </a:t>
            </a:r>
            <a:r>
              <a:rPr lang="tr-TR" dirty="0" err="1"/>
              <a:t>with</a:t>
            </a:r>
            <a:r>
              <a:rPr lang="tr-TR" dirty="0"/>
              <a:t> SRMA, </a:t>
            </a:r>
            <a:r>
              <a:rPr lang="tr-TR" dirty="0" err="1"/>
              <a:t>aiding</a:t>
            </a:r>
            <a:r>
              <a:rPr lang="tr-TR" dirty="0"/>
              <a:t> </a:t>
            </a:r>
            <a:r>
              <a:rPr lang="tr-TR" dirty="0" err="1"/>
              <a:t>diagnosis</a:t>
            </a:r>
            <a:r>
              <a:rPr lang="tr-TR" dirty="0"/>
              <a:t>. </a:t>
            </a:r>
            <a:r>
              <a:rPr lang="tr-TR" dirty="0" err="1"/>
              <a:t>Some</a:t>
            </a:r>
            <a:r>
              <a:rPr lang="tr-TR" dirty="0"/>
              <a:t> </a:t>
            </a:r>
            <a:r>
              <a:rPr lang="tr-TR" dirty="0" err="1"/>
              <a:t>dogs</a:t>
            </a:r>
            <a:r>
              <a:rPr lang="tr-TR" dirty="0"/>
              <a:t> </a:t>
            </a:r>
            <a:r>
              <a:rPr lang="tr-TR" dirty="0" err="1"/>
              <a:t>with</a:t>
            </a:r>
            <a:r>
              <a:rPr lang="tr-TR" dirty="0"/>
              <a:t> SRMA </a:t>
            </a:r>
            <a:r>
              <a:rPr lang="tr-TR" dirty="0" err="1"/>
              <a:t>have</a:t>
            </a:r>
            <a:r>
              <a:rPr lang="tr-TR" dirty="0"/>
              <a:t> </a:t>
            </a:r>
            <a:r>
              <a:rPr lang="tr-TR" dirty="0" err="1"/>
              <a:t>concurrent</a:t>
            </a:r>
            <a:r>
              <a:rPr lang="tr-TR" dirty="0"/>
              <a:t> </a:t>
            </a:r>
            <a:r>
              <a:rPr lang="tr-TR" dirty="0" err="1"/>
              <a:t>immune-mediated</a:t>
            </a:r>
            <a:r>
              <a:rPr lang="tr-TR" dirty="0"/>
              <a:t> </a:t>
            </a:r>
            <a:r>
              <a:rPr lang="tr-TR" dirty="0" err="1"/>
              <a:t>polyarthritis</a:t>
            </a:r>
            <a:r>
              <a:rPr lang="tr-TR" dirty="0"/>
              <a:t> (IMPA). </a:t>
            </a:r>
            <a:r>
              <a:rPr lang="tr-TR" dirty="0" err="1"/>
              <a:t>Bacterial</a:t>
            </a:r>
            <a:r>
              <a:rPr lang="tr-TR" dirty="0"/>
              <a:t> </a:t>
            </a:r>
            <a:r>
              <a:rPr lang="tr-TR" dirty="0" err="1"/>
              <a:t>cultures</a:t>
            </a:r>
            <a:r>
              <a:rPr lang="tr-TR" dirty="0"/>
              <a:t> of </a:t>
            </a:r>
            <a:r>
              <a:rPr lang="tr-TR" dirty="0" err="1"/>
              <a:t>the</a:t>
            </a:r>
            <a:r>
              <a:rPr lang="tr-TR" dirty="0"/>
              <a:t> CSF </a:t>
            </a:r>
            <a:r>
              <a:rPr lang="tr-TR" dirty="0" err="1"/>
              <a:t>and</a:t>
            </a:r>
            <a:r>
              <a:rPr lang="tr-TR" dirty="0"/>
              <a:t> </a:t>
            </a:r>
            <a:r>
              <a:rPr lang="tr-TR" dirty="0" err="1"/>
              <a:t>blood</a:t>
            </a:r>
            <a:r>
              <a:rPr lang="tr-TR" dirty="0"/>
              <a:t> </a:t>
            </a:r>
            <a:r>
              <a:rPr lang="tr-TR" dirty="0" err="1"/>
              <a:t>are</a:t>
            </a:r>
            <a:r>
              <a:rPr lang="tr-TR" dirty="0"/>
              <a:t> </a:t>
            </a:r>
            <a:r>
              <a:rPr lang="tr-TR" dirty="0" err="1"/>
              <a:t>negative</a:t>
            </a:r>
            <a:r>
              <a:rPr lang="tr-TR" dirty="0"/>
              <a:t>. </a:t>
            </a:r>
            <a:r>
              <a:rPr lang="tr-TR" dirty="0" err="1"/>
              <a:t>To</a:t>
            </a:r>
            <a:r>
              <a:rPr lang="tr-TR" dirty="0"/>
              <a:t> </a:t>
            </a:r>
            <a:r>
              <a:rPr lang="tr-TR" dirty="0" err="1"/>
              <a:t>date</a:t>
            </a:r>
            <a:r>
              <a:rPr lang="tr-TR" dirty="0"/>
              <a:t>, </a:t>
            </a:r>
            <a:r>
              <a:rPr lang="tr-TR" dirty="0" err="1"/>
              <a:t>no</a:t>
            </a:r>
            <a:r>
              <a:rPr lang="tr-TR" dirty="0"/>
              <a:t> </a:t>
            </a:r>
            <a:r>
              <a:rPr lang="tr-TR" dirty="0" err="1"/>
              <a:t>etiologic</a:t>
            </a:r>
            <a:r>
              <a:rPr lang="tr-TR" dirty="0"/>
              <a:t> </a:t>
            </a:r>
            <a:r>
              <a:rPr lang="tr-TR" dirty="0" err="1"/>
              <a:t>agent</a:t>
            </a:r>
            <a:r>
              <a:rPr lang="tr-TR" dirty="0"/>
              <a:t> has </a:t>
            </a:r>
            <a:r>
              <a:rPr lang="tr-TR" dirty="0" err="1"/>
              <a:t>been</a:t>
            </a:r>
            <a:r>
              <a:rPr lang="tr-TR" dirty="0"/>
              <a:t> </a:t>
            </a:r>
            <a:r>
              <a:rPr lang="tr-TR" dirty="0" err="1"/>
              <a:t>identified</a:t>
            </a:r>
            <a:r>
              <a:rPr lang="tr-TR" dirty="0"/>
              <a:t>.</a:t>
            </a:r>
          </a:p>
        </p:txBody>
      </p:sp>
    </p:spTree>
    <p:extLst>
      <p:ext uri="{BB962C8B-B14F-4D97-AF65-F5344CB8AC3E}">
        <p14:creationId xmlns:p14="http://schemas.microsoft.com/office/powerpoint/2010/main" val="1660403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862198-62C1-4DAB-B80E-678D05F2BC37}"/>
              </a:ext>
            </a:extLst>
          </p:cNvPr>
          <p:cNvSpPr>
            <a:spLocks noGrp="1"/>
          </p:cNvSpPr>
          <p:nvPr>
            <p:ph type="title"/>
          </p:nvPr>
        </p:nvSpPr>
        <p:spPr>
          <a:xfrm>
            <a:off x="1020416" y="1298711"/>
            <a:ext cx="9228483" cy="586409"/>
          </a:xfrm>
        </p:spPr>
        <p:txBody>
          <a:bodyPr>
            <a:normAutofit/>
          </a:bodyPr>
          <a:lstStyle/>
          <a:p>
            <a:r>
              <a:rPr lang="tr-TR" sz="3200" i="1" dirty="0">
                <a:solidFill>
                  <a:srgbClr val="C00000"/>
                </a:solidFill>
              </a:rPr>
              <a:t>REFERENCES</a:t>
            </a:r>
          </a:p>
        </p:txBody>
      </p:sp>
      <p:sp>
        <p:nvSpPr>
          <p:cNvPr id="3" name="Metin kutusu 2">
            <a:extLst>
              <a:ext uri="{FF2B5EF4-FFF2-40B4-BE49-F238E27FC236}">
                <a16:creationId xmlns:a16="http://schemas.microsoft.com/office/drawing/2014/main" id="{86B4FAD9-F997-4A43-85DB-4FE1C9746F44}"/>
              </a:ext>
            </a:extLst>
          </p:cNvPr>
          <p:cNvSpPr txBox="1"/>
          <p:nvPr/>
        </p:nvSpPr>
        <p:spPr>
          <a:xfrm>
            <a:off x="1033670" y="2411896"/>
            <a:ext cx="71826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Small animal internal medicine / [edited by] Richard W. Nelson, C. Guillermo Couto.—4th ed.</a:t>
            </a:r>
            <a:endPar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Gill Sans MT"/>
              <a:ea typeface="+mn-ea"/>
              <a:cs typeface="+mn-cs"/>
            </a:endParaRPr>
          </a:p>
        </p:txBody>
      </p:sp>
    </p:spTree>
    <p:extLst>
      <p:ext uri="{BB962C8B-B14F-4D97-AF65-F5344CB8AC3E}">
        <p14:creationId xmlns:p14="http://schemas.microsoft.com/office/powerpoint/2010/main" val="87529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330B9E-D652-E946-898A-3B7952E6117D}"/>
              </a:ext>
            </a:extLst>
          </p:cNvPr>
          <p:cNvSpPr>
            <a:spLocks noGrp="1"/>
          </p:cNvSpPr>
          <p:nvPr>
            <p:ph type="title"/>
          </p:nvPr>
        </p:nvSpPr>
        <p:spPr/>
        <p:txBody>
          <a:bodyPr/>
          <a:lstStyle/>
          <a:p>
            <a:endParaRPr lang="tr-TR"/>
          </a:p>
        </p:txBody>
      </p:sp>
      <p:pic>
        <p:nvPicPr>
          <p:cNvPr id="5" name="İçerik Yer Tutucusu 4" descr="iç mekan, kedi, köpek, dik içeren bir resim&#10;&#10;Açıklama otomatik olarak oluşturuldu">
            <a:extLst>
              <a:ext uri="{FF2B5EF4-FFF2-40B4-BE49-F238E27FC236}">
                <a16:creationId xmlns:a16="http://schemas.microsoft.com/office/drawing/2014/main" id="{5EFDDC4B-B206-0444-9BAC-1FB2451B51B9}"/>
              </a:ext>
            </a:extLst>
          </p:cNvPr>
          <p:cNvPicPr>
            <a:picLocks noGrp="1" noChangeAspect="1"/>
          </p:cNvPicPr>
          <p:nvPr>
            <p:ph idx="1"/>
          </p:nvPr>
        </p:nvPicPr>
        <p:blipFill>
          <a:blip r:embed="rId2"/>
          <a:stretch>
            <a:fillRect/>
          </a:stretch>
        </p:blipFill>
        <p:spPr>
          <a:xfrm>
            <a:off x="1117978" y="365125"/>
            <a:ext cx="3567461" cy="6127750"/>
          </a:xfrm>
        </p:spPr>
      </p:pic>
      <p:pic>
        <p:nvPicPr>
          <p:cNvPr id="7" name="Resim 6" descr="metin içeren bir resim&#10;&#10;Açıklama otomatik olarak oluşturuldu">
            <a:extLst>
              <a:ext uri="{FF2B5EF4-FFF2-40B4-BE49-F238E27FC236}">
                <a16:creationId xmlns:a16="http://schemas.microsoft.com/office/drawing/2014/main" id="{161C003F-A03C-E64B-887E-F5397A1C96CF}"/>
              </a:ext>
            </a:extLst>
          </p:cNvPr>
          <p:cNvPicPr>
            <a:picLocks noChangeAspect="1"/>
          </p:cNvPicPr>
          <p:nvPr/>
        </p:nvPicPr>
        <p:blipFill>
          <a:blip r:embed="rId3"/>
          <a:stretch>
            <a:fillRect/>
          </a:stretch>
        </p:blipFill>
        <p:spPr>
          <a:xfrm>
            <a:off x="4965217" y="1068247"/>
            <a:ext cx="6133929" cy="4406744"/>
          </a:xfrm>
          <a:prstGeom prst="rect">
            <a:avLst/>
          </a:prstGeom>
        </p:spPr>
      </p:pic>
    </p:spTree>
    <p:extLst>
      <p:ext uri="{BB962C8B-B14F-4D97-AF65-F5344CB8AC3E}">
        <p14:creationId xmlns:p14="http://schemas.microsoft.com/office/powerpoint/2010/main" val="361169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DA1B8E-66DC-524D-A455-0DD9CB90FCED}"/>
              </a:ext>
            </a:extLst>
          </p:cNvPr>
          <p:cNvSpPr>
            <a:spLocks noGrp="1"/>
          </p:cNvSpPr>
          <p:nvPr>
            <p:ph type="title"/>
          </p:nvPr>
        </p:nvSpPr>
        <p:spPr/>
        <p:txBody>
          <a:bodyPr/>
          <a:lstStyle/>
          <a:p>
            <a:r>
              <a:rPr lang="tr-TR" b="1" dirty="0" err="1"/>
              <a:t>Granulomatous</a:t>
            </a:r>
            <a:r>
              <a:rPr lang="tr-TR" b="1" dirty="0"/>
              <a:t> </a:t>
            </a:r>
            <a:r>
              <a:rPr lang="tr-TR" b="1" dirty="0" err="1"/>
              <a:t>Meningoencephalitis</a:t>
            </a:r>
            <a:r>
              <a:rPr lang="tr-TR" b="1" dirty="0"/>
              <a:t> </a:t>
            </a:r>
            <a:br>
              <a:rPr lang="tr-TR" b="1" dirty="0"/>
            </a:br>
            <a:endParaRPr lang="tr-TR" b="1" dirty="0"/>
          </a:p>
        </p:txBody>
      </p:sp>
      <p:sp>
        <p:nvSpPr>
          <p:cNvPr id="3" name="İçerik Yer Tutucusu 2">
            <a:extLst>
              <a:ext uri="{FF2B5EF4-FFF2-40B4-BE49-F238E27FC236}">
                <a16:creationId xmlns:a16="http://schemas.microsoft.com/office/drawing/2014/main" id="{AC7BD744-55D4-E540-AC40-432E262F0CBD}"/>
              </a:ext>
            </a:extLst>
          </p:cNvPr>
          <p:cNvSpPr>
            <a:spLocks noGrp="1"/>
          </p:cNvSpPr>
          <p:nvPr>
            <p:ph idx="1"/>
          </p:nvPr>
        </p:nvSpPr>
        <p:spPr/>
        <p:txBody>
          <a:bodyPr>
            <a:normAutofit fontScale="92500" lnSpcReduction="20000"/>
          </a:bodyPr>
          <a:lstStyle/>
          <a:p>
            <a:r>
              <a:rPr lang="tr-TR" dirty="0"/>
              <a:t>GME is an </a:t>
            </a:r>
            <a:r>
              <a:rPr lang="tr-TR" b="1" dirty="0" err="1"/>
              <a:t>idiopathic</a:t>
            </a:r>
            <a:r>
              <a:rPr lang="tr-TR" b="1" dirty="0"/>
              <a:t> </a:t>
            </a:r>
            <a:r>
              <a:rPr lang="tr-TR" b="1" dirty="0" err="1"/>
              <a:t>inflammatory</a:t>
            </a:r>
            <a:r>
              <a:rPr lang="tr-TR" b="1" dirty="0"/>
              <a:t> </a:t>
            </a:r>
            <a:r>
              <a:rPr lang="tr-TR" b="1" dirty="0" err="1"/>
              <a:t>disorder</a:t>
            </a:r>
            <a:r>
              <a:rPr lang="tr-TR" b="1" dirty="0"/>
              <a:t> </a:t>
            </a:r>
            <a:r>
              <a:rPr lang="tr-TR" dirty="0"/>
              <a:t>of </a:t>
            </a:r>
            <a:r>
              <a:rPr lang="tr-TR" dirty="0" err="1"/>
              <a:t>the</a:t>
            </a:r>
            <a:r>
              <a:rPr lang="tr-TR" dirty="0"/>
              <a:t> CNS </a:t>
            </a:r>
            <a:r>
              <a:rPr lang="tr-TR" dirty="0" err="1"/>
              <a:t>that</a:t>
            </a:r>
            <a:r>
              <a:rPr lang="tr-TR" dirty="0"/>
              <a:t> is </a:t>
            </a:r>
            <a:r>
              <a:rPr lang="tr-TR" dirty="0" err="1"/>
              <a:t>believed</a:t>
            </a:r>
            <a:r>
              <a:rPr lang="tr-TR" dirty="0"/>
              <a:t> </a:t>
            </a:r>
            <a:r>
              <a:rPr lang="tr-TR" dirty="0" err="1"/>
              <a:t>to</a:t>
            </a:r>
            <a:r>
              <a:rPr lang="tr-TR" dirty="0"/>
              <a:t> </a:t>
            </a:r>
            <a:r>
              <a:rPr lang="tr-TR" dirty="0" err="1"/>
              <a:t>have</a:t>
            </a:r>
            <a:r>
              <a:rPr lang="tr-TR" dirty="0"/>
              <a:t> an </a:t>
            </a:r>
            <a:r>
              <a:rPr lang="tr-TR" dirty="0" err="1"/>
              <a:t>immunologic</a:t>
            </a:r>
            <a:r>
              <a:rPr lang="tr-TR" dirty="0"/>
              <a:t> </a:t>
            </a:r>
            <a:r>
              <a:rPr lang="tr-TR" dirty="0" err="1"/>
              <a:t>basis</a:t>
            </a:r>
            <a:r>
              <a:rPr lang="tr-TR" dirty="0"/>
              <a:t>. </a:t>
            </a:r>
          </a:p>
          <a:p>
            <a:r>
              <a:rPr lang="tr-TR" dirty="0"/>
              <a:t>GME </a:t>
            </a:r>
            <a:r>
              <a:rPr lang="tr-TR" dirty="0" err="1"/>
              <a:t>occurs</a:t>
            </a:r>
            <a:r>
              <a:rPr lang="tr-TR" dirty="0"/>
              <a:t> </a:t>
            </a:r>
            <a:r>
              <a:rPr lang="tr-TR" dirty="0" err="1"/>
              <a:t>pri­marily</a:t>
            </a:r>
            <a:r>
              <a:rPr lang="tr-TR" dirty="0"/>
              <a:t> in </a:t>
            </a:r>
            <a:r>
              <a:rPr lang="tr-TR" dirty="0" err="1"/>
              <a:t>young</a:t>
            </a:r>
            <a:r>
              <a:rPr lang="tr-TR" dirty="0"/>
              <a:t> </a:t>
            </a:r>
            <a:r>
              <a:rPr lang="tr-TR" dirty="0" err="1"/>
              <a:t>adult</a:t>
            </a:r>
            <a:r>
              <a:rPr lang="tr-TR" dirty="0"/>
              <a:t> </a:t>
            </a:r>
            <a:r>
              <a:rPr lang="tr-TR" dirty="0" err="1"/>
              <a:t>dogs</a:t>
            </a:r>
            <a:r>
              <a:rPr lang="tr-TR" dirty="0"/>
              <a:t> of </a:t>
            </a:r>
            <a:r>
              <a:rPr lang="tr-TR" dirty="0" err="1"/>
              <a:t>small</a:t>
            </a:r>
            <a:r>
              <a:rPr lang="tr-TR" dirty="0"/>
              <a:t> </a:t>
            </a:r>
            <a:r>
              <a:rPr lang="tr-TR" dirty="0" err="1"/>
              <a:t>breeds</a:t>
            </a:r>
            <a:r>
              <a:rPr lang="tr-TR" dirty="0"/>
              <a:t> </a:t>
            </a:r>
          </a:p>
          <a:p>
            <a:r>
              <a:rPr lang="tr-TR" dirty="0" err="1"/>
              <a:t>Most</a:t>
            </a:r>
            <a:r>
              <a:rPr lang="tr-TR" dirty="0"/>
              <a:t> </a:t>
            </a:r>
            <a:r>
              <a:rPr lang="tr-TR" dirty="0" err="1"/>
              <a:t>dogs</a:t>
            </a:r>
            <a:r>
              <a:rPr lang="tr-TR" dirty="0"/>
              <a:t> </a:t>
            </a:r>
            <a:r>
              <a:rPr lang="tr-TR" dirty="0" err="1"/>
              <a:t>with</a:t>
            </a:r>
            <a:r>
              <a:rPr lang="tr-TR" dirty="0"/>
              <a:t> GME </a:t>
            </a:r>
            <a:r>
              <a:rPr lang="tr-TR" dirty="0" err="1"/>
              <a:t>are</a:t>
            </a:r>
            <a:r>
              <a:rPr lang="tr-TR" dirty="0"/>
              <a:t> 2 </a:t>
            </a:r>
            <a:r>
              <a:rPr lang="tr-TR" dirty="0" err="1"/>
              <a:t>to</a:t>
            </a:r>
            <a:r>
              <a:rPr lang="tr-TR" dirty="0"/>
              <a:t> 6 </a:t>
            </a:r>
            <a:r>
              <a:rPr lang="tr-TR" dirty="0" err="1"/>
              <a:t>years</a:t>
            </a:r>
            <a:r>
              <a:rPr lang="tr-TR" dirty="0"/>
              <a:t> of age.</a:t>
            </a:r>
          </a:p>
          <a:p>
            <a:r>
              <a:rPr lang="tr-TR" dirty="0"/>
              <a:t> </a:t>
            </a:r>
            <a:r>
              <a:rPr lang="tr-TR" dirty="0" err="1"/>
              <a:t>Cats</a:t>
            </a:r>
            <a:r>
              <a:rPr lang="tr-TR" dirty="0"/>
              <a:t> </a:t>
            </a:r>
            <a:r>
              <a:rPr lang="tr-TR" dirty="0" err="1"/>
              <a:t>are</a:t>
            </a:r>
            <a:r>
              <a:rPr lang="tr-TR" dirty="0"/>
              <a:t> not </a:t>
            </a:r>
            <a:r>
              <a:rPr lang="tr-TR" dirty="0" err="1"/>
              <a:t>affected</a:t>
            </a:r>
            <a:r>
              <a:rPr lang="tr-TR" dirty="0"/>
              <a:t>.</a:t>
            </a:r>
          </a:p>
          <a:p>
            <a:r>
              <a:rPr lang="tr-TR" dirty="0" err="1"/>
              <a:t>There</a:t>
            </a:r>
            <a:r>
              <a:rPr lang="tr-TR" dirty="0"/>
              <a:t> </a:t>
            </a:r>
            <a:r>
              <a:rPr lang="tr-TR" dirty="0" err="1"/>
              <a:t>are</a:t>
            </a:r>
            <a:r>
              <a:rPr lang="tr-TR" dirty="0"/>
              <a:t> </a:t>
            </a:r>
            <a:r>
              <a:rPr lang="tr-TR" dirty="0" err="1"/>
              <a:t>three</a:t>
            </a:r>
            <a:r>
              <a:rPr lang="tr-TR" dirty="0"/>
              <a:t> </a:t>
            </a:r>
            <a:r>
              <a:rPr lang="tr-TR" dirty="0" err="1"/>
              <a:t>distinct</a:t>
            </a:r>
            <a:r>
              <a:rPr lang="tr-TR" dirty="0"/>
              <a:t> </a:t>
            </a:r>
            <a:r>
              <a:rPr lang="tr-TR" dirty="0" err="1"/>
              <a:t>forms</a:t>
            </a:r>
            <a:r>
              <a:rPr lang="tr-TR" dirty="0"/>
              <a:t> of GME. </a:t>
            </a:r>
          </a:p>
          <a:p>
            <a:pPr lvl="1">
              <a:buFont typeface="Courier New" panose="02070309020205020404" pitchFamily="49" charset="0"/>
              <a:buChar char="o"/>
            </a:pPr>
            <a:r>
              <a:rPr lang="tr-TR" b="1" dirty="0" err="1"/>
              <a:t>The</a:t>
            </a:r>
            <a:r>
              <a:rPr lang="tr-TR" b="1" dirty="0"/>
              <a:t> </a:t>
            </a:r>
            <a:r>
              <a:rPr lang="tr-TR" b="1" dirty="0" err="1"/>
              <a:t>ocular</a:t>
            </a:r>
            <a:r>
              <a:rPr lang="tr-TR" b="1" dirty="0"/>
              <a:t> form </a:t>
            </a:r>
            <a:r>
              <a:rPr lang="tr-TR" dirty="0"/>
              <a:t>is </a:t>
            </a:r>
            <a:r>
              <a:rPr lang="tr-TR" dirty="0" err="1"/>
              <a:t>the</a:t>
            </a:r>
            <a:r>
              <a:rPr lang="tr-TR" dirty="0"/>
              <a:t> </a:t>
            </a:r>
            <a:r>
              <a:rPr lang="tr-TR" dirty="0" err="1"/>
              <a:t>least</a:t>
            </a:r>
            <a:r>
              <a:rPr lang="tr-TR" dirty="0"/>
              <a:t> </a:t>
            </a:r>
            <a:r>
              <a:rPr lang="tr-TR" dirty="0" err="1"/>
              <a:t>common</a:t>
            </a:r>
            <a:r>
              <a:rPr lang="tr-TR" dirty="0"/>
              <a:t> </a:t>
            </a:r>
            <a:r>
              <a:rPr lang="tr-TR" dirty="0" err="1"/>
              <a:t>and</a:t>
            </a:r>
            <a:r>
              <a:rPr lang="tr-TR" dirty="0"/>
              <a:t> </a:t>
            </a:r>
            <a:r>
              <a:rPr lang="tr-TR" dirty="0" err="1"/>
              <a:t>results</a:t>
            </a:r>
            <a:r>
              <a:rPr lang="tr-TR" dirty="0"/>
              <a:t> in </a:t>
            </a:r>
            <a:r>
              <a:rPr lang="tr-TR" dirty="0" err="1"/>
              <a:t>optic</a:t>
            </a:r>
            <a:r>
              <a:rPr lang="tr-TR" dirty="0"/>
              <a:t> </a:t>
            </a:r>
            <a:r>
              <a:rPr lang="tr-TR" dirty="0" err="1"/>
              <a:t>neuritis</a:t>
            </a:r>
            <a:r>
              <a:rPr lang="tr-TR" dirty="0"/>
              <a:t> </a:t>
            </a:r>
            <a:r>
              <a:rPr lang="tr-TR" dirty="0" err="1"/>
              <a:t>with</a:t>
            </a:r>
            <a:r>
              <a:rPr lang="tr-TR" dirty="0"/>
              <a:t> an </a:t>
            </a:r>
            <a:r>
              <a:rPr lang="tr-TR" dirty="0" err="1"/>
              <a:t>acute</a:t>
            </a:r>
            <a:r>
              <a:rPr lang="tr-TR" dirty="0"/>
              <a:t> </a:t>
            </a:r>
            <a:r>
              <a:rPr lang="tr-TR" dirty="0" err="1"/>
              <a:t>onset</a:t>
            </a:r>
            <a:r>
              <a:rPr lang="tr-TR" dirty="0"/>
              <a:t> of </a:t>
            </a:r>
            <a:r>
              <a:rPr lang="tr-TR" dirty="0" err="1"/>
              <a:t>blindness</a:t>
            </a:r>
            <a:r>
              <a:rPr lang="tr-TR" dirty="0"/>
              <a:t> </a:t>
            </a:r>
            <a:r>
              <a:rPr lang="tr-TR" dirty="0" err="1"/>
              <a:t>and</a:t>
            </a:r>
            <a:r>
              <a:rPr lang="tr-TR" dirty="0"/>
              <a:t> </a:t>
            </a:r>
            <a:r>
              <a:rPr lang="tr-TR" dirty="0" err="1"/>
              <a:t>dilated</a:t>
            </a:r>
            <a:r>
              <a:rPr lang="tr-TR" dirty="0"/>
              <a:t> </a:t>
            </a:r>
            <a:r>
              <a:rPr lang="tr-TR" dirty="0" err="1"/>
              <a:t>nonresponsive</a:t>
            </a:r>
            <a:r>
              <a:rPr lang="tr-TR" dirty="0"/>
              <a:t> </a:t>
            </a:r>
            <a:r>
              <a:rPr lang="tr-TR" dirty="0" err="1"/>
              <a:t>pupils</a:t>
            </a:r>
            <a:r>
              <a:rPr lang="tr-TR" dirty="0"/>
              <a:t>. </a:t>
            </a:r>
          </a:p>
          <a:p>
            <a:pPr lvl="1">
              <a:buFont typeface="Courier New" panose="02070309020205020404" pitchFamily="49" charset="0"/>
              <a:buChar char="o"/>
            </a:pPr>
            <a:r>
              <a:rPr lang="tr-TR" b="1" dirty="0" err="1"/>
              <a:t>The</a:t>
            </a:r>
            <a:r>
              <a:rPr lang="tr-TR" b="1" dirty="0"/>
              <a:t> </a:t>
            </a:r>
            <a:r>
              <a:rPr lang="tr-TR" b="1" dirty="0" err="1"/>
              <a:t>focal</a:t>
            </a:r>
            <a:r>
              <a:rPr lang="tr-TR" b="1" dirty="0"/>
              <a:t> form </a:t>
            </a:r>
            <a:r>
              <a:rPr lang="tr-TR" dirty="0" err="1"/>
              <a:t>induces</a:t>
            </a:r>
            <a:r>
              <a:rPr lang="tr-TR" dirty="0"/>
              <a:t> </a:t>
            </a:r>
            <a:r>
              <a:rPr lang="tr-TR" dirty="0" err="1"/>
              <a:t>clinical</a:t>
            </a:r>
            <a:r>
              <a:rPr lang="tr-TR" dirty="0"/>
              <a:t> </a:t>
            </a:r>
            <a:r>
              <a:rPr lang="tr-TR" dirty="0" err="1"/>
              <a:t>signs</a:t>
            </a:r>
            <a:r>
              <a:rPr lang="tr-TR" dirty="0"/>
              <a:t> </a:t>
            </a:r>
            <a:r>
              <a:rPr lang="tr-TR" dirty="0" err="1"/>
              <a:t>sug­gestive</a:t>
            </a:r>
            <a:r>
              <a:rPr lang="tr-TR" dirty="0"/>
              <a:t> of a </a:t>
            </a:r>
            <a:r>
              <a:rPr lang="tr-TR" dirty="0" err="1"/>
              <a:t>single</a:t>
            </a:r>
            <a:r>
              <a:rPr lang="tr-TR" dirty="0"/>
              <a:t> </a:t>
            </a:r>
            <a:r>
              <a:rPr lang="tr-TR" dirty="0" err="1"/>
              <a:t>enlarging</a:t>
            </a:r>
            <a:r>
              <a:rPr lang="tr-TR" dirty="0"/>
              <a:t> </a:t>
            </a:r>
            <a:r>
              <a:rPr lang="tr-TR" dirty="0" err="1"/>
              <a:t>space-occupying</a:t>
            </a:r>
            <a:r>
              <a:rPr lang="tr-TR" dirty="0"/>
              <a:t> </a:t>
            </a:r>
            <a:r>
              <a:rPr lang="tr-TR" dirty="0" err="1"/>
              <a:t>mass</a:t>
            </a:r>
            <a:r>
              <a:rPr lang="tr-TR" dirty="0"/>
              <a:t> </a:t>
            </a:r>
            <a:r>
              <a:rPr lang="tr-TR" dirty="0" err="1"/>
              <a:t>with</a:t>
            </a:r>
            <a:r>
              <a:rPr lang="tr-TR" dirty="0"/>
              <a:t> </a:t>
            </a:r>
            <a:r>
              <a:rPr lang="tr-TR" dirty="0" err="1"/>
              <a:t>slowly</a:t>
            </a:r>
            <a:r>
              <a:rPr lang="tr-TR" dirty="0"/>
              <a:t> </a:t>
            </a:r>
            <a:r>
              <a:rPr lang="tr-TR" dirty="0" err="1"/>
              <a:t>progressive</a:t>
            </a:r>
            <a:r>
              <a:rPr lang="tr-TR" dirty="0"/>
              <a:t> </a:t>
            </a:r>
            <a:r>
              <a:rPr lang="tr-TR" dirty="0" err="1"/>
              <a:t>neurologic</a:t>
            </a:r>
            <a:r>
              <a:rPr lang="tr-TR" dirty="0"/>
              <a:t> </a:t>
            </a:r>
            <a:r>
              <a:rPr lang="tr-TR" dirty="0" err="1"/>
              <a:t>signs</a:t>
            </a:r>
            <a:r>
              <a:rPr lang="tr-TR" dirty="0"/>
              <a:t> </a:t>
            </a:r>
            <a:r>
              <a:rPr lang="tr-TR" dirty="0" err="1"/>
              <a:t>similar</a:t>
            </a:r>
            <a:r>
              <a:rPr lang="tr-TR" dirty="0"/>
              <a:t> </a:t>
            </a:r>
            <a:r>
              <a:rPr lang="tr-TR" dirty="0" err="1"/>
              <a:t>to</a:t>
            </a:r>
            <a:r>
              <a:rPr lang="tr-TR" dirty="0"/>
              <a:t> a </a:t>
            </a:r>
            <a:r>
              <a:rPr lang="tr-TR" dirty="0" err="1"/>
              <a:t>tumor</a:t>
            </a:r>
            <a:r>
              <a:rPr lang="tr-TR" dirty="0"/>
              <a:t>. </a:t>
            </a:r>
            <a:r>
              <a:rPr lang="tr-TR" dirty="0" err="1"/>
              <a:t>This</a:t>
            </a:r>
            <a:r>
              <a:rPr lang="tr-TR" dirty="0"/>
              <a:t> form is </a:t>
            </a:r>
            <a:r>
              <a:rPr lang="tr-TR" dirty="0" err="1"/>
              <a:t>most</a:t>
            </a:r>
            <a:r>
              <a:rPr lang="tr-TR" dirty="0"/>
              <a:t> </a:t>
            </a:r>
            <a:r>
              <a:rPr lang="tr-TR" dirty="0" err="1"/>
              <a:t>likely</a:t>
            </a:r>
            <a:r>
              <a:rPr lang="tr-TR" dirty="0"/>
              <a:t> </a:t>
            </a:r>
            <a:r>
              <a:rPr lang="tr-TR" dirty="0" err="1"/>
              <a:t>to</a:t>
            </a:r>
            <a:r>
              <a:rPr lang="tr-TR" dirty="0"/>
              <a:t> </a:t>
            </a:r>
            <a:r>
              <a:rPr lang="tr-TR" dirty="0" err="1"/>
              <a:t>affect</a:t>
            </a:r>
            <a:r>
              <a:rPr lang="tr-TR" dirty="0"/>
              <a:t> </a:t>
            </a:r>
            <a:r>
              <a:rPr lang="tr-TR" dirty="0" err="1"/>
              <a:t>the</a:t>
            </a:r>
            <a:r>
              <a:rPr lang="tr-TR" dirty="0"/>
              <a:t> </a:t>
            </a:r>
            <a:r>
              <a:rPr lang="tr-TR" dirty="0" err="1"/>
              <a:t>pontomedullary</a:t>
            </a:r>
            <a:r>
              <a:rPr lang="tr-TR" dirty="0"/>
              <a:t> </a:t>
            </a:r>
            <a:r>
              <a:rPr lang="tr-TR" dirty="0" err="1"/>
              <a:t>region</a:t>
            </a:r>
            <a:r>
              <a:rPr lang="tr-TR" dirty="0"/>
              <a:t>, </a:t>
            </a:r>
            <a:r>
              <a:rPr lang="tr-TR" dirty="0" err="1"/>
              <a:t>the</a:t>
            </a:r>
            <a:r>
              <a:rPr lang="tr-TR" dirty="0"/>
              <a:t> </a:t>
            </a:r>
            <a:r>
              <a:rPr lang="tr-TR" dirty="0" err="1"/>
              <a:t>forebrain</a:t>
            </a:r>
            <a:r>
              <a:rPr lang="tr-TR" dirty="0"/>
              <a:t>, </a:t>
            </a:r>
            <a:r>
              <a:rPr lang="tr-TR" dirty="0" err="1"/>
              <a:t>or</a:t>
            </a:r>
            <a:r>
              <a:rPr lang="tr-TR" dirty="0"/>
              <a:t> </a:t>
            </a:r>
            <a:r>
              <a:rPr lang="tr-TR" dirty="0" err="1"/>
              <a:t>the</a:t>
            </a:r>
            <a:r>
              <a:rPr lang="tr-TR" dirty="0"/>
              <a:t> </a:t>
            </a:r>
            <a:r>
              <a:rPr lang="tr-TR" dirty="0" err="1"/>
              <a:t>cervical</a:t>
            </a:r>
            <a:r>
              <a:rPr lang="tr-TR" dirty="0"/>
              <a:t> </a:t>
            </a:r>
            <a:r>
              <a:rPr lang="tr-TR" dirty="0" err="1"/>
              <a:t>spinal</a:t>
            </a:r>
            <a:r>
              <a:rPr lang="tr-TR" dirty="0"/>
              <a:t> </a:t>
            </a:r>
            <a:r>
              <a:rPr lang="tr-TR" dirty="0" err="1"/>
              <a:t>cord</a:t>
            </a:r>
            <a:r>
              <a:rPr lang="tr-TR" dirty="0"/>
              <a:t>. </a:t>
            </a:r>
          </a:p>
          <a:p>
            <a:pPr lvl="1">
              <a:buFont typeface="Courier New" panose="02070309020205020404" pitchFamily="49" charset="0"/>
              <a:buChar char="o"/>
            </a:pPr>
            <a:r>
              <a:rPr lang="tr-TR" b="1" dirty="0" err="1"/>
              <a:t>The</a:t>
            </a:r>
            <a:r>
              <a:rPr lang="tr-TR" b="1" dirty="0"/>
              <a:t> </a:t>
            </a:r>
            <a:r>
              <a:rPr lang="tr-TR" b="1" dirty="0" err="1"/>
              <a:t>diffuse</a:t>
            </a:r>
            <a:r>
              <a:rPr lang="tr-TR" b="1" dirty="0"/>
              <a:t> form </a:t>
            </a:r>
            <a:r>
              <a:rPr lang="tr-TR" dirty="0"/>
              <a:t>of GME </a:t>
            </a:r>
            <a:r>
              <a:rPr lang="tr-TR" dirty="0" err="1"/>
              <a:t>causes</a:t>
            </a:r>
            <a:r>
              <a:rPr lang="tr-TR" dirty="0"/>
              <a:t> </a:t>
            </a:r>
            <a:r>
              <a:rPr lang="tr-TR" dirty="0" err="1"/>
              <a:t>rapidly</a:t>
            </a:r>
            <a:r>
              <a:rPr lang="tr-TR" dirty="0"/>
              <a:t> </a:t>
            </a:r>
            <a:r>
              <a:rPr lang="tr-TR" dirty="0" err="1"/>
              <a:t>progressive</a:t>
            </a:r>
            <a:r>
              <a:rPr lang="tr-TR" dirty="0"/>
              <a:t> </a:t>
            </a:r>
            <a:r>
              <a:rPr lang="tr-TR" dirty="0" err="1"/>
              <a:t>signs</a:t>
            </a:r>
            <a:r>
              <a:rPr lang="tr-TR" dirty="0"/>
              <a:t> of </a:t>
            </a:r>
            <a:r>
              <a:rPr lang="tr-TR" dirty="0" err="1"/>
              <a:t>multifocal</a:t>
            </a:r>
            <a:r>
              <a:rPr lang="tr-TR" dirty="0"/>
              <a:t> </a:t>
            </a:r>
            <a:r>
              <a:rPr lang="tr-TR" dirty="0" err="1"/>
              <a:t>or</a:t>
            </a:r>
            <a:r>
              <a:rPr lang="tr-TR" dirty="0"/>
              <a:t> </a:t>
            </a:r>
            <a:r>
              <a:rPr lang="tr-TR" dirty="0" err="1"/>
              <a:t>dis</a:t>
            </a:r>
            <a:r>
              <a:rPr lang="tr-TR" dirty="0"/>
              <a:t>­ </a:t>
            </a:r>
            <a:r>
              <a:rPr lang="tr-TR" dirty="0" err="1"/>
              <a:t>seminated</a:t>
            </a:r>
            <a:r>
              <a:rPr lang="tr-TR" dirty="0"/>
              <a:t> </a:t>
            </a:r>
            <a:r>
              <a:rPr lang="tr-TR" dirty="0" err="1"/>
              <a:t>disease</a:t>
            </a:r>
            <a:r>
              <a:rPr lang="tr-TR" dirty="0"/>
              <a:t> </a:t>
            </a:r>
            <a:r>
              <a:rPr lang="tr-TR" dirty="0" err="1"/>
              <a:t>affecting</a:t>
            </a:r>
            <a:r>
              <a:rPr lang="tr-TR" dirty="0"/>
              <a:t> </a:t>
            </a:r>
            <a:r>
              <a:rPr lang="tr-TR" dirty="0" err="1"/>
              <a:t>the</a:t>
            </a:r>
            <a:r>
              <a:rPr lang="tr-TR" dirty="0"/>
              <a:t> </a:t>
            </a:r>
            <a:r>
              <a:rPr lang="tr-TR" dirty="0" err="1"/>
              <a:t>brainstem</a:t>
            </a:r>
            <a:r>
              <a:rPr lang="tr-TR" dirty="0"/>
              <a:t>, </a:t>
            </a:r>
            <a:r>
              <a:rPr lang="tr-TR" dirty="0" err="1"/>
              <a:t>cerebrum</a:t>
            </a:r>
            <a:r>
              <a:rPr lang="tr-TR" dirty="0"/>
              <a:t>, </a:t>
            </a:r>
            <a:r>
              <a:rPr lang="tr-TR" dirty="0" err="1"/>
              <a:t>cere</a:t>
            </a:r>
            <a:r>
              <a:rPr lang="tr-TR" dirty="0"/>
              <a:t>­ </a:t>
            </a:r>
            <a:r>
              <a:rPr lang="tr-TR" dirty="0" err="1"/>
              <a:t>bellum</a:t>
            </a:r>
            <a:r>
              <a:rPr lang="tr-TR" dirty="0"/>
              <a:t>, </a:t>
            </a:r>
            <a:r>
              <a:rPr lang="tr-TR" dirty="0" err="1"/>
              <a:t>cervical</a:t>
            </a:r>
            <a:r>
              <a:rPr lang="tr-TR" dirty="0"/>
              <a:t> </a:t>
            </a:r>
            <a:r>
              <a:rPr lang="tr-TR" dirty="0" err="1"/>
              <a:t>spinal</a:t>
            </a:r>
            <a:r>
              <a:rPr lang="tr-TR" dirty="0"/>
              <a:t> </a:t>
            </a:r>
            <a:r>
              <a:rPr lang="tr-TR" dirty="0" err="1"/>
              <a:t>cord</a:t>
            </a:r>
            <a:r>
              <a:rPr lang="tr-TR" dirty="0"/>
              <a:t>, </a:t>
            </a:r>
            <a:r>
              <a:rPr lang="tr-TR" dirty="0" err="1"/>
              <a:t>or</a:t>
            </a:r>
            <a:r>
              <a:rPr lang="tr-TR" dirty="0"/>
              <a:t> </a:t>
            </a:r>
            <a:r>
              <a:rPr lang="tr-TR" dirty="0" err="1"/>
              <a:t>meninges</a:t>
            </a:r>
            <a:r>
              <a:rPr lang="tr-TR" dirty="0"/>
              <a:t>.</a:t>
            </a:r>
          </a:p>
          <a:p>
            <a:endParaRPr lang="tr-TR" dirty="0"/>
          </a:p>
        </p:txBody>
      </p:sp>
    </p:spTree>
    <p:extLst>
      <p:ext uri="{BB962C8B-B14F-4D97-AF65-F5344CB8AC3E}">
        <p14:creationId xmlns:p14="http://schemas.microsoft.com/office/powerpoint/2010/main" val="371056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EA118677-BD49-DC45-A517-56D382EBEDB9}"/>
              </a:ext>
            </a:extLst>
          </p:cNvPr>
          <p:cNvSpPr>
            <a:spLocks noGrp="1"/>
          </p:cNvSpPr>
          <p:nvPr>
            <p:ph type="title"/>
          </p:nvPr>
        </p:nvSpPr>
        <p:spPr>
          <a:xfrm>
            <a:off x="643466" y="321734"/>
            <a:ext cx="6891187" cy="1135737"/>
          </a:xfrm>
        </p:spPr>
        <p:txBody>
          <a:bodyPr>
            <a:normAutofit/>
          </a:bodyPr>
          <a:lstStyle/>
          <a:p>
            <a:endParaRPr lang="tr-TR" sz="3600"/>
          </a:p>
        </p:txBody>
      </p:sp>
      <p:sp>
        <p:nvSpPr>
          <p:cNvPr id="3" name="İçerik Yer Tutucusu 2">
            <a:extLst>
              <a:ext uri="{FF2B5EF4-FFF2-40B4-BE49-F238E27FC236}">
                <a16:creationId xmlns:a16="http://schemas.microsoft.com/office/drawing/2014/main" id="{F95D3654-39D3-C54D-B0A5-E43E94F8BD8A}"/>
              </a:ext>
            </a:extLst>
          </p:cNvPr>
          <p:cNvSpPr>
            <a:spLocks noGrp="1"/>
          </p:cNvSpPr>
          <p:nvPr>
            <p:ph idx="1"/>
          </p:nvPr>
        </p:nvSpPr>
        <p:spPr>
          <a:xfrm>
            <a:off x="643467" y="1782981"/>
            <a:ext cx="6891187" cy="4393982"/>
          </a:xfrm>
        </p:spPr>
        <p:txBody>
          <a:bodyPr>
            <a:normAutofit/>
          </a:bodyPr>
          <a:lstStyle/>
          <a:p>
            <a:r>
              <a:rPr lang="tr-TR" sz="2000" b="1"/>
              <a:t>Clinical signs </a:t>
            </a:r>
            <a:r>
              <a:rPr lang="tr-TR" sz="2000"/>
              <a:t>reflect the location and nature of the lesion. Prominent features may include cervical pain, suggesting meningeal involvement, or brainstem signs such as nystag­mus, head tilt, blindness, or facial and trigeminal paralysis. Ataxia, seizures, circling, and behavior change are also common. Many dogs with the diffuse form of GME have a fever and peripheral neutrophilia but no other evidence of systemic disease. </a:t>
            </a:r>
          </a:p>
          <a:p>
            <a:endParaRPr lang="tr-TR" sz="2000"/>
          </a:p>
          <a:p>
            <a:r>
              <a:rPr lang="tr-TR" sz="2000"/>
              <a:t>CSF analysis reveals an increase in protein concentration and a mild to marked mononuclear pleocytosis. Lympho­cytes, monocytes, and occasional plasma cells predominate. </a:t>
            </a:r>
          </a:p>
        </p:txBody>
      </p:sp>
      <p:sp>
        <p:nvSpPr>
          <p:cNvPr id="12" name="Isosceles Triangle 11">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köpek, iç mekan, oturma, yerleştirme içeren bir resim&#10;&#10;Açıklama otomatik olarak oluşturuldu">
            <a:extLst>
              <a:ext uri="{FF2B5EF4-FFF2-40B4-BE49-F238E27FC236}">
                <a16:creationId xmlns:a16="http://schemas.microsoft.com/office/drawing/2014/main" id="{A1CD5315-ABCD-BD49-9602-688652EB4A37}"/>
              </a:ext>
            </a:extLst>
          </p:cNvPr>
          <p:cNvPicPr>
            <a:picLocks noChangeAspect="1"/>
          </p:cNvPicPr>
          <p:nvPr/>
        </p:nvPicPr>
        <p:blipFill rotWithShape="1">
          <a:blip r:embed="rId2"/>
          <a:srcRect r="2096"/>
          <a:stretch/>
        </p:blipFill>
        <p:spPr>
          <a:xfrm>
            <a:off x="8129873" y="10"/>
            <a:ext cx="4062128" cy="6857990"/>
          </a:xfrm>
          <a:prstGeom prst="rect">
            <a:avLst/>
          </a:prstGeom>
        </p:spPr>
      </p:pic>
      <p:grpSp>
        <p:nvGrpSpPr>
          <p:cNvPr id="16" name="Group 15">
            <a:extLst>
              <a:ext uri="{FF2B5EF4-FFF2-40B4-BE49-F238E27FC236}">
                <a16:creationId xmlns:a16="http://schemas.microsoft.com/office/drawing/2014/main" id="{07EAA094-9CF6-4695-958A-33D9BCAA94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7" name="Rectangle 16">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5638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A7E410-6FFA-D842-8AED-4FCF0CE7AC6B}"/>
              </a:ext>
            </a:extLst>
          </p:cNvPr>
          <p:cNvSpPr>
            <a:spLocks noGrp="1"/>
          </p:cNvSpPr>
          <p:nvPr>
            <p:ph type="title"/>
          </p:nvPr>
        </p:nvSpPr>
        <p:spPr/>
        <p:txBody>
          <a:bodyPr>
            <a:normAutofit/>
          </a:bodyPr>
          <a:lstStyle/>
          <a:p>
            <a:r>
              <a:rPr lang="tr-TR" dirty="0" err="1"/>
              <a:t>Necrotizing</a:t>
            </a:r>
            <a:r>
              <a:rPr lang="tr-TR" dirty="0"/>
              <a:t> </a:t>
            </a:r>
            <a:r>
              <a:rPr lang="tr-TR" dirty="0" err="1"/>
              <a:t>Meningoencephalitis</a:t>
            </a:r>
            <a:endParaRPr lang="tr-TR" dirty="0"/>
          </a:p>
        </p:txBody>
      </p:sp>
      <p:sp>
        <p:nvSpPr>
          <p:cNvPr id="3" name="İçerik Yer Tutucusu 2">
            <a:extLst>
              <a:ext uri="{FF2B5EF4-FFF2-40B4-BE49-F238E27FC236}">
                <a16:creationId xmlns:a16="http://schemas.microsoft.com/office/drawing/2014/main" id="{51224F18-5C27-E848-97B2-8A7EAAF170EF}"/>
              </a:ext>
            </a:extLst>
          </p:cNvPr>
          <p:cNvSpPr>
            <a:spLocks noGrp="1"/>
          </p:cNvSpPr>
          <p:nvPr>
            <p:ph idx="1"/>
          </p:nvPr>
        </p:nvSpPr>
        <p:spPr/>
        <p:txBody>
          <a:bodyPr>
            <a:normAutofit fontScale="77500" lnSpcReduction="20000"/>
          </a:bodyPr>
          <a:lstStyle/>
          <a:p>
            <a:r>
              <a:rPr lang="tr-TR" dirty="0"/>
              <a:t>NME is a </a:t>
            </a:r>
            <a:r>
              <a:rPr lang="tr-TR" dirty="0" err="1"/>
              <a:t>breed-specific</a:t>
            </a:r>
            <a:r>
              <a:rPr lang="tr-TR" dirty="0"/>
              <a:t> </a:t>
            </a:r>
            <a:r>
              <a:rPr lang="tr-TR" dirty="0" err="1"/>
              <a:t>idiopathic</a:t>
            </a:r>
            <a:r>
              <a:rPr lang="tr-TR" dirty="0"/>
              <a:t> </a:t>
            </a:r>
            <a:r>
              <a:rPr lang="tr-TR" dirty="0" err="1"/>
              <a:t>inflammatory</a:t>
            </a:r>
            <a:r>
              <a:rPr lang="tr-TR" dirty="0"/>
              <a:t> </a:t>
            </a:r>
            <a:r>
              <a:rPr lang="tr-TR" dirty="0" err="1"/>
              <a:t>condition</a:t>
            </a:r>
            <a:r>
              <a:rPr lang="tr-TR" dirty="0"/>
              <a:t> </a:t>
            </a:r>
            <a:r>
              <a:rPr lang="tr-TR" dirty="0" err="1"/>
              <a:t>affecting</a:t>
            </a:r>
            <a:r>
              <a:rPr lang="tr-TR" dirty="0"/>
              <a:t> </a:t>
            </a:r>
            <a:r>
              <a:rPr lang="tr-TR" dirty="0" err="1"/>
              <a:t>the</a:t>
            </a:r>
            <a:r>
              <a:rPr lang="tr-TR" dirty="0"/>
              <a:t> </a:t>
            </a:r>
            <a:r>
              <a:rPr lang="tr-TR" dirty="0" err="1"/>
              <a:t>brain</a:t>
            </a:r>
            <a:r>
              <a:rPr lang="tr-TR" dirty="0"/>
              <a:t> of </a:t>
            </a:r>
            <a:r>
              <a:rPr lang="tr-TR" dirty="0" err="1"/>
              <a:t>Pugs</a:t>
            </a:r>
            <a:r>
              <a:rPr lang="tr-TR" dirty="0"/>
              <a:t> (</a:t>
            </a:r>
            <a:r>
              <a:rPr lang="tr-TR" dirty="0" err="1"/>
              <a:t>pug</a:t>
            </a:r>
            <a:r>
              <a:rPr lang="tr-TR" dirty="0"/>
              <a:t> </a:t>
            </a:r>
            <a:r>
              <a:rPr lang="tr-TR" dirty="0" err="1"/>
              <a:t>encephalitis</a:t>
            </a:r>
            <a:r>
              <a:rPr lang="tr-TR" dirty="0"/>
              <a:t>), </a:t>
            </a:r>
            <a:r>
              <a:rPr lang="tr-TR" dirty="0" err="1"/>
              <a:t>Malteses</a:t>
            </a:r>
            <a:r>
              <a:rPr lang="tr-TR" dirty="0"/>
              <a:t>, </a:t>
            </a:r>
            <a:r>
              <a:rPr lang="tr-TR" dirty="0" err="1"/>
              <a:t>and</a:t>
            </a:r>
            <a:r>
              <a:rPr lang="tr-TR" dirty="0"/>
              <a:t> Yorkshire </a:t>
            </a:r>
            <a:r>
              <a:rPr lang="tr-TR" dirty="0" err="1"/>
              <a:t>Terriers</a:t>
            </a:r>
            <a:r>
              <a:rPr lang="tr-TR" dirty="0"/>
              <a:t> (</a:t>
            </a:r>
            <a:r>
              <a:rPr lang="tr-TR" dirty="0" err="1"/>
              <a:t>necrotizing</a:t>
            </a:r>
            <a:r>
              <a:rPr lang="tr-TR" dirty="0"/>
              <a:t> </a:t>
            </a:r>
            <a:r>
              <a:rPr lang="tr-TR" dirty="0" err="1"/>
              <a:t>leukoencephalitis</a:t>
            </a:r>
            <a:r>
              <a:rPr lang="tr-TR" dirty="0"/>
              <a:t>). </a:t>
            </a:r>
            <a:r>
              <a:rPr lang="tr-TR" dirty="0" err="1"/>
              <a:t>genetic</a:t>
            </a:r>
            <a:r>
              <a:rPr lang="tr-TR" dirty="0"/>
              <a:t> </a:t>
            </a:r>
            <a:r>
              <a:rPr lang="tr-TR" dirty="0" err="1"/>
              <a:t>predisposition</a:t>
            </a:r>
            <a:r>
              <a:rPr lang="tr-TR" dirty="0"/>
              <a:t> is </a:t>
            </a:r>
            <a:r>
              <a:rPr lang="tr-TR" dirty="0" err="1"/>
              <a:t>likely</a:t>
            </a:r>
            <a:r>
              <a:rPr lang="tr-TR" dirty="0"/>
              <a:t>. </a:t>
            </a:r>
            <a:r>
              <a:rPr lang="tr-TR" dirty="0" err="1"/>
              <a:t>Necrosis</a:t>
            </a:r>
            <a:r>
              <a:rPr lang="tr-TR" dirty="0"/>
              <a:t> </a:t>
            </a:r>
            <a:r>
              <a:rPr lang="tr-TR" dirty="0" err="1"/>
              <a:t>and</a:t>
            </a:r>
            <a:r>
              <a:rPr lang="tr-TR" dirty="0"/>
              <a:t> </a:t>
            </a:r>
            <a:r>
              <a:rPr lang="tr-TR" dirty="0" err="1"/>
              <a:t>nonsuppurative</a:t>
            </a:r>
            <a:r>
              <a:rPr lang="tr-TR" dirty="0"/>
              <a:t> </a:t>
            </a:r>
            <a:r>
              <a:rPr lang="tr-TR" dirty="0" err="1"/>
              <a:t>necrotizing</a:t>
            </a:r>
            <a:r>
              <a:rPr lang="tr-TR" dirty="0"/>
              <a:t> </a:t>
            </a:r>
            <a:r>
              <a:rPr lang="tr-TR" dirty="0" err="1"/>
              <a:t>meningo</a:t>
            </a:r>
            <a:r>
              <a:rPr lang="tr-TR" dirty="0"/>
              <a:t>­ </a:t>
            </a:r>
            <a:r>
              <a:rPr lang="tr-TR" dirty="0" err="1"/>
              <a:t>encephalitis</a:t>
            </a:r>
            <a:r>
              <a:rPr lang="tr-TR" dirty="0"/>
              <a:t> (NMG) </a:t>
            </a:r>
            <a:r>
              <a:rPr lang="tr-TR" dirty="0" err="1"/>
              <a:t>and</a:t>
            </a:r>
            <a:r>
              <a:rPr lang="tr-TR" dirty="0"/>
              <a:t> </a:t>
            </a:r>
            <a:r>
              <a:rPr lang="tr-TR" dirty="0" err="1"/>
              <a:t>leptomeningitis</a:t>
            </a:r>
            <a:r>
              <a:rPr lang="tr-TR" dirty="0"/>
              <a:t> </a:t>
            </a:r>
            <a:r>
              <a:rPr lang="tr-TR" dirty="0" err="1"/>
              <a:t>occur</a:t>
            </a:r>
            <a:r>
              <a:rPr lang="tr-TR" dirty="0"/>
              <a:t>, </a:t>
            </a:r>
            <a:r>
              <a:rPr lang="tr-TR" dirty="0" err="1"/>
              <a:t>affecting</a:t>
            </a:r>
            <a:r>
              <a:rPr lang="tr-TR" dirty="0"/>
              <a:t> </a:t>
            </a:r>
            <a:r>
              <a:rPr lang="tr-TR" dirty="0" err="1"/>
              <a:t>primarily</a:t>
            </a:r>
            <a:r>
              <a:rPr lang="tr-TR" dirty="0"/>
              <a:t> </a:t>
            </a:r>
            <a:r>
              <a:rPr lang="tr-TR" dirty="0" err="1"/>
              <a:t>the</a:t>
            </a:r>
            <a:r>
              <a:rPr lang="tr-TR" dirty="0"/>
              <a:t> </a:t>
            </a:r>
            <a:r>
              <a:rPr lang="tr-TR" dirty="0" err="1"/>
              <a:t>cerebral</a:t>
            </a:r>
            <a:r>
              <a:rPr lang="tr-TR" dirty="0"/>
              <a:t> </a:t>
            </a:r>
            <a:r>
              <a:rPr lang="tr-TR" dirty="0" err="1"/>
              <a:t>cortex</a:t>
            </a:r>
            <a:r>
              <a:rPr lang="tr-TR" dirty="0"/>
              <a:t> in </a:t>
            </a:r>
            <a:r>
              <a:rPr lang="tr-TR" dirty="0" err="1"/>
              <a:t>Pugs</a:t>
            </a:r>
            <a:r>
              <a:rPr lang="tr-TR" dirty="0"/>
              <a:t> </a:t>
            </a:r>
            <a:r>
              <a:rPr lang="tr-TR" dirty="0" err="1"/>
              <a:t>and</a:t>
            </a:r>
            <a:r>
              <a:rPr lang="tr-TR" dirty="0"/>
              <a:t> </a:t>
            </a:r>
            <a:r>
              <a:rPr lang="tr-TR" dirty="0" err="1"/>
              <a:t>Malteses</a:t>
            </a:r>
            <a:r>
              <a:rPr lang="tr-TR" dirty="0"/>
              <a:t> </a:t>
            </a:r>
            <a:r>
              <a:rPr lang="tr-TR" dirty="0" err="1"/>
              <a:t>and</a:t>
            </a:r>
            <a:r>
              <a:rPr lang="tr-TR" dirty="0"/>
              <a:t> </a:t>
            </a:r>
            <a:r>
              <a:rPr lang="tr-TR" dirty="0" err="1"/>
              <a:t>the</a:t>
            </a:r>
            <a:r>
              <a:rPr lang="tr-TR" dirty="0"/>
              <a:t> </a:t>
            </a:r>
            <a:r>
              <a:rPr lang="tr-TR" dirty="0" err="1"/>
              <a:t>cerebral</a:t>
            </a:r>
            <a:r>
              <a:rPr lang="tr-TR" dirty="0"/>
              <a:t> </a:t>
            </a:r>
            <a:r>
              <a:rPr lang="tr-TR" dirty="0" err="1"/>
              <a:t>cortex</a:t>
            </a:r>
            <a:r>
              <a:rPr lang="tr-TR" dirty="0"/>
              <a:t> </a:t>
            </a:r>
            <a:r>
              <a:rPr lang="tr-TR" dirty="0" err="1"/>
              <a:t>and</a:t>
            </a:r>
            <a:r>
              <a:rPr lang="tr-TR" dirty="0"/>
              <a:t> </a:t>
            </a:r>
            <a:r>
              <a:rPr lang="tr-TR" dirty="0" err="1"/>
              <a:t>brainstem</a:t>
            </a:r>
            <a:r>
              <a:rPr lang="tr-TR" dirty="0"/>
              <a:t> in Yorkshire </a:t>
            </a:r>
            <a:r>
              <a:rPr lang="tr-TR" dirty="0" err="1"/>
              <a:t>Terriers</a:t>
            </a:r>
            <a:r>
              <a:rPr lang="tr-TR" dirty="0"/>
              <a:t>. </a:t>
            </a:r>
            <a:r>
              <a:rPr lang="tr-TR" dirty="0" err="1"/>
              <a:t>Affected</a:t>
            </a:r>
            <a:r>
              <a:rPr lang="tr-TR" dirty="0"/>
              <a:t> </a:t>
            </a:r>
            <a:r>
              <a:rPr lang="tr-TR" dirty="0" err="1"/>
              <a:t>dogs</a:t>
            </a:r>
            <a:r>
              <a:rPr lang="tr-TR" dirty="0"/>
              <a:t> </a:t>
            </a:r>
            <a:r>
              <a:rPr lang="tr-TR" dirty="0" err="1"/>
              <a:t>first</a:t>
            </a:r>
            <a:r>
              <a:rPr lang="tr-TR" dirty="0"/>
              <a:t> </a:t>
            </a:r>
            <a:r>
              <a:rPr lang="tr-TR" dirty="0" err="1"/>
              <a:t>show</a:t>
            </a:r>
            <a:r>
              <a:rPr lang="tr-TR" dirty="0"/>
              <a:t> </a:t>
            </a:r>
            <a:r>
              <a:rPr lang="tr-TR" dirty="0" err="1"/>
              <a:t>clinical</a:t>
            </a:r>
            <a:r>
              <a:rPr lang="tr-TR" dirty="0"/>
              <a:t> </a:t>
            </a:r>
            <a:r>
              <a:rPr lang="tr-TR" dirty="0" err="1"/>
              <a:t>signs</a:t>
            </a:r>
            <a:r>
              <a:rPr lang="tr-TR" dirty="0"/>
              <a:t> </a:t>
            </a:r>
            <a:r>
              <a:rPr lang="tr-TR" dirty="0" err="1"/>
              <a:t>between</a:t>
            </a:r>
            <a:r>
              <a:rPr lang="tr-TR" dirty="0"/>
              <a:t> 9 </a:t>
            </a:r>
            <a:r>
              <a:rPr lang="tr-TR" dirty="0" err="1"/>
              <a:t>months</a:t>
            </a:r>
            <a:r>
              <a:rPr lang="tr-TR" dirty="0"/>
              <a:t> </a:t>
            </a:r>
            <a:r>
              <a:rPr lang="tr-TR" dirty="0" err="1"/>
              <a:t>and</a:t>
            </a:r>
            <a:r>
              <a:rPr lang="tr-TR" dirty="0"/>
              <a:t> 7 </a:t>
            </a:r>
            <a:r>
              <a:rPr lang="tr-TR" dirty="0" err="1"/>
              <a:t>years</a:t>
            </a:r>
            <a:r>
              <a:rPr lang="tr-TR" dirty="0"/>
              <a:t> of age.</a:t>
            </a:r>
          </a:p>
          <a:p>
            <a:endParaRPr lang="tr-TR" dirty="0"/>
          </a:p>
          <a:p>
            <a:r>
              <a:rPr lang="tr-TR" dirty="0"/>
              <a:t>Dogs </a:t>
            </a:r>
            <a:r>
              <a:rPr lang="tr-TR" dirty="0" err="1"/>
              <a:t>with</a:t>
            </a:r>
            <a:r>
              <a:rPr lang="tr-TR" dirty="0"/>
              <a:t> </a:t>
            </a:r>
            <a:r>
              <a:rPr lang="tr-TR" dirty="0" err="1"/>
              <a:t>rapidly</a:t>
            </a:r>
            <a:r>
              <a:rPr lang="tr-TR" dirty="0"/>
              <a:t> </a:t>
            </a:r>
            <a:r>
              <a:rPr lang="tr-TR" dirty="0" err="1"/>
              <a:t>progressive</a:t>
            </a:r>
            <a:r>
              <a:rPr lang="tr-TR" dirty="0"/>
              <a:t> </a:t>
            </a:r>
            <a:r>
              <a:rPr lang="tr-TR" dirty="0" err="1"/>
              <a:t>cerebral</a:t>
            </a:r>
            <a:r>
              <a:rPr lang="tr-TR" dirty="0"/>
              <a:t> </a:t>
            </a:r>
            <a:r>
              <a:rPr lang="tr-TR" dirty="0" err="1"/>
              <a:t>cortical</a:t>
            </a:r>
            <a:r>
              <a:rPr lang="tr-TR" dirty="0"/>
              <a:t> </a:t>
            </a:r>
            <a:r>
              <a:rPr lang="tr-TR" dirty="0" err="1"/>
              <a:t>disease</a:t>
            </a:r>
            <a:r>
              <a:rPr lang="tr-TR" dirty="0"/>
              <a:t> </a:t>
            </a:r>
            <a:r>
              <a:rPr lang="tr-TR" dirty="0" err="1"/>
              <a:t>caused</a:t>
            </a:r>
            <a:r>
              <a:rPr lang="tr-TR" dirty="0"/>
              <a:t> </a:t>
            </a:r>
            <a:r>
              <a:rPr lang="tr-TR" dirty="0" err="1"/>
              <a:t>by</a:t>
            </a:r>
            <a:r>
              <a:rPr lang="tr-TR" dirty="0"/>
              <a:t> NME </a:t>
            </a:r>
            <a:r>
              <a:rPr lang="tr-TR" dirty="0" err="1"/>
              <a:t>are</a:t>
            </a:r>
            <a:r>
              <a:rPr lang="tr-TR" dirty="0"/>
              <a:t> </a:t>
            </a:r>
            <a:r>
              <a:rPr lang="tr-TR" dirty="0" err="1"/>
              <a:t>presented</a:t>
            </a:r>
            <a:r>
              <a:rPr lang="tr-TR" dirty="0"/>
              <a:t> </a:t>
            </a:r>
            <a:r>
              <a:rPr lang="tr-TR" dirty="0" err="1"/>
              <a:t>with</a:t>
            </a:r>
            <a:r>
              <a:rPr lang="tr-TR" dirty="0"/>
              <a:t> </a:t>
            </a:r>
            <a:r>
              <a:rPr lang="tr-TR" dirty="0" err="1"/>
              <a:t>seizures</a:t>
            </a:r>
            <a:r>
              <a:rPr lang="tr-TR" dirty="0"/>
              <a:t> </a:t>
            </a:r>
            <a:r>
              <a:rPr lang="tr-TR" dirty="0" err="1"/>
              <a:t>and</a:t>
            </a:r>
            <a:r>
              <a:rPr lang="tr-TR" dirty="0"/>
              <a:t> </a:t>
            </a:r>
            <a:r>
              <a:rPr lang="tr-TR" dirty="0" err="1"/>
              <a:t>neurologic</a:t>
            </a:r>
            <a:r>
              <a:rPr lang="tr-TR" dirty="0"/>
              <a:t> </a:t>
            </a:r>
            <a:r>
              <a:rPr lang="tr-TR" dirty="0" err="1"/>
              <a:t>signs</a:t>
            </a:r>
            <a:r>
              <a:rPr lang="tr-TR" dirty="0"/>
              <a:t> </a:t>
            </a:r>
            <a:r>
              <a:rPr lang="tr-TR" dirty="0" err="1"/>
              <a:t>referable</a:t>
            </a:r>
            <a:r>
              <a:rPr lang="tr-TR" dirty="0"/>
              <a:t> </a:t>
            </a:r>
            <a:r>
              <a:rPr lang="tr-TR" dirty="0" err="1"/>
              <a:t>to</a:t>
            </a:r>
            <a:r>
              <a:rPr lang="tr-TR" dirty="0"/>
              <a:t> </a:t>
            </a:r>
            <a:r>
              <a:rPr lang="tr-TR" dirty="0" err="1"/>
              <a:t>the</a:t>
            </a:r>
            <a:r>
              <a:rPr lang="tr-TR" dirty="0"/>
              <a:t> </a:t>
            </a:r>
            <a:r>
              <a:rPr lang="tr-TR" dirty="0" err="1"/>
              <a:t>cerebrum</a:t>
            </a:r>
            <a:r>
              <a:rPr lang="tr-TR" dirty="0"/>
              <a:t> </a:t>
            </a:r>
            <a:r>
              <a:rPr lang="tr-TR" dirty="0" err="1"/>
              <a:t>and</a:t>
            </a:r>
            <a:r>
              <a:rPr lang="tr-TR" dirty="0"/>
              <a:t> </a:t>
            </a:r>
            <a:r>
              <a:rPr lang="tr-TR" dirty="0" err="1"/>
              <a:t>meninges</a:t>
            </a:r>
            <a:r>
              <a:rPr lang="tr-TR" dirty="0"/>
              <a:t>. </a:t>
            </a:r>
            <a:r>
              <a:rPr lang="tr-TR" dirty="0" err="1"/>
              <a:t>They</a:t>
            </a:r>
            <a:r>
              <a:rPr lang="tr-TR" dirty="0"/>
              <a:t> </a:t>
            </a:r>
            <a:r>
              <a:rPr lang="tr-TR" dirty="0" err="1"/>
              <a:t>may</a:t>
            </a:r>
            <a:r>
              <a:rPr lang="tr-TR" dirty="0"/>
              <a:t> </a:t>
            </a:r>
            <a:r>
              <a:rPr lang="tr-TR" dirty="0" err="1"/>
              <a:t>have</a:t>
            </a:r>
            <a:r>
              <a:rPr lang="tr-TR" dirty="0"/>
              <a:t> </a:t>
            </a:r>
            <a:r>
              <a:rPr lang="tr-TR" dirty="0" err="1"/>
              <a:t>difficulty</a:t>
            </a:r>
            <a:r>
              <a:rPr lang="tr-TR" dirty="0"/>
              <a:t> </a:t>
            </a:r>
            <a:r>
              <a:rPr lang="tr-TR" dirty="0" err="1"/>
              <a:t>walking</a:t>
            </a:r>
            <a:r>
              <a:rPr lang="tr-TR" dirty="0"/>
              <a:t> </a:t>
            </a:r>
            <a:r>
              <a:rPr lang="tr-TR" dirty="0" err="1"/>
              <a:t>or</a:t>
            </a:r>
            <a:r>
              <a:rPr lang="tr-TR" dirty="0"/>
              <a:t> </a:t>
            </a:r>
            <a:r>
              <a:rPr lang="tr-TR" dirty="0" err="1"/>
              <a:t>may</a:t>
            </a:r>
            <a:r>
              <a:rPr lang="tr-TR" dirty="0"/>
              <a:t> be </a:t>
            </a:r>
            <a:r>
              <a:rPr lang="tr-TR" dirty="0" err="1"/>
              <a:t>weak</a:t>
            </a:r>
            <a:r>
              <a:rPr lang="tr-TR" dirty="0"/>
              <a:t> </a:t>
            </a:r>
            <a:r>
              <a:rPr lang="tr-TR" dirty="0" err="1"/>
              <a:t>or</a:t>
            </a:r>
            <a:r>
              <a:rPr lang="tr-TR" dirty="0"/>
              <a:t> </a:t>
            </a:r>
            <a:r>
              <a:rPr lang="tr-TR" dirty="0" err="1"/>
              <a:t>lack</a:t>
            </a:r>
            <a:r>
              <a:rPr lang="tr-TR" dirty="0"/>
              <a:t> </a:t>
            </a:r>
            <a:r>
              <a:rPr lang="tr-TR" dirty="0" err="1"/>
              <a:t>coordination</a:t>
            </a:r>
            <a:r>
              <a:rPr lang="tr-TR" dirty="0"/>
              <a:t>. </a:t>
            </a:r>
            <a:r>
              <a:rPr lang="tr-TR" dirty="0" err="1"/>
              <a:t>Circling</a:t>
            </a:r>
            <a:r>
              <a:rPr lang="tr-TR" dirty="0"/>
              <a:t>, </a:t>
            </a:r>
            <a:r>
              <a:rPr lang="tr-TR" dirty="0" err="1"/>
              <a:t>head</a:t>
            </a:r>
            <a:r>
              <a:rPr lang="tr-TR" dirty="0"/>
              <a:t> </a:t>
            </a:r>
            <a:r>
              <a:rPr lang="tr-TR" dirty="0" err="1"/>
              <a:t>pressing</a:t>
            </a:r>
            <a:r>
              <a:rPr lang="tr-TR" dirty="0"/>
              <a:t>, </a:t>
            </a:r>
            <a:r>
              <a:rPr lang="tr-TR" dirty="0" err="1"/>
              <a:t>cortical</a:t>
            </a:r>
            <a:r>
              <a:rPr lang="tr-TR" dirty="0"/>
              <a:t> </a:t>
            </a:r>
            <a:r>
              <a:rPr lang="tr-TR" dirty="0" err="1"/>
              <a:t>blindness</a:t>
            </a:r>
            <a:r>
              <a:rPr lang="tr-TR" dirty="0"/>
              <a:t>, </a:t>
            </a:r>
            <a:r>
              <a:rPr lang="tr-TR" dirty="0" err="1"/>
              <a:t>and</a:t>
            </a:r>
            <a:r>
              <a:rPr lang="tr-TR" dirty="0"/>
              <a:t> </a:t>
            </a:r>
            <a:r>
              <a:rPr lang="tr-TR" dirty="0" err="1"/>
              <a:t>neck</a:t>
            </a:r>
            <a:r>
              <a:rPr lang="tr-TR" dirty="0"/>
              <a:t> </a:t>
            </a:r>
            <a:r>
              <a:rPr lang="tr-TR" dirty="0" err="1"/>
              <a:t>pain</a:t>
            </a:r>
            <a:r>
              <a:rPr lang="tr-TR" dirty="0"/>
              <a:t> </a:t>
            </a:r>
            <a:r>
              <a:rPr lang="tr-TR" dirty="0" err="1"/>
              <a:t>are</a:t>
            </a:r>
            <a:r>
              <a:rPr lang="tr-TR" dirty="0"/>
              <a:t> </a:t>
            </a:r>
            <a:r>
              <a:rPr lang="tr-TR" dirty="0" err="1"/>
              <a:t>common</a:t>
            </a:r>
            <a:r>
              <a:rPr lang="tr-TR" dirty="0"/>
              <a:t>. </a:t>
            </a:r>
          </a:p>
          <a:p>
            <a:endParaRPr lang="tr-TR" dirty="0"/>
          </a:p>
          <a:p>
            <a:r>
              <a:rPr lang="tr-TR" dirty="0"/>
              <a:t>No </a:t>
            </a:r>
            <a:r>
              <a:rPr lang="tr-TR" dirty="0" err="1"/>
              <a:t>specific</a:t>
            </a:r>
            <a:r>
              <a:rPr lang="tr-TR" dirty="0"/>
              <a:t> </a:t>
            </a:r>
            <a:r>
              <a:rPr lang="tr-TR" dirty="0" err="1"/>
              <a:t>treatment</a:t>
            </a:r>
            <a:r>
              <a:rPr lang="tr-TR" dirty="0"/>
              <a:t> </a:t>
            </a:r>
            <a:r>
              <a:rPr lang="tr-TR" dirty="0" err="1"/>
              <a:t>exists</a:t>
            </a:r>
            <a:r>
              <a:rPr lang="tr-TR" dirty="0"/>
              <a:t> </a:t>
            </a:r>
            <a:r>
              <a:rPr lang="tr-TR" dirty="0" err="1"/>
              <a:t>for</a:t>
            </a:r>
            <a:r>
              <a:rPr lang="tr-TR" dirty="0"/>
              <a:t> </a:t>
            </a:r>
            <a:r>
              <a:rPr lang="tr-TR" dirty="0" err="1"/>
              <a:t>this</a:t>
            </a:r>
            <a:r>
              <a:rPr lang="tr-TR" dirty="0"/>
              <a:t> </a:t>
            </a:r>
            <a:r>
              <a:rPr lang="tr-TR" dirty="0" err="1"/>
              <a:t>disease</a:t>
            </a:r>
            <a:r>
              <a:rPr lang="tr-TR" dirty="0"/>
              <a:t>. </a:t>
            </a:r>
            <a:r>
              <a:rPr lang="tr-TR" dirty="0" err="1"/>
              <a:t>Treatment</a:t>
            </a:r>
            <a:r>
              <a:rPr lang="tr-TR" dirty="0"/>
              <a:t> </a:t>
            </a:r>
            <a:r>
              <a:rPr lang="tr-TR" dirty="0" err="1"/>
              <a:t>with</a:t>
            </a:r>
            <a:r>
              <a:rPr lang="tr-TR" dirty="0"/>
              <a:t> </a:t>
            </a:r>
            <a:r>
              <a:rPr lang="tr-TR" dirty="0" err="1"/>
              <a:t>antiepileptic</a:t>
            </a:r>
            <a:r>
              <a:rPr lang="tr-TR" dirty="0"/>
              <a:t> </a:t>
            </a:r>
            <a:r>
              <a:rPr lang="tr-TR" dirty="0" err="1"/>
              <a:t>doses</a:t>
            </a:r>
            <a:r>
              <a:rPr lang="tr-TR" dirty="0"/>
              <a:t> of </a:t>
            </a:r>
            <a:r>
              <a:rPr lang="tr-TR" dirty="0" err="1"/>
              <a:t>phenobarbital</a:t>
            </a:r>
            <a:r>
              <a:rPr lang="tr-TR" dirty="0"/>
              <a:t> </a:t>
            </a:r>
            <a:r>
              <a:rPr lang="tr-TR" dirty="0" err="1"/>
              <a:t>may</a:t>
            </a:r>
            <a:r>
              <a:rPr lang="tr-TR" dirty="0"/>
              <a:t> </a:t>
            </a:r>
            <a:r>
              <a:rPr lang="tr-TR" dirty="0" err="1"/>
              <a:t>decrease</a:t>
            </a:r>
            <a:r>
              <a:rPr lang="tr-TR" dirty="0"/>
              <a:t> </a:t>
            </a:r>
            <a:r>
              <a:rPr lang="tr-TR" dirty="0" err="1"/>
              <a:t>the</a:t>
            </a:r>
            <a:r>
              <a:rPr lang="tr-TR" dirty="0"/>
              <a:t> </a:t>
            </a:r>
            <a:r>
              <a:rPr lang="tr-TR" dirty="0" err="1"/>
              <a:t>severity</a:t>
            </a:r>
            <a:r>
              <a:rPr lang="tr-TR" dirty="0"/>
              <a:t> </a:t>
            </a:r>
            <a:r>
              <a:rPr lang="tr-TR" dirty="0" err="1"/>
              <a:t>and</a:t>
            </a:r>
            <a:r>
              <a:rPr lang="tr-TR" dirty="0"/>
              <a:t> </a:t>
            </a:r>
            <a:r>
              <a:rPr lang="tr-TR" dirty="0" err="1"/>
              <a:t>frequency</a:t>
            </a:r>
            <a:r>
              <a:rPr lang="tr-TR" dirty="0"/>
              <a:t> of </a:t>
            </a:r>
            <a:r>
              <a:rPr lang="tr-TR" dirty="0" err="1"/>
              <a:t>the</a:t>
            </a:r>
            <a:r>
              <a:rPr lang="tr-TR" dirty="0"/>
              <a:t> </a:t>
            </a:r>
            <a:r>
              <a:rPr lang="tr-TR" dirty="0" err="1"/>
              <a:t>seizures</a:t>
            </a:r>
            <a:r>
              <a:rPr lang="tr-TR" dirty="0"/>
              <a:t> </a:t>
            </a:r>
            <a:r>
              <a:rPr lang="tr-TR" dirty="0" err="1"/>
              <a:t>for</a:t>
            </a:r>
            <a:r>
              <a:rPr lang="tr-TR" dirty="0"/>
              <a:t> a </a:t>
            </a:r>
            <a:r>
              <a:rPr lang="tr-TR" dirty="0" err="1"/>
              <a:t>short</a:t>
            </a:r>
            <a:r>
              <a:rPr lang="tr-TR" dirty="0"/>
              <a:t> </a:t>
            </a:r>
            <a:r>
              <a:rPr lang="tr-TR" dirty="0" err="1"/>
              <a:t>period</a:t>
            </a:r>
            <a:r>
              <a:rPr lang="tr-TR" dirty="0"/>
              <a:t> of time.</a:t>
            </a:r>
          </a:p>
        </p:txBody>
      </p:sp>
    </p:spTree>
    <p:extLst>
      <p:ext uri="{BB962C8B-B14F-4D97-AF65-F5344CB8AC3E}">
        <p14:creationId xmlns:p14="http://schemas.microsoft.com/office/powerpoint/2010/main" val="1439482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66EEF4-C565-3E48-B5EB-A2D723E34261}"/>
              </a:ext>
            </a:extLst>
          </p:cNvPr>
          <p:cNvSpPr>
            <a:spLocks noGrp="1"/>
          </p:cNvSpPr>
          <p:nvPr>
            <p:ph type="title"/>
          </p:nvPr>
        </p:nvSpPr>
        <p:spPr/>
        <p:txBody>
          <a:bodyPr/>
          <a:lstStyle/>
          <a:p>
            <a:r>
              <a:rPr lang="tr-TR" dirty="0" err="1"/>
              <a:t>Feline</a:t>
            </a:r>
            <a:r>
              <a:rPr lang="tr-TR" dirty="0"/>
              <a:t> </a:t>
            </a:r>
            <a:r>
              <a:rPr lang="tr-TR" dirty="0" err="1"/>
              <a:t>Polioencephalomyelitis</a:t>
            </a:r>
            <a:r>
              <a:rPr lang="tr-TR" dirty="0"/>
              <a:t> </a:t>
            </a:r>
            <a:br>
              <a:rPr lang="tr-TR" dirty="0"/>
            </a:br>
            <a:endParaRPr lang="tr-TR" dirty="0"/>
          </a:p>
        </p:txBody>
      </p:sp>
      <p:sp>
        <p:nvSpPr>
          <p:cNvPr id="3" name="İçerik Yer Tutucusu 2">
            <a:extLst>
              <a:ext uri="{FF2B5EF4-FFF2-40B4-BE49-F238E27FC236}">
                <a16:creationId xmlns:a16="http://schemas.microsoft.com/office/drawing/2014/main" id="{2C24F192-8B45-9541-92BB-17C45CDE4069}"/>
              </a:ext>
            </a:extLst>
          </p:cNvPr>
          <p:cNvSpPr>
            <a:spLocks noGrp="1"/>
          </p:cNvSpPr>
          <p:nvPr>
            <p:ph idx="1"/>
          </p:nvPr>
        </p:nvSpPr>
        <p:spPr/>
        <p:txBody>
          <a:bodyPr>
            <a:normAutofit fontScale="92500" lnSpcReduction="10000"/>
          </a:bodyPr>
          <a:lstStyle/>
          <a:p>
            <a:r>
              <a:rPr lang="tr-TR" dirty="0"/>
              <a:t>A </a:t>
            </a:r>
            <a:r>
              <a:rPr lang="tr-TR" dirty="0" err="1"/>
              <a:t>nonsuppurative</a:t>
            </a:r>
            <a:r>
              <a:rPr lang="tr-TR" dirty="0"/>
              <a:t> </a:t>
            </a:r>
            <a:r>
              <a:rPr lang="tr-TR" dirty="0" err="1"/>
              <a:t>encephalomyelitis</a:t>
            </a:r>
            <a:r>
              <a:rPr lang="tr-TR" dirty="0"/>
              <a:t> </a:t>
            </a:r>
            <a:r>
              <a:rPr lang="tr-TR" dirty="0" err="1"/>
              <a:t>with</a:t>
            </a:r>
            <a:r>
              <a:rPr lang="tr-TR" dirty="0"/>
              <a:t> </a:t>
            </a:r>
            <a:r>
              <a:rPr lang="tr-TR" dirty="0" err="1"/>
              <a:t>no</a:t>
            </a:r>
            <a:r>
              <a:rPr lang="tr-TR" dirty="0"/>
              <a:t> </a:t>
            </a:r>
            <a:r>
              <a:rPr lang="tr-TR" dirty="0" err="1"/>
              <a:t>etiologic</a:t>
            </a:r>
            <a:r>
              <a:rPr lang="tr-TR" dirty="0"/>
              <a:t> </a:t>
            </a:r>
            <a:r>
              <a:rPr lang="tr-TR" dirty="0" err="1"/>
              <a:t>agent</a:t>
            </a:r>
            <a:r>
              <a:rPr lang="tr-TR" dirty="0"/>
              <a:t> </a:t>
            </a:r>
            <a:r>
              <a:rPr lang="tr-TR" dirty="0" err="1"/>
              <a:t>identified</a:t>
            </a:r>
            <a:r>
              <a:rPr lang="tr-TR" dirty="0"/>
              <a:t> </a:t>
            </a:r>
            <a:r>
              <a:rPr lang="tr-TR" dirty="0" err="1"/>
              <a:t>occasionally</a:t>
            </a:r>
            <a:r>
              <a:rPr lang="tr-TR" dirty="0"/>
              <a:t> </a:t>
            </a:r>
            <a:r>
              <a:rPr lang="tr-TR" dirty="0" err="1"/>
              <a:t>causes</a:t>
            </a:r>
            <a:r>
              <a:rPr lang="tr-TR" dirty="0"/>
              <a:t> </a:t>
            </a:r>
            <a:r>
              <a:rPr lang="tr-TR" dirty="0" err="1"/>
              <a:t>progressive</a:t>
            </a:r>
            <a:r>
              <a:rPr lang="tr-TR" dirty="0"/>
              <a:t> </a:t>
            </a:r>
            <a:r>
              <a:rPr lang="tr-TR" dirty="0" err="1"/>
              <a:t>seizures</a:t>
            </a:r>
            <a:r>
              <a:rPr lang="tr-TR" dirty="0"/>
              <a:t> </a:t>
            </a:r>
            <a:r>
              <a:rPr lang="tr-TR" dirty="0" err="1"/>
              <a:t>or</a:t>
            </a:r>
            <a:r>
              <a:rPr lang="tr-TR" dirty="0"/>
              <a:t> </a:t>
            </a:r>
            <a:r>
              <a:rPr lang="tr-TR" dirty="0" err="1"/>
              <a:t>spinal</a:t>
            </a:r>
            <a:r>
              <a:rPr lang="tr-TR" dirty="0"/>
              <a:t> </a:t>
            </a:r>
            <a:r>
              <a:rPr lang="tr-TR" dirty="0" err="1"/>
              <a:t>cord</a:t>
            </a:r>
            <a:r>
              <a:rPr lang="tr-TR" dirty="0"/>
              <a:t> </a:t>
            </a:r>
            <a:r>
              <a:rPr lang="tr-TR" dirty="0" err="1"/>
              <a:t>signs</a:t>
            </a:r>
            <a:r>
              <a:rPr lang="tr-TR" dirty="0"/>
              <a:t> in </a:t>
            </a:r>
            <a:r>
              <a:rPr lang="tr-TR" dirty="0" err="1"/>
              <a:t>young</a:t>
            </a:r>
            <a:r>
              <a:rPr lang="tr-TR" dirty="0"/>
              <a:t> </a:t>
            </a:r>
            <a:r>
              <a:rPr lang="tr-TR" dirty="0" err="1"/>
              <a:t>adult</a:t>
            </a:r>
            <a:r>
              <a:rPr lang="tr-TR" dirty="0"/>
              <a:t> </a:t>
            </a:r>
            <a:r>
              <a:rPr lang="tr-TR" dirty="0" err="1"/>
              <a:t>cats</a:t>
            </a:r>
            <a:r>
              <a:rPr lang="tr-TR" dirty="0"/>
              <a:t>. </a:t>
            </a:r>
          </a:p>
          <a:p>
            <a:r>
              <a:rPr lang="tr-TR" dirty="0" err="1"/>
              <a:t>Affected</a:t>
            </a:r>
            <a:r>
              <a:rPr lang="tr-TR" dirty="0"/>
              <a:t> </a:t>
            </a:r>
            <a:r>
              <a:rPr lang="tr-TR" dirty="0" err="1"/>
              <a:t>animals</a:t>
            </a:r>
            <a:r>
              <a:rPr lang="tr-TR" dirty="0"/>
              <a:t> </a:t>
            </a:r>
            <a:r>
              <a:rPr lang="tr-TR" dirty="0" err="1"/>
              <a:t>have</a:t>
            </a:r>
            <a:r>
              <a:rPr lang="tr-TR" dirty="0"/>
              <a:t> a </a:t>
            </a:r>
            <a:r>
              <a:rPr lang="tr-TR" dirty="0" err="1"/>
              <a:t>subacute</a:t>
            </a:r>
            <a:r>
              <a:rPr lang="tr-TR" dirty="0"/>
              <a:t> </a:t>
            </a:r>
            <a:r>
              <a:rPr lang="tr-TR" dirty="0" err="1"/>
              <a:t>to</a:t>
            </a:r>
            <a:r>
              <a:rPr lang="tr-TR" dirty="0"/>
              <a:t> </a:t>
            </a:r>
            <a:r>
              <a:rPr lang="tr-TR" dirty="0" err="1"/>
              <a:t>chronic</a:t>
            </a:r>
            <a:r>
              <a:rPr lang="tr-TR" dirty="0"/>
              <a:t> </a:t>
            </a:r>
            <a:r>
              <a:rPr lang="tr-TR" dirty="0" err="1"/>
              <a:t>progressive</a:t>
            </a:r>
            <a:r>
              <a:rPr lang="tr-TR" dirty="0"/>
              <a:t> </a:t>
            </a:r>
            <a:r>
              <a:rPr lang="tr-TR" dirty="0" err="1"/>
              <a:t>course</a:t>
            </a:r>
            <a:r>
              <a:rPr lang="tr-TR" dirty="0"/>
              <a:t> of </a:t>
            </a:r>
            <a:r>
              <a:rPr lang="tr-TR" dirty="0" err="1"/>
              <a:t>neurologic</a:t>
            </a:r>
            <a:r>
              <a:rPr lang="tr-TR" dirty="0"/>
              <a:t> </a:t>
            </a:r>
            <a:r>
              <a:rPr lang="tr-TR" dirty="0" err="1"/>
              <a:t>signs</a:t>
            </a:r>
            <a:r>
              <a:rPr lang="tr-TR" dirty="0"/>
              <a:t>. </a:t>
            </a:r>
            <a:r>
              <a:rPr lang="tr-TR" dirty="0" err="1"/>
              <a:t>Pelvic</a:t>
            </a:r>
            <a:r>
              <a:rPr lang="tr-TR" dirty="0"/>
              <a:t> </a:t>
            </a:r>
            <a:r>
              <a:rPr lang="tr-TR" dirty="0" err="1"/>
              <a:t>limb</a:t>
            </a:r>
            <a:r>
              <a:rPr lang="tr-TR" dirty="0"/>
              <a:t> </a:t>
            </a:r>
            <a:r>
              <a:rPr lang="tr-TR" dirty="0" err="1"/>
              <a:t>hyporeflexia</a:t>
            </a:r>
            <a:r>
              <a:rPr lang="tr-TR" dirty="0"/>
              <a:t> </a:t>
            </a:r>
            <a:r>
              <a:rPr lang="tr-TR" dirty="0" err="1"/>
              <a:t>may</a:t>
            </a:r>
            <a:r>
              <a:rPr lang="tr-TR" dirty="0"/>
              <a:t> </a:t>
            </a:r>
            <a:r>
              <a:rPr lang="tr-TR" dirty="0" err="1"/>
              <a:t>accompany</a:t>
            </a:r>
            <a:r>
              <a:rPr lang="tr-TR" dirty="0"/>
              <a:t> </a:t>
            </a:r>
            <a:r>
              <a:rPr lang="tr-TR" dirty="0" err="1"/>
              <a:t>ataxia</a:t>
            </a:r>
            <a:r>
              <a:rPr lang="tr-TR" dirty="0"/>
              <a:t> </a:t>
            </a:r>
            <a:r>
              <a:rPr lang="tr-TR" dirty="0" err="1"/>
              <a:t>and</a:t>
            </a:r>
            <a:r>
              <a:rPr lang="tr-TR" dirty="0"/>
              <a:t> </a:t>
            </a:r>
            <a:r>
              <a:rPr lang="tr-TR" dirty="0" err="1"/>
              <a:t>paresis</a:t>
            </a:r>
            <a:r>
              <a:rPr lang="tr-TR" dirty="0"/>
              <a:t> of </a:t>
            </a:r>
            <a:r>
              <a:rPr lang="tr-TR" dirty="0" err="1"/>
              <a:t>the</a:t>
            </a:r>
            <a:r>
              <a:rPr lang="tr-TR" dirty="0"/>
              <a:t> </a:t>
            </a:r>
            <a:r>
              <a:rPr lang="tr-TR" dirty="0" err="1"/>
              <a:t>pelvic</a:t>
            </a:r>
            <a:r>
              <a:rPr lang="tr-TR" dirty="0"/>
              <a:t> </a:t>
            </a:r>
            <a:r>
              <a:rPr lang="tr-TR" dirty="0" err="1"/>
              <a:t>limbs</a:t>
            </a:r>
            <a:r>
              <a:rPr lang="tr-TR" dirty="0"/>
              <a:t>, </a:t>
            </a:r>
            <a:r>
              <a:rPr lang="tr-TR" dirty="0" err="1"/>
              <a:t>and</a:t>
            </a:r>
            <a:r>
              <a:rPr lang="tr-TR" dirty="0"/>
              <a:t> </a:t>
            </a:r>
            <a:r>
              <a:rPr lang="tr-TR" dirty="0" err="1"/>
              <a:t>intention</a:t>
            </a:r>
            <a:r>
              <a:rPr lang="tr-TR" dirty="0"/>
              <a:t> </a:t>
            </a:r>
            <a:r>
              <a:rPr lang="tr-TR" dirty="0" err="1"/>
              <a:t>tremors</a:t>
            </a:r>
            <a:r>
              <a:rPr lang="tr-TR" dirty="0"/>
              <a:t> of </a:t>
            </a:r>
            <a:r>
              <a:rPr lang="tr-TR" dirty="0" err="1"/>
              <a:t>the</a:t>
            </a:r>
            <a:r>
              <a:rPr lang="tr-TR" dirty="0"/>
              <a:t> </a:t>
            </a:r>
            <a:r>
              <a:rPr lang="tr-TR" dirty="0" err="1"/>
              <a:t>head</a:t>
            </a:r>
            <a:r>
              <a:rPr lang="tr-TR" dirty="0"/>
              <a:t> </a:t>
            </a:r>
            <a:r>
              <a:rPr lang="tr-TR" dirty="0" err="1"/>
              <a:t>and</a:t>
            </a:r>
            <a:r>
              <a:rPr lang="tr-TR" dirty="0"/>
              <a:t> </a:t>
            </a:r>
            <a:r>
              <a:rPr lang="tr-TR" dirty="0" err="1"/>
              <a:t>seizures</a:t>
            </a:r>
            <a:r>
              <a:rPr lang="tr-TR" dirty="0"/>
              <a:t> </a:t>
            </a:r>
            <a:r>
              <a:rPr lang="tr-TR" dirty="0" err="1"/>
              <a:t>may</a:t>
            </a:r>
            <a:r>
              <a:rPr lang="tr-TR" dirty="0"/>
              <a:t> </a:t>
            </a:r>
            <a:r>
              <a:rPr lang="tr-TR" dirty="0" err="1"/>
              <a:t>occur</a:t>
            </a:r>
            <a:r>
              <a:rPr lang="tr-TR" dirty="0"/>
              <a:t>. </a:t>
            </a:r>
          </a:p>
          <a:p>
            <a:r>
              <a:rPr lang="tr-TR" dirty="0" err="1"/>
              <a:t>Clinicopathologic</a:t>
            </a:r>
            <a:r>
              <a:rPr lang="tr-TR" dirty="0"/>
              <a:t> </a:t>
            </a:r>
            <a:r>
              <a:rPr lang="tr-TR" dirty="0" err="1"/>
              <a:t>findings</a:t>
            </a:r>
            <a:r>
              <a:rPr lang="tr-TR" dirty="0"/>
              <a:t> </a:t>
            </a:r>
            <a:r>
              <a:rPr lang="tr-TR" dirty="0" err="1"/>
              <a:t>are</a:t>
            </a:r>
            <a:r>
              <a:rPr lang="tr-TR" dirty="0"/>
              <a:t> normal in </a:t>
            </a:r>
            <a:r>
              <a:rPr lang="tr-TR" dirty="0" err="1"/>
              <a:t>most</a:t>
            </a:r>
            <a:r>
              <a:rPr lang="tr-TR" dirty="0"/>
              <a:t> </a:t>
            </a:r>
            <a:r>
              <a:rPr lang="tr-TR" dirty="0" err="1"/>
              <a:t>cats</a:t>
            </a:r>
            <a:r>
              <a:rPr lang="tr-TR" dirty="0"/>
              <a:t>. </a:t>
            </a:r>
          </a:p>
          <a:p>
            <a:r>
              <a:rPr lang="tr-TR" dirty="0"/>
              <a:t> </a:t>
            </a:r>
            <a:r>
              <a:rPr lang="tr-TR" dirty="0" err="1"/>
              <a:t>Definitive</a:t>
            </a:r>
            <a:r>
              <a:rPr lang="tr-TR" dirty="0"/>
              <a:t> </a:t>
            </a:r>
            <a:r>
              <a:rPr lang="tr-TR" dirty="0" err="1"/>
              <a:t>diagnosis</a:t>
            </a:r>
            <a:r>
              <a:rPr lang="tr-TR" dirty="0"/>
              <a:t> can be </a:t>
            </a:r>
            <a:r>
              <a:rPr lang="tr-TR" dirty="0" err="1"/>
              <a:t>confirmed</a:t>
            </a:r>
            <a:r>
              <a:rPr lang="tr-TR" dirty="0"/>
              <a:t> </a:t>
            </a:r>
            <a:r>
              <a:rPr lang="tr-TR" dirty="0" err="1"/>
              <a:t>only</a:t>
            </a:r>
            <a:r>
              <a:rPr lang="tr-TR" dirty="0"/>
              <a:t> at </a:t>
            </a:r>
            <a:r>
              <a:rPr lang="tr-TR" dirty="0" err="1"/>
              <a:t>necropsy</a:t>
            </a:r>
            <a:r>
              <a:rPr lang="tr-TR" dirty="0"/>
              <a:t>. </a:t>
            </a:r>
            <a:r>
              <a:rPr lang="tr-TR" dirty="0" err="1"/>
              <a:t>Lesions</a:t>
            </a:r>
            <a:r>
              <a:rPr lang="tr-TR" dirty="0"/>
              <a:t> </a:t>
            </a:r>
            <a:r>
              <a:rPr lang="tr-TR" dirty="0" err="1"/>
              <a:t>are</a:t>
            </a:r>
            <a:r>
              <a:rPr lang="tr-TR" dirty="0"/>
              <a:t> </a:t>
            </a:r>
            <a:r>
              <a:rPr lang="tr-TR" dirty="0" err="1"/>
              <a:t>confined</a:t>
            </a:r>
            <a:r>
              <a:rPr lang="tr-TR" dirty="0"/>
              <a:t> </a:t>
            </a:r>
            <a:r>
              <a:rPr lang="tr-TR" dirty="0" err="1"/>
              <a:t>to</a:t>
            </a:r>
            <a:r>
              <a:rPr lang="tr-TR" dirty="0"/>
              <a:t> </a:t>
            </a:r>
            <a:r>
              <a:rPr lang="tr-TR" dirty="0" err="1"/>
              <a:t>the</a:t>
            </a:r>
            <a:r>
              <a:rPr lang="tr-TR" dirty="0"/>
              <a:t> CNS </a:t>
            </a:r>
            <a:r>
              <a:rPr lang="tr-TR" dirty="0" err="1"/>
              <a:t>and</a:t>
            </a:r>
            <a:r>
              <a:rPr lang="tr-TR" dirty="0"/>
              <a:t> </a:t>
            </a:r>
            <a:r>
              <a:rPr lang="tr-TR" dirty="0" err="1"/>
              <a:t>are</a:t>
            </a:r>
            <a:r>
              <a:rPr lang="tr-TR" dirty="0"/>
              <a:t> </a:t>
            </a:r>
            <a:r>
              <a:rPr lang="tr-TR" dirty="0" err="1"/>
              <a:t>found</a:t>
            </a:r>
            <a:r>
              <a:rPr lang="tr-TR" dirty="0"/>
              <a:t> in </a:t>
            </a:r>
            <a:r>
              <a:rPr lang="tr-TR" dirty="0" err="1"/>
              <a:t>the</a:t>
            </a:r>
            <a:r>
              <a:rPr lang="tr-TR" dirty="0"/>
              <a:t> </a:t>
            </a:r>
            <a:r>
              <a:rPr lang="tr-TR" dirty="0" err="1"/>
              <a:t>spinal</a:t>
            </a:r>
            <a:r>
              <a:rPr lang="tr-TR" dirty="0"/>
              <a:t> </a:t>
            </a:r>
            <a:r>
              <a:rPr lang="tr-TR" dirty="0" err="1"/>
              <a:t>cord</a:t>
            </a:r>
            <a:r>
              <a:rPr lang="tr-TR" dirty="0"/>
              <a:t>, </a:t>
            </a:r>
            <a:r>
              <a:rPr lang="tr-TR" dirty="0" err="1"/>
              <a:t>cerebral</a:t>
            </a:r>
            <a:r>
              <a:rPr lang="tr-TR" dirty="0"/>
              <a:t> </a:t>
            </a:r>
            <a:r>
              <a:rPr lang="tr-TR" dirty="0" err="1"/>
              <a:t>cortex</a:t>
            </a:r>
            <a:r>
              <a:rPr lang="tr-TR" dirty="0"/>
              <a:t>, </a:t>
            </a:r>
            <a:r>
              <a:rPr lang="tr-TR" dirty="0" err="1"/>
              <a:t>brainstem</a:t>
            </a:r>
            <a:r>
              <a:rPr lang="tr-TR" dirty="0"/>
              <a:t>, </a:t>
            </a:r>
            <a:r>
              <a:rPr lang="tr-TR" dirty="0" err="1"/>
              <a:t>and</a:t>
            </a:r>
            <a:r>
              <a:rPr lang="tr-TR" dirty="0"/>
              <a:t> </a:t>
            </a:r>
            <a:r>
              <a:rPr lang="tr-TR" dirty="0" err="1"/>
              <a:t>cerebellum</a:t>
            </a:r>
            <a:r>
              <a:rPr lang="tr-TR" dirty="0"/>
              <a:t>.  White </a:t>
            </a:r>
            <a:r>
              <a:rPr lang="tr-TR" dirty="0" err="1"/>
              <a:t>matter</a:t>
            </a:r>
            <a:r>
              <a:rPr lang="tr-TR" dirty="0"/>
              <a:t> </a:t>
            </a:r>
            <a:r>
              <a:rPr lang="tr-TR" dirty="0" err="1"/>
              <a:t>degeneration</a:t>
            </a:r>
            <a:r>
              <a:rPr lang="tr-TR" dirty="0"/>
              <a:t> </a:t>
            </a:r>
            <a:r>
              <a:rPr lang="tr-TR" dirty="0" err="1"/>
              <a:t>and</a:t>
            </a:r>
            <a:r>
              <a:rPr lang="tr-TR" dirty="0"/>
              <a:t> </a:t>
            </a:r>
            <a:r>
              <a:rPr lang="tr-TR" dirty="0" err="1"/>
              <a:t>demyelination</a:t>
            </a:r>
            <a:r>
              <a:rPr lang="tr-TR" dirty="0"/>
              <a:t> </a:t>
            </a:r>
            <a:r>
              <a:rPr lang="tr-TR" dirty="0" err="1"/>
              <a:t>are</a:t>
            </a:r>
            <a:r>
              <a:rPr lang="tr-TR" dirty="0"/>
              <a:t> </a:t>
            </a:r>
            <a:r>
              <a:rPr lang="tr-TR" dirty="0" err="1"/>
              <a:t>also</a:t>
            </a:r>
            <a:r>
              <a:rPr lang="tr-TR" dirty="0"/>
              <a:t> </a:t>
            </a:r>
            <a:r>
              <a:rPr lang="tr-TR" dirty="0" err="1"/>
              <a:t>present</a:t>
            </a:r>
            <a:r>
              <a:rPr lang="tr-TR" dirty="0"/>
              <a:t>. </a:t>
            </a:r>
          </a:p>
        </p:txBody>
      </p:sp>
    </p:spTree>
    <p:extLst>
      <p:ext uri="{BB962C8B-B14F-4D97-AF65-F5344CB8AC3E}">
        <p14:creationId xmlns:p14="http://schemas.microsoft.com/office/powerpoint/2010/main" val="2653896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assicFrameVTI">
  <a:themeElements>
    <a:clrScheme name="AnalogousFromLightSeedLeftStep">
      <a:dk1>
        <a:srgbClr val="000000"/>
      </a:dk1>
      <a:lt1>
        <a:srgbClr val="FFFFFF"/>
      </a:lt1>
      <a:dk2>
        <a:srgbClr val="24393F"/>
      </a:dk2>
      <a:lt2>
        <a:srgbClr val="E8E6E2"/>
      </a:lt2>
      <a:accent1>
        <a:srgbClr val="7CA2E1"/>
      </a:accent1>
      <a:accent2>
        <a:srgbClr val="46B0CB"/>
      </a:accent2>
      <a:accent3>
        <a:srgbClr val="59B29F"/>
      </a:accent3>
      <a:accent4>
        <a:srgbClr val="4FB675"/>
      </a:accent4>
      <a:accent5>
        <a:srgbClr val="55B850"/>
      </a:accent5>
      <a:accent6>
        <a:srgbClr val="7AB04C"/>
      </a:accent6>
      <a:hlink>
        <a:srgbClr val="967F5B"/>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8616</Words>
  <Application>Microsoft Office PowerPoint</Application>
  <PresentationFormat>Geniş ekran</PresentationFormat>
  <Paragraphs>306</Paragraphs>
  <Slides>40</Slides>
  <Notes>0</Notes>
  <HiddenSlides>0</HiddenSlides>
  <MMClips>0</MMClips>
  <ScaleCrop>false</ScaleCrop>
  <HeadingPairs>
    <vt:vector size="6" baseType="variant">
      <vt:variant>
        <vt:lpstr>Kullanılan Yazı Tipleri</vt:lpstr>
      </vt:variant>
      <vt:variant>
        <vt:i4>8</vt:i4>
      </vt:variant>
      <vt:variant>
        <vt:lpstr>Tema</vt:lpstr>
      </vt:variant>
      <vt:variant>
        <vt:i4>5</vt:i4>
      </vt:variant>
      <vt:variant>
        <vt:lpstr>Slayt Başlıkları</vt:lpstr>
      </vt:variant>
      <vt:variant>
        <vt:i4>40</vt:i4>
      </vt:variant>
    </vt:vector>
  </HeadingPairs>
  <TitlesOfParts>
    <vt:vector size="53" baseType="lpstr">
      <vt:lpstr>Arial</vt:lpstr>
      <vt:lpstr>Calibri</vt:lpstr>
      <vt:lpstr>Calibri Light</vt:lpstr>
      <vt:lpstr>Courier New</vt:lpstr>
      <vt:lpstr>Gill Sans MT</vt:lpstr>
      <vt:lpstr>Goudy Old Style</vt:lpstr>
      <vt:lpstr>Times New Roman</vt:lpstr>
      <vt:lpstr>Wingdings</vt:lpstr>
      <vt:lpstr>Office Theme</vt:lpstr>
      <vt:lpstr>ClassicFrameVTI</vt:lpstr>
      <vt:lpstr>Ofis Teması</vt:lpstr>
      <vt:lpstr>Office Teması</vt:lpstr>
      <vt:lpstr>Office Teması</vt:lpstr>
      <vt:lpstr>The NERVOUS SYSTEM</vt:lpstr>
      <vt:lpstr>NECK PAIN</vt:lpstr>
      <vt:lpstr>NON-INFECTIOUS INFLAMMATORY DISORDERS  </vt:lpstr>
      <vt:lpstr>Steroid-Responsive Meningitis-Arteritis  </vt:lpstr>
      <vt:lpstr>PowerPoint Sunusu</vt:lpstr>
      <vt:lpstr>Granulomatous Meningoencephalitis  </vt:lpstr>
      <vt:lpstr>PowerPoint Sunusu</vt:lpstr>
      <vt:lpstr>Necrotizing Meningoencephalitis</vt:lpstr>
      <vt:lpstr>Feline Polioencephalomyelitis  </vt:lpstr>
      <vt:lpstr>PowerPoint Sunusu</vt:lpstr>
      <vt:lpstr>PowerPoint Sunusu</vt:lpstr>
      <vt:lpstr>PowerPoint Sunusu</vt:lpstr>
      <vt:lpstr>PowerPoint Sunusu</vt:lpstr>
      <vt:lpstr>Disorders of the Spinal Cord</vt:lpstr>
      <vt:lpstr>PowerPoint Sunusu</vt:lpstr>
      <vt:lpstr>Common Causes of Spinal Cord Dysfunction</vt:lpstr>
      <vt:lpstr>LOCALIZING SPINAL CORD LESIONS</vt:lpstr>
      <vt:lpstr>PowerPoint Sunusu</vt:lpstr>
      <vt:lpstr>ACUTE SPINAL CORD DYSFUNCTION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Disorders of Peripheral Nerves and the Neuromuscular Junction</vt:lpstr>
      <vt:lpstr>FOCAL NEUROPATHIES</vt:lpstr>
      <vt:lpstr>Dramatic muscle atrophy and sensory loss in a cat with lymphoma involving the L6-S1 nerve roots.</vt:lpstr>
      <vt:lpstr>PowerPoint Sunusu</vt:lpstr>
      <vt:lpstr>POLYNEUROPATHIES</vt:lpstr>
      <vt:lpstr>DISORDERS OF THE NEUROMUSCULAR JUNCTION</vt:lpstr>
      <vt:lpstr>PowerPoint Sunusu</vt:lpstr>
      <vt:lpstr>PowerPoint Sunusu</vt:lpstr>
      <vt:lpstr>PowerPoint Sunusu</vt:lpstr>
      <vt:lpstr>DYSAUTONOMIA</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NERVOUS SYSTEM</dc:title>
  <dc:creator>Melih Örmeci</dc:creator>
  <cp:lastModifiedBy>E</cp:lastModifiedBy>
  <cp:revision>3</cp:revision>
  <dcterms:created xsi:type="dcterms:W3CDTF">2020-10-24T08:53:56Z</dcterms:created>
  <dcterms:modified xsi:type="dcterms:W3CDTF">2020-12-11T18:47:48Z</dcterms:modified>
</cp:coreProperties>
</file>