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0" r:id="rId2"/>
    <p:sldId id="274" r:id="rId3"/>
    <p:sldId id="278" r:id="rId4"/>
    <p:sldId id="275" r:id="rId5"/>
    <p:sldId id="276" r:id="rId6"/>
    <p:sldId id="277" r:id="rId7"/>
    <p:sldId id="258" r:id="rId8"/>
    <p:sldId id="259" r:id="rId9"/>
    <p:sldId id="279"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0" d="100"/>
          <a:sy n="40" d="100"/>
        </p:scale>
        <p:origin x="-108" y="-67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51496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238464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188990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212677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141512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477652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912335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004370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031962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999641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128137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A2A036-C763-4837-B2DC-5C5CAFB80D8D}" type="datetimeFigureOut">
              <a:rPr lang="tr-TR" smtClean="0"/>
              <a:pPr/>
              <a:t>23.12.2017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469923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657621"/>
            <a:ext cx="9144000" cy="3275325"/>
          </a:xfrm>
        </p:spPr>
        <p:txBody>
          <a:bodyPr>
            <a:normAutofit fontScale="90000"/>
          </a:bodyPr>
          <a:lstStyle/>
          <a:p>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sz="4400" dirty="0" smtClean="0"/>
              <a:t>Ankara </a:t>
            </a:r>
            <a:r>
              <a:rPr lang="tr-TR" sz="4400" dirty="0" smtClean="0"/>
              <a:t>Üniversitesi </a:t>
            </a:r>
            <a:br>
              <a:rPr lang="tr-TR" sz="4400" dirty="0" smtClean="0"/>
            </a:br>
            <a:r>
              <a:rPr lang="tr-TR" sz="4400" dirty="0" smtClean="0"/>
              <a:t>Sağlık Bilimleri Fakültesi</a:t>
            </a:r>
            <a:br>
              <a:rPr lang="tr-TR" sz="4400" dirty="0" smtClean="0"/>
            </a:br>
            <a:r>
              <a:rPr lang="tr-TR" sz="4400" dirty="0" smtClean="0"/>
              <a:t>Sosyal Hizmet </a:t>
            </a:r>
            <a:r>
              <a:rPr lang="tr-TR" sz="4400" dirty="0" smtClean="0"/>
              <a:t>Bölümü</a:t>
            </a:r>
            <a:br>
              <a:rPr lang="tr-TR" sz="4400" dirty="0" smtClean="0"/>
            </a:br>
            <a:r>
              <a:rPr lang="tr-TR" sz="4400" dirty="0" smtClean="0"/>
              <a:t/>
            </a:r>
            <a:br>
              <a:rPr lang="tr-TR" sz="4400" dirty="0" smtClean="0"/>
            </a:br>
            <a:r>
              <a:rPr lang="tr-TR" sz="4400" dirty="0" smtClean="0"/>
              <a:t/>
            </a:r>
            <a:br>
              <a:rPr lang="tr-TR" sz="4400" dirty="0" smtClean="0"/>
            </a:br>
            <a:endParaRPr lang="tr-TR" sz="4400" dirty="0"/>
          </a:p>
        </p:txBody>
      </p:sp>
      <p:sp>
        <p:nvSpPr>
          <p:cNvPr id="3" name="Alt Başlık 2"/>
          <p:cNvSpPr>
            <a:spLocks noGrp="1"/>
          </p:cNvSpPr>
          <p:nvPr>
            <p:ph type="subTitle" idx="1"/>
          </p:nvPr>
        </p:nvSpPr>
        <p:spPr>
          <a:xfrm>
            <a:off x="1524000" y="4271111"/>
            <a:ext cx="9144000" cy="1655762"/>
          </a:xfrm>
        </p:spPr>
        <p:txBody>
          <a:bodyPr>
            <a:noAutofit/>
          </a:bodyPr>
          <a:lstStyle/>
          <a:p>
            <a:pPr algn="just"/>
            <a:r>
              <a:rPr lang="tr-TR" sz="3200" dirty="0" smtClean="0"/>
              <a:t>Dersin Adı: Klinik Sosyal </a:t>
            </a:r>
            <a:r>
              <a:rPr lang="tr-TR" sz="3200" dirty="0" smtClean="0"/>
              <a:t>Hizmet</a:t>
            </a:r>
          </a:p>
          <a:p>
            <a:pPr algn="just"/>
            <a:r>
              <a:rPr lang="tr-TR" sz="3200" dirty="0" smtClean="0">
                <a:latin typeface="Calibri" pitchFamily="34" charset="0"/>
                <a:cs typeface="Calibri" pitchFamily="34" charset="0"/>
              </a:rPr>
              <a:t>Sorumlu Öğretim Üyesi: Prof. Dr. Veli DUYAN</a:t>
            </a:r>
          </a:p>
          <a:p>
            <a:pPr algn="just"/>
            <a:r>
              <a:rPr lang="tr-TR" sz="3200" dirty="0" smtClean="0">
                <a:latin typeface="Calibri" pitchFamily="34" charset="0"/>
                <a:cs typeface="Calibri" pitchFamily="34" charset="0"/>
              </a:rPr>
              <a:t>Konu</a:t>
            </a:r>
            <a:r>
              <a:rPr lang="tr-TR" sz="3200" dirty="0" smtClean="0">
                <a:latin typeface="Calibri" pitchFamily="34" charset="0"/>
                <a:cs typeface="Calibri" pitchFamily="34" charset="0"/>
              </a:rPr>
              <a:t>: </a:t>
            </a:r>
            <a:r>
              <a:rPr lang="tr-TR" sz="3200" dirty="0" smtClean="0"/>
              <a:t>Ünite 2 ÇEVRESİ İÇİNDE BİREY </a:t>
            </a:r>
            <a:endParaRPr lang="tr-TR" sz="3200" dirty="0" smtClean="0"/>
          </a:p>
        </p:txBody>
      </p:sp>
    </p:spTree>
    <p:extLst>
      <p:ext uri="{BB962C8B-B14F-4D97-AF65-F5344CB8AC3E}">
        <p14:creationId xmlns="" xmlns:p14="http://schemas.microsoft.com/office/powerpoint/2010/main" val="3246006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pPr algn="just">
              <a:lnSpc>
                <a:spcPct val="150000"/>
              </a:lnSpc>
            </a:pPr>
            <a:r>
              <a:rPr lang="tr-TR" dirty="0" smtClean="0"/>
              <a:t>Sosyal hizmet tarihi, birey ve çevresi arasındaki etkileşime duyarlılıkla karakterize edilmektedir. </a:t>
            </a:r>
          </a:p>
          <a:p>
            <a:pPr algn="just">
              <a:lnSpc>
                <a:spcPct val="150000"/>
              </a:lnSpc>
            </a:pPr>
            <a:r>
              <a:rPr lang="tr-TR" dirty="0" smtClean="0"/>
              <a:t>Sosyal hizmet uzmanları, sürekli olarak farklı özel sistemlerle etkileşim halinde olan bireyler olarak müracaatçıları görmeye çalışmaktadır Bu sistemler aileyi, toplumu, çalışma çevresini ve müracaatçının etkilendiği ve etkilendiği diğer sosyal sistemleri içermektedir.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lgn="just">
              <a:lnSpc>
                <a:spcPct val="150000"/>
              </a:lnSpc>
            </a:pPr>
            <a:r>
              <a:rPr lang="tr-TR" dirty="0" smtClean="0"/>
              <a:t>Sosyal hizmet uzmanları insan davranışı ve sosyal çevre çalışırlar ki bu biyolojik, psikolojik, kültürel, ekonomik ve politik faktörlerin birey, aile ve toplumları nasıl etkilediğini anlamaya çalışmaktadır.</a:t>
            </a:r>
          </a:p>
          <a:p>
            <a:pPr algn="just">
              <a:lnSpc>
                <a:spcPct val="150000"/>
              </a:lnSpc>
            </a:pPr>
            <a:r>
              <a:rPr lang="tr-TR" dirty="0" smtClean="0"/>
              <a:t>Klinik sosyal hizmetin evrimi ile ilgili; birçokları tarafından, insanlarla çalışan genelci bir yaklaşımı dikkate aldığı için sistemlere dayalı bir meslek olarak bakılmaktadır. Bununla birlikte, sistemlerin tanımı, uygulayıcıdan uygulayıcıya değişebilir ve “sistem odaklı” olarak tanımlanan müdahale türleri de geniş ölçüde değişebilir.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lnSpc>
                <a:spcPct val="150000"/>
              </a:lnSpc>
            </a:pPr>
            <a:r>
              <a:rPr lang="tr-TR" dirty="0" smtClean="0"/>
              <a:t>Genelci yaklaşım çerçevesinde klinik alanda çalışan, bir sistemler perspektifini kullanır ve çevre-içinde-kişi veya ekolojik bir model işletir. İleri uygulamalar, </a:t>
            </a:r>
            <a:r>
              <a:rPr lang="tr-TR" dirty="0" err="1" smtClean="0"/>
              <a:t>Germain</a:t>
            </a:r>
            <a:r>
              <a:rPr lang="tr-TR" dirty="0" smtClean="0"/>
              <a:t> ve </a:t>
            </a:r>
            <a:r>
              <a:rPr lang="tr-TR" dirty="0" err="1" smtClean="0"/>
              <a:t>Gitterman’ın</a:t>
            </a:r>
            <a:r>
              <a:rPr lang="tr-TR" dirty="0" smtClean="0"/>
              <a:t> (1980, 1996) ekolojik modelinden ve benzer dengeli ekolojik çekirdek modelinden türetilmiştir.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Klinik alanda çalışan sosyal hizmet uzmanlarıyla ilgili kavramlar, aşağıdaki gibidir:</a:t>
            </a:r>
          </a:p>
          <a:p>
            <a:pPr lvl="0"/>
            <a:r>
              <a:rPr lang="tr-TR" dirty="0" smtClean="0"/>
              <a:t>Çevreleriyle iletişim içinde olan ve o sürecin sonucu olarak değişen açık sistemler.</a:t>
            </a:r>
          </a:p>
          <a:p>
            <a:pPr lvl="0"/>
            <a:r>
              <a:rPr lang="tr-TR" dirty="0" smtClean="0"/>
              <a:t>Geçirimsiz sınırları olan ve dışarıyla iletişim içinde olmayan kapalı sistemler.</a:t>
            </a:r>
          </a:p>
          <a:p>
            <a:pPr lvl="0"/>
            <a:r>
              <a:rPr lang="tr-TR" dirty="0" smtClean="0"/>
              <a:t>Sınırlar, bir sistemin limitlerine veya sınırlarına atıfta bulunmakta ve spesifik bir sistemin içeride veya dışarıda tesis edilmesi için bir temel olarak hizmet etmektedir.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pPr lvl="0" algn="just">
              <a:lnSpc>
                <a:spcPct val="150000"/>
              </a:lnSpc>
            </a:pPr>
            <a:r>
              <a:rPr lang="tr-TR" dirty="0" smtClean="0"/>
              <a:t>Enerji, harici dünya ile veya dahili kaynaklardan değişim aracılığıyla faaliyet döngüsünü sürdüren sürece atıfta bulunmaktadır.</a:t>
            </a:r>
          </a:p>
          <a:p>
            <a:pPr lvl="0" algn="just">
              <a:lnSpc>
                <a:spcPct val="150000"/>
              </a:lnSpc>
            </a:pPr>
            <a:r>
              <a:rPr lang="tr-TR" dirty="0" err="1" smtClean="0"/>
              <a:t>Entropi</a:t>
            </a:r>
            <a:r>
              <a:rPr lang="tr-TR" dirty="0" smtClean="0"/>
              <a:t> ve </a:t>
            </a:r>
            <a:r>
              <a:rPr lang="tr-TR" dirty="0" err="1" smtClean="0"/>
              <a:t>negentropi</a:t>
            </a:r>
            <a:r>
              <a:rPr lang="tr-TR" dirty="0" smtClean="0"/>
              <a:t>, ayni sürecin zıtlarıdır. </a:t>
            </a:r>
            <a:r>
              <a:rPr lang="tr-TR" dirty="0" err="1" smtClean="0"/>
              <a:t>Entropy</a:t>
            </a:r>
            <a:r>
              <a:rPr lang="tr-TR" dirty="0" smtClean="0"/>
              <a:t>, bir sistemin ithal ettiğinden daha fazla enerji ihraç ettiğindeki durumları tanımlamaktadır (giderek çürümeyle son bulur) ve </a:t>
            </a:r>
            <a:r>
              <a:rPr lang="tr-TR" dirty="0" err="1" smtClean="0"/>
              <a:t>negentropi</a:t>
            </a:r>
            <a:r>
              <a:rPr lang="tr-TR" dirty="0" smtClean="0"/>
              <a:t>, tükettiklerinden daha fazla enerji ithal eden sistemler için daha fazla büyüme-odaklı bir terimdir.</a:t>
            </a:r>
          </a:p>
          <a:p>
            <a:pPr algn="just">
              <a:lnSpc>
                <a:spcPct val="150000"/>
              </a:lnSpc>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lvl="0" algn="just">
              <a:lnSpc>
                <a:spcPct val="150000"/>
              </a:lnSpc>
            </a:pPr>
            <a:r>
              <a:rPr lang="tr-TR" sz="3200" dirty="0" err="1" smtClean="0"/>
              <a:t>Homeostazi</a:t>
            </a:r>
            <a:r>
              <a:rPr lang="tr-TR" sz="3200" dirty="0" smtClean="0"/>
              <a:t> (özdenge), ‘kendini düzeltme’ye veya rahat bir denge durumuna dönmeye bir ihtiyacı olan herhangi bir sistem için denge ve eğilime atıfta bulunmaktadır.</a:t>
            </a:r>
          </a:p>
          <a:p>
            <a:pPr lvl="0" algn="just">
              <a:lnSpc>
                <a:spcPct val="150000"/>
              </a:lnSpc>
            </a:pPr>
            <a:r>
              <a:rPr lang="tr-TR" sz="3200" dirty="0" smtClean="0"/>
              <a:t>Geri bildirim; tipik olarak, açık sistemlerde sistemin, değişim için bir temel olarak bilgiyi kullandığı ve kabul ettiği yerde bulunan süreçtir.</a:t>
            </a:r>
          </a:p>
          <a:p>
            <a:pPr algn="just">
              <a:lnSpc>
                <a:spcPct val="150000"/>
              </a:lnSpc>
            </a:pPr>
            <a:endParaRPr lang="tr-TR" sz="3200" dirty="0" smtClean="0"/>
          </a:p>
          <a:p>
            <a:pPr algn="just">
              <a:lnSpc>
                <a:spcPct val="150000"/>
              </a:lnSpc>
            </a:pPr>
            <a:endParaRPr lang="tr-TR" sz="3200" dirty="0"/>
          </a:p>
        </p:txBody>
      </p:sp>
    </p:spTree>
    <p:extLst>
      <p:ext uri="{BB962C8B-B14F-4D97-AF65-F5344CB8AC3E}">
        <p14:creationId xmlns:p14="http://schemas.microsoft.com/office/powerpoint/2010/main" xmlns="" val="2722969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smtClean="0"/>
              <a:t>Tarihi olarak; genelci yaklaşım, bir sistemler ve “Çevresi İçinde Birey” (PIE) perspektifiyle çalışan sosyal hizmet uzmanları için ana yaklaşım olarak görülmektedir. </a:t>
            </a:r>
          </a:p>
          <a:p>
            <a:pPr algn="just">
              <a:lnSpc>
                <a:spcPct val="150000"/>
              </a:lnSpc>
            </a:pPr>
            <a:r>
              <a:rPr lang="tr-TR" dirty="0" smtClean="0"/>
              <a:t>Genelci uygulama boyunca yaygın olan teorik perspektif, genel sistemler, sosyal sistemler ve ekolojik teorilerle birleştirilmektedir</a:t>
            </a:r>
            <a:endParaRPr lang="tr-TR" dirty="0"/>
          </a:p>
        </p:txBody>
      </p:sp>
    </p:spTree>
    <p:extLst>
      <p:ext uri="{BB962C8B-B14F-4D97-AF65-F5344CB8AC3E}">
        <p14:creationId xmlns:p14="http://schemas.microsoft.com/office/powerpoint/2010/main" xmlns="" val="2000628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lnSpc>
                <a:spcPct val="150000"/>
              </a:lnSpc>
            </a:pPr>
            <a:r>
              <a:rPr lang="tr-TR" dirty="0" smtClean="0"/>
              <a:t>Ekolojik bir perspektif, genelci uygulamaya gereklidir, çünkü birey ve çevrenin değişik “</a:t>
            </a:r>
            <a:r>
              <a:rPr lang="tr-TR" dirty="0" err="1" smtClean="0"/>
              <a:t>bölümler”de</a:t>
            </a:r>
            <a:r>
              <a:rPr lang="tr-TR" dirty="0" smtClean="0"/>
              <a:t> ve sınırda birbiriyle karşılaştığında oluşan etkileşim ve işlemlere vurgu yaparak çevre içindeki bireyin bakışını yükseltmektedir.</a:t>
            </a:r>
          </a:p>
          <a:p>
            <a:pPr algn="just">
              <a:lnSpc>
                <a:spcPct val="150000"/>
              </a:lnSpc>
            </a:pPr>
            <a:endParaRPr lang="tr-TR"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438</Words>
  <Application>Microsoft Office PowerPoint</Application>
  <PresentationFormat>Özel</PresentationFormat>
  <Paragraphs>20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Office Teması</vt:lpstr>
      <vt:lpstr>          Ankara Üniversitesi  Sağlık Bilimleri Fakültesi Sosyal Hizmet Bölümü   </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 301 GRUPLARLA SOSYAL HİZMET Ünite 10 Gruplarda Çatışma ve Sorun Çözme</dc:title>
  <dc:creator>Ezgi</dc:creator>
  <cp:lastModifiedBy>toshiba pc</cp:lastModifiedBy>
  <cp:revision>7</cp:revision>
  <dcterms:created xsi:type="dcterms:W3CDTF">2016-12-04T13:02:32Z</dcterms:created>
  <dcterms:modified xsi:type="dcterms:W3CDTF">2017-12-23T13:44:17Z</dcterms:modified>
</cp:coreProperties>
</file>