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62" r:id="rId4"/>
    <p:sldId id="263" r:id="rId5"/>
    <p:sldId id="264" r:id="rId6"/>
    <p:sldId id="258" r:id="rId7"/>
    <p:sldId id="265" r:id="rId8"/>
    <p:sldId id="266" r:id="rId9"/>
    <p:sldId id="259" r:id="rId10"/>
    <p:sldId id="267" r:id="rId11"/>
    <p:sldId id="260" r:id="rId12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6291"/>
  </p:normalViewPr>
  <p:slideViewPr>
    <p:cSldViewPr snapToGrid="0" snapToObjects="1">
      <p:cViewPr varScale="1">
        <p:scale>
          <a:sx n="121" d="100"/>
          <a:sy n="121" d="100"/>
        </p:scale>
        <p:origin x="2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29ED-0CF2-7140-9C6C-FDCD09D6C7D5}" type="datetimeFigureOut">
              <a:rPr lang="tr-TR" smtClean="0"/>
              <a:t>15.01.2018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83E87-B39F-134C-8E75-7FE9E21877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14188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29ED-0CF2-7140-9C6C-FDCD09D6C7D5}" type="datetimeFigureOut">
              <a:rPr lang="tr-TR" smtClean="0"/>
              <a:t>15.01.2018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83E87-B39F-134C-8E75-7FE9E21877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92855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29ED-0CF2-7140-9C6C-FDCD09D6C7D5}" type="datetimeFigureOut">
              <a:rPr lang="tr-TR" smtClean="0"/>
              <a:t>15.01.2018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83E87-B39F-134C-8E75-7FE9E21877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846969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29ED-0CF2-7140-9C6C-FDCD09D6C7D5}" type="datetimeFigureOut">
              <a:rPr lang="tr-TR" smtClean="0"/>
              <a:t>15.01.2018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83E87-B39F-134C-8E75-7FE9E21877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09179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29ED-0CF2-7140-9C6C-FDCD09D6C7D5}" type="datetimeFigureOut">
              <a:rPr lang="tr-TR" smtClean="0"/>
              <a:t>15.01.2018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83E87-B39F-134C-8E75-7FE9E21877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338257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29ED-0CF2-7140-9C6C-FDCD09D6C7D5}" type="datetimeFigureOut">
              <a:rPr lang="tr-TR" smtClean="0"/>
              <a:t>15.01.2018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83E87-B39F-134C-8E75-7FE9E21877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07183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29ED-0CF2-7140-9C6C-FDCD09D6C7D5}" type="datetimeFigureOut">
              <a:rPr lang="tr-TR" smtClean="0"/>
              <a:t>15.01.2018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83E87-B39F-134C-8E75-7FE9E21877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6886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29ED-0CF2-7140-9C6C-FDCD09D6C7D5}" type="datetimeFigureOut">
              <a:rPr lang="tr-TR" smtClean="0"/>
              <a:t>15.01.2018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83E87-B39F-134C-8E75-7FE9E21877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77357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29ED-0CF2-7140-9C6C-FDCD09D6C7D5}" type="datetimeFigureOut">
              <a:rPr lang="tr-TR" smtClean="0"/>
              <a:t>15.01.2018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83E87-B39F-134C-8E75-7FE9E21877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50073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Açıklama Yazı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29ED-0CF2-7140-9C6C-FDCD09D6C7D5}" type="datetimeFigureOut">
              <a:rPr lang="tr-TR" smtClean="0"/>
              <a:t>15.01.2018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83E87-B39F-134C-8E75-7FE9E21877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9424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çıklama Yazı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Ana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829ED-0CF2-7140-9C6C-FDCD09D6C7D5}" type="datetimeFigureOut">
              <a:rPr lang="tr-TR" smtClean="0"/>
              <a:t>15.01.2018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883E87-B39F-134C-8E75-7FE9E21877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97856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Ana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6829ED-0CF2-7140-9C6C-FDCD09D6C7D5}" type="datetimeFigureOut">
              <a:rPr lang="tr-TR" smtClean="0"/>
              <a:t>15.01.2018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83E87-B39F-134C-8E75-7FE9E21877B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42897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Relationship Id="rId3" Type="http://schemas.openxmlformats.org/officeDocument/2006/relationships/image" Target="../media/image6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tr-TR" b="1" dirty="0"/>
              <a:t>Bölgeselleşme Politikaları ve Uygulamaları </a:t>
            </a:r>
            <a:endParaRPr lang="tr-TR" dirty="0"/>
          </a:p>
        </p:txBody>
      </p:sp>
      <p:sp>
        <p:nvSpPr>
          <p:cNvPr id="3" name="Alt Konu Başlığı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tr-TR" dirty="0" smtClean="0"/>
              <a:t>KARŞILAŞTIRMALI ANALİZ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8820097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8972"/>
          </a:xfrm>
        </p:spPr>
        <p:txBody>
          <a:bodyPr/>
          <a:lstStyle/>
          <a:p>
            <a:pPr algn="ctr"/>
            <a:r>
              <a:rPr lang="tr-TR" dirty="0" smtClean="0"/>
              <a:t>OKUMA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44426" y="2230829"/>
            <a:ext cx="4981968" cy="3736476"/>
          </a:xfrm>
        </p:spPr>
      </p:pic>
    </p:spTree>
    <p:extLst>
      <p:ext uri="{BB962C8B-B14F-4D97-AF65-F5344CB8AC3E}">
        <p14:creationId xmlns:p14="http://schemas.microsoft.com/office/powerpoint/2010/main" val="935733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472668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BÖLGELİ DEVLET TARTIŞMALARI -</a:t>
            </a:r>
            <a:r>
              <a:rPr lang="tr-TR" dirty="0"/>
              <a:t/>
            </a:r>
            <a:br>
              <a:rPr lang="tr-TR" dirty="0"/>
            </a:br>
            <a:r>
              <a:rPr lang="tr-TR" dirty="0" smtClean="0"/>
              <a:t/>
            </a:r>
            <a:br>
              <a:rPr lang="tr-TR" dirty="0" smtClean="0"/>
            </a:br>
            <a:r>
              <a:rPr lang="tr-TR" dirty="0" smtClean="0"/>
              <a:t>BÖLGELİ </a:t>
            </a:r>
            <a:r>
              <a:rPr lang="tr-TR" dirty="0"/>
              <a:t>DEVLETLER FEDERAL YAPIYA MI DÖNÜŞÜYOR</a:t>
            </a:r>
            <a:r>
              <a:rPr lang="tr-TR" dirty="0" smtClean="0"/>
              <a:t>? ÇOK SAYIDA DEVLET Mİ DOĞUYOR?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3342289"/>
            <a:ext cx="10515600" cy="2834673"/>
          </a:xfrm>
        </p:spPr>
        <p:txBody>
          <a:bodyPr/>
          <a:lstStyle/>
          <a:p>
            <a:r>
              <a:rPr lang="tr-TR" dirty="0" smtClean="0"/>
              <a:t>İSPANYA’DA REFERANDUM VE TARTIŞMALAR</a:t>
            </a:r>
          </a:p>
          <a:p>
            <a:endParaRPr lang="tr-TR" dirty="0"/>
          </a:p>
          <a:p>
            <a:r>
              <a:rPr lang="tr-TR" dirty="0" smtClean="0"/>
              <a:t>İSKOÇYA’DA REFERANDUM VE TARTIŞMALAR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536797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OKUMA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r-TR" dirty="0" smtClean="0"/>
              <a:t>KORAY KARASU (YAYIMA HAZIRLAYAN), KAMU YÖNETİMİ ÜLKE İNCELEMELERİ, 2013.</a:t>
            </a:r>
          </a:p>
          <a:p>
            <a:endParaRPr lang="tr-TR" dirty="0" smtClean="0"/>
          </a:p>
          <a:p>
            <a:r>
              <a:rPr lang="tr-TR" dirty="0" smtClean="0"/>
              <a:t>OKTAY UYGUN, FEDERAL DEVLET</a:t>
            </a:r>
          </a:p>
          <a:p>
            <a:endParaRPr lang="tr-TR" dirty="0" smtClean="0"/>
          </a:p>
          <a:p>
            <a:r>
              <a:rPr lang="tr-TR" dirty="0" smtClean="0"/>
              <a:t>ATİLLA NALBANT, ÜNİTER DEVLET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601391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664888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Bölgeselleşme ve Ulus Devlet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844614" y="781435"/>
            <a:ext cx="3622945" cy="4351338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2890343" y="5969876"/>
            <a:ext cx="3867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Kaynak: Atilla Nalbant, </a:t>
            </a:r>
            <a:r>
              <a:rPr lang="tr-TR" dirty="0" err="1" smtClean="0"/>
              <a:t>Üniter</a:t>
            </a:r>
            <a:r>
              <a:rPr lang="tr-TR" dirty="0" smtClean="0"/>
              <a:t> Devlet</a:t>
            </a:r>
            <a:endParaRPr lang="tr-TR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15742" y="2967186"/>
            <a:ext cx="660400" cy="3971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314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09374"/>
          </a:xfrm>
        </p:spPr>
        <p:txBody>
          <a:bodyPr/>
          <a:lstStyle/>
          <a:p>
            <a:r>
              <a:rPr lang="tr-TR" dirty="0" smtClean="0"/>
              <a:t>Bölge ve Ulus Devlet </a:t>
            </a:r>
            <a:r>
              <a:rPr lang="mr-IN" dirty="0" smtClean="0"/>
              <a:t>–</a:t>
            </a:r>
            <a:r>
              <a:rPr lang="tr-TR" dirty="0" smtClean="0"/>
              <a:t> </a:t>
            </a:r>
            <a:r>
              <a:rPr lang="tr-TR" dirty="0" err="1" smtClean="0"/>
              <a:t>Üniter</a:t>
            </a:r>
            <a:r>
              <a:rPr lang="tr-TR" dirty="0" smtClean="0"/>
              <a:t> Devlet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983860" y="1410495"/>
            <a:ext cx="4140200" cy="39624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3153100" y="5770178"/>
            <a:ext cx="3867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Kaynak: Atilla Nalbant, </a:t>
            </a:r>
            <a:r>
              <a:rPr lang="tr-TR" dirty="0" err="1" smtClean="0"/>
              <a:t>Üniter</a:t>
            </a:r>
            <a:r>
              <a:rPr lang="tr-TR" dirty="0" smtClean="0"/>
              <a:t> Devlet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4634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454682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>	Merkez </a:t>
            </a:r>
            <a:r>
              <a:rPr lang="mr-IN" dirty="0" smtClean="0"/>
              <a:t>–</a:t>
            </a:r>
            <a:r>
              <a:rPr lang="tr-TR" dirty="0" smtClean="0"/>
              <a:t> Çevre; </a:t>
            </a:r>
            <a:r>
              <a:rPr lang="tr-TR" dirty="0" err="1" smtClean="0"/>
              <a:t>Üniter</a:t>
            </a:r>
            <a:r>
              <a:rPr lang="tr-TR" dirty="0" smtClean="0"/>
              <a:t> Devlet - Bölge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3492500" y="1399109"/>
            <a:ext cx="5207000" cy="421640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3468408" y="6138036"/>
            <a:ext cx="3867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Kaynak: Atilla Nalbant, </a:t>
            </a:r>
            <a:r>
              <a:rPr lang="tr-TR" dirty="0" err="1" smtClean="0"/>
              <a:t>Üniter</a:t>
            </a:r>
            <a:r>
              <a:rPr lang="tr-TR" dirty="0" smtClean="0"/>
              <a:t> Devlet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8627073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500" dirty="0" smtClean="0"/>
              <a:t>İŞLEVSEL VE İDARİ BÖLGESELLEŞME UYGULAMALARI</a:t>
            </a:r>
            <a:endParaRPr lang="tr-TR" sz="35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r-TR" dirty="0" smtClean="0"/>
              <a:t>PLAN BÖLGELERİ</a:t>
            </a:r>
          </a:p>
          <a:p>
            <a:endParaRPr lang="tr-TR" dirty="0"/>
          </a:p>
          <a:p>
            <a:r>
              <a:rPr lang="tr-TR" dirty="0" smtClean="0"/>
              <a:t>ASAYİŞ VE GÜVENLİK AMAÇLI BÖLGE ÖRGÜTLENMELERİ</a:t>
            </a:r>
          </a:p>
          <a:p>
            <a:endParaRPr lang="tr-TR" dirty="0"/>
          </a:p>
          <a:p>
            <a:r>
              <a:rPr lang="tr-TR" dirty="0" smtClean="0"/>
              <a:t>KALKINMA AMAÇLI BÖLGE ÖRGÜTLENMELERİ</a:t>
            </a:r>
          </a:p>
          <a:p>
            <a:endParaRPr lang="tr-TR" dirty="0"/>
          </a:p>
          <a:p>
            <a:r>
              <a:rPr lang="tr-TR" dirty="0" smtClean="0"/>
              <a:t>YATIRIMCI BÖLGE ÖRGÜTLENMELERİ</a:t>
            </a:r>
          </a:p>
          <a:p>
            <a:endParaRPr lang="tr-TR" dirty="0"/>
          </a:p>
          <a:p>
            <a:r>
              <a:rPr lang="tr-TR" dirty="0" smtClean="0"/>
              <a:t>BÖLGE VALİLİKLERİ </a:t>
            </a:r>
            <a:r>
              <a:rPr lang="mr-IN" dirty="0" smtClean="0"/>
              <a:t>–</a:t>
            </a:r>
            <a:r>
              <a:rPr lang="tr-TR" dirty="0" smtClean="0"/>
              <a:t> BÖLGE YEREL YÖNETİMLERİ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186752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01827"/>
          </a:xfrm>
        </p:spPr>
        <p:txBody>
          <a:bodyPr>
            <a:normAutofit fontScale="90000"/>
          </a:bodyPr>
          <a:lstStyle/>
          <a:p>
            <a:r>
              <a:rPr lang="tr-TR" smtClean="0"/>
              <a:t>Yeni Bölgeselleşme Yaklaşımları</a:t>
            </a:r>
            <a:endParaRPr lang="tr-TR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38200" y="1103586"/>
            <a:ext cx="10515600" cy="5073377"/>
          </a:xfrm>
        </p:spPr>
        <p:txBody>
          <a:bodyPr>
            <a:normAutofit fontScale="77500" lnSpcReduction="20000"/>
          </a:bodyPr>
          <a:lstStyle/>
          <a:p>
            <a:r>
              <a:rPr lang="tr-TR" dirty="0" err="1"/>
              <a:t>Günümüzde</a:t>
            </a:r>
            <a:r>
              <a:rPr lang="tr-TR" dirty="0"/>
              <a:t> </a:t>
            </a:r>
            <a:r>
              <a:rPr lang="tr-TR" dirty="0" err="1"/>
              <a:t>bölge</a:t>
            </a:r>
            <a:r>
              <a:rPr lang="tr-TR" dirty="0"/>
              <a:t> </a:t>
            </a:r>
            <a:r>
              <a:rPr lang="tr-TR" dirty="0" err="1"/>
              <a:t>örgütlerinin</a:t>
            </a:r>
            <a:r>
              <a:rPr lang="tr-TR" dirty="0"/>
              <a:t> </a:t>
            </a:r>
            <a:r>
              <a:rPr lang="tr-TR" dirty="0" err="1"/>
              <a:t>rolünu</a:t>
            </a:r>
            <a:r>
              <a:rPr lang="tr-TR" dirty="0"/>
              <a:t>̈ ve konumunu </a:t>
            </a:r>
            <a:r>
              <a:rPr lang="tr-TR" dirty="0" err="1"/>
              <a:t>açıklamaya</a:t>
            </a:r>
            <a:r>
              <a:rPr lang="tr-TR" dirty="0"/>
              <a:t> </a:t>
            </a:r>
            <a:r>
              <a:rPr lang="tr-TR" dirty="0" err="1"/>
              <a:t>yönelik</a:t>
            </a:r>
            <a:r>
              <a:rPr lang="tr-TR" dirty="0"/>
              <a:t> olarak </a:t>
            </a:r>
            <a:r>
              <a:rPr lang="tr-TR" dirty="0" err="1"/>
              <a:t>çok</a:t>
            </a:r>
            <a:r>
              <a:rPr lang="tr-TR" dirty="0"/>
              <a:t> sayıda kuramsal </a:t>
            </a:r>
            <a:r>
              <a:rPr lang="tr-TR" dirty="0" err="1"/>
              <a:t>yaklaşımın</a:t>
            </a:r>
            <a:r>
              <a:rPr lang="tr-TR" dirty="0"/>
              <a:t> var </a:t>
            </a:r>
            <a:r>
              <a:rPr lang="tr-TR" dirty="0" err="1" smtClean="0"/>
              <a:t>oldug</a:t>
            </a:r>
            <a:r>
              <a:rPr lang="tr-TR" dirty="0" err="1"/>
              <a:t>̆u</a:t>
            </a:r>
            <a:r>
              <a:rPr lang="tr-TR" dirty="0"/>
              <a:t> </a:t>
            </a:r>
            <a:r>
              <a:rPr lang="tr-TR" dirty="0" err="1"/>
              <a:t>görülmektedir</a:t>
            </a:r>
            <a:r>
              <a:rPr lang="tr-TR" dirty="0"/>
              <a:t>. Bunlardan biri yeni </a:t>
            </a:r>
            <a:r>
              <a:rPr lang="tr-TR" dirty="0" err="1"/>
              <a:t>bö</a:t>
            </a:r>
            <a:r>
              <a:rPr lang="tr-TR" dirty="0" err="1" smtClean="0"/>
              <a:t>lgeselles</a:t>
            </a:r>
            <a:r>
              <a:rPr lang="tr-TR" dirty="0" err="1"/>
              <a:t>̧</a:t>
            </a:r>
            <a:r>
              <a:rPr lang="tr-TR" dirty="0" err="1" smtClean="0"/>
              <a:t>me</a:t>
            </a:r>
            <a:r>
              <a:rPr lang="tr-TR" dirty="0" smtClean="0"/>
              <a:t> </a:t>
            </a:r>
            <a:r>
              <a:rPr lang="tr-TR" dirty="0" err="1"/>
              <a:t>yaklaşımıdır</a:t>
            </a:r>
            <a:r>
              <a:rPr lang="tr-TR" dirty="0"/>
              <a:t>. Bu </a:t>
            </a:r>
            <a:r>
              <a:rPr lang="tr-TR" dirty="0" err="1"/>
              <a:t>yaklaşıma</a:t>
            </a:r>
            <a:r>
              <a:rPr lang="tr-TR" dirty="0"/>
              <a:t> </a:t>
            </a:r>
            <a:r>
              <a:rPr lang="tr-TR" dirty="0" err="1"/>
              <a:t>göre</a:t>
            </a:r>
            <a:r>
              <a:rPr lang="tr-TR" dirty="0"/>
              <a:t> 1980’lerden sonra iktisadi ve </a:t>
            </a:r>
            <a:r>
              <a:rPr lang="tr-TR" dirty="0" err="1"/>
              <a:t>yönetsel</a:t>
            </a:r>
            <a:r>
              <a:rPr lang="tr-TR" dirty="0"/>
              <a:t> uygulamalar </a:t>
            </a:r>
            <a:r>
              <a:rPr lang="tr-TR" dirty="0" err="1"/>
              <a:t>açısından</a:t>
            </a:r>
            <a:r>
              <a:rPr lang="tr-TR" dirty="0"/>
              <a:t> ulus devlet </a:t>
            </a:r>
            <a:r>
              <a:rPr lang="tr-TR" dirty="0" err="1"/>
              <a:t>düzenle</a:t>
            </a:r>
            <a:r>
              <a:rPr lang="tr-TR" dirty="0"/>
              <a:t>- </a:t>
            </a:r>
            <a:r>
              <a:rPr lang="tr-TR" dirty="0" err="1"/>
              <a:t>meleri</a:t>
            </a:r>
            <a:r>
              <a:rPr lang="tr-TR" dirty="0"/>
              <a:t>/sınırlamaları/koruma duvarları </a:t>
            </a:r>
            <a:r>
              <a:rPr lang="tr-TR" dirty="0" err="1"/>
              <a:t>iş</a:t>
            </a:r>
            <a:r>
              <a:rPr lang="tr-TR" dirty="0" err="1" smtClean="0"/>
              <a:t>levsizles</a:t>
            </a:r>
            <a:r>
              <a:rPr lang="tr-TR" dirty="0" err="1"/>
              <a:t>̧miştir</a:t>
            </a:r>
            <a:r>
              <a:rPr lang="tr-TR" dirty="0"/>
              <a:t>. </a:t>
            </a:r>
            <a:r>
              <a:rPr lang="tr-TR" dirty="0" err="1"/>
              <a:t>Rekabetçi</a:t>
            </a:r>
            <a:r>
              <a:rPr lang="tr-TR" dirty="0"/>
              <a:t> </a:t>
            </a:r>
            <a:r>
              <a:rPr lang="tr-TR" dirty="0" err="1"/>
              <a:t>bölgesel</a:t>
            </a:r>
            <a:r>
              <a:rPr lang="tr-TR" dirty="0"/>
              <a:t> ekonomiler yaratma hedefindeki yeni </a:t>
            </a:r>
            <a:r>
              <a:rPr lang="tr-TR" dirty="0" err="1"/>
              <a:t>bölgeselleşme</a:t>
            </a:r>
            <a:r>
              <a:rPr lang="tr-TR" dirty="0"/>
              <a:t>, yeniden </a:t>
            </a:r>
            <a:r>
              <a:rPr lang="tr-TR" dirty="0" err="1"/>
              <a:t>ölçeklendirme</a:t>
            </a:r>
            <a:r>
              <a:rPr lang="tr-TR" dirty="0"/>
              <a:t> yoluna giderek </a:t>
            </a:r>
            <a:r>
              <a:rPr lang="tr-TR" dirty="0" err="1"/>
              <a:t>ü</a:t>
            </a:r>
            <a:r>
              <a:rPr lang="tr-TR" dirty="0" err="1" smtClean="0"/>
              <a:t>retim</a:t>
            </a:r>
            <a:r>
              <a:rPr lang="tr-TR" dirty="0" smtClean="0"/>
              <a:t> </a:t>
            </a:r>
            <a:r>
              <a:rPr lang="tr-TR" dirty="0"/>
              <a:t>ve </a:t>
            </a:r>
            <a:r>
              <a:rPr lang="tr-TR" dirty="0" err="1"/>
              <a:t>yönetim</a:t>
            </a:r>
            <a:r>
              <a:rPr lang="tr-TR" dirty="0"/>
              <a:t> </a:t>
            </a:r>
            <a:r>
              <a:rPr lang="tr-TR" dirty="0" err="1"/>
              <a:t>ölçeği</a:t>
            </a:r>
            <a:r>
              <a:rPr lang="tr-TR" dirty="0"/>
              <a:t> olarak ulus devletin yerine </a:t>
            </a:r>
            <a:r>
              <a:rPr lang="tr-TR" dirty="0" err="1"/>
              <a:t>bölgeleri</a:t>
            </a:r>
            <a:r>
              <a:rPr lang="tr-TR" dirty="0"/>
              <a:t> koymaktadır</a:t>
            </a:r>
            <a:r>
              <a:rPr lang="tr-TR" dirty="0" smtClean="0"/>
              <a:t>. </a:t>
            </a:r>
            <a:r>
              <a:rPr lang="tr-TR" dirty="0" err="1"/>
              <a:t>Bölgelerin</a:t>
            </a:r>
            <a:r>
              <a:rPr lang="tr-TR" dirty="0"/>
              <a:t> yeniden </a:t>
            </a:r>
            <a:r>
              <a:rPr lang="tr-TR" dirty="0" err="1"/>
              <a:t>ölçeklendirme</a:t>
            </a:r>
            <a:r>
              <a:rPr lang="tr-TR" dirty="0"/>
              <a:t> sonrasındaki yeni yapıdaki </a:t>
            </a:r>
            <a:r>
              <a:rPr lang="tr-TR" dirty="0" err="1"/>
              <a:t>rolu</a:t>
            </a:r>
            <a:r>
              <a:rPr lang="tr-TR" dirty="0"/>
              <a:t>̈, </a:t>
            </a:r>
            <a:r>
              <a:rPr lang="tr-TR" dirty="0" err="1"/>
              <a:t>küresel</a:t>
            </a:r>
            <a:r>
              <a:rPr lang="tr-TR" dirty="0"/>
              <a:t> sermaye </a:t>
            </a:r>
            <a:r>
              <a:rPr lang="tr-TR" dirty="0" smtClean="0"/>
              <a:t>birikiminin </a:t>
            </a:r>
            <a:r>
              <a:rPr lang="tr-TR" i="1" dirty="0"/>
              <a:t>yeni toplumsal-</a:t>
            </a:r>
            <a:r>
              <a:rPr lang="tr-TR" i="1" dirty="0" err="1"/>
              <a:t>mekansal</a:t>
            </a:r>
            <a:r>
              <a:rPr lang="tr-TR" i="1" dirty="0"/>
              <a:t> </a:t>
            </a:r>
            <a:r>
              <a:rPr lang="tr-TR" i="1" dirty="0" err="1"/>
              <a:t>dü</a:t>
            </a:r>
            <a:r>
              <a:rPr lang="tr-TR" i="1" dirty="0" err="1" smtClean="0"/>
              <a:t>zlemi</a:t>
            </a:r>
            <a:r>
              <a:rPr lang="tr-TR" dirty="0" smtClean="0"/>
              <a:t> </a:t>
            </a:r>
            <a:r>
              <a:rPr lang="tr-TR" dirty="0"/>
              <a:t>olmasıdır. Buna </a:t>
            </a:r>
            <a:r>
              <a:rPr lang="tr-TR" dirty="0" err="1"/>
              <a:t>göre</a:t>
            </a:r>
            <a:r>
              <a:rPr lang="tr-TR" dirty="0"/>
              <a:t> </a:t>
            </a:r>
            <a:r>
              <a:rPr lang="tr-TR" dirty="0" err="1"/>
              <a:t>bölgeler</a:t>
            </a:r>
            <a:r>
              <a:rPr lang="tr-TR" dirty="0"/>
              <a:t>, </a:t>
            </a:r>
            <a:r>
              <a:rPr lang="tr-TR" dirty="0" err="1"/>
              <a:t>küresel</a:t>
            </a:r>
            <a:r>
              <a:rPr lang="tr-TR" dirty="0"/>
              <a:t> ve post </a:t>
            </a:r>
            <a:r>
              <a:rPr lang="tr-TR" dirty="0" err="1"/>
              <a:t>fordist</a:t>
            </a:r>
            <a:r>
              <a:rPr lang="tr-TR" dirty="0"/>
              <a:t> </a:t>
            </a:r>
            <a:r>
              <a:rPr lang="tr-TR" dirty="0" err="1"/>
              <a:t>üretim</a:t>
            </a:r>
            <a:r>
              <a:rPr lang="tr-TR" dirty="0"/>
              <a:t> ve </a:t>
            </a:r>
            <a:r>
              <a:rPr lang="tr-TR" dirty="0" err="1"/>
              <a:t>yönetim</a:t>
            </a:r>
            <a:r>
              <a:rPr lang="tr-TR" dirty="0"/>
              <a:t> yapısında yeni </a:t>
            </a:r>
            <a:r>
              <a:rPr lang="tr-TR" dirty="0" err="1"/>
              <a:t>düzenleme</a:t>
            </a:r>
            <a:r>
              <a:rPr lang="tr-TR" dirty="0"/>
              <a:t> rejimi ve </a:t>
            </a:r>
            <a:r>
              <a:rPr lang="tr-TR" i="1" dirty="0" err="1"/>
              <a:t>yönetişimci</a:t>
            </a:r>
            <a:r>
              <a:rPr lang="tr-TR" i="1" dirty="0"/>
              <a:t> karar verme yapısı </a:t>
            </a:r>
            <a:r>
              <a:rPr lang="tr-TR" dirty="0"/>
              <a:t>ile </a:t>
            </a:r>
            <a:r>
              <a:rPr lang="tr-TR" dirty="0" err="1"/>
              <a:t>açıklanabilir</a:t>
            </a:r>
            <a:r>
              <a:rPr lang="tr-TR" dirty="0"/>
              <a:t>. </a:t>
            </a:r>
            <a:endParaRPr lang="tr-TR" dirty="0" smtClean="0"/>
          </a:p>
          <a:p>
            <a:r>
              <a:rPr lang="tr-TR" dirty="0" smtClean="0"/>
              <a:t>1990’ların ortalarında </a:t>
            </a:r>
            <a:r>
              <a:rPr lang="tr-TR" dirty="0"/>
              <a:t>yayımlanan kitabında “</a:t>
            </a:r>
            <a:r>
              <a:rPr lang="tr-TR" i="1" dirty="0"/>
              <a:t>tek </a:t>
            </a:r>
            <a:r>
              <a:rPr lang="tr-TR" i="1" dirty="0" err="1"/>
              <a:t>çare</a:t>
            </a:r>
            <a:r>
              <a:rPr lang="tr-TR" i="1" dirty="0"/>
              <a:t>(</a:t>
            </a:r>
            <a:r>
              <a:rPr lang="tr-TR" i="1" dirty="0" err="1"/>
              <a:t>nin</a:t>
            </a:r>
            <a:r>
              <a:rPr lang="tr-TR" i="1" dirty="0"/>
              <a:t>), feodalizm sonrası modern </a:t>
            </a:r>
            <a:r>
              <a:rPr lang="tr-TR" i="1" dirty="0" err="1"/>
              <a:t>çağın</a:t>
            </a:r>
            <a:r>
              <a:rPr lang="tr-TR" i="1" dirty="0"/>
              <a:t> </a:t>
            </a:r>
            <a:r>
              <a:rPr lang="tr-TR" i="1" dirty="0" err="1"/>
              <a:t>merkezileştirici</a:t>
            </a:r>
            <a:r>
              <a:rPr lang="tr-TR" i="1" dirty="0"/>
              <a:t> </a:t>
            </a:r>
            <a:r>
              <a:rPr lang="tr-TR" i="1" dirty="0" err="1"/>
              <a:t>eğilimlerini</a:t>
            </a:r>
            <a:r>
              <a:rPr lang="tr-TR" i="1" dirty="0"/>
              <a:t> tersine </a:t>
            </a:r>
            <a:r>
              <a:rPr lang="tr-TR" i="1" dirty="0" err="1"/>
              <a:t>dön</a:t>
            </a:r>
            <a:r>
              <a:rPr lang="tr-TR" i="1" dirty="0"/>
              <a:t>- </a:t>
            </a:r>
            <a:r>
              <a:rPr lang="tr-TR" i="1" dirty="0" err="1"/>
              <a:t>dürmek</a:t>
            </a:r>
            <a:r>
              <a:rPr lang="tr-TR" i="1" dirty="0"/>
              <a:t> ve ekonomik sarkacın uluslardan </a:t>
            </a:r>
            <a:r>
              <a:rPr lang="tr-TR" i="1" dirty="0" err="1"/>
              <a:t>bölgelere</a:t>
            </a:r>
            <a:r>
              <a:rPr lang="tr-TR" i="1" dirty="0"/>
              <a:t> </a:t>
            </a:r>
            <a:r>
              <a:rPr lang="tr-TR" i="1" dirty="0" err="1"/>
              <a:t>doğru</a:t>
            </a:r>
            <a:r>
              <a:rPr lang="tr-TR" i="1" dirty="0"/>
              <a:t> salınmasına izin </a:t>
            </a:r>
            <a:r>
              <a:rPr lang="tr-TR" i="1" dirty="0" smtClean="0"/>
              <a:t>vermek</a:t>
            </a:r>
            <a:r>
              <a:rPr lang="tr-TR" dirty="0" smtClean="0"/>
              <a:t>” </a:t>
            </a:r>
            <a:r>
              <a:rPr lang="tr-TR" dirty="0" err="1" smtClean="0"/>
              <a:t>oldug</a:t>
            </a:r>
            <a:r>
              <a:rPr lang="tr-TR" dirty="0" err="1"/>
              <a:t>̆unu</a:t>
            </a:r>
            <a:r>
              <a:rPr lang="tr-TR" dirty="0"/>
              <a:t> dile getiren </a:t>
            </a:r>
            <a:r>
              <a:rPr lang="tr-TR" dirty="0" err="1"/>
              <a:t>Ohmae’nin</a:t>
            </a:r>
            <a:r>
              <a:rPr lang="tr-TR" dirty="0"/>
              <a:t>, </a:t>
            </a:r>
            <a:r>
              <a:rPr lang="tr-TR" dirty="0" smtClean="0"/>
              <a:t>kitabına </a:t>
            </a:r>
            <a:r>
              <a:rPr lang="tr-TR" dirty="0" err="1"/>
              <a:t>koyduğu</a:t>
            </a:r>
            <a:r>
              <a:rPr lang="tr-TR" dirty="0"/>
              <a:t> “Ulus-Devletin Sonu, </a:t>
            </a:r>
            <a:r>
              <a:rPr lang="tr-TR" dirty="0" err="1"/>
              <a:t>Bö</a:t>
            </a:r>
            <a:r>
              <a:rPr lang="tr-TR" dirty="0" err="1" smtClean="0"/>
              <a:t>lgesel</a:t>
            </a:r>
            <a:r>
              <a:rPr lang="tr-TR" dirty="0" smtClean="0"/>
              <a:t> </a:t>
            </a:r>
            <a:r>
              <a:rPr lang="tr-TR" dirty="0"/>
              <a:t>Ekonomilerin </a:t>
            </a:r>
            <a:r>
              <a:rPr lang="tr-TR" dirty="0" err="1"/>
              <a:t>Yükselişi</a:t>
            </a:r>
            <a:r>
              <a:rPr lang="tr-TR" dirty="0"/>
              <a:t>, Yeni Refah Motorları </a:t>
            </a:r>
            <a:r>
              <a:rPr lang="tr-TR" dirty="0" err="1"/>
              <a:t>Dünya</a:t>
            </a:r>
            <a:r>
              <a:rPr lang="tr-TR" dirty="0"/>
              <a:t> Pazarlarını Nasıl Yeniden </a:t>
            </a:r>
            <a:r>
              <a:rPr lang="tr-TR" dirty="0" err="1"/>
              <a:t>Biçimlendiriyor</a:t>
            </a:r>
            <a:r>
              <a:rPr lang="tr-TR" dirty="0"/>
              <a:t>?” </a:t>
            </a:r>
            <a:r>
              <a:rPr lang="tr-TR" dirty="0" err="1"/>
              <a:t>biçimindeki</a:t>
            </a:r>
            <a:r>
              <a:rPr lang="tr-TR" dirty="0"/>
              <a:t> </a:t>
            </a:r>
            <a:r>
              <a:rPr lang="tr-TR" dirty="0" err="1"/>
              <a:t>başlıktaki</a:t>
            </a:r>
            <a:r>
              <a:rPr lang="tr-TR" dirty="0"/>
              <a:t> nitelemeler, </a:t>
            </a:r>
            <a:r>
              <a:rPr lang="tr-TR" dirty="0" err="1"/>
              <a:t>günümüz</a:t>
            </a:r>
            <a:r>
              <a:rPr lang="tr-TR" dirty="0"/>
              <a:t> </a:t>
            </a:r>
            <a:r>
              <a:rPr lang="tr-TR" dirty="0" err="1"/>
              <a:t>tartışmalarında</a:t>
            </a:r>
            <a:r>
              <a:rPr lang="tr-TR" dirty="0"/>
              <a:t> ulus devletin ve </a:t>
            </a:r>
            <a:r>
              <a:rPr lang="tr-TR" dirty="0" err="1"/>
              <a:t>bölgelerin</a:t>
            </a:r>
            <a:r>
              <a:rPr lang="tr-TR" dirty="0"/>
              <a:t> nasıl </a:t>
            </a:r>
            <a:r>
              <a:rPr lang="tr-TR" dirty="0" err="1" smtClean="0"/>
              <a:t>konumlandırıldıg</a:t>
            </a:r>
            <a:r>
              <a:rPr lang="tr-TR" dirty="0" err="1"/>
              <a:t>̆ına</a:t>
            </a:r>
            <a:r>
              <a:rPr lang="tr-TR" dirty="0"/>
              <a:t> </a:t>
            </a:r>
            <a:r>
              <a:rPr lang="tr-TR" dirty="0" err="1"/>
              <a:t>ilişkin</a:t>
            </a:r>
            <a:r>
              <a:rPr lang="tr-TR" dirty="0"/>
              <a:t> </a:t>
            </a:r>
            <a:r>
              <a:rPr lang="tr-TR" dirty="0" err="1"/>
              <a:t>başlıca</a:t>
            </a:r>
            <a:r>
              <a:rPr lang="tr-TR" dirty="0"/>
              <a:t> </a:t>
            </a:r>
            <a:r>
              <a:rPr lang="tr-TR" dirty="0" err="1"/>
              <a:t>yaklaşımlardan</a:t>
            </a:r>
            <a:r>
              <a:rPr lang="tr-TR" dirty="0"/>
              <a:t> birini ortaya koymaktadır. </a:t>
            </a:r>
            <a:endParaRPr lang="tr-TR" dirty="0" smtClean="0"/>
          </a:p>
          <a:p>
            <a:pPr marL="0" indent="0">
              <a:buNone/>
            </a:pPr>
            <a:r>
              <a:rPr lang="tr-TR" dirty="0" smtClean="0"/>
              <a:t>	(K. KARASU, “Yeni Bir Merkezileşme Biçimi Olarak Bölge Kalkınma Ajansları”)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222477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06930"/>
          </a:xfrm>
        </p:spPr>
        <p:txBody>
          <a:bodyPr/>
          <a:lstStyle/>
          <a:p>
            <a:pPr algn="ctr"/>
            <a:r>
              <a:rPr lang="tr-TR" dirty="0" smtClean="0"/>
              <a:t>OKUMA 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5298" y="2785241"/>
            <a:ext cx="6561404" cy="3391722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3215" y="1501506"/>
            <a:ext cx="4079547" cy="96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9162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SİYASAL BÖLGESELLEŞME UYGULAMALARI</a:t>
            </a:r>
            <a:endParaRPr lang="tr-TR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834430" y="761597"/>
            <a:ext cx="2044700" cy="4377340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3111060" y="5139559"/>
            <a:ext cx="3867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Kaynak: Atilla Nalbant, </a:t>
            </a:r>
            <a:r>
              <a:rPr lang="tr-TR" dirty="0" err="1" smtClean="0"/>
              <a:t>Üniter</a:t>
            </a:r>
            <a:r>
              <a:rPr lang="tr-TR" dirty="0" smtClean="0"/>
              <a:t> Devlet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9583931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is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445</Words>
  <Application>Microsoft Macintosh PowerPoint</Application>
  <PresentationFormat>Geniş Ekran</PresentationFormat>
  <Paragraphs>36</Paragraphs>
  <Slides>11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11</vt:i4>
      </vt:variant>
    </vt:vector>
  </HeadingPairs>
  <TitlesOfParts>
    <vt:vector size="16" baseType="lpstr">
      <vt:lpstr>Calibri</vt:lpstr>
      <vt:lpstr>Calibri Light</vt:lpstr>
      <vt:lpstr>Mangal</vt:lpstr>
      <vt:lpstr>Arial</vt:lpstr>
      <vt:lpstr>Office Teması</vt:lpstr>
      <vt:lpstr>Bölgeselleşme Politikaları ve Uygulamaları </vt:lpstr>
      <vt:lpstr>OKUMA</vt:lpstr>
      <vt:lpstr>Bölgeselleşme ve Ulus Devlet</vt:lpstr>
      <vt:lpstr>Bölge ve Ulus Devlet – Üniter Devlet</vt:lpstr>
      <vt:lpstr> Merkez – Çevre; Üniter Devlet - Bölge</vt:lpstr>
      <vt:lpstr>İŞLEVSEL VE İDARİ BÖLGESELLEŞME UYGULAMALARI</vt:lpstr>
      <vt:lpstr>Yeni Bölgeselleşme Yaklaşımları</vt:lpstr>
      <vt:lpstr>OKUMA </vt:lpstr>
      <vt:lpstr>SİYASAL BÖLGESELLEŞME UYGULAMALARI</vt:lpstr>
      <vt:lpstr>OKUMA</vt:lpstr>
      <vt:lpstr>BÖLGELİ DEVLET TARTIŞMALARI -  BÖLGELİ DEVLETLER FEDERAL YAPIYA MI DÖNÜŞÜYOR? ÇOK SAYIDA DEVLET Mİ DOĞUYOR?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Microsoft Office Kullanıcısı</dc:creator>
  <cp:lastModifiedBy>Microsoft Office Kullanıcısı</cp:lastModifiedBy>
  <cp:revision>11</cp:revision>
  <dcterms:created xsi:type="dcterms:W3CDTF">2018-01-10T22:11:10Z</dcterms:created>
  <dcterms:modified xsi:type="dcterms:W3CDTF">2018-01-15T04:08:43Z</dcterms:modified>
</cp:coreProperties>
</file>