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56" r:id="rId3"/>
    <p:sldId id="257" r:id="rId4"/>
    <p:sldId id="281" r:id="rId5"/>
    <p:sldId id="280" r:id="rId6"/>
    <p:sldId id="279" r:id="rId7"/>
    <p:sldId id="278" r:id="rId8"/>
    <p:sldId id="277" r:id="rId9"/>
    <p:sldId id="282" r:id="rId10"/>
    <p:sldId id="276" r:id="rId11"/>
    <p:sldId id="275" r:id="rId12"/>
    <p:sldId id="274" r:id="rId13"/>
  </p:sldIdLst>
  <p:sldSz cx="12192000" cy="6858000"/>
  <p:notesSz cx="6797675" cy="992822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F7FD31C-18DE-4D2F-9914-A162679ED86F}" type="datetimeFigureOut">
              <a:rPr lang="tr-TR" smtClean="0"/>
              <a:t>22.04.2019</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859629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22.04.2019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166748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22.04.2019</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098378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22.04.2019</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494428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22.04.2019</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556568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22.04.2019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46689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22.04.2019</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03048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F7FD31C-18DE-4D2F-9914-A162679ED86F}" type="datetimeFigureOut">
              <a:rPr lang="tr-TR" smtClean="0"/>
              <a:t>22.04.2019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1518783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F7FD31C-18DE-4D2F-9914-A162679ED86F}" type="datetimeFigureOut">
              <a:rPr lang="tr-TR" smtClean="0"/>
              <a:t>22.04.2019</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238309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7FD31C-18DE-4D2F-9914-A162679ED86F}" type="datetimeFigureOut">
              <a:rPr lang="tr-TR" smtClean="0"/>
              <a:t>22.04.2019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34033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22.04.2019</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51427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F7FD31C-18DE-4D2F-9914-A162679ED86F}" type="datetimeFigureOut">
              <a:rPr lang="tr-TR" smtClean="0"/>
              <a:t>22.04.2019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311701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F7FD31C-18DE-4D2F-9914-A162679ED86F}" type="datetimeFigureOut">
              <a:rPr lang="tr-TR" smtClean="0"/>
              <a:t>22.04.2019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271592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F7FD31C-18DE-4D2F-9914-A162679ED86F}" type="datetimeFigureOut">
              <a:rPr lang="tr-TR" smtClean="0"/>
              <a:t>22.04.2019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860035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7FD31C-18DE-4D2F-9914-A162679ED86F}" type="datetimeFigureOut">
              <a:rPr lang="tr-TR" smtClean="0"/>
              <a:t>22.04.2019</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460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22.04.2019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65505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22.04.2019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78563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F7FD31C-18DE-4D2F-9914-A162679ED86F}" type="datetimeFigureOut">
              <a:rPr lang="tr-TR" smtClean="0"/>
              <a:t>22.04.2019</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68135E2-6B8A-4939-AEA2-9A8650E7983C}" type="slidenum">
              <a:rPr lang="tr-TR" smtClean="0"/>
              <a:t>‹#›</a:t>
            </a:fld>
            <a:endParaRPr lang="tr-TR"/>
          </a:p>
        </p:txBody>
      </p:sp>
    </p:spTree>
    <p:extLst>
      <p:ext uri="{BB962C8B-B14F-4D97-AF65-F5344CB8AC3E}">
        <p14:creationId xmlns:p14="http://schemas.microsoft.com/office/powerpoint/2010/main" val="9921878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smtClean="0"/>
              <a:t>TASAVVUF I </a:t>
            </a:r>
            <a:r>
              <a:rPr lang="tr-TR" sz="4400" b="1" dirty="0"/>
              <a:t/>
            </a:r>
            <a:br>
              <a:rPr lang="tr-TR" sz="4400" b="1" dirty="0"/>
            </a:br>
            <a:r>
              <a:rPr lang="tr-TR" sz="4400" b="1" dirty="0" smtClean="0"/>
              <a:t>VI. YARIYIL BAHAR DÖNEMİ</a:t>
            </a:r>
            <a:endParaRPr lang="tr-TR" sz="4000" b="1" dirty="0"/>
          </a:p>
        </p:txBody>
      </p:sp>
      <p:sp>
        <p:nvSpPr>
          <p:cNvPr id="3" name="Alt Başlık 2"/>
          <p:cNvSpPr>
            <a:spLocks noGrp="1"/>
          </p:cNvSpPr>
          <p:nvPr>
            <p:ph type="subTitle" idx="1"/>
          </p:nvPr>
        </p:nvSpPr>
        <p:spPr>
          <a:xfrm>
            <a:off x="1751012" y="2563318"/>
            <a:ext cx="8689976" cy="3591298"/>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DR. ÖĞR. ÜYESİ MEHMET YILDIZ</a:t>
            </a: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(yildizm@ankara.edu.tr)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00696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a:solidFill>
                  <a:srgbClr val="C00000"/>
                </a:solidFill>
              </a:rPr>
              <a:t>Şatıbî’nin</a:t>
            </a:r>
            <a:r>
              <a:rPr lang="tr-TR" b="1" u="sng" dirty="0">
                <a:solidFill>
                  <a:srgbClr val="C00000"/>
                </a:solidFill>
              </a:rPr>
              <a:t> Tasavvufa Yaklaşımı</a:t>
            </a:r>
          </a:p>
        </p:txBody>
      </p:sp>
      <p:sp>
        <p:nvSpPr>
          <p:cNvPr id="3" name="İçerik Yer Tutucusu 2"/>
          <p:cNvSpPr>
            <a:spLocks noGrp="1"/>
          </p:cNvSpPr>
          <p:nvPr>
            <p:ph idx="1"/>
          </p:nvPr>
        </p:nvSpPr>
        <p:spPr>
          <a:xfrm>
            <a:off x="465992" y="2286000"/>
            <a:ext cx="11254154" cy="4431323"/>
          </a:xfrm>
        </p:spPr>
        <p:txBody>
          <a:bodyPr>
            <a:normAutofit/>
          </a:bodyPr>
          <a:lstStyle/>
          <a:p>
            <a:pPr algn="just"/>
            <a:r>
              <a:rPr lang="en-US" sz="1400" dirty="0" smtClean="0"/>
              <a:t>Bu </a:t>
            </a:r>
            <a:r>
              <a:rPr lang="en-US" sz="1400" dirty="0" err="1"/>
              <a:t>yorumunu</a:t>
            </a:r>
            <a:r>
              <a:rPr lang="en-US" sz="1400" dirty="0"/>
              <a:t> </a:t>
            </a:r>
            <a:r>
              <a:rPr lang="en-US" sz="1400" b="1" dirty="0" err="1"/>
              <a:t>bir</a:t>
            </a:r>
            <a:r>
              <a:rPr lang="en-US" sz="1400" b="1" dirty="0"/>
              <a:t> </a:t>
            </a:r>
            <a:r>
              <a:rPr lang="en-US" sz="1400" b="1" dirty="0" err="1"/>
              <a:t>örnek</a:t>
            </a:r>
            <a:r>
              <a:rPr lang="en-US" sz="1400" b="1" dirty="0"/>
              <a:t> </a:t>
            </a:r>
            <a:r>
              <a:rPr lang="en-US" sz="1400" dirty="0" err="1"/>
              <a:t>üzerinden</a:t>
            </a:r>
            <a:r>
              <a:rPr lang="en-US" sz="1400" dirty="0"/>
              <a:t> </a:t>
            </a:r>
            <a:r>
              <a:rPr lang="en-US" sz="1400" dirty="0" err="1"/>
              <a:t>temellendirmeye</a:t>
            </a:r>
            <a:r>
              <a:rPr lang="en-US" sz="1400" dirty="0"/>
              <a:t> </a:t>
            </a:r>
            <a:r>
              <a:rPr lang="en-US" sz="1400" dirty="0" err="1"/>
              <a:t>çalışır</a:t>
            </a:r>
            <a:r>
              <a:rPr lang="en-US" sz="1400" dirty="0"/>
              <a:t>. </a:t>
            </a:r>
            <a:r>
              <a:rPr lang="en-US" sz="1400" dirty="0" err="1"/>
              <a:t>Tasavvuf</a:t>
            </a:r>
            <a:r>
              <a:rPr lang="en-US" sz="1400" dirty="0"/>
              <a:t> </a:t>
            </a:r>
            <a:r>
              <a:rPr lang="en-US" sz="1400" dirty="0" err="1"/>
              <a:t>ehlinden</a:t>
            </a:r>
            <a:r>
              <a:rPr lang="en-US" sz="1400" dirty="0"/>
              <a:t> </a:t>
            </a:r>
            <a:r>
              <a:rPr lang="en-US" sz="1400" dirty="0" err="1"/>
              <a:t>birine</a:t>
            </a:r>
            <a:r>
              <a:rPr lang="en-US" sz="1400" dirty="0"/>
              <a:t>; “</a:t>
            </a:r>
            <a:r>
              <a:rPr lang="en-US" sz="1400" dirty="0" err="1"/>
              <a:t>İki</a:t>
            </a:r>
            <a:r>
              <a:rPr lang="en-US" sz="1400" dirty="0"/>
              <a:t> </a:t>
            </a:r>
            <a:r>
              <a:rPr lang="en-US" sz="1400" dirty="0" err="1"/>
              <a:t>yüz</a:t>
            </a:r>
            <a:r>
              <a:rPr lang="en-US" sz="1400" dirty="0"/>
              <a:t> </a:t>
            </a:r>
            <a:r>
              <a:rPr lang="en-US" sz="1400" dirty="0" err="1"/>
              <a:t>dirhemden</a:t>
            </a:r>
            <a:r>
              <a:rPr lang="en-US" sz="1400" dirty="0"/>
              <a:t> </a:t>
            </a:r>
            <a:r>
              <a:rPr lang="en-US" sz="1400" b="1" dirty="0"/>
              <a:t>ne </a:t>
            </a:r>
            <a:r>
              <a:rPr lang="en-US" sz="1400" b="1" dirty="0" err="1"/>
              <a:t>kadar</a:t>
            </a:r>
            <a:r>
              <a:rPr lang="en-US" sz="1400" b="1" dirty="0"/>
              <a:t> </a:t>
            </a:r>
            <a:r>
              <a:rPr lang="en-US" sz="1400" b="1" dirty="0" err="1"/>
              <a:t>zekât</a:t>
            </a:r>
            <a:r>
              <a:rPr lang="en-US" sz="1400" b="1" dirty="0"/>
              <a:t> </a:t>
            </a:r>
            <a:r>
              <a:rPr lang="en-US" sz="1400" dirty="0" err="1"/>
              <a:t>vermek</a:t>
            </a:r>
            <a:r>
              <a:rPr lang="en-US" sz="1400" dirty="0"/>
              <a:t> </a:t>
            </a:r>
            <a:r>
              <a:rPr lang="en-US" sz="1400" dirty="0" err="1"/>
              <a:t>gerekir</a:t>
            </a:r>
            <a:r>
              <a:rPr lang="en-US" sz="1400" dirty="0"/>
              <a:t>?” </a:t>
            </a:r>
            <a:r>
              <a:rPr lang="en-US" sz="1400" dirty="0" err="1"/>
              <a:t>diye</a:t>
            </a:r>
            <a:r>
              <a:rPr lang="en-US" sz="1400" dirty="0"/>
              <a:t> </a:t>
            </a:r>
            <a:r>
              <a:rPr lang="en-US" sz="1400" dirty="0" err="1"/>
              <a:t>sorulsa</a:t>
            </a:r>
            <a:r>
              <a:rPr lang="en-US" sz="1400" dirty="0"/>
              <a:t> </a:t>
            </a:r>
            <a:r>
              <a:rPr lang="en-US" sz="1400" dirty="0" err="1"/>
              <a:t>ve</a:t>
            </a:r>
            <a:r>
              <a:rPr lang="en-US" sz="1400" dirty="0"/>
              <a:t> o da: </a:t>
            </a:r>
            <a:r>
              <a:rPr lang="en-US" sz="1400" dirty="0" smtClean="0"/>
              <a:t>“</a:t>
            </a:r>
            <a:r>
              <a:rPr lang="tr-TR" sz="1400" dirty="0" smtClean="0"/>
              <a:t>’</a:t>
            </a:r>
            <a:r>
              <a:rPr lang="en-US" sz="1400" b="1" dirty="0" err="1" smtClean="0"/>
              <a:t>Bizim</a:t>
            </a:r>
            <a:r>
              <a:rPr lang="en-US" sz="1400" b="1" dirty="0" smtClean="0"/>
              <a:t> </a:t>
            </a:r>
            <a:r>
              <a:rPr lang="en-US" sz="1400" b="1" dirty="0" err="1"/>
              <a:t>mezhebimize</a:t>
            </a:r>
            <a:r>
              <a:rPr lang="en-US" sz="1400" b="1" dirty="0"/>
              <a:t> </a:t>
            </a:r>
            <a:r>
              <a:rPr lang="en-US" sz="1400" dirty="0" err="1"/>
              <a:t>göre</a:t>
            </a:r>
            <a:r>
              <a:rPr lang="en-US" sz="1400" dirty="0"/>
              <a:t> </a:t>
            </a:r>
            <a:r>
              <a:rPr lang="en-US" sz="1400" dirty="0" err="1"/>
              <a:t>hepsi</a:t>
            </a:r>
            <a:r>
              <a:rPr lang="en-US" sz="1400" dirty="0"/>
              <a:t> Allah </a:t>
            </a:r>
            <a:r>
              <a:rPr lang="en-US" sz="1400" dirty="0" err="1"/>
              <a:t>içindir</a:t>
            </a:r>
            <a:r>
              <a:rPr lang="en-US" sz="1400" dirty="0"/>
              <a:t>. </a:t>
            </a:r>
            <a:r>
              <a:rPr lang="en-US" sz="1400" b="1" dirty="0" err="1"/>
              <a:t>Sizin</a:t>
            </a:r>
            <a:r>
              <a:rPr lang="en-US" sz="1400" b="1" dirty="0"/>
              <a:t> </a:t>
            </a:r>
            <a:r>
              <a:rPr lang="en-US" sz="1400" b="1" dirty="0" err="1"/>
              <a:t>mezhebinize</a:t>
            </a:r>
            <a:r>
              <a:rPr lang="en-US" sz="1400" b="1" dirty="0"/>
              <a:t> </a:t>
            </a:r>
            <a:r>
              <a:rPr lang="en-US" sz="1400" dirty="0" err="1"/>
              <a:t>göre</a:t>
            </a:r>
            <a:r>
              <a:rPr lang="en-US" sz="1400" dirty="0"/>
              <a:t> </a:t>
            </a:r>
            <a:r>
              <a:rPr lang="en-US" sz="1400" dirty="0" err="1"/>
              <a:t>ise</a:t>
            </a:r>
            <a:r>
              <a:rPr lang="en-US" sz="1400" dirty="0"/>
              <a:t> </a:t>
            </a:r>
            <a:r>
              <a:rPr lang="en-US" sz="1400" dirty="0" err="1"/>
              <a:t>beş</a:t>
            </a:r>
            <a:r>
              <a:rPr lang="en-US" sz="1400" dirty="0"/>
              <a:t> </a:t>
            </a:r>
            <a:r>
              <a:rPr lang="en-US" sz="1400" dirty="0" err="1"/>
              <a:t>dirhem</a:t>
            </a:r>
            <a:r>
              <a:rPr lang="en-US" sz="1400" dirty="0"/>
              <a:t> </a:t>
            </a:r>
            <a:r>
              <a:rPr lang="en-US" sz="1400" dirty="0" err="1"/>
              <a:t>vermek</a:t>
            </a:r>
            <a:r>
              <a:rPr lang="en-US" sz="1400" dirty="0"/>
              <a:t> </a:t>
            </a:r>
            <a:r>
              <a:rPr lang="en-US" sz="1400" dirty="0" err="1" smtClean="0"/>
              <a:t>gerekir</a:t>
            </a:r>
            <a:r>
              <a:rPr lang="tr-TR" sz="1400" dirty="0" smtClean="0"/>
              <a:t>’</a:t>
            </a:r>
            <a:r>
              <a:rPr lang="en-US" sz="1400" dirty="0" smtClean="0"/>
              <a:t> </a:t>
            </a:r>
            <a:r>
              <a:rPr lang="en-US" sz="1400" dirty="0" err="1"/>
              <a:t>şeklinde</a:t>
            </a:r>
            <a:r>
              <a:rPr lang="en-US" sz="1400" dirty="0"/>
              <a:t> </a:t>
            </a:r>
            <a:r>
              <a:rPr lang="en-US" sz="1400" dirty="0" err="1"/>
              <a:t>cevap</a:t>
            </a:r>
            <a:r>
              <a:rPr lang="en-US" sz="1400" dirty="0"/>
              <a:t> verse, </a:t>
            </a:r>
            <a:r>
              <a:rPr lang="en-US" sz="1400" dirty="0" err="1"/>
              <a:t>onun</a:t>
            </a:r>
            <a:r>
              <a:rPr lang="en-US" sz="1400" dirty="0"/>
              <a:t> </a:t>
            </a:r>
            <a:r>
              <a:rPr lang="en-US" sz="1400" dirty="0" err="1"/>
              <a:t>bu</a:t>
            </a:r>
            <a:r>
              <a:rPr lang="en-US" sz="1400" dirty="0"/>
              <a:t> </a:t>
            </a:r>
            <a:r>
              <a:rPr lang="en-US" sz="1400" dirty="0" err="1"/>
              <a:t>yorumuna</a:t>
            </a:r>
            <a:r>
              <a:rPr lang="en-US" sz="1400" dirty="0"/>
              <a:t> </a:t>
            </a:r>
            <a:r>
              <a:rPr lang="en-US" sz="1400" b="1" dirty="0" err="1"/>
              <a:t>şöyle</a:t>
            </a:r>
            <a:r>
              <a:rPr lang="en-US" sz="1400" b="1" dirty="0"/>
              <a:t> </a:t>
            </a:r>
            <a:r>
              <a:rPr lang="en-US" sz="1400" b="1" dirty="0" err="1"/>
              <a:t>bir</a:t>
            </a:r>
            <a:r>
              <a:rPr lang="en-US" sz="1400" b="1" dirty="0"/>
              <a:t> </a:t>
            </a:r>
            <a:r>
              <a:rPr lang="en-US" sz="1400" b="1" dirty="0" err="1"/>
              <a:t>izah</a:t>
            </a:r>
            <a:r>
              <a:rPr lang="en-US" sz="1400" b="1" dirty="0"/>
              <a:t> </a:t>
            </a:r>
            <a:r>
              <a:rPr lang="en-US" sz="1400" b="1" dirty="0" err="1"/>
              <a:t>getirilebilir</a:t>
            </a:r>
            <a:r>
              <a:rPr lang="en-US" sz="1400" b="1" dirty="0"/>
              <a:t>: </a:t>
            </a:r>
            <a:r>
              <a:rPr lang="en-US" sz="1400" b="1" dirty="0" err="1"/>
              <a:t>Mekke</a:t>
            </a:r>
            <a:r>
              <a:rPr lang="en-US" sz="1400" b="1" dirty="0"/>
              <a:t> </a:t>
            </a:r>
            <a:r>
              <a:rPr lang="en-US" sz="1400" dirty="0" err="1"/>
              <a:t>dönemi</a:t>
            </a:r>
            <a:r>
              <a:rPr lang="en-US" sz="1400" dirty="0"/>
              <a:t> </a:t>
            </a:r>
            <a:r>
              <a:rPr lang="en-US" sz="1400" dirty="0" err="1"/>
              <a:t>teşri’inde</a:t>
            </a:r>
            <a:r>
              <a:rPr lang="en-US" sz="1400" dirty="0"/>
              <a:t> Allah </a:t>
            </a:r>
            <a:r>
              <a:rPr lang="en-US" sz="1400" dirty="0" err="1"/>
              <a:t>yolunda</a:t>
            </a:r>
            <a:r>
              <a:rPr lang="en-US" sz="1400" dirty="0"/>
              <a:t> </a:t>
            </a:r>
            <a:r>
              <a:rPr lang="en-US" sz="1400" dirty="0" err="1"/>
              <a:t>infakta</a:t>
            </a:r>
            <a:r>
              <a:rPr lang="en-US" sz="1400" dirty="0"/>
              <a:t> </a:t>
            </a:r>
            <a:r>
              <a:rPr lang="en-US" sz="1400" dirty="0" err="1"/>
              <a:t>bulunma</a:t>
            </a:r>
            <a:r>
              <a:rPr lang="en-US" sz="1400" dirty="0"/>
              <a:t> </a:t>
            </a:r>
            <a:r>
              <a:rPr lang="en-US" sz="1400" dirty="0" err="1"/>
              <a:t>emredilmekteydi</a:t>
            </a:r>
            <a:r>
              <a:rPr lang="en-US" sz="1400" dirty="0"/>
              <a:t>. </a:t>
            </a:r>
            <a:r>
              <a:rPr lang="en-US" sz="1400" b="1" dirty="0"/>
              <a:t>Bu </a:t>
            </a:r>
            <a:r>
              <a:rPr lang="en-US" sz="1400" b="1" dirty="0" err="1"/>
              <a:t>yolda</a:t>
            </a:r>
            <a:r>
              <a:rPr lang="en-US" sz="1400" b="1" dirty="0"/>
              <a:t> </a:t>
            </a:r>
            <a:r>
              <a:rPr lang="en-US" sz="1400" b="1" dirty="0" err="1"/>
              <a:t>vacip</a:t>
            </a:r>
            <a:r>
              <a:rPr lang="en-US" sz="1400" b="1" dirty="0"/>
              <a:t> </a:t>
            </a:r>
            <a:r>
              <a:rPr lang="en-US" sz="1400" b="1" dirty="0" err="1"/>
              <a:t>olan</a:t>
            </a:r>
            <a:r>
              <a:rPr lang="en-US" sz="1400" b="1" dirty="0"/>
              <a:t> </a:t>
            </a:r>
            <a:r>
              <a:rPr lang="en-US" sz="1400" b="1" dirty="0" err="1"/>
              <a:t>miktar</a:t>
            </a:r>
            <a:r>
              <a:rPr lang="en-US" sz="1400" b="1" dirty="0"/>
              <a:t> </a:t>
            </a:r>
            <a:r>
              <a:rPr lang="en-US" sz="1400" b="1" dirty="0" err="1"/>
              <a:t>ile</a:t>
            </a:r>
            <a:r>
              <a:rPr lang="en-US" sz="1400" b="1" dirty="0"/>
              <a:t> </a:t>
            </a:r>
            <a:r>
              <a:rPr lang="en-US" sz="1400" b="1" dirty="0" err="1"/>
              <a:t>vacip</a:t>
            </a:r>
            <a:r>
              <a:rPr lang="en-US" sz="1400" b="1" dirty="0"/>
              <a:t> </a:t>
            </a:r>
            <a:r>
              <a:rPr lang="en-US" sz="1400" b="1" dirty="0" err="1"/>
              <a:t>olmayan</a:t>
            </a:r>
            <a:r>
              <a:rPr lang="en-US" sz="1400" b="1" dirty="0"/>
              <a:t> </a:t>
            </a:r>
            <a:r>
              <a:rPr lang="en-US" sz="1400" b="1" dirty="0" err="1"/>
              <a:t>arası</a:t>
            </a:r>
            <a:r>
              <a:rPr lang="en-US" sz="1400" b="1" dirty="0"/>
              <a:t> </a:t>
            </a:r>
            <a:r>
              <a:rPr lang="en-US" sz="1400" b="1" dirty="0" err="1"/>
              <a:t>ayırt</a:t>
            </a:r>
            <a:r>
              <a:rPr lang="en-US" sz="1400" b="1" dirty="0"/>
              <a:t> </a:t>
            </a:r>
            <a:r>
              <a:rPr lang="en-US" sz="1400" b="1" dirty="0" err="1"/>
              <a:t>edilmemekteydi</a:t>
            </a:r>
            <a:r>
              <a:rPr lang="en-US" sz="1400" b="1" dirty="0"/>
              <a:t>. </a:t>
            </a:r>
            <a:r>
              <a:rPr lang="en-US" sz="1400" dirty="0" err="1"/>
              <a:t>Aksine</a:t>
            </a:r>
            <a:r>
              <a:rPr lang="en-US" sz="1400" dirty="0"/>
              <a:t> </a:t>
            </a:r>
            <a:r>
              <a:rPr lang="en-US" sz="1400" dirty="0" err="1"/>
              <a:t>bu</a:t>
            </a:r>
            <a:r>
              <a:rPr lang="en-US" sz="1400" dirty="0"/>
              <a:t> durum </a:t>
            </a:r>
            <a:r>
              <a:rPr lang="en-US" sz="1400" dirty="0" err="1"/>
              <a:t>infakta</a:t>
            </a:r>
            <a:r>
              <a:rPr lang="en-US" sz="1400" dirty="0"/>
              <a:t> </a:t>
            </a:r>
            <a:r>
              <a:rPr lang="en-US" sz="1400" dirty="0" err="1"/>
              <a:t>bulunan</a:t>
            </a:r>
            <a:r>
              <a:rPr lang="en-US" sz="1400" dirty="0"/>
              <a:t> </a:t>
            </a:r>
            <a:r>
              <a:rPr lang="en-US" sz="1400" dirty="0" err="1"/>
              <a:t>kişinin</a:t>
            </a:r>
            <a:r>
              <a:rPr lang="en-US" sz="1400" dirty="0"/>
              <a:t> </a:t>
            </a:r>
            <a:r>
              <a:rPr lang="en-US" sz="1400" b="1" dirty="0" err="1"/>
              <a:t>kendi</a:t>
            </a:r>
            <a:r>
              <a:rPr lang="en-US" sz="1400" b="1" dirty="0"/>
              <a:t> </a:t>
            </a:r>
            <a:r>
              <a:rPr lang="en-US" sz="1400" b="1" dirty="0" err="1"/>
              <a:t>takdirine</a:t>
            </a:r>
            <a:r>
              <a:rPr lang="en-US" sz="1400" b="1" dirty="0"/>
              <a:t> </a:t>
            </a:r>
            <a:r>
              <a:rPr lang="en-US" sz="1400" dirty="0" err="1"/>
              <a:t>havale</a:t>
            </a:r>
            <a:r>
              <a:rPr lang="en-US" sz="1400" dirty="0"/>
              <a:t> </a:t>
            </a:r>
            <a:r>
              <a:rPr lang="en-US" sz="1400" dirty="0" err="1"/>
              <a:t>edilmişti</a:t>
            </a:r>
            <a:r>
              <a:rPr lang="en-US" sz="1400" dirty="0"/>
              <a:t>. </a:t>
            </a:r>
            <a:r>
              <a:rPr lang="en-US" sz="1400" dirty="0" err="1"/>
              <a:t>İnfakın</a:t>
            </a:r>
            <a:r>
              <a:rPr lang="en-US" sz="1400" dirty="0"/>
              <a:t> </a:t>
            </a:r>
            <a:r>
              <a:rPr lang="en-US" sz="1400" dirty="0" err="1"/>
              <a:t>bir</a:t>
            </a:r>
            <a:r>
              <a:rPr lang="en-US" sz="1400" dirty="0"/>
              <a:t> </a:t>
            </a:r>
            <a:r>
              <a:rPr lang="en-US" sz="1400" dirty="0" err="1"/>
              <a:t>kısmının</a:t>
            </a:r>
            <a:r>
              <a:rPr lang="en-US" sz="1400" dirty="0"/>
              <a:t> </a:t>
            </a:r>
            <a:r>
              <a:rPr lang="en-US" sz="1400" dirty="0" err="1"/>
              <a:t>vacip</a:t>
            </a:r>
            <a:r>
              <a:rPr lang="en-US" sz="1400" dirty="0"/>
              <a:t>, </a:t>
            </a:r>
            <a:r>
              <a:rPr lang="en-US" sz="1400" dirty="0" err="1"/>
              <a:t>bir</a:t>
            </a:r>
            <a:r>
              <a:rPr lang="en-US" sz="1400" dirty="0"/>
              <a:t> </a:t>
            </a:r>
            <a:r>
              <a:rPr lang="en-US" sz="1400" dirty="0" err="1"/>
              <a:t>kısmının</a:t>
            </a:r>
            <a:r>
              <a:rPr lang="en-US" sz="1400" dirty="0"/>
              <a:t> da </a:t>
            </a:r>
            <a:r>
              <a:rPr lang="en-US" sz="1400" dirty="0" err="1"/>
              <a:t>vacip</a:t>
            </a:r>
            <a:r>
              <a:rPr lang="en-US" sz="1400" dirty="0"/>
              <a:t> </a:t>
            </a:r>
            <a:r>
              <a:rPr lang="en-US" sz="1400" dirty="0" err="1"/>
              <a:t>olmadığında</a:t>
            </a:r>
            <a:r>
              <a:rPr lang="en-US" sz="1400" dirty="0"/>
              <a:t> </a:t>
            </a:r>
            <a:r>
              <a:rPr lang="en-US" sz="1400" dirty="0" err="1"/>
              <a:t>kuşku</a:t>
            </a:r>
            <a:r>
              <a:rPr lang="en-US" sz="1400" dirty="0"/>
              <a:t> </a:t>
            </a:r>
            <a:r>
              <a:rPr lang="en-US" sz="1400" dirty="0" err="1"/>
              <a:t>yoktur</a:t>
            </a:r>
            <a:r>
              <a:rPr lang="en-US" sz="1400" dirty="0"/>
              <a:t>. Bu </a:t>
            </a:r>
            <a:r>
              <a:rPr lang="en-US" sz="1400" dirty="0" err="1"/>
              <a:t>gibi</a:t>
            </a:r>
            <a:r>
              <a:rPr lang="en-US" sz="1400" dirty="0"/>
              <a:t> </a:t>
            </a:r>
            <a:r>
              <a:rPr lang="en-US" sz="1400" dirty="0" err="1"/>
              <a:t>durumlarda</a:t>
            </a:r>
            <a:r>
              <a:rPr lang="en-US" sz="1400" dirty="0"/>
              <a:t> </a:t>
            </a:r>
            <a:r>
              <a:rPr lang="en-US" sz="1400" b="1" dirty="0" err="1"/>
              <a:t>önemli</a:t>
            </a:r>
            <a:r>
              <a:rPr lang="en-US" sz="1400" b="1" dirty="0"/>
              <a:t> </a:t>
            </a:r>
            <a:r>
              <a:rPr lang="en-US" sz="1400" b="1" dirty="0" err="1"/>
              <a:t>olan</a:t>
            </a:r>
            <a:r>
              <a:rPr lang="en-US" sz="1400" b="1" dirty="0"/>
              <a:t>, </a:t>
            </a:r>
            <a:r>
              <a:rPr lang="en-US" sz="1400" dirty="0" err="1"/>
              <a:t>fakirlerin</a:t>
            </a:r>
            <a:r>
              <a:rPr lang="en-US" sz="1400" dirty="0"/>
              <a:t> </a:t>
            </a:r>
            <a:r>
              <a:rPr lang="en-US" sz="1400" dirty="0" err="1"/>
              <a:t>ihtiyaçlarının</a:t>
            </a:r>
            <a:r>
              <a:rPr lang="en-US" sz="1400" dirty="0"/>
              <a:t> </a:t>
            </a:r>
            <a:r>
              <a:rPr lang="en-US" sz="1400" dirty="0" err="1"/>
              <a:t>giderilmesi</a:t>
            </a:r>
            <a:r>
              <a:rPr lang="en-US" sz="1400" dirty="0"/>
              <a:t> </a:t>
            </a:r>
            <a:r>
              <a:rPr lang="en-US" sz="1400" dirty="0" err="1"/>
              <a:t>ve</a:t>
            </a:r>
            <a:r>
              <a:rPr lang="en-US" sz="1400" dirty="0"/>
              <a:t> </a:t>
            </a:r>
            <a:r>
              <a:rPr lang="en-US" sz="1400" dirty="0" err="1"/>
              <a:t>gediklerinin</a:t>
            </a:r>
            <a:r>
              <a:rPr lang="en-US" sz="1400" dirty="0"/>
              <a:t> </a:t>
            </a:r>
            <a:r>
              <a:rPr lang="en-US" sz="1400" dirty="0" err="1"/>
              <a:t>kapatılmasıdır</a:t>
            </a:r>
            <a:r>
              <a:rPr lang="en-US" sz="1400" dirty="0"/>
              <a:t>. </a:t>
            </a:r>
            <a:r>
              <a:rPr lang="en-US" sz="1400" dirty="0" err="1"/>
              <a:t>Bundan</a:t>
            </a:r>
            <a:r>
              <a:rPr lang="en-US" sz="1400" dirty="0"/>
              <a:t> </a:t>
            </a:r>
            <a:r>
              <a:rPr lang="en-US" sz="1400" dirty="0" err="1"/>
              <a:t>dolayı</a:t>
            </a:r>
            <a:r>
              <a:rPr lang="en-US" sz="1400" dirty="0"/>
              <a:t> </a:t>
            </a:r>
            <a:r>
              <a:rPr lang="en-US" sz="1400" dirty="0" err="1"/>
              <a:t>infakta</a:t>
            </a:r>
            <a:r>
              <a:rPr lang="en-US" sz="1400" dirty="0"/>
              <a:t> </a:t>
            </a:r>
            <a:r>
              <a:rPr lang="en-US" sz="1400" dirty="0" err="1"/>
              <a:t>bulunan</a:t>
            </a:r>
            <a:r>
              <a:rPr lang="en-US" sz="1400" dirty="0"/>
              <a:t> </a:t>
            </a:r>
            <a:r>
              <a:rPr lang="en-US" sz="1400" dirty="0" err="1"/>
              <a:t>kimsenin</a:t>
            </a:r>
            <a:r>
              <a:rPr lang="en-US" sz="1400" dirty="0"/>
              <a:t> </a:t>
            </a:r>
            <a:r>
              <a:rPr lang="en-US" sz="1400" dirty="0" err="1"/>
              <a:t>yaptığı</a:t>
            </a:r>
            <a:r>
              <a:rPr lang="en-US" sz="1400" dirty="0"/>
              <a:t> </a:t>
            </a:r>
            <a:r>
              <a:rPr lang="en-US" sz="1400" dirty="0" err="1"/>
              <a:t>yardım</a:t>
            </a:r>
            <a:r>
              <a:rPr lang="en-US" sz="1400" dirty="0"/>
              <a:t> </a:t>
            </a:r>
            <a:r>
              <a:rPr lang="en-US" sz="1400" dirty="0" err="1"/>
              <a:t>sonucunda</a:t>
            </a:r>
            <a:r>
              <a:rPr lang="en-US" sz="1400" dirty="0"/>
              <a:t> </a:t>
            </a:r>
            <a:r>
              <a:rPr lang="en-US" sz="1400" dirty="0" err="1"/>
              <a:t>gönül</a:t>
            </a:r>
            <a:r>
              <a:rPr lang="en-US" sz="1400" dirty="0"/>
              <a:t> </a:t>
            </a:r>
            <a:r>
              <a:rPr lang="en-US" sz="1400" dirty="0" err="1"/>
              <a:t>huzuruna</a:t>
            </a:r>
            <a:r>
              <a:rPr lang="en-US" sz="1400" dirty="0"/>
              <a:t> </a:t>
            </a:r>
            <a:r>
              <a:rPr lang="en-US" sz="1400" dirty="0" err="1"/>
              <a:t>kavuşması</a:t>
            </a:r>
            <a:r>
              <a:rPr lang="en-US" sz="1400" dirty="0"/>
              <a:t> </a:t>
            </a:r>
            <a:r>
              <a:rPr lang="en-US" sz="1400" dirty="0" err="1"/>
              <a:t>ve</a:t>
            </a:r>
            <a:r>
              <a:rPr lang="en-US" sz="1400" dirty="0"/>
              <a:t> </a:t>
            </a:r>
            <a:r>
              <a:rPr lang="en-US" sz="1400" dirty="0" err="1"/>
              <a:t>yaptığı</a:t>
            </a:r>
            <a:r>
              <a:rPr lang="en-US" sz="1400" dirty="0"/>
              <a:t> </a:t>
            </a:r>
            <a:r>
              <a:rPr lang="en-US" sz="1400" dirty="0" err="1"/>
              <a:t>yardımın</a:t>
            </a:r>
            <a:r>
              <a:rPr lang="en-US" sz="1400" dirty="0"/>
              <a:t> </a:t>
            </a:r>
            <a:r>
              <a:rPr lang="en-US" sz="1400" dirty="0" err="1"/>
              <a:t>yeterli</a:t>
            </a:r>
            <a:r>
              <a:rPr lang="en-US" sz="1400" dirty="0"/>
              <a:t> </a:t>
            </a:r>
            <a:r>
              <a:rPr lang="en-US" sz="1400" dirty="0" err="1"/>
              <a:t>olduğuna</a:t>
            </a:r>
            <a:r>
              <a:rPr lang="en-US" sz="1400" dirty="0"/>
              <a:t> </a:t>
            </a:r>
            <a:r>
              <a:rPr lang="en-US" sz="1400" dirty="0" err="1"/>
              <a:t>kani</a:t>
            </a:r>
            <a:r>
              <a:rPr lang="en-US" sz="1400" dirty="0"/>
              <a:t> </a:t>
            </a:r>
            <a:r>
              <a:rPr lang="en-US" sz="1400" dirty="0" err="1"/>
              <a:t>olmasıdır</a:t>
            </a:r>
            <a:r>
              <a:rPr lang="en-US" sz="1400" dirty="0"/>
              <a:t>. Bu </a:t>
            </a:r>
            <a:r>
              <a:rPr lang="en-US" sz="1400" dirty="0" err="1"/>
              <a:t>örnekte</a:t>
            </a:r>
            <a:r>
              <a:rPr lang="en-US" sz="1400" dirty="0"/>
              <a:t> </a:t>
            </a:r>
            <a:r>
              <a:rPr lang="en-US" sz="1400" dirty="0" err="1"/>
              <a:t>kendisine</a:t>
            </a:r>
            <a:r>
              <a:rPr lang="en-US" sz="1400" dirty="0"/>
              <a:t> </a:t>
            </a:r>
            <a:r>
              <a:rPr lang="en-US" sz="1400" dirty="0" err="1"/>
              <a:t>soru</a:t>
            </a:r>
            <a:r>
              <a:rPr lang="en-US" sz="1400" dirty="0"/>
              <a:t> </a:t>
            </a:r>
            <a:r>
              <a:rPr lang="en-US" sz="1400" dirty="0" err="1"/>
              <a:t>yöneltilen</a:t>
            </a:r>
            <a:r>
              <a:rPr lang="en-US" sz="1400" dirty="0"/>
              <a:t> </a:t>
            </a:r>
            <a:r>
              <a:rPr lang="en-US" sz="1400" dirty="0" err="1"/>
              <a:t>kimse</a:t>
            </a:r>
            <a:r>
              <a:rPr lang="en-US" sz="1400" dirty="0"/>
              <a:t>, </a:t>
            </a:r>
            <a:r>
              <a:rPr lang="en-US" sz="1400" b="1" dirty="0" err="1"/>
              <a:t>malının</a:t>
            </a:r>
            <a:r>
              <a:rPr lang="en-US" sz="1400" b="1" dirty="0"/>
              <a:t> </a:t>
            </a:r>
            <a:r>
              <a:rPr lang="en-US" sz="1400" b="1" dirty="0" err="1"/>
              <a:t>tümünü</a:t>
            </a:r>
            <a:r>
              <a:rPr lang="en-US" sz="1400" b="1" dirty="0"/>
              <a:t> </a:t>
            </a:r>
            <a:r>
              <a:rPr lang="en-US" sz="1400" b="1" dirty="0" err="1"/>
              <a:t>vermekle</a:t>
            </a:r>
            <a:r>
              <a:rPr lang="en-US" sz="1400" b="1" dirty="0"/>
              <a:t> </a:t>
            </a:r>
            <a:r>
              <a:rPr lang="en-US" sz="1400" dirty="0" err="1"/>
              <a:t>ancak</a:t>
            </a:r>
            <a:r>
              <a:rPr lang="en-US" sz="1400" dirty="0"/>
              <a:t> </a:t>
            </a:r>
            <a:r>
              <a:rPr lang="en-US" sz="1400" dirty="0" err="1"/>
              <a:t>gönül</a:t>
            </a:r>
            <a:r>
              <a:rPr lang="en-US" sz="1400" dirty="0"/>
              <a:t> </a:t>
            </a:r>
            <a:r>
              <a:rPr lang="en-US" sz="1400" dirty="0" err="1"/>
              <a:t>huzuruna</a:t>
            </a:r>
            <a:r>
              <a:rPr lang="en-US" sz="1400" dirty="0"/>
              <a:t> </a:t>
            </a:r>
            <a:r>
              <a:rPr lang="en-US" sz="1400" dirty="0" err="1"/>
              <a:t>ulaşıyorsa</a:t>
            </a:r>
            <a:r>
              <a:rPr lang="en-US" sz="1400" dirty="0"/>
              <a:t>, </a:t>
            </a:r>
            <a:r>
              <a:rPr lang="en-US" sz="1400" dirty="0" err="1"/>
              <a:t>kendisine</a:t>
            </a:r>
            <a:r>
              <a:rPr lang="en-US" sz="1400" dirty="0"/>
              <a:t> </a:t>
            </a:r>
            <a:r>
              <a:rPr lang="en-US" sz="1400" dirty="0" err="1"/>
              <a:t>tanınan</a:t>
            </a:r>
            <a:r>
              <a:rPr lang="en-US" sz="1400" dirty="0"/>
              <a:t> </a:t>
            </a:r>
            <a:r>
              <a:rPr lang="en-US" sz="1400" dirty="0" err="1"/>
              <a:t>ruhsat</a:t>
            </a:r>
            <a:r>
              <a:rPr lang="en-US" sz="1400" dirty="0"/>
              <a:t> </a:t>
            </a:r>
            <a:r>
              <a:rPr lang="en-US" sz="1400" dirty="0" err="1"/>
              <a:t>yerine</a:t>
            </a:r>
            <a:r>
              <a:rPr lang="en-US" sz="1400" dirty="0"/>
              <a:t> </a:t>
            </a:r>
            <a:r>
              <a:rPr lang="en-US" sz="1400" b="1" dirty="0" err="1"/>
              <a:t>azimeti</a:t>
            </a:r>
            <a:r>
              <a:rPr lang="en-US" sz="1400" b="1" dirty="0"/>
              <a:t> </a:t>
            </a:r>
            <a:r>
              <a:rPr lang="en-US" sz="1400" b="1" dirty="0" err="1"/>
              <a:t>tercih</a:t>
            </a:r>
            <a:r>
              <a:rPr lang="en-US" sz="1400" b="1" dirty="0"/>
              <a:t> </a:t>
            </a:r>
            <a:r>
              <a:rPr lang="en-US" sz="1400" b="1" dirty="0" err="1"/>
              <a:t>etmekle</a:t>
            </a:r>
            <a:r>
              <a:rPr lang="en-US" sz="1400" b="1" dirty="0"/>
              <a:t> </a:t>
            </a:r>
            <a:r>
              <a:rPr lang="en-US" sz="1400" dirty="0" err="1"/>
              <a:t>gönlü</a:t>
            </a:r>
            <a:r>
              <a:rPr lang="en-US" sz="1400" dirty="0"/>
              <a:t> </a:t>
            </a:r>
            <a:r>
              <a:rPr lang="en-US" sz="1400" dirty="0" err="1"/>
              <a:t>rahatlıyorsa</a:t>
            </a:r>
            <a:r>
              <a:rPr lang="en-US" sz="1400" dirty="0"/>
              <a:t> </a:t>
            </a:r>
            <a:r>
              <a:rPr lang="en-US" sz="1400" b="1" dirty="0" err="1"/>
              <a:t>bu</a:t>
            </a:r>
            <a:r>
              <a:rPr lang="en-US" sz="1400" b="1" dirty="0"/>
              <a:t>, </a:t>
            </a:r>
            <a:r>
              <a:rPr lang="en-US" sz="1400" b="1" dirty="0" err="1"/>
              <a:t>hiç</a:t>
            </a:r>
            <a:r>
              <a:rPr lang="en-US" sz="1400" b="1" dirty="0"/>
              <a:t> de </a:t>
            </a:r>
            <a:r>
              <a:rPr lang="en-US" sz="1400" b="1" dirty="0" err="1"/>
              <a:t>kınanacak</a:t>
            </a:r>
            <a:r>
              <a:rPr lang="en-US" sz="1400" b="1" dirty="0"/>
              <a:t> </a:t>
            </a:r>
            <a:r>
              <a:rPr lang="en-US" sz="1400" b="1" dirty="0" err="1"/>
              <a:t>bir</a:t>
            </a:r>
            <a:r>
              <a:rPr lang="en-US" sz="1400" b="1" dirty="0"/>
              <a:t> </a:t>
            </a:r>
            <a:r>
              <a:rPr lang="en-US" sz="1400" b="1" dirty="0" err="1"/>
              <a:t>davranış</a:t>
            </a:r>
            <a:r>
              <a:rPr lang="en-US" sz="1400" b="1" dirty="0"/>
              <a:t> </a:t>
            </a:r>
            <a:r>
              <a:rPr lang="en-US" sz="1400" b="1" dirty="0" err="1"/>
              <a:t>değildir</a:t>
            </a:r>
            <a:r>
              <a:rPr lang="en-US" sz="1400" b="1" dirty="0"/>
              <a:t>. </a:t>
            </a:r>
            <a:r>
              <a:rPr lang="en-US" sz="1400" dirty="0" err="1"/>
              <a:t>Çünkü</a:t>
            </a:r>
            <a:r>
              <a:rPr lang="en-US" sz="1400" dirty="0"/>
              <a:t> </a:t>
            </a:r>
            <a:r>
              <a:rPr lang="en-US" sz="1400" dirty="0" err="1"/>
              <a:t>onun</a:t>
            </a:r>
            <a:r>
              <a:rPr lang="en-US" sz="1400" dirty="0"/>
              <a:t> </a:t>
            </a:r>
            <a:r>
              <a:rPr lang="en-US" sz="1400" dirty="0" err="1"/>
              <a:t>bu</a:t>
            </a:r>
            <a:r>
              <a:rPr lang="en-US" sz="1400" dirty="0"/>
              <a:t> </a:t>
            </a:r>
            <a:r>
              <a:rPr lang="en-US" sz="1400" dirty="0" err="1"/>
              <a:t>tercihi</a:t>
            </a:r>
            <a:r>
              <a:rPr lang="en-US" sz="1400" dirty="0"/>
              <a:t> </a:t>
            </a:r>
            <a:r>
              <a:rPr lang="en-US" sz="1400" i="1" dirty="0" err="1"/>
              <a:t>göklerin</a:t>
            </a:r>
            <a:r>
              <a:rPr lang="en-US" sz="1400" i="1" dirty="0"/>
              <a:t> </a:t>
            </a:r>
            <a:r>
              <a:rPr lang="en-US" sz="1400" i="1" dirty="0" err="1"/>
              <a:t>ve</a:t>
            </a:r>
            <a:r>
              <a:rPr lang="en-US" sz="1400" i="1" dirty="0"/>
              <a:t> </a:t>
            </a:r>
            <a:r>
              <a:rPr lang="en-US" sz="1400" i="1" dirty="0" err="1"/>
              <a:t>yerin</a:t>
            </a:r>
            <a:r>
              <a:rPr lang="en-US" sz="1400" i="1" dirty="0"/>
              <a:t> </a:t>
            </a:r>
            <a:r>
              <a:rPr lang="en-US" sz="1400" i="1" dirty="0" err="1"/>
              <a:t>hazinelerinin</a:t>
            </a:r>
            <a:r>
              <a:rPr lang="en-US" sz="1400" i="1" dirty="0"/>
              <a:t> </a:t>
            </a:r>
            <a:r>
              <a:rPr lang="en-US" sz="1400" i="1" dirty="0" err="1"/>
              <a:t>Allah’a</a:t>
            </a:r>
            <a:r>
              <a:rPr lang="en-US" sz="1400" i="1" dirty="0"/>
              <a:t> </a:t>
            </a:r>
            <a:r>
              <a:rPr lang="en-US" sz="1400" i="1" dirty="0" err="1"/>
              <a:t>ait</a:t>
            </a:r>
            <a:r>
              <a:rPr lang="en-US" sz="1400" i="1" dirty="0"/>
              <a:t> </a:t>
            </a:r>
            <a:r>
              <a:rPr lang="en-US" sz="1400" dirty="0" err="1"/>
              <a:t>olduğu</a:t>
            </a:r>
            <a:r>
              <a:rPr lang="en-US" sz="1400" dirty="0"/>
              <a:t> </a:t>
            </a:r>
            <a:r>
              <a:rPr lang="en-US" sz="1400" dirty="0" err="1"/>
              <a:t>inancına</a:t>
            </a:r>
            <a:r>
              <a:rPr lang="en-US" sz="1400" dirty="0"/>
              <a:t> </a:t>
            </a:r>
            <a:r>
              <a:rPr lang="en-US" sz="1400" dirty="0" err="1"/>
              <a:t>dayanmaktadır</a:t>
            </a:r>
            <a:r>
              <a:rPr lang="en-US" sz="1400" dirty="0" smtClean="0"/>
              <a:t>.</a:t>
            </a:r>
            <a:endParaRPr lang="tr-TR" sz="1400" dirty="0" smtClean="0"/>
          </a:p>
          <a:p>
            <a:pPr algn="just"/>
            <a:r>
              <a:rPr lang="en-US" sz="1400" b="1" dirty="0" err="1"/>
              <a:t>Şâtıbî</a:t>
            </a:r>
            <a:r>
              <a:rPr lang="en-US" sz="1400" dirty="0"/>
              <a:t>, </a:t>
            </a:r>
            <a:r>
              <a:rPr lang="en-US" sz="1400" dirty="0" err="1"/>
              <a:t>tasavvuf</a:t>
            </a:r>
            <a:r>
              <a:rPr lang="en-US" sz="1400" dirty="0"/>
              <a:t> </a:t>
            </a:r>
            <a:r>
              <a:rPr lang="en-US" sz="1400" dirty="0" err="1"/>
              <a:t>ehlinin</a:t>
            </a:r>
            <a:r>
              <a:rPr lang="en-US" sz="1400" dirty="0"/>
              <a:t> </a:t>
            </a:r>
            <a:r>
              <a:rPr lang="en-US" sz="1400" dirty="0" err="1"/>
              <a:t>dindeki</a:t>
            </a:r>
            <a:r>
              <a:rPr lang="en-US" sz="1400" dirty="0"/>
              <a:t> </a:t>
            </a:r>
            <a:r>
              <a:rPr lang="en-US" sz="1400" dirty="0" err="1"/>
              <a:t>emirler</a:t>
            </a:r>
            <a:r>
              <a:rPr lang="en-US" sz="1400" dirty="0"/>
              <a:t> </a:t>
            </a:r>
            <a:r>
              <a:rPr lang="en-US" sz="1400" dirty="0" err="1"/>
              <a:t>ve</a:t>
            </a:r>
            <a:r>
              <a:rPr lang="en-US" sz="1400" dirty="0"/>
              <a:t> </a:t>
            </a:r>
            <a:r>
              <a:rPr lang="en-US" sz="1400" dirty="0" err="1"/>
              <a:t>yasaklar</a:t>
            </a:r>
            <a:r>
              <a:rPr lang="en-US" sz="1400" dirty="0"/>
              <a:t> </a:t>
            </a:r>
            <a:r>
              <a:rPr lang="en-US" sz="1400" dirty="0" err="1"/>
              <a:t>konusunda</a:t>
            </a:r>
            <a:r>
              <a:rPr lang="en-US" sz="1400" dirty="0"/>
              <a:t> da </a:t>
            </a:r>
            <a:r>
              <a:rPr lang="en-US" sz="1400" b="1" dirty="0" err="1"/>
              <a:t>ihtiyatı</a:t>
            </a:r>
            <a:r>
              <a:rPr lang="en-US" sz="1400" b="1" dirty="0"/>
              <a:t> </a:t>
            </a:r>
            <a:r>
              <a:rPr lang="en-US" sz="1400" b="1" dirty="0" err="1"/>
              <a:t>tercih</a:t>
            </a:r>
            <a:r>
              <a:rPr lang="en-US" sz="1400" b="1" dirty="0"/>
              <a:t> </a:t>
            </a:r>
            <a:r>
              <a:rPr lang="en-US" sz="1400" b="1" dirty="0" err="1"/>
              <a:t>ettiklerini</a:t>
            </a:r>
            <a:r>
              <a:rPr lang="en-US" sz="1400" b="1" dirty="0"/>
              <a:t> </a:t>
            </a:r>
            <a:r>
              <a:rPr lang="en-US" sz="1400" dirty="0" err="1"/>
              <a:t>vurgular</a:t>
            </a:r>
            <a:r>
              <a:rPr lang="en-US" sz="1400" dirty="0"/>
              <a:t>. </a:t>
            </a:r>
            <a:r>
              <a:rPr lang="en-US" sz="1400" dirty="0" err="1"/>
              <a:t>Onlara</a:t>
            </a:r>
            <a:r>
              <a:rPr lang="en-US" sz="1400" dirty="0"/>
              <a:t> </a:t>
            </a:r>
            <a:r>
              <a:rPr lang="en-US" sz="1400" dirty="0" err="1"/>
              <a:t>göre</a:t>
            </a:r>
            <a:r>
              <a:rPr lang="en-US" sz="1400" dirty="0"/>
              <a:t> </a:t>
            </a:r>
            <a:r>
              <a:rPr lang="en-US" sz="1400" b="1" dirty="0" err="1"/>
              <a:t>bir</a:t>
            </a:r>
            <a:r>
              <a:rPr lang="en-US" sz="1400" b="1" dirty="0"/>
              <a:t> </a:t>
            </a:r>
            <a:r>
              <a:rPr lang="en-US" sz="1400" b="1" dirty="0" err="1"/>
              <a:t>şeyin</a:t>
            </a:r>
            <a:r>
              <a:rPr lang="en-US" sz="1400" b="1" dirty="0"/>
              <a:t> </a:t>
            </a:r>
            <a:r>
              <a:rPr lang="en-US" sz="1400" b="1" dirty="0" err="1"/>
              <a:t>emredilmesi</a:t>
            </a:r>
            <a:r>
              <a:rPr lang="en-US" sz="1400" b="1" dirty="0"/>
              <a:t>, </a:t>
            </a:r>
            <a:r>
              <a:rPr lang="en-US" sz="1400" dirty="0" err="1"/>
              <a:t>emrin</a:t>
            </a:r>
            <a:r>
              <a:rPr lang="en-US" sz="1400" dirty="0"/>
              <a:t> </a:t>
            </a:r>
            <a:r>
              <a:rPr lang="en-US" sz="1400" dirty="0" err="1"/>
              <a:t>kuvvetli</a:t>
            </a:r>
            <a:r>
              <a:rPr lang="en-US" sz="1400" dirty="0"/>
              <a:t> </a:t>
            </a:r>
            <a:r>
              <a:rPr lang="en-US" sz="1400" dirty="0" err="1"/>
              <a:t>ya</a:t>
            </a:r>
            <a:r>
              <a:rPr lang="en-US" sz="1400" dirty="0"/>
              <a:t> da </a:t>
            </a:r>
            <a:r>
              <a:rPr lang="en-US" sz="1400" dirty="0" err="1"/>
              <a:t>zayıf</a:t>
            </a:r>
            <a:r>
              <a:rPr lang="en-US" sz="1400" dirty="0"/>
              <a:t> </a:t>
            </a:r>
            <a:r>
              <a:rPr lang="en-US" sz="1400" dirty="0" err="1"/>
              <a:t>olmasına</a:t>
            </a:r>
            <a:r>
              <a:rPr lang="en-US" sz="1400" dirty="0"/>
              <a:t> </a:t>
            </a:r>
            <a:r>
              <a:rPr lang="en-US" sz="1400" dirty="0" err="1"/>
              <a:t>bakılmaksızın</a:t>
            </a:r>
            <a:r>
              <a:rPr lang="en-US" sz="1400" dirty="0"/>
              <a:t> </a:t>
            </a:r>
            <a:r>
              <a:rPr lang="en-US" sz="1400" dirty="0" err="1"/>
              <a:t>onu</a:t>
            </a:r>
            <a:r>
              <a:rPr lang="en-US" sz="1400" dirty="0"/>
              <a:t> </a:t>
            </a:r>
            <a:r>
              <a:rPr lang="en-US" sz="1400" dirty="0" err="1"/>
              <a:t>yerine</a:t>
            </a:r>
            <a:r>
              <a:rPr lang="en-US" sz="1400" dirty="0"/>
              <a:t> </a:t>
            </a:r>
            <a:r>
              <a:rPr lang="en-US" sz="1400" dirty="0" err="1"/>
              <a:t>getirmeyi</a:t>
            </a:r>
            <a:r>
              <a:rPr lang="en-US" sz="1400" dirty="0"/>
              <a:t> </a:t>
            </a:r>
            <a:r>
              <a:rPr lang="en-US" sz="1400" dirty="0" err="1"/>
              <a:t>gerektirir</a:t>
            </a:r>
            <a:r>
              <a:rPr lang="en-US" sz="1400" dirty="0"/>
              <a:t>. </a:t>
            </a:r>
            <a:r>
              <a:rPr lang="en-US" sz="1400" b="1" dirty="0" err="1"/>
              <a:t>Yasaklar</a:t>
            </a:r>
            <a:r>
              <a:rPr lang="en-US" sz="1400" dirty="0"/>
              <a:t> da </a:t>
            </a:r>
            <a:r>
              <a:rPr lang="en-US" sz="1400" dirty="0" err="1"/>
              <a:t>yasağın</a:t>
            </a:r>
            <a:r>
              <a:rPr lang="en-US" sz="1400" dirty="0"/>
              <a:t> </a:t>
            </a:r>
            <a:r>
              <a:rPr lang="en-US" sz="1400" dirty="0" err="1"/>
              <a:t>basit</a:t>
            </a:r>
            <a:r>
              <a:rPr lang="en-US" sz="1400" dirty="0"/>
              <a:t> </a:t>
            </a:r>
            <a:r>
              <a:rPr lang="en-US" sz="1400" dirty="0" err="1"/>
              <a:t>olması</a:t>
            </a:r>
            <a:r>
              <a:rPr lang="en-US" sz="1400" dirty="0"/>
              <a:t> </a:t>
            </a:r>
            <a:r>
              <a:rPr lang="en-US" sz="1400" dirty="0" err="1"/>
              <a:t>ya</a:t>
            </a:r>
            <a:r>
              <a:rPr lang="en-US" sz="1400" dirty="0"/>
              <a:t> da </a:t>
            </a:r>
            <a:r>
              <a:rPr lang="en-US" sz="1400" dirty="0" err="1"/>
              <a:t>şiddetli</a:t>
            </a:r>
            <a:r>
              <a:rPr lang="en-US" sz="1400" dirty="0"/>
              <a:t> </a:t>
            </a:r>
            <a:r>
              <a:rPr lang="en-US" sz="1400" dirty="0" err="1"/>
              <a:t>olması</a:t>
            </a:r>
            <a:r>
              <a:rPr lang="en-US" sz="1400" dirty="0"/>
              <a:t> </a:t>
            </a:r>
            <a:r>
              <a:rPr lang="en-US" sz="1400" dirty="0" err="1"/>
              <a:t>arasında</a:t>
            </a:r>
            <a:r>
              <a:rPr lang="en-US" sz="1400" dirty="0"/>
              <a:t> </a:t>
            </a:r>
            <a:r>
              <a:rPr lang="en-US" sz="1400" dirty="0" err="1"/>
              <a:t>bir</a:t>
            </a:r>
            <a:r>
              <a:rPr lang="en-US" sz="1400" dirty="0"/>
              <a:t> </a:t>
            </a:r>
            <a:r>
              <a:rPr lang="en-US" sz="1400" dirty="0" err="1"/>
              <a:t>ayırım</a:t>
            </a:r>
            <a:r>
              <a:rPr lang="en-US" sz="1400" dirty="0"/>
              <a:t> </a:t>
            </a:r>
            <a:r>
              <a:rPr lang="en-US" sz="1400" dirty="0" err="1"/>
              <a:t>yapmaksızın</a:t>
            </a:r>
            <a:r>
              <a:rPr lang="en-US" sz="1400" dirty="0"/>
              <a:t> </a:t>
            </a:r>
            <a:r>
              <a:rPr lang="en-US" sz="1400" b="1" dirty="0" err="1"/>
              <a:t>ondan</a:t>
            </a:r>
            <a:r>
              <a:rPr lang="en-US" sz="1400" b="1" dirty="0"/>
              <a:t> </a:t>
            </a:r>
            <a:r>
              <a:rPr lang="en-US" sz="1400" b="1" dirty="0" err="1"/>
              <a:t>uzaklaşmayı</a:t>
            </a:r>
            <a:r>
              <a:rPr lang="en-US" sz="1400" b="1" dirty="0"/>
              <a:t> </a:t>
            </a:r>
            <a:r>
              <a:rPr lang="en-US" sz="1400" dirty="0" err="1"/>
              <a:t>gerektirir</a:t>
            </a:r>
            <a:r>
              <a:rPr lang="en-US" sz="1400" dirty="0"/>
              <a:t>. </a:t>
            </a:r>
            <a:r>
              <a:rPr lang="en-US" sz="1400" dirty="0" err="1"/>
              <a:t>Onların</a:t>
            </a:r>
            <a:r>
              <a:rPr lang="en-US" sz="1400" dirty="0"/>
              <a:t> </a:t>
            </a:r>
            <a:r>
              <a:rPr lang="en-US" sz="1400" dirty="0" err="1"/>
              <a:t>bakış</a:t>
            </a:r>
            <a:r>
              <a:rPr lang="en-US" sz="1400" dirty="0"/>
              <a:t> </a:t>
            </a:r>
            <a:r>
              <a:rPr lang="en-US" sz="1400" dirty="0" err="1"/>
              <a:t>açısını</a:t>
            </a:r>
            <a:r>
              <a:rPr lang="en-US" sz="1400" dirty="0"/>
              <a:t> </a:t>
            </a:r>
            <a:r>
              <a:rPr lang="en-US" sz="1400" dirty="0" err="1"/>
              <a:t>şu</a:t>
            </a:r>
            <a:r>
              <a:rPr lang="en-US" sz="1400" dirty="0"/>
              <a:t> </a:t>
            </a:r>
            <a:r>
              <a:rPr lang="en-US" sz="1400" dirty="0" err="1"/>
              <a:t>şekilde</a:t>
            </a:r>
            <a:r>
              <a:rPr lang="en-US" sz="1400" dirty="0"/>
              <a:t> </a:t>
            </a:r>
            <a:r>
              <a:rPr lang="en-US" sz="1400" dirty="0" err="1"/>
              <a:t>açıklar</a:t>
            </a:r>
            <a:r>
              <a:rPr lang="en-US" sz="1400" dirty="0"/>
              <a:t>: “</a:t>
            </a:r>
            <a:r>
              <a:rPr lang="en-US" sz="1400" i="1" dirty="0" err="1"/>
              <a:t>Tasavvuf</a:t>
            </a:r>
            <a:r>
              <a:rPr lang="en-US" sz="1400" i="1" dirty="0"/>
              <a:t> </a:t>
            </a:r>
            <a:r>
              <a:rPr lang="en-US" sz="1400" i="1" dirty="0" err="1"/>
              <a:t>ehli</a:t>
            </a:r>
            <a:r>
              <a:rPr lang="en-US" sz="1400" i="1" dirty="0"/>
              <a:t>, </a:t>
            </a:r>
            <a:r>
              <a:rPr lang="en-US" sz="1400" i="1" dirty="0" err="1"/>
              <a:t>yapılması</a:t>
            </a:r>
            <a:r>
              <a:rPr lang="en-US" sz="1400" i="1" dirty="0"/>
              <a:t> </a:t>
            </a:r>
            <a:r>
              <a:rPr lang="en-US" sz="1400" i="1" dirty="0" err="1"/>
              <a:t>uygun</a:t>
            </a:r>
            <a:r>
              <a:rPr lang="en-US" sz="1400" i="1" dirty="0"/>
              <a:t> </a:t>
            </a:r>
            <a:r>
              <a:rPr lang="en-US" sz="1400" i="1" dirty="0" err="1"/>
              <a:t>görülen</a:t>
            </a:r>
            <a:r>
              <a:rPr lang="en-US" sz="1400" i="1" dirty="0"/>
              <a:t> </a:t>
            </a:r>
            <a:r>
              <a:rPr lang="en-US" sz="1400" i="1" dirty="0" err="1"/>
              <a:t>bir</a:t>
            </a:r>
            <a:r>
              <a:rPr lang="en-US" sz="1400" i="1" dirty="0"/>
              <a:t> </a:t>
            </a:r>
            <a:r>
              <a:rPr lang="en-US" sz="1400" i="1" dirty="0" err="1"/>
              <a:t>davranışı</a:t>
            </a:r>
            <a:r>
              <a:rPr lang="en-US" sz="1400" i="1" dirty="0"/>
              <a:t> </a:t>
            </a:r>
            <a:r>
              <a:rPr lang="en-US" sz="1400" i="1" dirty="0" err="1"/>
              <a:t>vacip</a:t>
            </a:r>
            <a:r>
              <a:rPr lang="en-US" sz="1400" i="1" dirty="0"/>
              <a:t> </a:t>
            </a:r>
            <a:r>
              <a:rPr lang="en-US" sz="1400" i="1" dirty="0" err="1"/>
              <a:t>ya</a:t>
            </a:r>
            <a:r>
              <a:rPr lang="en-US" sz="1400" i="1" dirty="0"/>
              <a:t> da </a:t>
            </a:r>
            <a:r>
              <a:rPr lang="en-US" sz="1400" i="1" dirty="0" err="1"/>
              <a:t>mendup</a:t>
            </a:r>
            <a:r>
              <a:rPr lang="en-US" sz="1400" i="1" dirty="0"/>
              <a:t> </a:t>
            </a:r>
            <a:r>
              <a:rPr lang="en-US" sz="1400" i="1" dirty="0" err="1"/>
              <a:t>olması</a:t>
            </a:r>
            <a:r>
              <a:rPr lang="en-US" sz="1400" i="1" dirty="0"/>
              <a:t> </a:t>
            </a:r>
            <a:r>
              <a:rPr lang="en-US" sz="1400" i="1" dirty="0" err="1"/>
              <a:t>arasında</a:t>
            </a:r>
            <a:r>
              <a:rPr lang="en-US" sz="1400" i="1" dirty="0"/>
              <a:t> </a:t>
            </a:r>
            <a:r>
              <a:rPr lang="en-US" sz="1400" b="1" i="1" dirty="0" err="1"/>
              <a:t>bir</a:t>
            </a:r>
            <a:r>
              <a:rPr lang="en-US" sz="1400" b="1" i="1" dirty="0"/>
              <a:t> </a:t>
            </a:r>
            <a:r>
              <a:rPr lang="en-US" sz="1400" b="1" i="1" dirty="0" err="1"/>
              <a:t>fark</a:t>
            </a:r>
            <a:r>
              <a:rPr lang="en-US" sz="1400" b="1" i="1" dirty="0"/>
              <a:t> </a:t>
            </a:r>
            <a:r>
              <a:rPr lang="en-US" sz="1400" b="1" i="1" dirty="0" err="1"/>
              <a:t>görmemişlerdir</a:t>
            </a:r>
            <a:r>
              <a:rPr lang="en-US" sz="1400" b="1" i="1" dirty="0"/>
              <a:t>. </a:t>
            </a:r>
            <a:r>
              <a:rPr lang="en-US" sz="1400" i="1" dirty="0" err="1"/>
              <a:t>Bir</a:t>
            </a:r>
            <a:r>
              <a:rPr lang="en-US" sz="1400" i="1" dirty="0"/>
              <a:t> </a:t>
            </a:r>
            <a:r>
              <a:rPr lang="en-US" sz="1400" i="1" dirty="0" err="1"/>
              <a:t>davranışın</a:t>
            </a:r>
            <a:r>
              <a:rPr lang="en-US" sz="1400" i="1" dirty="0"/>
              <a:t> </a:t>
            </a:r>
            <a:r>
              <a:rPr lang="en-US" sz="1400" i="1" dirty="0" err="1"/>
              <a:t>terk</a:t>
            </a:r>
            <a:r>
              <a:rPr lang="en-US" sz="1400" i="1" dirty="0"/>
              <a:t> </a:t>
            </a:r>
            <a:r>
              <a:rPr lang="en-US" sz="1400" i="1" dirty="0" err="1"/>
              <a:t>konusunda</a:t>
            </a:r>
            <a:r>
              <a:rPr lang="en-US" sz="1400" i="1" dirty="0"/>
              <a:t> da </a:t>
            </a:r>
            <a:r>
              <a:rPr lang="en-US" sz="1400" b="1" i="1" dirty="0" err="1"/>
              <a:t>mekruhla</a:t>
            </a:r>
            <a:r>
              <a:rPr lang="en-US" sz="1400" b="1" i="1" dirty="0"/>
              <a:t> </a:t>
            </a:r>
            <a:r>
              <a:rPr lang="en-US" sz="1400" b="1" i="1" dirty="0" err="1"/>
              <a:t>haramı</a:t>
            </a:r>
            <a:r>
              <a:rPr lang="en-US" sz="1400" b="1" i="1" dirty="0"/>
              <a:t> </a:t>
            </a:r>
            <a:r>
              <a:rPr lang="en-US" sz="1400" b="1" i="1" dirty="0" err="1"/>
              <a:t>eşit</a:t>
            </a:r>
            <a:r>
              <a:rPr lang="en-US" sz="1400" b="1" i="1" dirty="0"/>
              <a:t> </a:t>
            </a:r>
            <a:r>
              <a:rPr lang="en-US" sz="1400" b="1" i="1" dirty="0" err="1"/>
              <a:t>tutmuşlardır</a:t>
            </a:r>
            <a:r>
              <a:rPr lang="en-US" sz="1400" b="1" i="1" dirty="0"/>
              <a:t>. </a:t>
            </a:r>
            <a:r>
              <a:rPr lang="en-US" sz="1400" i="1" dirty="0" err="1"/>
              <a:t>Dahası</a:t>
            </a:r>
            <a:r>
              <a:rPr lang="en-US" sz="1400" i="1" dirty="0"/>
              <a:t> </a:t>
            </a:r>
            <a:r>
              <a:rPr lang="en-US" sz="1400" i="1" dirty="0" err="1"/>
              <a:t>terk</a:t>
            </a:r>
            <a:r>
              <a:rPr lang="en-US" sz="1400" i="1" dirty="0"/>
              <a:t> </a:t>
            </a:r>
            <a:r>
              <a:rPr lang="en-US" sz="1400" i="1" dirty="0" err="1"/>
              <a:t>konusunda</a:t>
            </a:r>
            <a:r>
              <a:rPr lang="en-US" sz="1400" i="1" dirty="0"/>
              <a:t> </a:t>
            </a:r>
            <a:r>
              <a:rPr lang="en-US" sz="1400" i="1" dirty="0" err="1"/>
              <a:t>birçok</a:t>
            </a:r>
            <a:r>
              <a:rPr lang="en-US" sz="1400" i="1" dirty="0"/>
              <a:t> </a:t>
            </a:r>
            <a:r>
              <a:rPr lang="en-US" sz="1400" i="1" dirty="0" err="1"/>
              <a:t>mübah</a:t>
            </a:r>
            <a:r>
              <a:rPr lang="en-US" sz="1400" i="1" dirty="0"/>
              <a:t> </a:t>
            </a:r>
            <a:r>
              <a:rPr lang="en-US" sz="1400" i="1" dirty="0" err="1"/>
              <a:t>ile</a:t>
            </a:r>
            <a:r>
              <a:rPr lang="en-US" sz="1400" i="1" dirty="0"/>
              <a:t> </a:t>
            </a:r>
            <a:r>
              <a:rPr lang="en-US" sz="1400" i="1" dirty="0" err="1"/>
              <a:t>mekruhları</a:t>
            </a:r>
            <a:r>
              <a:rPr lang="en-US" sz="1400" i="1" dirty="0"/>
              <a:t> </a:t>
            </a:r>
            <a:r>
              <a:rPr lang="en-US" sz="1400" i="1" dirty="0" err="1"/>
              <a:t>dahi</a:t>
            </a:r>
            <a:r>
              <a:rPr lang="en-US" sz="1400" i="1" dirty="0"/>
              <a:t> </a:t>
            </a:r>
            <a:r>
              <a:rPr lang="en-US" sz="1400" i="1" dirty="0" err="1"/>
              <a:t>eşit</a:t>
            </a:r>
            <a:r>
              <a:rPr lang="en-US" sz="1400" i="1" dirty="0"/>
              <a:t> </a:t>
            </a:r>
            <a:r>
              <a:rPr lang="en-US" sz="1400" i="1" dirty="0" err="1"/>
              <a:t>kabul</a:t>
            </a:r>
            <a:r>
              <a:rPr lang="en-US" sz="1400" i="1" dirty="0"/>
              <a:t> </a:t>
            </a:r>
            <a:r>
              <a:rPr lang="en-US" sz="1400" i="1" dirty="0" err="1"/>
              <a:t>etmişlerdir</a:t>
            </a:r>
            <a:r>
              <a:rPr lang="en-US" sz="1400" i="1" dirty="0"/>
              <a:t>. </a:t>
            </a:r>
            <a:r>
              <a:rPr lang="en-US" sz="1400" b="1" i="1" dirty="0"/>
              <a:t>Bu </a:t>
            </a:r>
            <a:r>
              <a:rPr lang="en-US" sz="1400" b="1" i="1" dirty="0" err="1"/>
              <a:t>tarz</a:t>
            </a:r>
            <a:r>
              <a:rPr lang="en-US" sz="1400" b="1" i="1" dirty="0"/>
              <a:t>, </a:t>
            </a:r>
            <a:r>
              <a:rPr lang="en-US" sz="1400" b="1" i="1" dirty="0" err="1"/>
              <a:t>onların</a:t>
            </a:r>
            <a:r>
              <a:rPr lang="en-US" sz="1400" b="1" i="1" dirty="0"/>
              <a:t> </a:t>
            </a:r>
            <a:r>
              <a:rPr lang="en-US" sz="1400" b="1" i="1" dirty="0" err="1"/>
              <a:t>gidişatlarının</a:t>
            </a:r>
            <a:r>
              <a:rPr lang="en-US" sz="1400" b="1" i="1" dirty="0"/>
              <a:t> </a:t>
            </a:r>
            <a:r>
              <a:rPr lang="en-US" sz="1400" b="1" i="1" dirty="0" err="1"/>
              <a:t>esası</a:t>
            </a:r>
            <a:r>
              <a:rPr lang="en-US" sz="1400" b="1" i="1" dirty="0"/>
              <a:t> </a:t>
            </a:r>
            <a:r>
              <a:rPr lang="en-US" sz="1400" b="1" i="1" dirty="0" err="1"/>
              <a:t>olmuştur</a:t>
            </a:r>
            <a:r>
              <a:rPr lang="en-US" sz="1400" b="1" i="1" dirty="0"/>
              <a:t>. </a:t>
            </a:r>
            <a:r>
              <a:rPr lang="en-US" sz="1400" i="1" dirty="0" err="1"/>
              <a:t>Özellikle</a:t>
            </a:r>
            <a:r>
              <a:rPr lang="en-US" sz="1400" i="1" dirty="0"/>
              <a:t> de </a:t>
            </a:r>
            <a:r>
              <a:rPr lang="en-US" sz="1400" i="1" dirty="0" err="1"/>
              <a:t>ruhsatların</a:t>
            </a:r>
            <a:r>
              <a:rPr lang="en-US" sz="1400" i="1" dirty="0"/>
              <a:t> </a:t>
            </a:r>
            <a:r>
              <a:rPr lang="en-US" sz="1400" i="1" dirty="0" err="1"/>
              <a:t>alınmasını</a:t>
            </a:r>
            <a:r>
              <a:rPr lang="en-US" sz="1400" i="1" dirty="0"/>
              <a:t> </a:t>
            </a:r>
            <a:r>
              <a:rPr lang="en-US" sz="1400" i="1" dirty="0" err="1"/>
              <a:t>terk</a:t>
            </a:r>
            <a:r>
              <a:rPr lang="en-US" sz="1400" i="1" dirty="0"/>
              <a:t> </a:t>
            </a:r>
            <a:r>
              <a:rPr lang="en-US" sz="1400" i="1" dirty="0" err="1"/>
              <a:t>etmişlerdir</a:t>
            </a:r>
            <a:r>
              <a:rPr lang="en-US" sz="1400" i="1" dirty="0"/>
              <a:t>. Zira </a:t>
            </a:r>
            <a:r>
              <a:rPr lang="en-US" sz="1400" i="1" dirty="0" err="1"/>
              <a:t>onların</a:t>
            </a:r>
            <a:r>
              <a:rPr lang="en-US" sz="1400" i="1" dirty="0"/>
              <a:t> </a:t>
            </a:r>
            <a:r>
              <a:rPr lang="en-US" sz="1400" i="1" dirty="0" err="1"/>
              <a:t>tuttukları</a:t>
            </a:r>
            <a:r>
              <a:rPr lang="en-US" sz="1400" i="1" dirty="0"/>
              <a:t> </a:t>
            </a:r>
            <a:r>
              <a:rPr lang="en-US" sz="1400" i="1" dirty="0" err="1"/>
              <a:t>yolun</a:t>
            </a:r>
            <a:r>
              <a:rPr lang="en-US" sz="1400" i="1" dirty="0"/>
              <a:t> </a:t>
            </a:r>
            <a:r>
              <a:rPr lang="en-US" sz="1400" i="1" dirty="0" err="1"/>
              <a:t>gereklerinden</a:t>
            </a:r>
            <a:r>
              <a:rPr lang="en-US" sz="1400" i="1" dirty="0"/>
              <a:t> </a:t>
            </a:r>
            <a:r>
              <a:rPr lang="en-US" sz="1400" i="1" dirty="0" err="1"/>
              <a:t>biri</a:t>
            </a:r>
            <a:r>
              <a:rPr lang="en-US" sz="1400" i="1" dirty="0"/>
              <a:t> de, </a:t>
            </a:r>
            <a:r>
              <a:rPr lang="en-US" sz="1400" i="1" dirty="0" err="1"/>
              <a:t>bu</a:t>
            </a:r>
            <a:r>
              <a:rPr lang="en-US" sz="1400" i="1" dirty="0"/>
              <a:t> </a:t>
            </a:r>
            <a:r>
              <a:rPr lang="en-US" sz="1400" i="1" dirty="0" err="1"/>
              <a:t>yola</a:t>
            </a:r>
            <a:r>
              <a:rPr lang="en-US" sz="1400" i="1" dirty="0"/>
              <a:t> </a:t>
            </a:r>
            <a:r>
              <a:rPr lang="en-US" sz="1400" i="1" dirty="0" err="1"/>
              <a:t>talip</a:t>
            </a:r>
            <a:r>
              <a:rPr lang="en-US" sz="1400" i="1" dirty="0"/>
              <a:t> </a:t>
            </a:r>
            <a:r>
              <a:rPr lang="en-US" sz="1400" i="1" dirty="0" err="1"/>
              <a:t>olan</a:t>
            </a:r>
            <a:r>
              <a:rPr lang="en-US" sz="1400" i="1" dirty="0"/>
              <a:t> </a:t>
            </a:r>
            <a:r>
              <a:rPr lang="en-US" sz="1400" i="1" dirty="0" err="1"/>
              <a:t>kimsenin</a:t>
            </a:r>
            <a:r>
              <a:rPr lang="en-US" sz="1400" i="1" dirty="0"/>
              <a:t> </a:t>
            </a:r>
            <a:r>
              <a:rPr lang="en-US" sz="1400" b="1" i="1" dirty="0" err="1"/>
              <a:t>kendisini</a:t>
            </a:r>
            <a:r>
              <a:rPr lang="en-US" sz="1400" b="1" i="1" dirty="0"/>
              <a:t> </a:t>
            </a:r>
            <a:r>
              <a:rPr lang="en-US" sz="1400" b="1" i="1" dirty="0" err="1"/>
              <a:t>ruhsatlara</a:t>
            </a:r>
            <a:r>
              <a:rPr lang="en-US" sz="1400" b="1" i="1" dirty="0"/>
              <a:t> </a:t>
            </a:r>
            <a:r>
              <a:rPr lang="en-US" sz="1400" b="1" i="1" dirty="0" err="1"/>
              <a:t>kaptırmaması</a:t>
            </a:r>
            <a:r>
              <a:rPr lang="en-US" sz="1400" b="1" i="1" dirty="0"/>
              <a:t> </a:t>
            </a:r>
            <a:r>
              <a:rPr lang="en-US" sz="1400" i="1" dirty="0" err="1"/>
              <a:t>ve</a:t>
            </a:r>
            <a:r>
              <a:rPr lang="en-US" sz="1400" i="1" dirty="0"/>
              <a:t> </a:t>
            </a:r>
            <a:r>
              <a:rPr lang="en-US" sz="1400" i="1" dirty="0" err="1"/>
              <a:t>diğer</a:t>
            </a:r>
            <a:r>
              <a:rPr lang="en-US" sz="1400" i="1" dirty="0"/>
              <a:t> </a:t>
            </a:r>
            <a:r>
              <a:rPr lang="en-US" sz="1400" i="1" dirty="0" err="1"/>
              <a:t>insanlar</a:t>
            </a:r>
            <a:r>
              <a:rPr lang="en-US" sz="1400" i="1" dirty="0"/>
              <a:t> </a:t>
            </a:r>
            <a:r>
              <a:rPr lang="en-US" sz="1400" i="1" dirty="0" err="1"/>
              <a:t>için</a:t>
            </a:r>
            <a:r>
              <a:rPr lang="en-US" sz="1400" i="1" dirty="0"/>
              <a:t> </a:t>
            </a:r>
            <a:r>
              <a:rPr lang="en-US" sz="1400" i="1" dirty="0" err="1"/>
              <a:t>gerekli</a:t>
            </a:r>
            <a:r>
              <a:rPr lang="en-US" sz="1400" i="1" dirty="0"/>
              <a:t> </a:t>
            </a:r>
            <a:r>
              <a:rPr lang="en-US" sz="1400" i="1" dirty="0" err="1"/>
              <a:t>olmayan</a:t>
            </a:r>
            <a:r>
              <a:rPr lang="en-US" sz="1400" i="1" dirty="0"/>
              <a:t> </a:t>
            </a:r>
            <a:r>
              <a:rPr lang="en-US" sz="1400" i="1" dirty="0" err="1"/>
              <a:t>şeyleri</a:t>
            </a:r>
            <a:r>
              <a:rPr lang="en-US" sz="1400" i="1" dirty="0"/>
              <a:t> </a:t>
            </a:r>
            <a:r>
              <a:rPr lang="en-US" sz="1400" b="1" i="1" dirty="0" err="1"/>
              <a:t>kendisine</a:t>
            </a:r>
            <a:r>
              <a:rPr lang="en-US" sz="1400" b="1" i="1" dirty="0"/>
              <a:t> </a:t>
            </a:r>
            <a:r>
              <a:rPr lang="en-US" sz="1400" b="1" i="1" dirty="0" err="1"/>
              <a:t>zorunlu</a:t>
            </a:r>
            <a:r>
              <a:rPr lang="en-US" sz="1400" b="1" i="1" dirty="0"/>
              <a:t> </a:t>
            </a:r>
            <a:r>
              <a:rPr lang="en-US" sz="1400" i="1" dirty="0" err="1"/>
              <a:t>görmesi</a:t>
            </a:r>
            <a:r>
              <a:rPr lang="en-US" sz="1400" i="1" dirty="0"/>
              <a:t> </a:t>
            </a:r>
            <a:r>
              <a:rPr lang="en-US" sz="1400" i="1" dirty="0" err="1"/>
              <a:t>gerekir</a:t>
            </a:r>
            <a:r>
              <a:rPr lang="en-US" sz="1400" i="1" dirty="0"/>
              <a:t>.</a:t>
            </a:r>
            <a:r>
              <a:rPr lang="en-US" sz="1400" dirty="0"/>
              <a:t>”</a:t>
            </a:r>
            <a:endParaRPr lang="tr-TR" sz="1400" dirty="0"/>
          </a:p>
          <a:p>
            <a:pPr algn="just"/>
            <a:endParaRPr lang="tr-TR" sz="1400" dirty="0"/>
          </a:p>
        </p:txBody>
      </p:sp>
    </p:spTree>
    <p:extLst>
      <p:ext uri="{BB962C8B-B14F-4D97-AF65-F5344CB8AC3E}">
        <p14:creationId xmlns:p14="http://schemas.microsoft.com/office/powerpoint/2010/main" val="35361925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a:solidFill>
                  <a:srgbClr val="C00000"/>
                </a:solidFill>
              </a:rPr>
              <a:t>Şatıbî’nin</a:t>
            </a:r>
            <a:r>
              <a:rPr lang="tr-TR" b="1" u="sng" dirty="0">
                <a:solidFill>
                  <a:srgbClr val="C00000"/>
                </a:solidFill>
              </a:rPr>
              <a:t> Tasavvufa Yaklaşımı</a:t>
            </a:r>
          </a:p>
        </p:txBody>
      </p:sp>
      <p:sp>
        <p:nvSpPr>
          <p:cNvPr id="3" name="İçerik Yer Tutucusu 2"/>
          <p:cNvSpPr>
            <a:spLocks noGrp="1"/>
          </p:cNvSpPr>
          <p:nvPr>
            <p:ph idx="1"/>
          </p:nvPr>
        </p:nvSpPr>
        <p:spPr>
          <a:xfrm>
            <a:off x="465992" y="2286000"/>
            <a:ext cx="11254154" cy="4431323"/>
          </a:xfrm>
        </p:spPr>
        <p:txBody>
          <a:bodyPr>
            <a:normAutofit fontScale="92500" lnSpcReduction="10000"/>
          </a:bodyPr>
          <a:lstStyle/>
          <a:p>
            <a:pPr algn="just"/>
            <a:r>
              <a:rPr lang="tr-TR" b="1" dirty="0" smtClean="0"/>
              <a:t>Tasavvuf Ehlinin Örnekliği:</a:t>
            </a:r>
            <a:r>
              <a:rPr lang="tr-TR" dirty="0" smtClean="0"/>
              <a:t> </a:t>
            </a:r>
            <a:r>
              <a:rPr lang="en-US" dirty="0" err="1" smtClean="0"/>
              <a:t>Tasavvuf</a:t>
            </a:r>
            <a:r>
              <a:rPr lang="en-US" dirty="0" smtClean="0"/>
              <a:t> </a:t>
            </a:r>
            <a:r>
              <a:rPr lang="en-US" dirty="0" err="1"/>
              <a:t>ehli</a:t>
            </a:r>
            <a:r>
              <a:rPr lang="en-US" dirty="0"/>
              <a:t> </a:t>
            </a:r>
            <a:r>
              <a:rPr lang="en-US" dirty="0" err="1"/>
              <a:t>azimetleri</a:t>
            </a:r>
            <a:r>
              <a:rPr lang="en-US" dirty="0"/>
              <a:t> </a:t>
            </a:r>
            <a:r>
              <a:rPr lang="en-US" dirty="0" err="1"/>
              <a:t>tercih</a:t>
            </a:r>
            <a:r>
              <a:rPr lang="en-US" dirty="0"/>
              <a:t> </a:t>
            </a:r>
            <a:r>
              <a:rPr lang="en-US" dirty="0" err="1"/>
              <a:t>etmekle</a:t>
            </a:r>
            <a:r>
              <a:rPr lang="en-US" dirty="0"/>
              <a:t> </a:t>
            </a:r>
            <a:r>
              <a:rPr lang="en-US" b="1" dirty="0" err="1"/>
              <a:t>peşinen</a:t>
            </a:r>
            <a:r>
              <a:rPr lang="en-US" b="1" dirty="0"/>
              <a:t> </a:t>
            </a:r>
            <a:r>
              <a:rPr lang="en-US" b="1" dirty="0" err="1"/>
              <a:t>meşakkatlere</a:t>
            </a:r>
            <a:r>
              <a:rPr lang="en-US" b="1" dirty="0"/>
              <a:t> </a:t>
            </a:r>
            <a:r>
              <a:rPr lang="en-US" dirty="0" err="1"/>
              <a:t>talip</a:t>
            </a:r>
            <a:r>
              <a:rPr lang="en-US" dirty="0"/>
              <a:t> </a:t>
            </a:r>
            <a:r>
              <a:rPr lang="en-US" dirty="0" err="1"/>
              <a:t>olmuşlardır</a:t>
            </a:r>
            <a:r>
              <a:rPr lang="en-US" dirty="0"/>
              <a:t>. </a:t>
            </a:r>
            <a:r>
              <a:rPr lang="en-US" dirty="0" err="1"/>
              <a:t>Bundan</a:t>
            </a:r>
            <a:r>
              <a:rPr lang="en-US" dirty="0"/>
              <a:t> </a:t>
            </a:r>
            <a:r>
              <a:rPr lang="en-US" dirty="0" err="1"/>
              <a:t>dolayı</a:t>
            </a:r>
            <a:r>
              <a:rPr lang="en-US" dirty="0"/>
              <a:t> </a:t>
            </a:r>
            <a:r>
              <a:rPr lang="en-US" b="1" dirty="0" err="1"/>
              <a:t>sıradan</a:t>
            </a:r>
            <a:r>
              <a:rPr lang="en-US" b="1" dirty="0"/>
              <a:t> </a:t>
            </a:r>
            <a:r>
              <a:rPr lang="en-US" b="1" dirty="0" err="1"/>
              <a:t>insanlara</a:t>
            </a:r>
            <a:r>
              <a:rPr lang="en-US" b="1" dirty="0"/>
              <a:t> </a:t>
            </a:r>
            <a:r>
              <a:rPr lang="en-US" b="1" dirty="0" err="1"/>
              <a:t>değil</a:t>
            </a:r>
            <a:r>
              <a:rPr lang="en-US" b="1" dirty="0"/>
              <a:t> </a:t>
            </a:r>
            <a:r>
              <a:rPr lang="en-US" b="1" dirty="0" err="1"/>
              <a:t>kendileri</a:t>
            </a:r>
            <a:r>
              <a:rPr lang="en-US" b="1" dirty="0"/>
              <a:t> </a:t>
            </a:r>
            <a:r>
              <a:rPr lang="en-US" b="1" dirty="0" err="1"/>
              <a:t>gibi</a:t>
            </a:r>
            <a:r>
              <a:rPr lang="en-US" b="1" dirty="0"/>
              <a:t> </a:t>
            </a:r>
            <a:r>
              <a:rPr lang="en-US" b="1" dirty="0" err="1"/>
              <a:t>bu</a:t>
            </a:r>
            <a:r>
              <a:rPr lang="en-US" b="1" dirty="0"/>
              <a:t> </a:t>
            </a:r>
            <a:r>
              <a:rPr lang="en-US" b="1" dirty="0" err="1"/>
              <a:t>yola</a:t>
            </a:r>
            <a:r>
              <a:rPr lang="en-US" b="1" dirty="0"/>
              <a:t> </a:t>
            </a:r>
            <a:r>
              <a:rPr lang="en-US" b="1" dirty="0" err="1"/>
              <a:t>talip</a:t>
            </a:r>
            <a:r>
              <a:rPr lang="en-US" b="1" dirty="0"/>
              <a:t> </a:t>
            </a:r>
            <a:r>
              <a:rPr lang="en-US" b="1" dirty="0" err="1"/>
              <a:t>olanlara</a:t>
            </a:r>
            <a:r>
              <a:rPr lang="en-US" b="1" dirty="0"/>
              <a:t> </a:t>
            </a:r>
            <a:r>
              <a:rPr lang="en-US" b="1" dirty="0" err="1"/>
              <a:t>örneklik</a:t>
            </a:r>
            <a:r>
              <a:rPr lang="en-US" b="1" dirty="0"/>
              <a:t> </a:t>
            </a:r>
            <a:r>
              <a:rPr lang="en-US" b="1" dirty="0" err="1"/>
              <a:t>etmeleri</a:t>
            </a:r>
            <a:r>
              <a:rPr lang="en-US" b="1" dirty="0"/>
              <a:t> </a:t>
            </a:r>
            <a:r>
              <a:rPr lang="en-US" dirty="0" err="1"/>
              <a:t>daha</a:t>
            </a:r>
            <a:r>
              <a:rPr lang="en-US" dirty="0"/>
              <a:t> </a:t>
            </a:r>
            <a:r>
              <a:rPr lang="en-US" dirty="0" err="1"/>
              <a:t>uygundur</a:t>
            </a:r>
            <a:r>
              <a:rPr lang="en-US" dirty="0"/>
              <a:t>. </a:t>
            </a:r>
            <a:r>
              <a:rPr lang="en-US" dirty="0" err="1"/>
              <a:t>Ayrıca</a:t>
            </a:r>
            <a:r>
              <a:rPr lang="en-US" dirty="0"/>
              <a:t> </a:t>
            </a:r>
            <a:r>
              <a:rPr lang="en-US" dirty="0" err="1"/>
              <a:t>sıradan</a:t>
            </a:r>
            <a:r>
              <a:rPr lang="en-US" dirty="0"/>
              <a:t> </a:t>
            </a:r>
            <a:r>
              <a:rPr lang="en-US" dirty="0" err="1"/>
              <a:t>bir</a:t>
            </a:r>
            <a:r>
              <a:rPr lang="en-US" dirty="0"/>
              <a:t> </a:t>
            </a:r>
            <a:r>
              <a:rPr lang="en-US" dirty="0" smtClean="0"/>
              <a:t>İslam</a:t>
            </a:r>
            <a:r>
              <a:rPr lang="tr-TR" dirty="0"/>
              <a:t>î</a:t>
            </a:r>
            <a:r>
              <a:rPr lang="en-US" dirty="0" smtClean="0"/>
              <a:t> </a:t>
            </a:r>
            <a:r>
              <a:rPr lang="en-US" dirty="0" err="1"/>
              <a:t>yaşamı</a:t>
            </a:r>
            <a:r>
              <a:rPr lang="en-US" dirty="0"/>
              <a:t> </a:t>
            </a:r>
            <a:r>
              <a:rPr lang="en-US" dirty="0" err="1"/>
              <a:t>tercih</a:t>
            </a:r>
            <a:r>
              <a:rPr lang="en-US" dirty="0"/>
              <a:t> </a:t>
            </a:r>
            <a:r>
              <a:rPr lang="en-US" dirty="0" err="1"/>
              <a:t>eden</a:t>
            </a:r>
            <a:r>
              <a:rPr lang="en-US" dirty="0"/>
              <a:t> </a:t>
            </a:r>
            <a:r>
              <a:rPr lang="en-US" dirty="0" err="1"/>
              <a:t>kimselerin</a:t>
            </a:r>
            <a:r>
              <a:rPr lang="en-US" dirty="0"/>
              <a:t> </a:t>
            </a:r>
            <a:r>
              <a:rPr lang="en-US" dirty="0" err="1"/>
              <a:t>hal</a:t>
            </a:r>
            <a:r>
              <a:rPr lang="en-US" dirty="0"/>
              <a:t> </a:t>
            </a:r>
            <a:r>
              <a:rPr lang="en-US" dirty="0" err="1"/>
              <a:t>ehli</a:t>
            </a:r>
            <a:r>
              <a:rPr lang="en-US" dirty="0"/>
              <a:t> </a:t>
            </a:r>
            <a:r>
              <a:rPr lang="en-US" dirty="0" err="1"/>
              <a:t>denilen</a:t>
            </a:r>
            <a:r>
              <a:rPr lang="en-US" dirty="0"/>
              <a:t> </a:t>
            </a:r>
            <a:r>
              <a:rPr lang="en-US" dirty="0" err="1"/>
              <a:t>bu</a:t>
            </a:r>
            <a:r>
              <a:rPr lang="en-US" dirty="0"/>
              <a:t> </a:t>
            </a:r>
            <a:r>
              <a:rPr lang="en-US" dirty="0" err="1"/>
              <a:t>insanlardan</a:t>
            </a:r>
            <a:r>
              <a:rPr lang="en-US" dirty="0"/>
              <a:t> </a:t>
            </a:r>
            <a:r>
              <a:rPr lang="en-US" b="1" dirty="0" err="1" smtClean="0"/>
              <a:t>fe</a:t>
            </a:r>
            <a:r>
              <a:rPr lang="tr-TR" b="1" dirty="0" err="1" smtClean="0"/>
              <a:t>tva</a:t>
            </a:r>
            <a:r>
              <a:rPr lang="en-US" b="1" dirty="0" smtClean="0"/>
              <a:t> </a:t>
            </a:r>
            <a:r>
              <a:rPr lang="en-US" b="1" dirty="0" err="1"/>
              <a:t>istemeleri</a:t>
            </a:r>
            <a:r>
              <a:rPr lang="en-US" b="1" dirty="0"/>
              <a:t> </a:t>
            </a:r>
            <a:r>
              <a:rPr lang="en-US" b="1" dirty="0" err="1"/>
              <a:t>uygun</a:t>
            </a:r>
            <a:r>
              <a:rPr lang="en-US" b="1" dirty="0"/>
              <a:t> </a:t>
            </a:r>
            <a:r>
              <a:rPr lang="en-US" b="1" dirty="0" err="1"/>
              <a:t>olmadığı</a:t>
            </a:r>
            <a:r>
              <a:rPr lang="en-US" b="1" dirty="0"/>
              <a:t> </a:t>
            </a:r>
            <a:r>
              <a:rPr lang="en-US" b="1" dirty="0" err="1"/>
              <a:t>gibi</a:t>
            </a:r>
            <a:r>
              <a:rPr lang="en-US" b="1" dirty="0"/>
              <a:t> </a:t>
            </a:r>
            <a:r>
              <a:rPr lang="en-US" dirty="0" err="1"/>
              <a:t>bu</a:t>
            </a:r>
            <a:r>
              <a:rPr lang="en-US" dirty="0"/>
              <a:t> </a:t>
            </a:r>
            <a:r>
              <a:rPr lang="en-US" dirty="0" err="1"/>
              <a:t>gibi</a:t>
            </a:r>
            <a:r>
              <a:rPr lang="en-US" dirty="0"/>
              <a:t> </a:t>
            </a:r>
            <a:r>
              <a:rPr lang="en-US" dirty="0" err="1"/>
              <a:t>insanların</a:t>
            </a:r>
            <a:r>
              <a:rPr lang="en-US" dirty="0"/>
              <a:t> da </a:t>
            </a:r>
            <a:r>
              <a:rPr lang="en-US" dirty="0" err="1"/>
              <a:t>bu</a:t>
            </a:r>
            <a:r>
              <a:rPr lang="en-US" dirty="0"/>
              <a:t> </a:t>
            </a:r>
            <a:r>
              <a:rPr lang="en-US" dirty="0" err="1"/>
              <a:t>durumun</a:t>
            </a:r>
            <a:r>
              <a:rPr lang="en-US" dirty="0"/>
              <a:t> </a:t>
            </a:r>
            <a:r>
              <a:rPr lang="en-US" dirty="0" err="1"/>
              <a:t>farkında</a:t>
            </a:r>
            <a:r>
              <a:rPr lang="en-US" dirty="0"/>
              <a:t> </a:t>
            </a:r>
            <a:r>
              <a:rPr lang="en-US" dirty="0" err="1"/>
              <a:t>olarak</a:t>
            </a:r>
            <a:r>
              <a:rPr lang="en-US" dirty="0"/>
              <a:t> </a:t>
            </a:r>
            <a:r>
              <a:rPr lang="en-US" dirty="0" err="1"/>
              <a:t>kendileri</a:t>
            </a:r>
            <a:r>
              <a:rPr lang="en-US" dirty="0"/>
              <a:t> </a:t>
            </a:r>
            <a:r>
              <a:rPr lang="en-US" dirty="0" err="1"/>
              <a:t>gibi</a:t>
            </a:r>
            <a:r>
              <a:rPr lang="en-US" dirty="0"/>
              <a:t> </a:t>
            </a:r>
            <a:r>
              <a:rPr lang="en-US" dirty="0" err="1"/>
              <a:t>zorluklara</a:t>
            </a:r>
            <a:r>
              <a:rPr lang="en-US" dirty="0"/>
              <a:t> </a:t>
            </a:r>
            <a:r>
              <a:rPr lang="en-US" dirty="0" err="1"/>
              <a:t>tahammül</a:t>
            </a:r>
            <a:r>
              <a:rPr lang="en-US" dirty="0"/>
              <a:t> </a:t>
            </a:r>
            <a:r>
              <a:rPr lang="en-US" dirty="0" err="1"/>
              <a:t>edemeyecek</a:t>
            </a:r>
            <a:r>
              <a:rPr lang="en-US" dirty="0"/>
              <a:t> </a:t>
            </a:r>
            <a:r>
              <a:rPr lang="en-US" dirty="0" err="1"/>
              <a:t>kimseleri</a:t>
            </a:r>
            <a:r>
              <a:rPr lang="en-US" dirty="0"/>
              <a:t> </a:t>
            </a:r>
            <a:r>
              <a:rPr lang="en-US" b="1" dirty="0" err="1"/>
              <a:t>fetvalarıyla</a:t>
            </a:r>
            <a:r>
              <a:rPr lang="en-US" b="1" dirty="0"/>
              <a:t> </a:t>
            </a:r>
            <a:r>
              <a:rPr lang="en-US" b="1" dirty="0" err="1"/>
              <a:t>zorluklara</a:t>
            </a:r>
            <a:r>
              <a:rPr lang="en-US" b="1" dirty="0"/>
              <a:t> </a:t>
            </a:r>
            <a:r>
              <a:rPr lang="en-US" b="1" dirty="0" err="1"/>
              <a:t>yönlendirmeleri</a:t>
            </a:r>
            <a:r>
              <a:rPr lang="en-US" b="1" dirty="0"/>
              <a:t> </a:t>
            </a:r>
            <a:r>
              <a:rPr lang="en-US" dirty="0" err="1"/>
              <a:t>uygun</a:t>
            </a:r>
            <a:r>
              <a:rPr lang="en-US" dirty="0"/>
              <a:t> </a:t>
            </a:r>
            <a:r>
              <a:rPr lang="en-US" dirty="0" err="1"/>
              <a:t>değildir</a:t>
            </a:r>
            <a:r>
              <a:rPr lang="en-US" dirty="0"/>
              <a:t>. </a:t>
            </a:r>
            <a:r>
              <a:rPr lang="en-US" b="1" dirty="0"/>
              <a:t>Bu </a:t>
            </a:r>
            <a:r>
              <a:rPr lang="en-US" b="1" dirty="0" err="1"/>
              <a:t>fark</a:t>
            </a:r>
            <a:r>
              <a:rPr lang="en-US" b="1" dirty="0"/>
              <a:t> </a:t>
            </a:r>
            <a:r>
              <a:rPr lang="en-US" b="1" dirty="0" smtClean="0"/>
              <a:t>Hz</a:t>
            </a:r>
            <a:r>
              <a:rPr lang="tr-TR" b="1" dirty="0" smtClean="0"/>
              <a:t>.</a:t>
            </a:r>
            <a:r>
              <a:rPr lang="en-US" b="1" dirty="0" smtClean="0"/>
              <a:t> </a:t>
            </a:r>
            <a:r>
              <a:rPr lang="en-US" b="1" dirty="0" err="1"/>
              <a:t>Peygamberin</a:t>
            </a:r>
            <a:r>
              <a:rPr lang="en-US" b="1" dirty="0"/>
              <a:t> </a:t>
            </a:r>
            <a:r>
              <a:rPr lang="en-US" b="1" dirty="0" err="1"/>
              <a:t>hayatında</a:t>
            </a:r>
            <a:r>
              <a:rPr lang="en-US" b="1" dirty="0"/>
              <a:t> da </a:t>
            </a:r>
            <a:r>
              <a:rPr lang="en-US" b="1" dirty="0" err="1"/>
              <a:t>görülmektedir</a:t>
            </a:r>
            <a:r>
              <a:rPr lang="en-US" b="1" dirty="0"/>
              <a:t>. </a:t>
            </a:r>
            <a:r>
              <a:rPr lang="en-US" b="1" dirty="0" err="1"/>
              <a:t>Malının</a:t>
            </a:r>
            <a:r>
              <a:rPr lang="en-US" b="1" dirty="0"/>
              <a:t> </a:t>
            </a:r>
            <a:r>
              <a:rPr lang="en-US" b="1" dirty="0" err="1"/>
              <a:t>tümünü</a:t>
            </a:r>
            <a:r>
              <a:rPr lang="en-US" b="1" dirty="0"/>
              <a:t> </a:t>
            </a:r>
            <a:r>
              <a:rPr lang="en-US" dirty="0" err="1"/>
              <a:t>bağışlamak</a:t>
            </a:r>
            <a:r>
              <a:rPr lang="en-US" dirty="0"/>
              <a:t> </a:t>
            </a:r>
            <a:r>
              <a:rPr lang="en-US" dirty="0" err="1"/>
              <a:t>isteyen</a:t>
            </a:r>
            <a:r>
              <a:rPr lang="en-US" dirty="0"/>
              <a:t> </a:t>
            </a:r>
            <a:r>
              <a:rPr lang="en-US" dirty="0" err="1"/>
              <a:t>bir</a:t>
            </a:r>
            <a:r>
              <a:rPr lang="en-US" dirty="0"/>
              <a:t> </a:t>
            </a:r>
            <a:r>
              <a:rPr lang="en-US" dirty="0" err="1"/>
              <a:t>sahabiye</a:t>
            </a:r>
            <a:r>
              <a:rPr lang="en-US" dirty="0"/>
              <a:t> bunu1</a:t>
            </a:r>
            <a:r>
              <a:rPr lang="en-US" b="1" dirty="0"/>
              <a:t>/3 (</a:t>
            </a:r>
            <a:r>
              <a:rPr lang="en-US" b="1" dirty="0" err="1"/>
              <a:t>üçte</a:t>
            </a:r>
            <a:r>
              <a:rPr lang="en-US" b="1" dirty="0"/>
              <a:t> </a:t>
            </a:r>
            <a:r>
              <a:rPr lang="en-US" b="1" dirty="0" err="1"/>
              <a:t>bir</a:t>
            </a:r>
            <a:r>
              <a:rPr lang="en-US" b="1" dirty="0"/>
              <a:t>) le </a:t>
            </a:r>
            <a:r>
              <a:rPr lang="en-US" dirty="0" err="1"/>
              <a:t>sınırlandırmasını</a:t>
            </a:r>
            <a:r>
              <a:rPr lang="en-US" dirty="0"/>
              <a:t> </a:t>
            </a:r>
            <a:r>
              <a:rPr lang="en-US" dirty="0" err="1"/>
              <a:t>söyler</a:t>
            </a:r>
            <a:r>
              <a:rPr lang="en-US" dirty="0"/>
              <a:t>. </a:t>
            </a:r>
            <a:r>
              <a:rPr lang="en-US" dirty="0" err="1"/>
              <a:t>Daha</a:t>
            </a:r>
            <a:r>
              <a:rPr lang="en-US" dirty="0"/>
              <a:t> </a:t>
            </a:r>
            <a:r>
              <a:rPr lang="en-US" dirty="0" err="1"/>
              <a:t>fazlasına</a:t>
            </a:r>
            <a:r>
              <a:rPr lang="en-US" dirty="0"/>
              <a:t> </a:t>
            </a:r>
            <a:r>
              <a:rPr lang="en-US" dirty="0" err="1"/>
              <a:t>izin</a:t>
            </a:r>
            <a:r>
              <a:rPr lang="en-US" dirty="0"/>
              <a:t> </a:t>
            </a:r>
            <a:r>
              <a:rPr lang="en-US" dirty="0" err="1"/>
              <a:t>vermez</a:t>
            </a:r>
            <a:r>
              <a:rPr lang="en-US" dirty="0"/>
              <a:t>. </a:t>
            </a:r>
            <a:r>
              <a:rPr lang="en-US" b="1" dirty="0" err="1"/>
              <a:t>Oysa</a:t>
            </a:r>
            <a:r>
              <a:rPr lang="en-US" b="1" dirty="0"/>
              <a:t> </a:t>
            </a:r>
            <a:r>
              <a:rPr lang="en-US" b="1" dirty="0" err="1"/>
              <a:t>malının</a:t>
            </a:r>
            <a:r>
              <a:rPr lang="en-US" b="1" dirty="0"/>
              <a:t> </a:t>
            </a:r>
            <a:r>
              <a:rPr lang="en-US" b="1" dirty="0" err="1"/>
              <a:t>tümünü</a:t>
            </a:r>
            <a:r>
              <a:rPr lang="en-US" b="1" dirty="0"/>
              <a:t> </a:t>
            </a:r>
            <a:r>
              <a:rPr lang="en-US" dirty="0"/>
              <a:t>Allah </a:t>
            </a:r>
            <a:r>
              <a:rPr lang="en-US" dirty="0" err="1"/>
              <a:t>yolunda</a:t>
            </a:r>
            <a:r>
              <a:rPr lang="en-US" dirty="0"/>
              <a:t> </a:t>
            </a:r>
            <a:r>
              <a:rPr lang="en-US" dirty="0" err="1"/>
              <a:t>bağışladığını</a:t>
            </a:r>
            <a:r>
              <a:rPr lang="en-US" dirty="0"/>
              <a:t> </a:t>
            </a:r>
            <a:r>
              <a:rPr lang="en-US" dirty="0" err="1"/>
              <a:t>söyleyen</a:t>
            </a:r>
            <a:r>
              <a:rPr lang="en-US" dirty="0"/>
              <a:t> </a:t>
            </a:r>
            <a:r>
              <a:rPr lang="en-US" b="1" dirty="0"/>
              <a:t>Hz </a:t>
            </a:r>
            <a:r>
              <a:rPr lang="en-US" b="1" dirty="0" err="1"/>
              <a:t>Ebu</a:t>
            </a:r>
            <a:r>
              <a:rPr lang="en-US" b="1" dirty="0"/>
              <a:t> </a:t>
            </a:r>
            <a:r>
              <a:rPr lang="en-US" b="1" dirty="0" err="1"/>
              <a:t>Bekir’e</a:t>
            </a:r>
            <a:r>
              <a:rPr lang="en-US" b="1" dirty="0"/>
              <a:t> </a:t>
            </a:r>
            <a:r>
              <a:rPr lang="en-US" dirty="0" err="1"/>
              <a:t>bu</a:t>
            </a:r>
            <a:r>
              <a:rPr lang="en-US" dirty="0"/>
              <a:t> </a:t>
            </a:r>
            <a:r>
              <a:rPr lang="en-US" dirty="0" err="1"/>
              <a:t>davranışından</a:t>
            </a:r>
            <a:r>
              <a:rPr lang="en-US" dirty="0"/>
              <a:t> </a:t>
            </a:r>
            <a:r>
              <a:rPr lang="en-US" dirty="0" err="1"/>
              <a:t>dolayı</a:t>
            </a:r>
            <a:r>
              <a:rPr lang="en-US" dirty="0"/>
              <a:t> </a:t>
            </a:r>
            <a:r>
              <a:rPr lang="en-US" dirty="0" err="1"/>
              <a:t>bir</a:t>
            </a:r>
            <a:r>
              <a:rPr lang="en-US" dirty="0"/>
              <a:t> </a:t>
            </a:r>
            <a:r>
              <a:rPr lang="en-US" dirty="0" err="1"/>
              <a:t>eleştiri</a:t>
            </a:r>
            <a:r>
              <a:rPr lang="en-US" dirty="0"/>
              <a:t> </a:t>
            </a:r>
            <a:r>
              <a:rPr lang="en-US" dirty="0" err="1"/>
              <a:t>getirmez</a:t>
            </a:r>
            <a:r>
              <a:rPr lang="en-US" dirty="0"/>
              <a:t>. </a:t>
            </a:r>
            <a:r>
              <a:rPr lang="en-US" b="1" dirty="0" err="1"/>
              <a:t>Buradan</a:t>
            </a:r>
            <a:r>
              <a:rPr lang="en-US" b="1" dirty="0"/>
              <a:t> </a:t>
            </a:r>
            <a:r>
              <a:rPr lang="en-US" b="1" dirty="0" err="1"/>
              <a:t>anlaşılan</a:t>
            </a:r>
            <a:r>
              <a:rPr lang="en-US" b="1" dirty="0"/>
              <a:t> </a:t>
            </a:r>
            <a:r>
              <a:rPr lang="en-US" b="1" dirty="0" err="1"/>
              <a:t>şudur</a:t>
            </a:r>
            <a:r>
              <a:rPr lang="en-US" b="1" dirty="0"/>
              <a:t>: </a:t>
            </a:r>
            <a:r>
              <a:rPr lang="en-US" dirty="0" err="1"/>
              <a:t>Sıradan</a:t>
            </a:r>
            <a:r>
              <a:rPr lang="en-US" dirty="0"/>
              <a:t> </a:t>
            </a:r>
            <a:r>
              <a:rPr lang="en-US" dirty="0" err="1"/>
              <a:t>bir</a:t>
            </a:r>
            <a:r>
              <a:rPr lang="en-US" dirty="0"/>
              <a:t> </a:t>
            </a:r>
            <a:r>
              <a:rPr lang="en-US" dirty="0" err="1"/>
              <a:t>Müslüman</a:t>
            </a:r>
            <a:r>
              <a:rPr lang="en-US" dirty="0"/>
              <a:t> </a:t>
            </a:r>
            <a:r>
              <a:rPr lang="en-US" dirty="0" err="1"/>
              <a:t>malının</a:t>
            </a:r>
            <a:r>
              <a:rPr lang="en-US" dirty="0"/>
              <a:t> </a:t>
            </a:r>
            <a:r>
              <a:rPr lang="en-US" dirty="0" err="1"/>
              <a:t>büyük</a:t>
            </a:r>
            <a:r>
              <a:rPr lang="en-US" dirty="0"/>
              <a:t> </a:t>
            </a:r>
            <a:r>
              <a:rPr lang="en-US" dirty="0" err="1"/>
              <a:t>kısmını</a:t>
            </a:r>
            <a:r>
              <a:rPr lang="en-US" dirty="0"/>
              <a:t> </a:t>
            </a:r>
            <a:r>
              <a:rPr lang="en-US" dirty="0" err="1"/>
              <a:t>sadaka</a:t>
            </a:r>
            <a:r>
              <a:rPr lang="en-US" dirty="0"/>
              <a:t> </a:t>
            </a:r>
            <a:r>
              <a:rPr lang="en-US" dirty="0" err="1"/>
              <a:t>olarak</a:t>
            </a:r>
            <a:r>
              <a:rPr lang="en-US" dirty="0"/>
              <a:t> </a:t>
            </a:r>
            <a:r>
              <a:rPr lang="en-US" dirty="0" err="1"/>
              <a:t>dağıttıktan</a:t>
            </a:r>
            <a:r>
              <a:rPr lang="en-US" dirty="0"/>
              <a:t> </a:t>
            </a:r>
            <a:r>
              <a:rPr lang="en-US" dirty="0" err="1"/>
              <a:t>sonra</a:t>
            </a:r>
            <a:r>
              <a:rPr lang="en-US" dirty="0"/>
              <a:t> </a:t>
            </a:r>
            <a:r>
              <a:rPr lang="en-US" dirty="0" err="1"/>
              <a:t>kendisinin</a:t>
            </a:r>
            <a:r>
              <a:rPr lang="en-US" dirty="0"/>
              <a:t> </a:t>
            </a:r>
            <a:r>
              <a:rPr lang="en-US" dirty="0" err="1"/>
              <a:t>sıkıntıya</a:t>
            </a:r>
            <a:r>
              <a:rPr lang="en-US" dirty="0"/>
              <a:t> </a:t>
            </a:r>
            <a:r>
              <a:rPr lang="en-US" dirty="0" err="1"/>
              <a:t>düşmesi</a:t>
            </a:r>
            <a:r>
              <a:rPr lang="en-US" dirty="0"/>
              <a:t> </a:t>
            </a:r>
            <a:r>
              <a:rPr lang="en-US" b="1" dirty="0" err="1"/>
              <a:t>onda</a:t>
            </a:r>
            <a:r>
              <a:rPr lang="en-US" b="1" dirty="0"/>
              <a:t> </a:t>
            </a:r>
            <a:r>
              <a:rPr lang="en-US" b="1" dirty="0" err="1"/>
              <a:t>bir</a:t>
            </a:r>
            <a:r>
              <a:rPr lang="en-US" b="1" dirty="0"/>
              <a:t> </a:t>
            </a:r>
            <a:r>
              <a:rPr lang="en-US" b="1" dirty="0" err="1"/>
              <a:t>pişmanlık</a:t>
            </a:r>
            <a:r>
              <a:rPr lang="en-US" b="1" dirty="0"/>
              <a:t> </a:t>
            </a:r>
            <a:r>
              <a:rPr lang="en-US" b="1" dirty="0" err="1"/>
              <a:t>oluşturabilir</a:t>
            </a:r>
            <a:r>
              <a:rPr lang="en-US" b="1" dirty="0"/>
              <a:t> </a:t>
            </a:r>
            <a:r>
              <a:rPr lang="en-US" dirty="0" err="1"/>
              <a:t>hatta</a:t>
            </a:r>
            <a:r>
              <a:rPr lang="en-US" dirty="0"/>
              <a:t> </a:t>
            </a:r>
            <a:r>
              <a:rPr lang="en-US" dirty="0" err="1"/>
              <a:t>bu</a:t>
            </a:r>
            <a:r>
              <a:rPr lang="en-US" dirty="0"/>
              <a:t> </a:t>
            </a:r>
            <a:r>
              <a:rPr lang="en-US" dirty="0" err="1"/>
              <a:t>pişmanlığını</a:t>
            </a:r>
            <a:r>
              <a:rPr lang="en-US" dirty="0"/>
              <a:t> </a:t>
            </a:r>
            <a:r>
              <a:rPr lang="en-US" dirty="0" err="1"/>
              <a:t>açıklayarak</a:t>
            </a:r>
            <a:r>
              <a:rPr lang="en-US" dirty="0"/>
              <a:t> </a:t>
            </a:r>
            <a:r>
              <a:rPr lang="en-US" dirty="0" err="1"/>
              <a:t>yaptığı</a:t>
            </a:r>
            <a:r>
              <a:rPr lang="en-US" dirty="0"/>
              <a:t> </a:t>
            </a:r>
            <a:r>
              <a:rPr lang="en-US" dirty="0" err="1"/>
              <a:t>sadakanın</a:t>
            </a:r>
            <a:r>
              <a:rPr lang="en-US" dirty="0"/>
              <a:t> </a:t>
            </a:r>
            <a:r>
              <a:rPr lang="en-US" dirty="0" err="1"/>
              <a:t>sevabının</a:t>
            </a:r>
            <a:r>
              <a:rPr lang="en-US" dirty="0"/>
              <a:t> </a:t>
            </a:r>
            <a:r>
              <a:rPr lang="en-US" dirty="0" err="1"/>
              <a:t>gitmesine</a:t>
            </a:r>
            <a:r>
              <a:rPr lang="en-US" dirty="0"/>
              <a:t> de </a:t>
            </a:r>
            <a:r>
              <a:rPr lang="en-US" dirty="0" err="1"/>
              <a:t>sebep</a:t>
            </a:r>
            <a:r>
              <a:rPr lang="en-US" dirty="0"/>
              <a:t> </a:t>
            </a:r>
            <a:r>
              <a:rPr lang="en-US" dirty="0" err="1"/>
              <a:t>olabilir</a:t>
            </a:r>
            <a:r>
              <a:rPr lang="en-US" dirty="0"/>
              <a:t>. </a:t>
            </a:r>
            <a:r>
              <a:rPr lang="en-US" b="1" dirty="0" err="1"/>
              <a:t>Oysa</a:t>
            </a:r>
            <a:r>
              <a:rPr lang="en-US" b="1" dirty="0"/>
              <a:t> </a:t>
            </a:r>
            <a:r>
              <a:rPr lang="en-US" b="1" dirty="0" err="1"/>
              <a:t>Ebu</a:t>
            </a:r>
            <a:r>
              <a:rPr lang="en-US" b="1" dirty="0"/>
              <a:t> </a:t>
            </a:r>
            <a:r>
              <a:rPr lang="en-US" b="1" dirty="0" err="1"/>
              <a:t>Bekir</a:t>
            </a:r>
            <a:r>
              <a:rPr lang="en-US" b="1" dirty="0"/>
              <a:t> </a:t>
            </a:r>
            <a:r>
              <a:rPr lang="en-US" b="1" dirty="0" err="1"/>
              <a:t>gibi</a:t>
            </a:r>
            <a:r>
              <a:rPr lang="en-US" b="1" dirty="0"/>
              <a:t> </a:t>
            </a:r>
            <a:r>
              <a:rPr lang="en-US" b="1" dirty="0" err="1"/>
              <a:t>seçkin</a:t>
            </a:r>
            <a:r>
              <a:rPr lang="en-US" b="1" dirty="0"/>
              <a:t> </a:t>
            </a:r>
            <a:r>
              <a:rPr lang="en-US" b="1" dirty="0" err="1"/>
              <a:t>sahabilerin</a:t>
            </a:r>
            <a:r>
              <a:rPr lang="en-US" b="1" dirty="0"/>
              <a:t> </a:t>
            </a:r>
            <a:r>
              <a:rPr lang="en-US" dirty="0" err="1"/>
              <a:t>böyle</a:t>
            </a:r>
            <a:r>
              <a:rPr lang="en-US" dirty="0"/>
              <a:t> </a:t>
            </a:r>
            <a:r>
              <a:rPr lang="en-US" dirty="0" err="1"/>
              <a:t>bir</a:t>
            </a:r>
            <a:r>
              <a:rPr lang="en-US" dirty="0"/>
              <a:t> </a:t>
            </a:r>
            <a:r>
              <a:rPr lang="en-US" dirty="0" err="1"/>
              <a:t>duruma</a:t>
            </a:r>
            <a:r>
              <a:rPr lang="en-US" dirty="0"/>
              <a:t> </a:t>
            </a:r>
            <a:r>
              <a:rPr lang="en-US" dirty="0" err="1"/>
              <a:t>düşmeleri</a:t>
            </a:r>
            <a:r>
              <a:rPr lang="en-US" dirty="0"/>
              <a:t> </a:t>
            </a:r>
            <a:r>
              <a:rPr lang="en-US" dirty="0" err="1"/>
              <a:t>beklenmediği</a:t>
            </a:r>
            <a:r>
              <a:rPr lang="en-US" dirty="0"/>
              <a:t> </a:t>
            </a:r>
            <a:r>
              <a:rPr lang="en-US" dirty="0" err="1"/>
              <a:t>için</a:t>
            </a:r>
            <a:r>
              <a:rPr lang="en-US" dirty="0"/>
              <a:t> Hz </a:t>
            </a:r>
            <a:r>
              <a:rPr lang="en-US" dirty="0" err="1"/>
              <a:t>Peygamber</a:t>
            </a:r>
            <a:r>
              <a:rPr lang="en-US" dirty="0"/>
              <a:t> </a:t>
            </a:r>
            <a:r>
              <a:rPr lang="en-US" dirty="0" err="1"/>
              <a:t>tarafından</a:t>
            </a:r>
            <a:r>
              <a:rPr lang="en-US" dirty="0"/>
              <a:t> </a:t>
            </a:r>
            <a:r>
              <a:rPr lang="en-US" b="1" dirty="0" err="1"/>
              <a:t>bu</a:t>
            </a:r>
            <a:r>
              <a:rPr lang="en-US" b="1" dirty="0"/>
              <a:t> </a:t>
            </a:r>
            <a:r>
              <a:rPr lang="en-US" b="1" dirty="0" err="1"/>
              <a:t>infaklarına</a:t>
            </a:r>
            <a:r>
              <a:rPr lang="en-US" b="1" dirty="0"/>
              <a:t> </a:t>
            </a:r>
            <a:r>
              <a:rPr lang="en-US" b="1" dirty="0" err="1"/>
              <a:t>izin</a:t>
            </a:r>
            <a:r>
              <a:rPr lang="en-US" b="1" dirty="0"/>
              <a:t> </a:t>
            </a:r>
            <a:r>
              <a:rPr lang="en-US" b="1" dirty="0" err="1"/>
              <a:t>verilmiştir</a:t>
            </a:r>
            <a:r>
              <a:rPr lang="en-US" b="1" dirty="0"/>
              <a:t>. </a:t>
            </a:r>
            <a:r>
              <a:rPr lang="en-US" dirty="0" err="1"/>
              <a:t>Diğer</a:t>
            </a:r>
            <a:r>
              <a:rPr lang="en-US" dirty="0"/>
              <a:t> </a:t>
            </a:r>
            <a:r>
              <a:rPr lang="en-US" dirty="0" err="1"/>
              <a:t>sahabiler</a:t>
            </a:r>
            <a:r>
              <a:rPr lang="en-US" dirty="0"/>
              <a:t> </a:t>
            </a:r>
            <a:r>
              <a:rPr lang="en-US" dirty="0" err="1"/>
              <a:t>bu</a:t>
            </a:r>
            <a:r>
              <a:rPr lang="en-US" dirty="0"/>
              <a:t> </a:t>
            </a:r>
            <a:r>
              <a:rPr lang="en-US" dirty="0" err="1"/>
              <a:t>durumu</a:t>
            </a:r>
            <a:r>
              <a:rPr lang="en-US" dirty="0"/>
              <a:t> </a:t>
            </a:r>
            <a:r>
              <a:rPr lang="en-US" dirty="0" err="1"/>
              <a:t>anladıkları</a:t>
            </a:r>
            <a:r>
              <a:rPr lang="en-US" dirty="0"/>
              <a:t> </a:t>
            </a:r>
            <a:r>
              <a:rPr lang="en-US" dirty="0" err="1"/>
              <a:t>için</a:t>
            </a:r>
            <a:r>
              <a:rPr lang="en-US" dirty="0"/>
              <a:t> </a:t>
            </a:r>
            <a:r>
              <a:rPr lang="en-US" dirty="0" err="1"/>
              <a:t>kendilerine</a:t>
            </a:r>
            <a:r>
              <a:rPr lang="en-US" dirty="0"/>
              <a:t> </a:t>
            </a:r>
            <a:r>
              <a:rPr lang="en-US" dirty="0" err="1"/>
              <a:t>verilmeyen</a:t>
            </a:r>
            <a:r>
              <a:rPr lang="en-US" dirty="0"/>
              <a:t> </a:t>
            </a:r>
            <a:r>
              <a:rPr lang="en-US" b="1" dirty="0" err="1"/>
              <a:t>iznin</a:t>
            </a:r>
            <a:r>
              <a:rPr lang="en-US" b="1" dirty="0"/>
              <a:t> </a:t>
            </a:r>
            <a:r>
              <a:rPr lang="en-US" b="1" dirty="0" err="1"/>
              <a:t>neden</a:t>
            </a:r>
            <a:r>
              <a:rPr lang="en-US" b="1" dirty="0"/>
              <a:t> </a:t>
            </a:r>
            <a:r>
              <a:rPr lang="en-US" b="1" dirty="0" err="1"/>
              <a:t>Ebu</a:t>
            </a:r>
            <a:r>
              <a:rPr lang="en-US" b="1" dirty="0"/>
              <a:t> </a:t>
            </a:r>
            <a:r>
              <a:rPr lang="en-US" b="1" dirty="0" err="1"/>
              <a:t>Bekir’e</a:t>
            </a:r>
            <a:r>
              <a:rPr lang="en-US" b="1" dirty="0"/>
              <a:t> </a:t>
            </a:r>
            <a:r>
              <a:rPr lang="en-US" b="1" dirty="0" err="1"/>
              <a:t>verildiğini</a:t>
            </a:r>
            <a:r>
              <a:rPr lang="en-US" b="1" dirty="0"/>
              <a:t> </a:t>
            </a:r>
            <a:r>
              <a:rPr lang="en-US" b="1" dirty="0" err="1"/>
              <a:t>sorma</a:t>
            </a:r>
            <a:r>
              <a:rPr lang="en-US" b="1" dirty="0"/>
              <a:t> </a:t>
            </a:r>
            <a:r>
              <a:rPr lang="en-US" b="1" dirty="0" err="1"/>
              <a:t>gereği</a:t>
            </a:r>
            <a:r>
              <a:rPr lang="en-US" dirty="0"/>
              <a:t> </a:t>
            </a:r>
            <a:r>
              <a:rPr lang="en-US" dirty="0" err="1"/>
              <a:t>dahi</a:t>
            </a:r>
            <a:r>
              <a:rPr lang="en-US" dirty="0"/>
              <a:t> </a:t>
            </a:r>
            <a:r>
              <a:rPr lang="en-US" dirty="0" err="1"/>
              <a:t>duymamışladır</a:t>
            </a:r>
            <a:r>
              <a:rPr lang="en-US" dirty="0"/>
              <a:t>. </a:t>
            </a:r>
            <a:endParaRPr lang="tr-TR" dirty="0" smtClean="0"/>
          </a:p>
          <a:p>
            <a:pPr algn="just"/>
            <a:r>
              <a:rPr lang="en-US" dirty="0"/>
              <a:t>Bu </a:t>
            </a:r>
            <a:r>
              <a:rPr lang="en-US" dirty="0" err="1"/>
              <a:t>durumda</a:t>
            </a:r>
            <a:r>
              <a:rPr lang="en-US" dirty="0"/>
              <a:t>, </a:t>
            </a:r>
            <a:r>
              <a:rPr lang="en-US" dirty="0" err="1"/>
              <a:t>mademki</a:t>
            </a:r>
            <a:r>
              <a:rPr lang="en-US" dirty="0"/>
              <a:t> </a:t>
            </a:r>
            <a:r>
              <a:rPr lang="en-US" dirty="0" err="1"/>
              <a:t>erbabı</a:t>
            </a:r>
            <a:r>
              <a:rPr lang="en-US" dirty="0"/>
              <a:t> </a:t>
            </a:r>
            <a:r>
              <a:rPr lang="en-US" dirty="0" err="1"/>
              <a:t>hâlden</a:t>
            </a:r>
            <a:r>
              <a:rPr lang="en-US" dirty="0"/>
              <a:t> </a:t>
            </a:r>
            <a:r>
              <a:rPr lang="en-US" dirty="0" err="1"/>
              <a:t>olan</a:t>
            </a:r>
            <a:r>
              <a:rPr lang="en-US" dirty="0"/>
              <a:t> </a:t>
            </a:r>
            <a:r>
              <a:rPr lang="en-US" dirty="0" err="1"/>
              <a:t>kimselere</a:t>
            </a:r>
            <a:r>
              <a:rPr lang="en-US" dirty="0"/>
              <a:t> </a:t>
            </a:r>
            <a:r>
              <a:rPr lang="en-US" dirty="0" err="1"/>
              <a:t>uymak</a:t>
            </a:r>
            <a:r>
              <a:rPr lang="en-US" dirty="0"/>
              <a:t>, </a:t>
            </a:r>
            <a:r>
              <a:rPr lang="en-US" dirty="0" err="1"/>
              <a:t>böyle</a:t>
            </a:r>
            <a:r>
              <a:rPr lang="en-US" dirty="0"/>
              <a:t> </a:t>
            </a:r>
            <a:r>
              <a:rPr lang="en-US" dirty="0" err="1"/>
              <a:t>bir</a:t>
            </a:r>
            <a:r>
              <a:rPr lang="en-US" dirty="0"/>
              <a:t> </a:t>
            </a:r>
            <a:r>
              <a:rPr lang="en-US" dirty="0" err="1"/>
              <a:t>sonuca</a:t>
            </a:r>
            <a:r>
              <a:rPr lang="en-US" dirty="0"/>
              <a:t> </a:t>
            </a:r>
            <a:r>
              <a:rPr lang="en-US" dirty="0" err="1"/>
              <a:t>götürecektir</a:t>
            </a:r>
            <a:r>
              <a:rPr lang="en-US" dirty="0"/>
              <a:t>, </a:t>
            </a:r>
            <a:r>
              <a:rPr lang="en-US" b="1" dirty="0" err="1"/>
              <a:t>öyleyse</a:t>
            </a:r>
            <a:r>
              <a:rPr lang="en-US" b="1" dirty="0"/>
              <a:t> </a:t>
            </a:r>
            <a:r>
              <a:rPr lang="en-US" b="1" dirty="0" err="1"/>
              <a:t>onların</a:t>
            </a:r>
            <a:r>
              <a:rPr lang="en-US" b="1" dirty="0"/>
              <a:t> </a:t>
            </a:r>
            <a:r>
              <a:rPr lang="en-US" b="1" dirty="0" err="1"/>
              <a:t>fetva</a:t>
            </a:r>
            <a:r>
              <a:rPr lang="en-US" b="1" dirty="0"/>
              <a:t> </a:t>
            </a:r>
            <a:r>
              <a:rPr lang="en-US" b="1" dirty="0" err="1"/>
              <a:t>makamını</a:t>
            </a:r>
            <a:r>
              <a:rPr lang="en-US" b="1" dirty="0"/>
              <a:t> </a:t>
            </a:r>
            <a:r>
              <a:rPr lang="en-US" b="1" dirty="0" err="1"/>
              <a:t>işgal</a:t>
            </a:r>
            <a:r>
              <a:rPr lang="en-US" b="1" dirty="0"/>
              <a:t> </a:t>
            </a:r>
            <a:r>
              <a:rPr lang="en-US" b="1" dirty="0" err="1"/>
              <a:t>etmeleri</a:t>
            </a:r>
            <a:r>
              <a:rPr lang="en-US" b="1" dirty="0"/>
              <a:t> </a:t>
            </a:r>
            <a:r>
              <a:rPr lang="en-US" b="1" dirty="0" err="1"/>
              <a:t>uygun</a:t>
            </a:r>
            <a:r>
              <a:rPr lang="en-US" b="1" dirty="0"/>
              <a:t> </a:t>
            </a:r>
            <a:r>
              <a:rPr lang="en-US" b="1" dirty="0" err="1"/>
              <a:t>değildir</a:t>
            </a:r>
            <a:r>
              <a:rPr lang="en-US" b="1" dirty="0"/>
              <a:t>. </a:t>
            </a:r>
            <a:r>
              <a:rPr lang="en-US" dirty="0" err="1"/>
              <a:t>Aynı</a:t>
            </a:r>
            <a:r>
              <a:rPr lang="en-US" dirty="0"/>
              <a:t> </a:t>
            </a:r>
            <a:r>
              <a:rPr lang="en-US" dirty="0" err="1"/>
              <a:t>şeklide</a:t>
            </a:r>
            <a:r>
              <a:rPr lang="en-US" dirty="0"/>
              <a:t> </a:t>
            </a:r>
            <a:r>
              <a:rPr lang="en-US" dirty="0" err="1"/>
              <a:t>diğer</a:t>
            </a:r>
            <a:r>
              <a:rPr lang="en-US" dirty="0"/>
              <a:t> </a:t>
            </a:r>
            <a:r>
              <a:rPr lang="en-US" dirty="0" err="1"/>
              <a:t>insanların</a:t>
            </a:r>
            <a:r>
              <a:rPr lang="en-US" dirty="0"/>
              <a:t> da </a:t>
            </a:r>
            <a:r>
              <a:rPr lang="en-US" dirty="0" err="1"/>
              <a:t>onları</a:t>
            </a:r>
            <a:r>
              <a:rPr lang="en-US" dirty="0"/>
              <a:t> </a:t>
            </a:r>
            <a:r>
              <a:rPr lang="en-US" dirty="0" err="1"/>
              <a:t>örnek</a:t>
            </a:r>
            <a:r>
              <a:rPr lang="en-US" dirty="0"/>
              <a:t> </a:t>
            </a:r>
            <a:r>
              <a:rPr lang="en-US" dirty="0" err="1"/>
              <a:t>edinmeleri</a:t>
            </a:r>
            <a:r>
              <a:rPr lang="en-US" dirty="0"/>
              <a:t> de </a:t>
            </a:r>
            <a:r>
              <a:rPr lang="en-US" dirty="0" err="1"/>
              <a:t>doğru</a:t>
            </a:r>
            <a:r>
              <a:rPr lang="en-US" dirty="0"/>
              <a:t> </a:t>
            </a:r>
            <a:r>
              <a:rPr lang="en-US" dirty="0" err="1"/>
              <a:t>değildir</a:t>
            </a:r>
            <a:r>
              <a:rPr lang="en-US" dirty="0"/>
              <a:t>. </a:t>
            </a:r>
            <a:r>
              <a:rPr lang="en-US" b="1" dirty="0" err="1"/>
              <a:t>Onları</a:t>
            </a:r>
            <a:r>
              <a:rPr lang="en-US" b="1" dirty="0"/>
              <a:t>, </a:t>
            </a:r>
            <a:r>
              <a:rPr lang="en-US" b="1" dirty="0" err="1"/>
              <a:t>ancak</a:t>
            </a:r>
            <a:r>
              <a:rPr lang="en-US" b="1" dirty="0"/>
              <a:t> </a:t>
            </a:r>
            <a:r>
              <a:rPr lang="en-US" b="1" dirty="0" err="1"/>
              <a:t>ve</a:t>
            </a:r>
            <a:r>
              <a:rPr lang="en-US" b="1" dirty="0"/>
              <a:t> </a:t>
            </a:r>
            <a:r>
              <a:rPr lang="en-US" b="1" dirty="0" err="1"/>
              <a:t>ancak</a:t>
            </a:r>
            <a:r>
              <a:rPr lang="en-US" b="1" dirty="0"/>
              <a:t> </a:t>
            </a:r>
            <a:r>
              <a:rPr lang="en-US" b="1" dirty="0" err="1"/>
              <a:t>kendileri</a:t>
            </a:r>
            <a:r>
              <a:rPr lang="en-US" b="1" dirty="0"/>
              <a:t> </a:t>
            </a:r>
            <a:r>
              <a:rPr lang="en-US" b="1" dirty="0" err="1"/>
              <a:t>gibi</a:t>
            </a:r>
            <a:r>
              <a:rPr lang="en-US" b="1" dirty="0"/>
              <a:t> </a:t>
            </a:r>
            <a:r>
              <a:rPr lang="en-US" b="1" dirty="0" err="1"/>
              <a:t>hal</a:t>
            </a:r>
            <a:r>
              <a:rPr lang="en-US" b="1" dirty="0"/>
              <a:t> </a:t>
            </a:r>
            <a:r>
              <a:rPr lang="en-US" b="1" dirty="0" err="1"/>
              <a:t>sahibi</a:t>
            </a:r>
            <a:r>
              <a:rPr lang="en-US" b="1" dirty="0"/>
              <a:t> </a:t>
            </a:r>
            <a:r>
              <a:rPr lang="en-US" b="1" dirty="0" err="1"/>
              <a:t>olan</a:t>
            </a:r>
            <a:r>
              <a:rPr lang="en-US" b="1" dirty="0"/>
              <a:t> </a:t>
            </a:r>
            <a:r>
              <a:rPr lang="en-US" b="1" dirty="0" err="1"/>
              <a:t>kimselerin</a:t>
            </a:r>
            <a:r>
              <a:rPr lang="en-US" b="1" dirty="0"/>
              <a:t> </a:t>
            </a:r>
            <a:r>
              <a:rPr lang="en-US" dirty="0" err="1"/>
              <a:t>örnek</a:t>
            </a:r>
            <a:r>
              <a:rPr lang="en-US" dirty="0"/>
              <a:t> </a:t>
            </a:r>
            <a:r>
              <a:rPr lang="en-US" dirty="0" err="1"/>
              <a:t>edinmesi</a:t>
            </a:r>
            <a:r>
              <a:rPr lang="en-US" dirty="0"/>
              <a:t> </a:t>
            </a:r>
            <a:r>
              <a:rPr lang="en-US" dirty="0" err="1"/>
              <a:t>doğru</a:t>
            </a:r>
            <a:r>
              <a:rPr lang="en-US" dirty="0"/>
              <a:t> </a:t>
            </a:r>
            <a:r>
              <a:rPr lang="en-US" dirty="0" err="1"/>
              <a:t>bir</a:t>
            </a:r>
            <a:r>
              <a:rPr lang="en-US" dirty="0"/>
              <a:t> </a:t>
            </a:r>
            <a:r>
              <a:rPr lang="en-US" dirty="0" err="1"/>
              <a:t>yaklaşım</a:t>
            </a:r>
            <a:r>
              <a:rPr lang="en-US" dirty="0"/>
              <a:t> </a:t>
            </a:r>
            <a:r>
              <a:rPr lang="en-US" dirty="0" err="1"/>
              <a:t>olacaktır</a:t>
            </a:r>
            <a:r>
              <a:rPr lang="en-US" dirty="0" smtClean="0"/>
              <a:t>.</a:t>
            </a:r>
            <a:endParaRPr lang="tr-TR" dirty="0" smtClean="0"/>
          </a:p>
        </p:txBody>
      </p:sp>
    </p:spTree>
    <p:extLst>
      <p:ext uri="{BB962C8B-B14F-4D97-AF65-F5344CB8AC3E}">
        <p14:creationId xmlns:p14="http://schemas.microsoft.com/office/powerpoint/2010/main" val="2506282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a:solidFill>
                  <a:srgbClr val="C00000"/>
                </a:solidFill>
              </a:rPr>
              <a:t>Şatıbî’nin</a:t>
            </a:r>
            <a:r>
              <a:rPr lang="tr-TR" b="1" u="sng" dirty="0">
                <a:solidFill>
                  <a:srgbClr val="C00000"/>
                </a:solidFill>
              </a:rPr>
              <a:t> Tasavvufa Yaklaşımı</a:t>
            </a:r>
          </a:p>
        </p:txBody>
      </p:sp>
      <p:sp>
        <p:nvSpPr>
          <p:cNvPr id="3" name="İçerik Yer Tutucusu 2"/>
          <p:cNvSpPr>
            <a:spLocks noGrp="1"/>
          </p:cNvSpPr>
          <p:nvPr>
            <p:ph idx="1"/>
          </p:nvPr>
        </p:nvSpPr>
        <p:spPr>
          <a:xfrm>
            <a:off x="465992" y="2259624"/>
            <a:ext cx="11254154" cy="4598376"/>
          </a:xfrm>
        </p:spPr>
        <p:txBody>
          <a:bodyPr>
            <a:noAutofit/>
          </a:bodyPr>
          <a:lstStyle/>
          <a:p>
            <a:pPr algn="just"/>
            <a:r>
              <a:rPr lang="tr-TR" sz="1400" b="1" u="sng" dirty="0"/>
              <a:t>Kerametlere Karşı Tavrı: </a:t>
            </a:r>
            <a:r>
              <a:rPr lang="en-US" sz="1400" dirty="0"/>
              <a:t>“</a:t>
            </a:r>
            <a:r>
              <a:rPr lang="en-US" sz="1400" i="1" dirty="0" err="1"/>
              <a:t>Kerametler</a:t>
            </a:r>
            <a:r>
              <a:rPr lang="en-US" sz="1400" i="1" dirty="0"/>
              <a:t> </a:t>
            </a:r>
            <a:r>
              <a:rPr lang="en-US" sz="1400" b="1" i="1" dirty="0" err="1" smtClean="0"/>
              <a:t>azimet</a:t>
            </a:r>
            <a:r>
              <a:rPr lang="en-US" sz="1400" b="1" i="1" dirty="0" smtClean="0"/>
              <a:t> </a:t>
            </a:r>
            <a:r>
              <a:rPr lang="en-US" sz="1400" b="1" i="1" dirty="0" err="1"/>
              <a:t>değil</a:t>
            </a:r>
            <a:r>
              <a:rPr lang="en-US" sz="1400" b="1" i="1" dirty="0"/>
              <a:t> </a:t>
            </a:r>
            <a:r>
              <a:rPr lang="en-US" sz="1400" b="1" i="1" dirty="0" err="1"/>
              <a:t>ruhsat</a:t>
            </a:r>
            <a:r>
              <a:rPr lang="en-US" sz="1400" b="1" i="1" dirty="0"/>
              <a:t> </a:t>
            </a:r>
            <a:r>
              <a:rPr lang="en-US" sz="1400" b="1" i="1" dirty="0" err="1"/>
              <a:t>hükümlerine</a:t>
            </a:r>
            <a:r>
              <a:rPr lang="en-US" sz="1400" b="1" i="1" dirty="0"/>
              <a:t> </a:t>
            </a:r>
            <a:r>
              <a:rPr lang="en-US" sz="1400" b="1" i="1" dirty="0" err="1"/>
              <a:t>dâhil</a:t>
            </a:r>
            <a:r>
              <a:rPr lang="en-US" sz="1400" b="1" i="1" dirty="0"/>
              <a:t> </a:t>
            </a:r>
            <a:r>
              <a:rPr lang="en-US" sz="1400" i="1" dirty="0" err="1"/>
              <a:t>bulunmaktadır</a:t>
            </a:r>
            <a:r>
              <a:rPr lang="en-US" sz="1400" i="1" dirty="0"/>
              <a:t>. </a:t>
            </a:r>
            <a:r>
              <a:rPr lang="en-US" sz="1400" b="1" i="1" dirty="0" err="1"/>
              <a:t>Keramet</a:t>
            </a:r>
            <a:r>
              <a:rPr lang="en-US" sz="1400" b="1" i="1" dirty="0"/>
              <a:t> </a:t>
            </a:r>
            <a:r>
              <a:rPr lang="en-US" sz="1400" b="1" i="1" dirty="0" err="1"/>
              <a:t>sahibi</a:t>
            </a:r>
            <a:r>
              <a:rPr lang="en-US" sz="1400" b="1" i="1" dirty="0"/>
              <a:t> </a:t>
            </a:r>
            <a:r>
              <a:rPr lang="en-US" sz="1400" b="1" i="1" dirty="0" err="1"/>
              <a:t>bununla</a:t>
            </a:r>
            <a:r>
              <a:rPr lang="en-US" sz="1400" b="1" i="1" dirty="0"/>
              <a:t> </a:t>
            </a:r>
            <a:r>
              <a:rPr lang="en-US" sz="1400" b="1" i="1" dirty="0" err="1"/>
              <a:t>amel</a:t>
            </a:r>
            <a:r>
              <a:rPr lang="en-US" sz="1400" b="1" i="1" dirty="0"/>
              <a:t> </a:t>
            </a:r>
            <a:r>
              <a:rPr lang="en-US" sz="1400" b="1" i="1" dirty="0" err="1"/>
              <a:t>edip</a:t>
            </a:r>
            <a:r>
              <a:rPr lang="en-US" sz="1400" b="1" i="1" dirty="0"/>
              <a:t> </a:t>
            </a:r>
            <a:r>
              <a:rPr lang="en-US" sz="1400" b="1" i="1" dirty="0" err="1"/>
              <a:t>etmemekte</a:t>
            </a:r>
            <a:r>
              <a:rPr lang="en-US" sz="1400" b="1" i="1" dirty="0"/>
              <a:t> </a:t>
            </a:r>
            <a:r>
              <a:rPr lang="en-US" sz="1400" b="1" i="1" dirty="0" err="1"/>
              <a:t>serbesttir</a:t>
            </a:r>
            <a:r>
              <a:rPr lang="en-US" sz="1400" b="1" i="1" dirty="0"/>
              <a:t>. Bu </a:t>
            </a:r>
            <a:r>
              <a:rPr lang="en-US" sz="1400" b="1" i="1" dirty="0" err="1"/>
              <a:t>yönüyle</a:t>
            </a:r>
            <a:r>
              <a:rPr lang="en-US" sz="1400" b="1" i="1" dirty="0"/>
              <a:t> </a:t>
            </a:r>
            <a:r>
              <a:rPr lang="en-US" sz="1400" b="1" i="1" dirty="0" err="1"/>
              <a:t>muhtaç</a:t>
            </a:r>
            <a:r>
              <a:rPr lang="en-US" sz="1400" b="1" i="1" dirty="0"/>
              <a:t> </a:t>
            </a:r>
            <a:r>
              <a:rPr lang="en-US" sz="1400" b="1" i="1" dirty="0" err="1"/>
              <a:t>olan</a:t>
            </a:r>
            <a:r>
              <a:rPr lang="en-US" sz="1400" b="1" i="1" dirty="0"/>
              <a:t> </a:t>
            </a:r>
            <a:r>
              <a:rPr lang="en-US" sz="1400" b="1" i="1" dirty="0" err="1"/>
              <a:t>bir</a:t>
            </a:r>
            <a:r>
              <a:rPr lang="en-US" sz="1400" b="1" i="1" dirty="0"/>
              <a:t> </a:t>
            </a:r>
            <a:r>
              <a:rPr lang="en-US" sz="1400" b="1" i="1" dirty="0" err="1"/>
              <a:t>kimseye</a:t>
            </a:r>
            <a:r>
              <a:rPr lang="en-US" sz="1400" b="1" i="1" dirty="0"/>
              <a:t> </a:t>
            </a:r>
            <a:r>
              <a:rPr lang="en-US" sz="1400" b="1" i="1" dirty="0" err="1"/>
              <a:t>verilen</a:t>
            </a:r>
            <a:r>
              <a:rPr lang="en-US" sz="1400" b="1" i="1" dirty="0"/>
              <a:t> </a:t>
            </a:r>
            <a:r>
              <a:rPr lang="en-US" sz="1400" b="1" i="1" dirty="0" err="1"/>
              <a:t>sadaka</a:t>
            </a:r>
            <a:r>
              <a:rPr lang="en-US" sz="1400" b="1" i="1" dirty="0"/>
              <a:t> </a:t>
            </a:r>
            <a:r>
              <a:rPr lang="en-US" sz="1400" b="1" i="1" dirty="0" err="1"/>
              <a:t>gibidir</a:t>
            </a:r>
            <a:r>
              <a:rPr lang="en-US" sz="1400" b="1" i="1" dirty="0"/>
              <a:t>. </a:t>
            </a:r>
            <a:r>
              <a:rPr lang="en-US" sz="1400" i="1" dirty="0" err="1"/>
              <a:t>Böyle</a:t>
            </a:r>
            <a:r>
              <a:rPr lang="en-US" sz="1400" i="1" dirty="0"/>
              <a:t> </a:t>
            </a:r>
            <a:r>
              <a:rPr lang="en-US" sz="1400" i="1" dirty="0" err="1"/>
              <a:t>biri</a:t>
            </a:r>
            <a:r>
              <a:rPr lang="en-US" sz="1400" i="1" dirty="0"/>
              <a:t> </a:t>
            </a:r>
            <a:r>
              <a:rPr lang="en-US" sz="1400" i="1" dirty="0" err="1"/>
              <a:t>kendisine</a:t>
            </a:r>
            <a:r>
              <a:rPr lang="en-US" sz="1400" i="1" dirty="0"/>
              <a:t> </a:t>
            </a:r>
            <a:r>
              <a:rPr lang="en-US" sz="1400" i="1" dirty="0" err="1"/>
              <a:t>verilen</a:t>
            </a:r>
            <a:r>
              <a:rPr lang="en-US" sz="1400" i="1" dirty="0"/>
              <a:t> </a:t>
            </a:r>
            <a:r>
              <a:rPr lang="en-US" sz="1400" i="1" dirty="0" err="1"/>
              <a:t>sadakayı</a:t>
            </a:r>
            <a:r>
              <a:rPr lang="en-US" sz="1400" i="1" dirty="0"/>
              <a:t> </a:t>
            </a:r>
            <a:r>
              <a:rPr lang="en-US" sz="1400" i="1" dirty="0" err="1"/>
              <a:t>kabul</a:t>
            </a:r>
            <a:r>
              <a:rPr lang="en-US" sz="1400" i="1" dirty="0"/>
              <a:t> </a:t>
            </a:r>
            <a:r>
              <a:rPr lang="en-US" sz="1400" i="1" dirty="0" err="1"/>
              <a:t>etmek</a:t>
            </a:r>
            <a:r>
              <a:rPr lang="en-US" sz="1400" i="1" dirty="0"/>
              <a:t> </a:t>
            </a:r>
            <a:r>
              <a:rPr lang="en-US" sz="1400" i="1" dirty="0" err="1"/>
              <a:t>ya</a:t>
            </a:r>
            <a:r>
              <a:rPr lang="en-US" sz="1400" i="1" dirty="0"/>
              <a:t> da </a:t>
            </a:r>
            <a:r>
              <a:rPr lang="en-US" sz="1400" i="1" dirty="0" err="1"/>
              <a:t>etmemek</a:t>
            </a:r>
            <a:r>
              <a:rPr lang="en-US" sz="1400" i="1" dirty="0"/>
              <a:t> </a:t>
            </a:r>
            <a:r>
              <a:rPr lang="en-US" sz="1400" i="1" dirty="0" err="1"/>
              <a:t>konusunda</a:t>
            </a:r>
            <a:r>
              <a:rPr lang="en-US" sz="1400" i="1" dirty="0"/>
              <a:t> </a:t>
            </a:r>
            <a:r>
              <a:rPr lang="en-US" sz="1400" i="1" dirty="0" err="1"/>
              <a:t>muhayyer</a:t>
            </a:r>
            <a:r>
              <a:rPr lang="en-US" sz="1400" i="1" dirty="0"/>
              <a:t> </a:t>
            </a:r>
            <a:r>
              <a:rPr lang="en-US" sz="1400" i="1" dirty="0" err="1"/>
              <a:t>bulunmaktadır</a:t>
            </a:r>
            <a:r>
              <a:rPr lang="en-US" sz="1400" i="1" dirty="0"/>
              <a:t>. Kabul </a:t>
            </a:r>
            <a:r>
              <a:rPr lang="en-US" sz="1400" i="1" dirty="0" err="1"/>
              <a:t>etmeyip</a:t>
            </a:r>
            <a:r>
              <a:rPr lang="en-US" sz="1400" i="1" dirty="0"/>
              <a:t> </a:t>
            </a:r>
            <a:r>
              <a:rPr lang="en-US" sz="1400" i="1" dirty="0" err="1"/>
              <a:t>kendi</a:t>
            </a:r>
            <a:r>
              <a:rPr lang="en-US" sz="1400" i="1" dirty="0"/>
              <a:t> </a:t>
            </a:r>
            <a:r>
              <a:rPr lang="en-US" sz="1400" i="1" dirty="0" err="1"/>
              <a:t>emeği</a:t>
            </a:r>
            <a:r>
              <a:rPr lang="en-US" sz="1400" i="1" dirty="0"/>
              <a:t> </a:t>
            </a:r>
            <a:r>
              <a:rPr lang="en-US" sz="1400" i="1" dirty="0" err="1"/>
              <a:t>ile</a:t>
            </a:r>
            <a:r>
              <a:rPr lang="en-US" sz="1400" i="1" dirty="0"/>
              <a:t> </a:t>
            </a:r>
            <a:r>
              <a:rPr lang="en-US" sz="1400" i="1" dirty="0" err="1"/>
              <a:t>ihtiyaçlarını</a:t>
            </a:r>
            <a:r>
              <a:rPr lang="en-US" sz="1400" i="1" dirty="0"/>
              <a:t> normal </a:t>
            </a:r>
            <a:r>
              <a:rPr lang="en-US" sz="1400" i="1" dirty="0" err="1"/>
              <a:t>yoldan</a:t>
            </a:r>
            <a:r>
              <a:rPr lang="en-US" sz="1400" i="1" dirty="0"/>
              <a:t> </a:t>
            </a:r>
            <a:r>
              <a:rPr lang="en-US" sz="1400" i="1" dirty="0" err="1"/>
              <a:t>karşılamaya</a:t>
            </a:r>
            <a:r>
              <a:rPr lang="en-US" sz="1400" i="1" dirty="0"/>
              <a:t> </a:t>
            </a:r>
            <a:r>
              <a:rPr lang="en-US" sz="1400" i="1" dirty="0" err="1"/>
              <a:t>gayret</a:t>
            </a:r>
            <a:r>
              <a:rPr lang="en-US" sz="1400" i="1" dirty="0"/>
              <a:t> </a:t>
            </a:r>
            <a:r>
              <a:rPr lang="en-US" sz="1400" i="1" dirty="0" err="1"/>
              <a:t>ederse</a:t>
            </a:r>
            <a:r>
              <a:rPr lang="en-US" sz="1400" i="1" dirty="0"/>
              <a:t> </a:t>
            </a:r>
            <a:r>
              <a:rPr lang="en-US" sz="1400" i="1" dirty="0" err="1"/>
              <a:t>bu</a:t>
            </a:r>
            <a:r>
              <a:rPr lang="en-US" sz="1400" i="1" dirty="0"/>
              <a:t> </a:t>
            </a:r>
            <a:r>
              <a:rPr lang="en-US" sz="1400" i="1" dirty="0" err="1"/>
              <a:t>takdirde</a:t>
            </a:r>
            <a:r>
              <a:rPr lang="en-US" sz="1400" i="1" dirty="0"/>
              <a:t> </a:t>
            </a:r>
            <a:r>
              <a:rPr lang="en-US" sz="1400" i="1" dirty="0" err="1"/>
              <a:t>genel</a:t>
            </a:r>
            <a:r>
              <a:rPr lang="en-US" sz="1400" i="1" dirty="0"/>
              <a:t> </a:t>
            </a:r>
            <a:r>
              <a:rPr lang="en-US" sz="1400" i="1" dirty="0" err="1"/>
              <a:t>olan</a:t>
            </a:r>
            <a:r>
              <a:rPr lang="en-US" sz="1400" i="1" dirty="0"/>
              <a:t> </a:t>
            </a:r>
            <a:r>
              <a:rPr lang="en-US" sz="1400" b="1" i="1" dirty="0" err="1"/>
              <a:t>azimet</a:t>
            </a:r>
            <a:r>
              <a:rPr lang="en-US" sz="1400" b="1" i="1" dirty="0"/>
              <a:t> </a:t>
            </a:r>
            <a:r>
              <a:rPr lang="en-US" sz="1400" b="1" i="1" dirty="0" err="1"/>
              <a:t>hükümle</a:t>
            </a:r>
            <a:r>
              <a:rPr lang="en-US" sz="1400" b="1" i="1" dirty="0"/>
              <a:t> </a:t>
            </a:r>
            <a:r>
              <a:rPr lang="en-US" sz="1400" i="1" dirty="0" err="1"/>
              <a:t>amel</a:t>
            </a:r>
            <a:r>
              <a:rPr lang="en-US" sz="1400" i="1" dirty="0"/>
              <a:t> </a:t>
            </a:r>
            <a:r>
              <a:rPr lang="en-US" sz="1400" i="1" dirty="0" err="1"/>
              <a:t>etmiş</a:t>
            </a:r>
            <a:r>
              <a:rPr lang="en-US" sz="1400" i="1" dirty="0"/>
              <a:t> </a:t>
            </a:r>
            <a:r>
              <a:rPr lang="en-US" sz="1400" i="1" dirty="0" err="1"/>
              <a:t>olur</a:t>
            </a:r>
            <a:r>
              <a:rPr lang="en-US" sz="1400" i="1" dirty="0"/>
              <a:t>. Yok, </a:t>
            </a:r>
            <a:r>
              <a:rPr lang="en-US" sz="1400" i="1" dirty="0" err="1"/>
              <a:t>böyle</a:t>
            </a:r>
            <a:r>
              <a:rPr lang="en-US" sz="1400" i="1" dirty="0"/>
              <a:t> </a:t>
            </a:r>
            <a:r>
              <a:rPr lang="en-US" sz="1400" i="1" dirty="0" err="1"/>
              <a:t>yapmaz</a:t>
            </a:r>
            <a:r>
              <a:rPr lang="en-US" sz="1400" i="1" dirty="0"/>
              <a:t> da </a:t>
            </a:r>
            <a:r>
              <a:rPr lang="en-US" sz="1400" i="1" dirty="0" err="1"/>
              <a:t>sadakayı</a:t>
            </a:r>
            <a:r>
              <a:rPr lang="en-US" sz="1400" i="1" dirty="0"/>
              <a:t> </a:t>
            </a:r>
            <a:r>
              <a:rPr lang="en-US" sz="1400" i="1" dirty="0" err="1"/>
              <a:t>kabul</a:t>
            </a:r>
            <a:r>
              <a:rPr lang="en-US" sz="1400" i="1" dirty="0"/>
              <a:t> </a:t>
            </a:r>
            <a:r>
              <a:rPr lang="en-US" sz="1400" i="1" dirty="0" err="1"/>
              <a:t>ederse</a:t>
            </a:r>
            <a:r>
              <a:rPr lang="en-US" sz="1400" i="1" dirty="0"/>
              <a:t>, </a:t>
            </a:r>
            <a:r>
              <a:rPr lang="en-US" sz="1400" b="1" i="1" dirty="0" err="1"/>
              <a:t>bunun</a:t>
            </a:r>
            <a:r>
              <a:rPr lang="en-US" sz="1400" b="1" i="1" dirty="0"/>
              <a:t> da </a:t>
            </a:r>
            <a:r>
              <a:rPr lang="en-US" sz="1400" b="1" i="1" dirty="0" err="1"/>
              <a:t>kendisine</a:t>
            </a:r>
            <a:r>
              <a:rPr lang="en-US" sz="1400" b="1" i="1" dirty="0"/>
              <a:t> </a:t>
            </a:r>
            <a:r>
              <a:rPr lang="en-US" sz="1400" b="1" i="1" dirty="0" err="1"/>
              <a:t>bir</a:t>
            </a:r>
            <a:r>
              <a:rPr lang="en-US" sz="1400" b="1" i="1" dirty="0"/>
              <a:t> </a:t>
            </a:r>
            <a:r>
              <a:rPr lang="en-US" sz="1400" b="1" i="1" dirty="0" err="1"/>
              <a:t>zararı</a:t>
            </a:r>
            <a:r>
              <a:rPr lang="en-US" sz="1400" b="1" i="1" dirty="0"/>
              <a:t> </a:t>
            </a:r>
            <a:r>
              <a:rPr lang="en-US" sz="1400" b="1" i="1" dirty="0" err="1"/>
              <a:t>olmaz</a:t>
            </a:r>
            <a:r>
              <a:rPr lang="en-US" sz="1400" b="1" i="1" dirty="0"/>
              <a:t>; </a:t>
            </a:r>
            <a:r>
              <a:rPr lang="en-US" sz="1400" i="1" dirty="0" err="1"/>
              <a:t>çünkü</a:t>
            </a:r>
            <a:r>
              <a:rPr lang="en-US" sz="1400" i="1" dirty="0"/>
              <a:t> </a:t>
            </a:r>
            <a:r>
              <a:rPr lang="en-US" sz="1400" i="1" dirty="0" err="1"/>
              <a:t>sadaka</a:t>
            </a:r>
            <a:r>
              <a:rPr lang="en-US" sz="1400" i="1" dirty="0"/>
              <a:t> </a:t>
            </a:r>
            <a:r>
              <a:rPr lang="en-US" sz="1400" i="1" dirty="0" err="1"/>
              <a:t>yerini</a:t>
            </a:r>
            <a:r>
              <a:rPr lang="en-US" sz="1400" i="1" dirty="0"/>
              <a:t> </a:t>
            </a:r>
            <a:r>
              <a:rPr lang="en-US" sz="1400" i="1" dirty="0" err="1"/>
              <a:t>bulmuş</a:t>
            </a:r>
            <a:r>
              <a:rPr lang="en-US" sz="1400" i="1" dirty="0"/>
              <a:t> </a:t>
            </a:r>
            <a:r>
              <a:rPr lang="en-US" sz="1400" i="1" dirty="0" err="1"/>
              <a:t>olur</a:t>
            </a:r>
            <a:r>
              <a:rPr lang="en-US" sz="1400" i="1" dirty="0"/>
              <a:t>.</a:t>
            </a:r>
            <a:r>
              <a:rPr lang="en-US" sz="1400" dirty="0"/>
              <a:t>” </a:t>
            </a:r>
            <a:r>
              <a:rPr lang="en-US" sz="1400" b="1" dirty="0" err="1"/>
              <a:t>Şâtıbî</a:t>
            </a:r>
            <a:r>
              <a:rPr lang="en-US" sz="1400" b="1" dirty="0"/>
              <a:t>, </a:t>
            </a:r>
            <a:r>
              <a:rPr lang="en-US" sz="1400" b="1" dirty="0" err="1"/>
              <a:t>tasavvufta</a:t>
            </a:r>
            <a:r>
              <a:rPr lang="en-US" sz="1400" b="1" dirty="0"/>
              <a:t> </a:t>
            </a:r>
            <a:r>
              <a:rPr lang="en-US" sz="1400" b="1" dirty="0" err="1"/>
              <a:t>çok</a:t>
            </a:r>
            <a:r>
              <a:rPr lang="en-US" sz="1400" b="1" dirty="0"/>
              <a:t> </a:t>
            </a:r>
            <a:r>
              <a:rPr lang="en-US" sz="1400" b="1" dirty="0" err="1"/>
              <a:t>önemli</a:t>
            </a:r>
            <a:r>
              <a:rPr lang="en-US" sz="1400" b="1" dirty="0"/>
              <a:t> </a:t>
            </a:r>
            <a:r>
              <a:rPr lang="en-US" sz="1400" b="1" dirty="0" err="1"/>
              <a:t>olan</a:t>
            </a:r>
            <a:r>
              <a:rPr lang="en-US" sz="1400" b="1" dirty="0"/>
              <a:t> </a:t>
            </a:r>
            <a:r>
              <a:rPr lang="en-US" sz="1400" b="1" dirty="0" err="1"/>
              <a:t>bu</a:t>
            </a:r>
            <a:r>
              <a:rPr lang="en-US" sz="1400" b="1" dirty="0"/>
              <a:t> </a:t>
            </a:r>
            <a:r>
              <a:rPr lang="en-US" sz="1400" b="1" dirty="0" err="1"/>
              <a:t>ilkeyi</a:t>
            </a:r>
            <a:r>
              <a:rPr lang="en-US" sz="1400" b="1" dirty="0"/>
              <a:t> </a:t>
            </a:r>
            <a:r>
              <a:rPr lang="en-US" sz="1400" b="1" dirty="0" err="1"/>
              <a:t>ustalıkla</a:t>
            </a:r>
            <a:r>
              <a:rPr lang="en-US" sz="1400" b="1" dirty="0"/>
              <a:t> </a:t>
            </a:r>
            <a:r>
              <a:rPr lang="en-US" sz="1400" b="1" dirty="0" err="1"/>
              <a:t>yorumlar</a:t>
            </a:r>
            <a:r>
              <a:rPr lang="en-US" sz="1400" b="1" dirty="0"/>
              <a:t>. </a:t>
            </a:r>
            <a:r>
              <a:rPr lang="en-US" sz="1400" dirty="0" err="1"/>
              <a:t>Öncelikle</a:t>
            </a:r>
            <a:r>
              <a:rPr lang="en-US" sz="1400" dirty="0"/>
              <a:t> </a:t>
            </a:r>
            <a:r>
              <a:rPr lang="en-US" sz="1400" dirty="0" err="1"/>
              <a:t>bu</a:t>
            </a:r>
            <a:r>
              <a:rPr lang="en-US" sz="1400" dirty="0"/>
              <a:t> </a:t>
            </a:r>
            <a:r>
              <a:rPr lang="en-US" sz="1400" dirty="0" err="1"/>
              <a:t>ümmete</a:t>
            </a:r>
            <a:r>
              <a:rPr lang="en-US" sz="1400" dirty="0"/>
              <a:t> </a:t>
            </a:r>
            <a:r>
              <a:rPr lang="en-US" sz="1400" dirty="0" err="1"/>
              <a:t>verilmiş</a:t>
            </a:r>
            <a:r>
              <a:rPr lang="en-US" sz="1400" dirty="0"/>
              <a:t> </a:t>
            </a:r>
            <a:r>
              <a:rPr lang="en-US" sz="1400" dirty="0" err="1"/>
              <a:t>olan</a:t>
            </a:r>
            <a:r>
              <a:rPr lang="en-US" sz="1400" dirty="0"/>
              <a:t> </a:t>
            </a:r>
            <a:r>
              <a:rPr lang="en-US" sz="1400" b="1" dirty="0"/>
              <a:t>her </a:t>
            </a:r>
            <a:r>
              <a:rPr lang="en-US" sz="1400" b="1" dirty="0" err="1"/>
              <a:t>türlü</a:t>
            </a:r>
            <a:r>
              <a:rPr lang="en-US" sz="1400" b="1" dirty="0"/>
              <a:t> </a:t>
            </a:r>
            <a:r>
              <a:rPr lang="en-US" sz="1400" b="1" dirty="0" err="1"/>
              <a:t>keramet</a:t>
            </a:r>
            <a:r>
              <a:rPr lang="en-US" sz="1400" b="1" dirty="0"/>
              <a:t>, </a:t>
            </a:r>
            <a:r>
              <a:rPr lang="en-US" sz="1400" b="1" dirty="0" err="1"/>
              <a:t>keşif</a:t>
            </a:r>
            <a:r>
              <a:rPr lang="en-US" sz="1400" b="1" dirty="0"/>
              <a:t> </a:t>
            </a:r>
            <a:r>
              <a:rPr lang="en-US" sz="1400" b="1" dirty="0" err="1"/>
              <a:t>ve</a:t>
            </a:r>
            <a:r>
              <a:rPr lang="en-US" sz="1400" b="1" dirty="0"/>
              <a:t> </a:t>
            </a:r>
            <a:r>
              <a:rPr lang="en-US" sz="1400" b="1" dirty="0" err="1"/>
              <a:t>olağanüstülüklerin</a:t>
            </a:r>
            <a:r>
              <a:rPr lang="en-US" sz="1400" b="1" dirty="0"/>
              <a:t> </a:t>
            </a:r>
            <a:r>
              <a:rPr lang="en-US" sz="1400" dirty="0"/>
              <a:t>Hz </a:t>
            </a:r>
            <a:r>
              <a:rPr lang="en-US" sz="1400" dirty="0" err="1"/>
              <a:t>Peygamberin</a:t>
            </a:r>
            <a:r>
              <a:rPr lang="en-US" sz="1400" dirty="0"/>
              <a:t> </a:t>
            </a:r>
            <a:r>
              <a:rPr lang="en-US" sz="1400" b="1" dirty="0" err="1"/>
              <a:t>nübüvvet</a:t>
            </a:r>
            <a:r>
              <a:rPr lang="en-US" sz="1400" b="1" dirty="0"/>
              <a:t> </a:t>
            </a:r>
            <a:r>
              <a:rPr lang="en-US" sz="1400" b="1" dirty="0" err="1"/>
              <a:t>nurundan</a:t>
            </a:r>
            <a:r>
              <a:rPr lang="en-US" sz="1400" b="1" dirty="0"/>
              <a:t> </a:t>
            </a:r>
            <a:r>
              <a:rPr lang="en-US" sz="1400" b="1" dirty="0" err="1"/>
              <a:t>alınmış</a:t>
            </a:r>
            <a:r>
              <a:rPr lang="en-US" sz="1400" b="1" dirty="0"/>
              <a:t> </a:t>
            </a:r>
            <a:r>
              <a:rPr lang="en-US" sz="1400" b="1" dirty="0" err="1"/>
              <a:t>olduğunu</a:t>
            </a:r>
            <a:r>
              <a:rPr lang="en-US" sz="1400" b="1" dirty="0"/>
              <a:t> </a:t>
            </a:r>
            <a:r>
              <a:rPr lang="en-US" sz="1400" dirty="0" err="1"/>
              <a:t>vurgular</a:t>
            </a:r>
            <a:r>
              <a:rPr lang="en-US" sz="1400" dirty="0"/>
              <a:t>. Bu </a:t>
            </a:r>
            <a:r>
              <a:rPr lang="en-US" sz="1400" dirty="0" err="1"/>
              <a:t>tür</a:t>
            </a:r>
            <a:r>
              <a:rPr lang="en-US" sz="1400" dirty="0"/>
              <a:t> </a:t>
            </a:r>
            <a:r>
              <a:rPr lang="en-US" sz="1400" dirty="0" err="1"/>
              <a:t>lütuflara</a:t>
            </a:r>
            <a:r>
              <a:rPr lang="en-US" sz="1400" dirty="0"/>
              <a:t> </a:t>
            </a:r>
            <a:r>
              <a:rPr lang="en-US" sz="1400" dirty="0" err="1"/>
              <a:t>ermenin</a:t>
            </a:r>
            <a:r>
              <a:rPr lang="en-US" sz="1400" dirty="0"/>
              <a:t> </a:t>
            </a:r>
            <a:r>
              <a:rPr lang="en-US" sz="1400" b="1" dirty="0" err="1"/>
              <a:t>ancak</a:t>
            </a:r>
            <a:r>
              <a:rPr lang="en-US" sz="1400" b="1" dirty="0"/>
              <a:t> </a:t>
            </a:r>
            <a:r>
              <a:rPr lang="en-US" sz="1400" b="1" dirty="0" err="1"/>
              <a:t>onun</a:t>
            </a:r>
            <a:r>
              <a:rPr lang="en-US" sz="1400" b="1" dirty="0"/>
              <a:t> </a:t>
            </a:r>
            <a:r>
              <a:rPr lang="en-US" sz="1400" b="1" dirty="0" err="1"/>
              <a:t>sünnetine</a:t>
            </a:r>
            <a:r>
              <a:rPr lang="en-US" sz="1400" b="1" dirty="0"/>
              <a:t> </a:t>
            </a:r>
            <a:r>
              <a:rPr lang="en-US" sz="1400" b="1" dirty="0" err="1"/>
              <a:t>uymakla</a:t>
            </a:r>
            <a:r>
              <a:rPr lang="en-US" sz="1400" b="1" dirty="0"/>
              <a:t> </a:t>
            </a:r>
            <a:r>
              <a:rPr lang="en-US" sz="1400" dirty="0" err="1"/>
              <a:t>gerçekleşeceğine</a:t>
            </a:r>
            <a:r>
              <a:rPr lang="en-US" sz="1400" dirty="0"/>
              <a:t> </a:t>
            </a:r>
            <a:r>
              <a:rPr lang="en-US" sz="1400" dirty="0" err="1"/>
              <a:t>işaret</a:t>
            </a:r>
            <a:r>
              <a:rPr lang="en-US" sz="1400" dirty="0"/>
              <a:t> </a:t>
            </a:r>
            <a:r>
              <a:rPr lang="en-US" sz="1400" dirty="0" err="1"/>
              <a:t>eder</a:t>
            </a:r>
            <a:r>
              <a:rPr lang="en-US" sz="1400" dirty="0"/>
              <a:t>. </a:t>
            </a:r>
            <a:r>
              <a:rPr lang="en-US" sz="1400" dirty="0" err="1"/>
              <a:t>Velilerden</a:t>
            </a:r>
            <a:r>
              <a:rPr lang="en-US" sz="1400" dirty="0"/>
              <a:t>, </a:t>
            </a:r>
            <a:r>
              <a:rPr lang="en-US" sz="1400" dirty="0" err="1"/>
              <a:t>âlimlerden</a:t>
            </a:r>
            <a:r>
              <a:rPr lang="en-US" sz="1400" dirty="0"/>
              <a:t> </a:t>
            </a:r>
            <a:r>
              <a:rPr lang="en-US" sz="1400" dirty="0" err="1"/>
              <a:t>şimdiye</a:t>
            </a:r>
            <a:r>
              <a:rPr lang="en-US" sz="1400" dirty="0"/>
              <a:t> </a:t>
            </a:r>
            <a:r>
              <a:rPr lang="en-US" sz="1400" dirty="0" err="1"/>
              <a:t>dek</a:t>
            </a:r>
            <a:r>
              <a:rPr lang="en-US" sz="1400" dirty="0"/>
              <a:t> </a:t>
            </a:r>
            <a:r>
              <a:rPr lang="en-US" sz="1400" dirty="0" err="1"/>
              <a:t>nakledilmiş</a:t>
            </a:r>
            <a:r>
              <a:rPr lang="en-US" sz="1400" dirty="0"/>
              <a:t> </a:t>
            </a:r>
            <a:r>
              <a:rPr lang="en-US" sz="1400" dirty="0" err="1"/>
              <a:t>ve</a:t>
            </a:r>
            <a:r>
              <a:rPr lang="en-US" sz="1400" dirty="0"/>
              <a:t> </a:t>
            </a:r>
            <a:r>
              <a:rPr lang="en-US" sz="1400" dirty="0" err="1"/>
              <a:t>bundan</a:t>
            </a:r>
            <a:r>
              <a:rPr lang="en-US" sz="1400" dirty="0"/>
              <a:t> </a:t>
            </a:r>
            <a:r>
              <a:rPr lang="en-US" sz="1400" dirty="0" err="1"/>
              <a:t>sonra</a:t>
            </a:r>
            <a:r>
              <a:rPr lang="en-US" sz="1400" dirty="0"/>
              <a:t> </a:t>
            </a:r>
            <a:r>
              <a:rPr lang="en-US" sz="1400" dirty="0" err="1"/>
              <a:t>kıyamete</a:t>
            </a:r>
            <a:r>
              <a:rPr lang="en-US" sz="1400" dirty="0"/>
              <a:t> </a:t>
            </a:r>
            <a:r>
              <a:rPr lang="en-US" sz="1400" dirty="0" err="1"/>
              <a:t>kadar</a:t>
            </a:r>
            <a:r>
              <a:rPr lang="en-US" sz="1400" dirty="0"/>
              <a:t> </a:t>
            </a:r>
            <a:r>
              <a:rPr lang="en-US" sz="1400" dirty="0" err="1"/>
              <a:t>nakledilecek</a:t>
            </a:r>
            <a:r>
              <a:rPr lang="en-US" sz="1400" dirty="0"/>
              <a:t> </a:t>
            </a:r>
            <a:r>
              <a:rPr lang="en-US" sz="1400" dirty="0" err="1"/>
              <a:t>olan</a:t>
            </a:r>
            <a:r>
              <a:rPr lang="en-US" sz="1400" dirty="0"/>
              <a:t> </a:t>
            </a:r>
            <a:r>
              <a:rPr lang="en-US" sz="1400" b="1" dirty="0"/>
              <a:t>ne </a:t>
            </a:r>
            <a:r>
              <a:rPr lang="en-US" sz="1400" b="1" dirty="0" err="1"/>
              <a:t>kadar</a:t>
            </a:r>
            <a:r>
              <a:rPr lang="en-US" sz="1400" b="1" dirty="0"/>
              <a:t> </a:t>
            </a:r>
            <a:r>
              <a:rPr lang="en-US" sz="1400" b="1" dirty="0" err="1"/>
              <a:t>haller</a:t>
            </a:r>
            <a:r>
              <a:rPr lang="en-US" sz="1400" b="1" dirty="0"/>
              <a:t>, </a:t>
            </a:r>
            <a:r>
              <a:rPr lang="en-US" sz="1400" b="1" dirty="0" err="1"/>
              <a:t>harikuladelikler</a:t>
            </a:r>
            <a:r>
              <a:rPr lang="en-US" sz="1400" b="1" dirty="0"/>
              <a:t>, </a:t>
            </a:r>
            <a:r>
              <a:rPr lang="en-US" sz="1400" b="1" dirty="0" err="1"/>
              <a:t>ilimler</a:t>
            </a:r>
            <a:r>
              <a:rPr lang="en-US" sz="1400" b="1" dirty="0"/>
              <a:t> </a:t>
            </a:r>
            <a:r>
              <a:rPr lang="en-US" sz="1400" b="1" dirty="0" err="1"/>
              <a:t>ve</a:t>
            </a:r>
            <a:r>
              <a:rPr lang="en-US" sz="1400" b="1" dirty="0"/>
              <a:t> </a:t>
            </a:r>
            <a:r>
              <a:rPr lang="en-US" sz="1400" b="1" dirty="0" err="1"/>
              <a:t>mazhariyetler</a:t>
            </a:r>
            <a:r>
              <a:rPr lang="en-US" sz="1400" b="1" dirty="0"/>
              <a:t> </a:t>
            </a:r>
            <a:r>
              <a:rPr lang="en-US" sz="1400" dirty="0"/>
              <a:t>vb. </a:t>
            </a:r>
            <a:r>
              <a:rPr lang="en-US" sz="1400" dirty="0" err="1"/>
              <a:t>varsa</a:t>
            </a:r>
            <a:r>
              <a:rPr lang="en-US" sz="1400" dirty="0"/>
              <a:t>, </a:t>
            </a:r>
            <a:r>
              <a:rPr lang="en-US" sz="1400" b="1" dirty="0" err="1"/>
              <a:t>bunların</a:t>
            </a:r>
            <a:r>
              <a:rPr lang="en-US" sz="1400" b="1" dirty="0"/>
              <a:t> </a:t>
            </a:r>
            <a:r>
              <a:rPr lang="en-US" sz="1400" b="1" dirty="0" err="1"/>
              <a:t>hepsi</a:t>
            </a:r>
            <a:r>
              <a:rPr lang="en-US" sz="1400" b="1" dirty="0"/>
              <a:t> Hz </a:t>
            </a:r>
            <a:r>
              <a:rPr lang="en-US" sz="1400" b="1" dirty="0" err="1"/>
              <a:t>Peygamber’den</a:t>
            </a:r>
            <a:r>
              <a:rPr lang="en-US" sz="1400" b="1" dirty="0"/>
              <a:t> </a:t>
            </a:r>
            <a:r>
              <a:rPr lang="en-US" sz="1400" b="1" dirty="0" err="1"/>
              <a:t>nakledilmiş</a:t>
            </a:r>
            <a:r>
              <a:rPr lang="en-US" sz="1400" b="1" dirty="0"/>
              <a:t> </a:t>
            </a:r>
            <a:r>
              <a:rPr lang="en-US" sz="1400" b="1" dirty="0" err="1"/>
              <a:t>bulunan</a:t>
            </a:r>
            <a:r>
              <a:rPr lang="en-US" sz="1400" b="1" dirty="0"/>
              <a:t> </a:t>
            </a:r>
            <a:r>
              <a:rPr lang="en-US" sz="1400" b="1" dirty="0" err="1"/>
              <a:t>küllîyâtın</a:t>
            </a:r>
            <a:r>
              <a:rPr lang="en-US" sz="1400" b="1" dirty="0"/>
              <a:t> </a:t>
            </a:r>
            <a:r>
              <a:rPr lang="en-US" sz="1400" b="1" dirty="0" err="1"/>
              <a:t>altına</a:t>
            </a:r>
            <a:r>
              <a:rPr lang="en-US" sz="1400" b="1" dirty="0"/>
              <a:t> </a:t>
            </a:r>
            <a:r>
              <a:rPr lang="en-US" sz="1400" b="1" dirty="0" err="1"/>
              <a:t>giren</a:t>
            </a:r>
            <a:r>
              <a:rPr lang="en-US" sz="1400" b="1" dirty="0"/>
              <a:t> </a:t>
            </a:r>
            <a:r>
              <a:rPr lang="en-US" sz="1400" b="1" dirty="0" err="1"/>
              <a:t>cüzîler</a:t>
            </a:r>
            <a:r>
              <a:rPr lang="en-US" sz="1400" b="1" dirty="0"/>
              <a:t> </a:t>
            </a:r>
            <a:r>
              <a:rPr lang="en-US" sz="1400" b="1" dirty="0" err="1"/>
              <a:t>ve</a:t>
            </a:r>
            <a:r>
              <a:rPr lang="en-US" sz="1400" b="1" dirty="0"/>
              <a:t> </a:t>
            </a:r>
            <a:r>
              <a:rPr lang="en-US" sz="1400" b="1" dirty="0" err="1"/>
              <a:t>fertlerdir</a:t>
            </a:r>
            <a:r>
              <a:rPr lang="en-US" sz="1400" b="1" dirty="0"/>
              <a:t>. </a:t>
            </a:r>
            <a:r>
              <a:rPr lang="en-US" sz="1400" dirty="0" err="1"/>
              <a:t>Hiç</a:t>
            </a:r>
            <a:r>
              <a:rPr lang="en-US" sz="1400" dirty="0"/>
              <a:t> </a:t>
            </a:r>
            <a:r>
              <a:rPr lang="en-US" sz="1400" dirty="0" err="1"/>
              <a:t>kimse</a:t>
            </a:r>
            <a:r>
              <a:rPr lang="en-US" sz="1400" dirty="0"/>
              <a:t>, </a:t>
            </a:r>
            <a:r>
              <a:rPr lang="en-US" sz="1400" b="1" dirty="0" err="1"/>
              <a:t>onun</a:t>
            </a:r>
            <a:r>
              <a:rPr lang="en-US" sz="1400" b="1" dirty="0"/>
              <a:t> </a:t>
            </a:r>
            <a:r>
              <a:rPr lang="en-US" sz="1400" b="1" dirty="0" err="1"/>
              <a:t>Peygamberliği</a:t>
            </a:r>
            <a:r>
              <a:rPr lang="en-US" sz="1400" b="1" dirty="0"/>
              <a:t> </a:t>
            </a:r>
            <a:r>
              <a:rPr lang="en-US" sz="1400" b="1" dirty="0" err="1"/>
              <a:t>vasıta</a:t>
            </a:r>
            <a:r>
              <a:rPr lang="en-US" sz="1400" b="1" dirty="0"/>
              <a:t> </a:t>
            </a:r>
            <a:r>
              <a:rPr lang="en-US" sz="1400" b="1" dirty="0" err="1"/>
              <a:t>olmadan</a:t>
            </a:r>
            <a:r>
              <a:rPr lang="en-US" sz="1400" b="1" dirty="0"/>
              <a:t> </a:t>
            </a:r>
            <a:r>
              <a:rPr lang="en-US" sz="1400" dirty="0" err="1"/>
              <a:t>bir</a:t>
            </a:r>
            <a:r>
              <a:rPr lang="en-US" sz="1400" dirty="0"/>
              <a:t> </a:t>
            </a:r>
            <a:r>
              <a:rPr lang="en-US" sz="1400" dirty="0" err="1"/>
              <a:t>hayır</a:t>
            </a:r>
            <a:r>
              <a:rPr lang="en-US" sz="1400" dirty="0"/>
              <a:t> </a:t>
            </a:r>
            <a:r>
              <a:rPr lang="en-US" sz="1400" dirty="0" err="1"/>
              <a:t>elde</a:t>
            </a:r>
            <a:r>
              <a:rPr lang="en-US" sz="1400" dirty="0"/>
              <a:t> </a:t>
            </a:r>
            <a:r>
              <a:rPr lang="en-US" sz="1400" dirty="0" err="1"/>
              <a:t>etmiş</a:t>
            </a:r>
            <a:r>
              <a:rPr lang="en-US" sz="1400" dirty="0"/>
              <a:t> </a:t>
            </a:r>
            <a:r>
              <a:rPr lang="en-US" sz="1400" dirty="0" err="1"/>
              <a:t>olduğunu</a:t>
            </a:r>
            <a:r>
              <a:rPr lang="en-US" sz="1400" dirty="0"/>
              <a:t> </a:t>
            </a:r>
            <a:r>
              <a:rPr lang="en-US" sz="1400" dirty="0" err="1"/>
              <a:t>zannetmesin</a:t>
            </a:r>
            <a:r>
              <a:rPr lang="en-US" sz="1400" dirty="0"/>
              <a:t>. Bu </a:t>
            </a:r>
            <a:r>
              <a:rPr lang="en-US" sz="1400" dirty="0" err="1"/>
              <a:t>mümkün</a:t>
            </a:r>
            <a:r>
              <a:rPr lang="en-US" sz="1400" dirty="0"/>
              <a:t> </a:t>
            </a:r>
            <a:r>
              <a:rPr lang="en-US" sz="1400" dirty="0" err="1"/>
              <a:t>değildir</a:t>
            </a:r>
            <a:r>
              <a:rPr lang="en-US" sz="1400" dirty="0"/>
              <a:t>; o </a:t>
            </a:r>
            <a:r>
              <a:rPr lang="en-US" sz="1400" dirty="0" err="1"/>
              <a:t>herkesin</a:t>
            </a:r>
            <a:r>
              <a:rPr lang="en-US" sz="1400" dirty="0"/>
              <a:t> </a:t>
            </a:r>
            <a:r>
              <a:rPr lang="en-US" sz="1400" dirty="0" err="1"/>
              <a:t>aydınlandığı</a:t>
            </a:r>
            <a:r>
              <a:rPr lang="en-US" sz="1400" dirty="0"/>
              <a:t>, </a:t>
            </a:r>
            <a:r>
              <a:rPr lang="en-US" sz="1400" dirty="0" err="1"/>
              <a:t>etrafa</a:t>
            </a:r>
            <a:r>
              <a:rPr lang="en-US" sz="1400" dirty="0"/>
              <a:t> </a:t>
            </a:r>
            <a:r>
              <a:rPr lang="en-US" sz="1400" dirty="0" err="1"/>
              <a:t>ışık</a:t>
            </a:r>
            <a:r>
              <a:rPr lang="en-US" sz="1400" dirty="0"/>
              <a:t> </a:t>
            </a:r>
            <a:r>
              <a:rPr lang="en-US" sz="1400" dirty="0" err="1"/>
              <a:t>saçan</a:t>
            </a:r>
            <a:r>
              <a:rPr lang="en-US" sz="1400" dirty="0"/>
              <a:t> </a:t>
            </a:r>
            <a:r>
              <a:rPr lang="en-US" sz="1400" b="1" dirty="0" err="1"/>
              <a:t>bir</a:t>
            </a:r>
            <a:r>
              <a:rPr lang="en-US" sz="1400" b="1" dirty="0"/>
              <a:t> </a:t>
            </a:r>
            <a:r>
              <a:rPr lang="en-US" sz="1400" b="1" dirty="0" err="1"/>
              <a:t>nur</a:t>
            </a:r>
            <a:r>
              <a:rPr lang="en-US" sz="1400" b="1" dirty="0"/>
              <a:t> </a:t>
            </a:r>
            <a:r>
              <a:rPr lang="en-US" sz="1400" b="1" dirty="0" err="1"/>
              <a:t>kaynağıdır</a:t>
            </a:r>
            <a:r>
              <a:rPr lang="en-US" sz="1400" b="1" dirty="0"/>
              <a:t>; </a:t>
            </a:r>
            <a:r>
              <a:rPr lang="en-US" sz="1400" dirty="0" err="1"/>
              <a:t>herkesin</a:t>
            </a:r>
            <a:r>
              <a:rPr lang="en-US" sz="1400" dirty="0"/>
              <a:t> </a:t>
            </a:r>
            <a:r>
              <a:rPr lang="en-US" sz="1400" dirty="0" err="1"/>
              <a:t>kendisi</a:t>
            </a:r>
            <a:r>
              <a:rPr lang="en-US" sz="1400" dirty="0"/>
              <a:t> </a:t>
            </a:r>
            <a:r>
              <a:rPr lang="en-US" sz="1400" dirty="0" err="1"/>
              <a:t>ile</a:t>
            </a:r>
            <a:r>
              <a:rPr lang="en-US" sz="1400" dirty="0"/>
              <a:t> </a:t>
            </a:r>
            <a:r>
              <a:rPr lang="en-US" sz="1400" dirty="0" err="1"/>
              <a:t>yolunu</a:t>
            </a:r>
            <a:r>
              <a:rPr lang="en-US" sz="1400" dirty="0"/>
              <a:t> </a:t>
            </a:r>
            <a:r>
              <a:rPr lang="en-US" sz="1400" dirty="0" err="1"/>
              <a:t>doğrulttuğu</a:t>
            </a:r>
            <a:r>
              <a:rPr lang="en-US" sz="1400" dirty="0"/>
              <a:t> </a:t>
            </a:r>
            <a:r>
              <a:rPr lang="en-US" sz="1400" dirty="0" err="1"/>
              <a:t>en</a:t>
            </a:r>
            <a:r>
              <a:rPr lang="en-US" sz="1400" dirty="0"/>
              <a:t> </a:t>
            </a:r>
            <a:r>
              <a:rPr lang="en-US" sz="1400" dirty="0" err="1"/>
              <a:t>yüce</a:t>
            </a:r>
            <a:r>
              <a:rPr lang="en-US" sz="1400" dirty="0"/>
              <a:t> </a:t>
            </a:r>
            <a:r>
              <a:rPr lang="en-US" sz="1400" dirty="0" err="1"/>
              <a:t>âlemdir</a:t>
            </a:r>
            <a:r>
              <a:rPr lang="en-US" sz="1400" dirty="0"/>
              <a:t>.</a:t>
            </a:r>
            <a:endParaRPr lang="tr-TR" sz="1400" dirty="0"/>
          </a:p>
          <a:p>
            <a:pPr algn="just"/>
            <a:r>
              <a:rPr lang="tr-TR" sz="1400" b="1" u="sng" dirty="0" smtClean="0"/>
              <a:t>Manevî Yolculukta Mürşidin Gerekliliği: </a:t>
            </a:r>
            <a:r>
              <a:rPr lang="en-US" sz="1400" dirty="0" err="1"/>
              <a:t>İslamı</a:t>
            </a:r>
            <a:r>
              <a:rPr lang="en-US" sz="1400" dirty="0"/>
              <a:t> </a:t>
            </a:r>
            <a:r>
              <a:rPr lang="en-US" sz="1400" dirty="0" err="1"/>
              <a:t>yaşamanın</a:t>
            </a:r>
            <a:r>
              <a:rPr lang="en-US" sz="1400" dirty="0"/>
              <a:t> </a:t>
            </a:r>
            <a:r>
              <a:rPr lang="en-US" sz="1400" b="1" dirty="0" err="1"/>
              <a:t>tasavvufi</a:t>
            </a:r>
            <a:r>
              <a:rPr lang="en-US" sz="1400" b="1" dirty="0"/>
              <a:t> </a:t>
            </a:r>
            <a:r>
              <a:rPr lang="en-US" sz="1400" b="1" dirty="0" err="1"/>
              <a:t>bir</a:t>
            </a:r>
            <a:r>
              <a:rPr lang="en-US" sz="1400" b="1" dirty="0"/>
              <a:t> </a:t>
            </a:r>
            <a:r>
              <a:rPr lang="en-US" sz="1400" b="1" dirty="0" err="1"/>
              <a:t>yöntemi</a:t>
            </a:r>
            <a:r>
              <a:rPr lang="en-US" sz="1400" b="1" dirty="0"/>
              <a:t> </a:t>
            </a:r>
            <a:r>
              <a:rPr lang="en-US" sz="1400" b="1" dirty="0" err="1"/>
              <a:t>tercih</a:t>
            </a:r>
            <a:r>
              <a:rPr lang="en-US" sz="1400" b="1" dirty="0"/>
              <a:t> </a:t>
            </a:r>
            <a:r>
              <a:rPr lang="en-US" sz="1400" b="1" dirty="0" err="1"/>
              <a:t>etmeyerek</a:t>
            </a:r>
            <a:r>
              <a:rPr lang="en-US" sz="1400" b="1" dirty="0"/>
              <a:t> de </a:t>
            </a:r>
            <a:r>
              <a:rPr lang="en-US" sz="1400" dirty="0" err="1" smtClean="0"/>
              <a:t>mümkün</a:t>
            </a:r>
            <a:r>
              <a:rPr lang="tr-TR" sz="1400" dirty="0" smtClean="0"/>
              <a:t>dür</a:t>
            </a:r>
            <a:r>
              <a:rPr lang="en-US" sz="1400" dirty="0" smtClean="0"/>
              <a:t>. </a:t>
            </a:r>
            <a:r>
              <a:rPr lang="en-US" sz="1400" dirty="0" err="1"/>
              <a:t>Ancak</a:t>
            </a:r>
            <a:r>
              <a:rPr lang="en-US" sz="1400" dirty="0"/>
              <a:t> </a:t>
            </a:r>
            <a:r>
              <a:rPr lang="en-US" sz="1400" dirty="0" err="1"/>
              <a:t>tasavvufi</a:t>
            </a:r>
            <a:r>
              <a:rPr lang="en-US" sz="1400" dirty="0"/>
              <a:t> </a:t>
            </a:r>
            <a:r>
              <a:rPr lang="en-US" sz="1400" dirty="0" err="1"/>
              <a:t>bir</a:t>
            </a:r>
            <a:r>
              <a:rPr lang="en-US" sz="1400" dirty="0"/>
              <a:t> </a:t>
            </a:r>
            <a:r>
              <a:rPr lang="en-US" sz="1400" dirty="0" err="1"/>
              <a:t>yaşamı</a:t>
            </a:r>
            <a:r>
              <a:rPr lang="en-US" sz="1400" dirty="0"/>
              <a:t> </a:t>
            </a:r>
            <a:r>
              <a:rPr lang="en-US" sz="1400" dirty="0" err="1"/>
              <a:t>tercih</a:t>
            </a:r>
            <a:r>
              <a:rPr lang="en-US" sz="1400" dirty="0"/>
              <a:t> </a:t>
            </a:r>
            <a:r>
              <a:rPr lang="en-US" sz="1400" dirty="0" err="1"/>
              <a:t>edip</a:t>
            </a:r>
            <a:r>
              <a:rPr lang="en-US" sz="1400" dirty="0"/>
              <a:t> </a:t>
            </a:r>
            <a:r>
              <a:rPr lang="en-US" sz="1400" b="1" dirty="0" err="1"/>
              <a:t>böylece</a:t>
            </a:r>
            <a:r>
              <a:rPr lang="en-US" sz="1400" b="1" dirty="0"/>
              <a:t> </a:t>
            </a:r>
            <a:r>
              <a:rPr lang="en-US" sz="1400" b="1" dirty="0" err="1"/>
              <a:t>hakikate</a:t>
            </a:r>
            <a:r>
              <a:rPr lang="en-US" sz="1400" b="1" dirty="0"/>
              <a:t> </a:t>
            </a:r>
            <a:r>
              <a:rPr lang="en-US" sz="1400" b="1" dirty="0" err="1"/>
              <a:t>ulaşmayı</a:t>
            </a:r>
            <a:r>
              <a:rPr lang="en-US" sz="1400" b="1" dirty="0"/>
              <a:t> </a:t>
            </a:r>
            <a:r>
              <a:rPr lang="en-US" sz="1400" b="1" dirty="0" err="1"/>
              <a:t>düşünen</a:t>
            </a:r>
            <a:r>
              <a:rPr lang="en-US" sz="1400" b="1" dirty="0"/>
              <a:t> </a:t>
            </a:r>
            <a:r>
              <a:rPr lang="en-US" sz="1400" b="1" dirty="0" err="1"/>
              <a:t>kimsenin</a:t>
            </a:r>
            <a:r>
              <a:rPr lang="en-US" sz="1400" b="1" dirty="0"/>
              <a:t> </a:t>
            </a:r>
            <a:r>
              <a:rPr lang="en-US" sz="1400" dirty="0" err="1"/>
              <a:t>bu</a:t>
            </a:r>
            <a:r>
              <a:rPr lang="en-US" sz="1400" dirty="0"/>
              <a:t> </a:t>
            </a:r>
            <a:r>
              <a:rPr lang="en-US" sz="1400" dirty="0" err="1"/>
              <a:t>yola</a:t>
            </a:r>
            <a:r>
              <a:rPr lang="en-US" sz="1400" dirty="0"/>
              <a:t> </a:t>
            </a:r>
            <a:r>
              <a:rPr lang="en-US" sz="1400" b="1" dirty="0" err="1"/>
              <a:t>yalnız</a:t>
            </a:r>
            <a:r>
              <a:rPr lang="en-US" sz="1400" b="1" dirty="0"/>
              <a:t> </a:t>
            </a:r>
            <a:r>
              <a:rPr lang="en-US" sz="1400" b="1" dirty="0" err="1"/>
              <a:t>çıkmaması</a:t>
            </a:r>
            <a:r>
              <a:rPr lang="en-US" sz="1400" b="1" dirty="0"/>
              <a:t> </a:t>
            </a:r>
            <a:r>
              <a:rPr lang="en-US" sz="1400" dirty="0" err="1"/>
              <a:t>gerektiğine</a:t>
            </a:r>
            <a:r>
              <a:rPr lang="en-US" sz="1400" dirty="0"/>
              <a:t> </a:t>
            </a:r>
            <a:r>
              <a:rPr lang="en-US" sz="1400" dirty="0" err="1"/>
              <a:t>Şâtıbî</a:t>
            </a:r>
            <a:r>
              <a:rPr lang="en-US" sz="1400" dirty="0"/>
              <a:t> de </a:t>
            </a:r>
            <a:r>
              <a:rPr lang="en-US" sz="1400" dirty="0" err="1"/>
              <a:t>katılır</a:t>
            </a:r>
            <a:r>
              <a:rPr lang="en-US" sz="1400" dirty="0"/>
              <a:t>. </a:t>
            </a:r>
            <a:r>
              <a:rPr lang="en-US" sz="1400" dirty="0" err="1"/>
              <a:t>Çünkü</a:t>
            </a:r>
            <a:r>
              <a:rPr lang="en-US" sz="1400" dirty="0"/>
              <a:t> </a:t>
            </a:r>
            <a:r>
              <a:rPr lang="en-US" sz="1400" dirty="0" err="1"/>
              <a:t>bu</a:t>
            </a:r>
            <a:r>
              <a:rPr lang="en-US" sz="1400" dirty="0"/>
              <a:t> </a:t>
            </a:r>
            <a:r>
              <a:rPr lang="en-US" sz="1400" dirty="0" err="1"/>
              <a:t>yolda</a:t>
            </a:r>
            <a:r>
              <a:rPr lang="en-US" sz="1400" dirty="0"/>
              <a:t> </a:t>
            </a:r>
            <a:r>
              <a:rPr lang="en-US" sz="1400" b="1" dirty="0" err="1"/>
              <a:t>şeytanın</a:t>
            </a:r>
            <a:r>
              <a:rPr lang="en-US" sz="1400" b="1" dirty="0"/>
              <a:t> </a:t>
            </a:r>
            <a:r>
              <a:rPr lang="en-US" sz="1400" b="1" dirty="0" err="1"/>
              <a:t>yanlış</a:t>
            </a:r>
            <a:r>
              <a:rPr lang="en-US" sz="1400" b="1" dirty="0"/>
              <a:t> </a:t>
            </a:r>
            <a:r>
              <a:rPr lang="en-US" sz="1400" b="1" dirty="0" err="1"/>
              <a:t>yönlendirmelerine</a:t>
            </a:r>
            <a:r>
              <a:rPr lang="en-US" sz="1400" b="1" dirty="0"/>
              <a:t> </a:t>
            </a:r>
            <a:r>
              <a:rPr lang="en-US" sz="1400" dirty="0" err="1"/>
              <a:t>maruz</a:t>
            </a:r>
            <a:r>
              <a:rPr lang="en-US" sz="1400" dirty="0"/>
              <a:t> </a:t>
            </a:r>
            <a:r>
              <a:rPr lang="en-US" sz="1400" dirty="0" err="1"/>
              <a:t>kalmak</a:t>
            </a:r>
            <a:r>
              <a:rPr lang="en-US" sz="1400" dirty="0"/>
              <a:t> </a:t>
            </a:r>
            <a:r>
              <a:rPr lang="en-US" sz="1400" dirty="0" err="1"/>
              <a:t>mümkündür</a:t>
            </a:r>
            <a:r>
              <a:rPr lang="en-US" sz="1400" dirty="0"/>
              <a:t>. </a:t>
            </a:r>
            <a:r>
              <a:rPr lang="en-US" sz="1400" dirty="0" err="1"/>
              <a:t>Böyle</a:t>
            </a:r>
            <a:r>
              <a:rPr lang="en-US" sz="1400" dirty="0"/>
              <a:t> </a:t>
            </a:r>
            <a:r>
              <a:rPr lang="en-US" sz="1400" dirty="0" err="1"/>
              <a:t>bir</a:t>
            </a:r>
            <a:r>
              <a:rPr lang="en-US" sz="1400" dirty="0"/>
              <a:t> </a:t>
            </a:r>
            <a:r>
              <a:rPr lang="en-US" sz="1400" dirty="0" err="1"/>
              <a:t>kimse</a:t>
            </a:r>
            <a:r>
              <a:rPr lang="en-US" sz="1400" dirty="0"/>
              <a:t> </a:t>
            </a:r>
            <a:r>
              <a:rPr lang="en-US" sz="1400" dirty="0" err="1"/>
              <a:t>yaşadığı</a:t>
            </a:r>
            <a:r>
              <a:rPr lang="en-US" sz="1400" dirty="0"/>
              <a:t> </a:t>
            </a:r>
            <a:r>
              <a:rPr lang="en-US" sz="1400" dirty="0" err="1"/>
              <a:t>manevi</a:t>
            </a:r>
            <a:r>
              <a:rPr lang="en-US" sz="1400" dirty="0"/>
              <a:t> </a:t>
            </a:r>
            <a:r>
              <a:rPr lang="en-US" sz="1400" dirty="0" err="1"/>
              <a:t>hallerin</a:t>
            </a:r>
            <a:r>
              <a:rPr lang="en-US" sz="1400" dirty="0"/>
              <a:t> </a:t>
            </a:r>
            <a:r>
              <a:rPr lang="en-US" sz="1400" b="1" dirty="0" err="1"/>
              <a:t>ilahi</a:t>
            </a:r>
            <a:r>
              <a:rPr lang="en-US" sz="1400" b="1" dirty="0"/>
              <a:t> mi </a:t>
            </a:r>
            <a:r>
              <a:rPr lang="en-US" sz="1400" b="1" dirty="0" err="1"/>
              <a:t>yoksa</a:t>
            </a:r>
            <a:r>
              <a:rPr lang="en-US" sz="1400" b="1" dirty="0"/>
              <a:t> </a:t>
            </a:r>
            <a:r>
              <a:rPr lang="en-US" sz="1400" b="1" dirty="0" err="1"/>
              <a:t>şeytani</a:t>
            </a:r>
            <a:r>
              <a:rPr lang="en-US" sz="1400" b="1" dirty="0"/>
              <a:t> mi </a:t>
            </a:r>
            <a:r>
              <a:rPr lang="en-US" sz="1400" dirty="0" err="1"/>
              <a:t>olduğunu</a:t>
            </a:r>
            <a:r>
              <a:rPr lang="en-US" sz="1400" dirty="0"/>
              <a:t> </a:t>
            </a:r>
            <a:r>
              <a:rPr lang="en-US" sz="1400" dirty="0" err="1"/>
              <a:t>bilemez</a:t>
            </a:r>
            <a:r>
              <a:rPr lang="en-US" sz="1400" dirty="0"/>
              <a:t>. </a:t>
            </a:r>
            <a:r>
              <a:rPr lang="en-US" sz="1400" dirty="0" err="1"/>
              <a:t>Şâtıbî</a:t>
            </a:r>
            <a:r>
              <a:rPr lang="en-US" sz="1400" dirty="0"/>
              <a:t> </a:t>
            </a:r>
            <a:r>
              <a:rPr lang="en-US" sz="1400" b="1" dirty="0" err="1"/>
              <a:t>rüyalar</a:t>
            </a:r>
            <a:r>
              <a:rPr lang="en-US" sz="1400" b="1" dirty="0"/>
              <a:t> </a:t>
            </a:r>
            <a:r>
              <a:rPr lang="en-US" sz="1400" dirty="0" err="1"/>
              <a:t>üzerinden</a:t>
            </a:r>
            <a:r>
              <a:rPr lang="en-US" sz="1400" dirty="0"/>
              <a:t> </a:t>
            </a:r>
            <a:r>
              <a:rPr lang="en-US" sz="1400" dirty="0" err="1"/>
              <a:t>yaşanacak</a:t>
            </a:r>
            <a:r>
              <a:rPr lang="en-US" sz="1400" dirty="0"/>
              <a:t> </a:t>
            </a:r>
            <a:r>
              <a:rPr lang="en-US" sz="1400" dirty="0" err="1"/>
              <a:t>manevi</a:t>
            </a:r>
            <a:r>
              <a:rPr lang="en-US" sz="1400" dirty="0"/>
              <a:t> </a:t>
            </a:r>
            <a:r>
              <a:rPr lang="en-US" sz="1400" dirty="0" err="1"/>
              <a:t>hallerin</a:t>
            </a:r>
            <a:r>
              <a:rPr lang="en-US" sz="1400" dirty="0"/>
              <a:t> </a:t>
            </a:r>
            <a:r>
              <a:rPr lang="en-US" sz="1400" dirty="0" err="1"/>
              <a:t>şeri</a:t>
            </a:r>
            <a:r>
              <a:rPr lang="en-US" sz="1400" dirty="0"/>
              <a:t> emir </a:t>
            </a:r>
            <a:r>
              <a:rPr lang="en-US" sz="1400" dirty="0" err="1"/>
              <a:t>ve</a:t>
            </a:r>
            <a:r>
              <a:rPr lang="en-US" sz="1400" dirty="0"/>
              <a:t> </a:t>
            </a:r>
            <a:r>
              <a:rPr lang="en-US" sz="1400" dirty="0" err="1"/>
              <a:t>yasaklara</a:t>
            </a:r>
            <a:r>
              <a:rPr lang="en-US" sz="1400" dirty="0"/>
              <a:t> </a:t>
            </a:r>
            <a:r>
              <a:rPr lang="en-US" sz="1400" dirty="0" err="1"/>
              <a:t>muhalif</a:t>
            </a:r>
            <a:r>
              <a:rPr lang="en-US" sz="1400" dirty="0"/>
              <a:t> </a:t>
            </a:r>
            <a:r>
              <a:rPr lang="en-US" sz="1400" dirty="0" err="1"/>
              <a:t>olmaması</a:t>
            </a:r>
            <a:r>
              <a:rPr lang="en-US" sz="1400" dirty="0"/>
              <a:t> </a:t>
            </a:r>
            <a:r>
              <a:rPr lang="en-US" sz="1400" dirty="0" err="1"/>
              <a:t>gerektiğini</a:t>
            </a:r>
            <a:r>
              <a:rPr lang="en-US" sz="1400" dirty="0"/>
              <a:t> </a:t>
            </a:r>
            <a:r>
              <a:rPr lang="en-US" sz="1400" dirty="0" err="1"/>
              <a:t>vurgular</a:t>
            </a:r>
            <a:r>
              <a:rPr lang="en-US" sz="1400" dirty="0"/>
              <a:t>. </a:t>
            </a:r>
            <a:r>
              <a:rPr lang="en-US" sz="1400" b="1" dirty="0" err="1"/>
              <a:t>Şeri</a:t>
            </a:r>
            <a:r>
              <a:rPr lang="en-US" sz="1400" b="1" dirty="0"/>
              <a:t> emir </a:t>
            </a:r>
            <a:r>
              <a:rPr lang="en-US" sz="1400" b="1" dirty="0" err="1"/>
              <a:t>ve</a:t>
            </a:r>
            <a:r>
              <a:rPr lang="en-US" sz="1400" b="1" dirty="0"/>
              <a:t> </a:t>
            </a:r>
            <a:r>
              <a:rPr lang="en-US" sz="1400" b="1" dirty="0" err="1"/>
              <a:t>yasaklar</a:t>
            </a:r>
            <a:r>
              <a:rPr lang="en-US" sz="1400" b="1" dirty="0"/>
              <a:t> </a:t>
            </a:r>
            <a:r>
              <a:rPr lang="en-US" sz="1400" b="1" dirty="0" err="1"/>
              <a:t>karşısında</a:t>
            </a:r>
            <a:r>
              <a:rPr lang="en-US" sz="1400" b="1" dirty="0"/>
              <a:t> </a:t>
            </a:r>
            <a:r>
              <a:rPr lang="en-US" sz="1400" b="1" dirty="0" err="1"/>
              <a:t>gaybî</a:t>
            </a:r>
            <a:r>
              <a:rPr lang="en-US" sz="1400" b="1" dirty="0"/>
              <a:t> </a:t>
            </a:r>
            <a:r>
              <a:rPr lang="en-US" sz="1400" b="1" dirty="0" err="1"/>
              <a:t>durumların</a:t>
            </a:r>
            <a:r>
              <a:rPr lang="en-US" sz="1400" b="1" dirty="0"/>
              <a:t> </a:t>
            </a:r>
            <a:r>
              <a:rPr lang="en-US" sz="1400" b="1" dirty="0" err="1"/>
              <a:t>dikkate</a:t>
            </a:r>
            <a:r>
              <a:rPr lang="en-US" sz="1400" b="1" dirty="0"/>
              <a:t> </a:t>
            </a:r>
            <a:r>
              <a:rPr lang="en-US" sz="1400" b="1" dirty="0" err="1"/>
              <a:t>alınmayacağını</a:t>
            </a:r>
            <a:r>
              <a:rPr lang="en-US" sz="1400" b="1" dirty="0"/>
              <a:t> </a:t>
            </a:r>
            <a:r>
              <a:rPr lang="en-US" sz="1400" b="1" dirty="0" err="1"/>
              <a:t>belirtir</a:t>
            </a:r>
            <a:r>
              <a:rPr lang="en-US" sz="1400" b="1" dirty="0"/>
              <a:t>. </a:t>
            </a:r>
            <a:r>
              <a:rPr lang="en-US" sz="1400" dirty="0" err="1"/>
              <a:t>Zaten</a:t>
            </a:r>
            <a:r>
              <a:rPr lang="en-US" sz="1400" dirty="0"/>
              <a:t> </a:t>
            </a:r>
            <a:r>
              <a:rPr lang="en-US" sz="1400" dirty="0" err="1"/>
              <a:t>veliler</a:t>
            </a:r>
            <a:r>
              <a:rPr lang="en-US" sz="1400" dirty="0"/>
              <a:t> </a:t>
            </a:r>
            <a:r>
              <a:rPr lang="en-US" sz="1400" dirty="0" err="1"/>
              <a:t>ve</a:t>
            </a:r>
            <a:r>
              <a:rPr lang="en-US" sz="1400" dirty="0"/>
              <a:t> </a:t>
            </a:r>
            <a:r>
              <a:rPr lang="en-US" sz="1400" dirty="0" err="1"/>
              <a:t>diğer</a:t>
            </a:r>
            <a:r>
              <a:rPr lang="en-US" sz="1400" dirty="0"/>
              <a:t> </a:t>
            </a:r>
            <a:r>
              <a:rPr lang="en-US" sz="1400" dirty="0" err="1"/>
              <a:t>alimler</a:t>
            </a:r>
            <a:r>
              <a:rPr lang="en-US" sz="1400" dirty="0"/>
              <a:t> </a:t>
            </a:r>
            <a:r>
              <a:rPr lang="en-US" sz="1400" b="1" dirty="0" err="1"/>
              <a:t>şeriata</a:t>
            </a:r>
            <a:r>
              <a:rPr lang="en-US" sz="1400" b="1" dirty="0"/>
              <a:t> </a:t>
            </a:r>
            <a:r>
              <a:rPr lang="en-US" sz="1400" b="1" dirty="0" err="1"/>
              <a:t>ters</a:t>
            </a:r>
            <a:r>
              <a:rPr lang="en-US" sz="1400" b="1" dirty="0"/>
              <a:t> </a:t>
            </a:r>
            <a:r>
              <a:rPr lang="en-US" sz="1400" b="1" dirty="0" err="1"/>
              <a:t>düşen</a:t>
            </a:r>
            <a:r>
              <a:rPr lang="en-US" sz="1400" b="1" dirty="0"/>
              <a:t> her </a:t>
            </a:r>
            <a:r>
              <a:rPr lang="en-US" sz="1400" b="1" dirty="0" err="1"/>
              <a:t>türlü</a:t>
            </a:r>
            <a:r>
              <a:rPr lang="en-US" sz="1400" b="1" dirty="0"/>
              <a:t> </a:t>
            </a:r>
            <a:r>
              <a:rPr lang="en-US" sz="1400" b="1" dirty="0" err="1"/>
              <a:t>keşf</a:t>
            </a:r>
            <a:r>
              <a:rPr lang="en-US" sz="1400" b="1" dirty="0"/>
              <a:t> </a:t>
            </a:r>
            <a:r>
              <a:rPr lang="en-US" sz="1400" b="1" dirty="0" err="1"/>
              <a:t>ve</a:t>
            </a:r>
            <a:r>
              <a:rPr lang="en-US" sz="1400" b="1" dirty="0"/>
              <a:t> </a:t>
            </a:r>
            <a:r>
              <a:rPr lang="en-US" sz="1400" b="1" dirty="0" err="1"/>
              <a:t>keramete</a:t>
            </a:r>
            <a:r>
              <a:rPr lang="en-US" sz="1400" b="1" dirty="0"/>
              <a:t> </a:t>
            </a:r>
            <a:r>
              <a:rPr lang="en-US" sz="1400" dirty="0" err="1" smtClean="0"/>
              <a:t>itibar</a:t>
            </a:r>
            <a:r>
              <a:rPr lang="tr-TR" sz="1400" dirty="0" smtClean="0"/>
              <a:t> </a:t>
            </a:r>
            <a:r>
              <a:rPr lang="en-US" sz="1400" dirty="0" smtClean="0"/>
              <a:t>da </a:t>
            </a:r>
            <a:r>
              <a:rPr lang="en-US" sz="1400" dirty="0" err="1"/>
              <a:t>etmemişlerdir</a:t>
            </a:r>
            <a:r>
              <a:rPr lang="en-US" sz="1400" dirty="0"/>
              <a:t>. </a:t>
            </a:r>
            <a:r>
              <a:rPr lang="en-US" sz="1400" dirty="0" err="1"/>
              <a:t>Aksine</a:t>
            </a:r>
            <a:r>
              <a:rPr lang="en-US" sz="1400" dirty="0"/>
              <a:t> </a:t>
            </a:r>
            <a:r>
              <a:rPr lang="en-US" sz="1400" dirty="0" err="1"/>
              <a:t>bu</a:t>
            </a:r>
            <a:r>
              <a:rPr lang="en-US" sz="1400" dirty="0"/>
              <a:t> </a:t>
            </a:r>
            <a:r>
              <a:rPr lang="en-US" sz="1400" dirty="0" err="1"/>
              <a:t>tür</a:t>
            </a:r>
            <a:r>
              <a:rPr lang="en-US" sz="1400" dirty="0"/>
              <a:t> </a:t>
            </a:r>
            <a:r>
              <a:rPr lang="en-US" sz="1400" dirty="0" err="1"/>
              <a:t>şeyleri</a:t>
            </a:r>
            <a:r>
              <a:rPr lang="en-US" sz="1400" dirty="0"/>
              <a:t> </a:t>
            </a:r>
            <a:r>
              <a:rPr lang="en-US" sz="1400" dirty="0" err="1"/>
              <a:t>şeytandan</a:t>
            </a:r>
            <a:r>
              <a:rPr lang="en-US" sz="1400" dirty="0"/>
              <a:t> </a:t>
            </a:r>
            <a:r>
              <a:rPr lang="en-US" sz="1400" dirty="0" err="1"/>
              <a:t>saymışlardır</a:t>
            </a:r>
            <a:r>
              <a:rPr lang="en-US" sz="1400" dirty="0" smtClean="0"/>
              <a:t>.</a:t>
            </a:r>
            <a:endParaRPr lang="tr-TR" sz="1400" dirty="0" smtClean="0"/>
          </a:p>
          <a:p>
            <a:pPr algn="just"/>
            <a:r>
              <a:rPr lang="tr-TR" sz="1400" b="1" dirty="0" smtClean="0"/>
              <a:t>Tasavvufî Hayatta Kullanılan Fıkhî Terimler: </a:t>
            </a:r>
            <a:r>
              <a:rPr lang="tr-TR" sz="1400" dirty="0" smtClean="0"/>
              <a:t>Hikmet-i Teşri’, Azimet-Ruhsat-</a:t>
            </a:r>
            <a:r>
              <a:rPr lang="tr-TR" sz="1400" dirty="0" err="1" smtClean="0"/>
              <a:t>Telfik</a:t>
            </a:r>
            <a:r>
              <a:rPr lang="tr-TR" sz="1400" dirty="0" smtClean="0"/>
              <a:t>, </a:t>
            </a:r>
            <a:r>
              <a:rPr lang="tr-TR" sz="1400" dirty="0" err="1" smtClean="0"/>
              <a:t>Vera</a:t>
            </a:r>
            <a:r>
              <a:rPr lang="tr-TR" sz="1400" dirty="0" smtClean="0"/>
              <a:t>’, İhtiyat, </a:t>
            </a:r>
            <a:r>
              <a:rPr lang="tr-TR" sz="1400" dirty="0" err="1" smtClean="0"/>
              <a:t>Sedd</a:t>
            </a:r>
            <a:r>
              <a:rPr lang="tr-TR" sz="1400" dirty="0" smtClean="0"/>
              <a:t>-i </a:t>
            </a:r>
            <a:r>
              <a:rPr lang="tr-TR" sz="1400" dirty="0" err="1" smtClean="0"/>
              <a:t>Zerâi</a:t>
            </a:r>
            <a:r>
              <a:rPr lang="tr-TR" sz="1400" dirty="0" smtClean="0"/>
              <a:t>’</a:t>
            </a:r>
            <a:endParaRPr lang="tr-TR" sz="1400" b="1" dirty="0"/>
          </a:p>
        </p:txBody>
      </p:sp>
    </p:spTree>
    <p:extLst>
      <p:ext uri="{BB962C8B-B14F-4D97-AF65-F5344CB8AC3E}">
        <p14:creationId xmlns:p14="http://schemas.microsoft.com/office/powerpoint/2010/main" val="1036433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25294" y="553915"/>
            <a:ext cx="9738714" cy="1723294"/>
          </a:xfrm>
        </p:spPr>
        <p:txBody>
          <a:bodyPr>
            <a:noAutofit/>
          </a:bodyPr>
          <a:lstStyle/>
          <a:p>
            <a: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8</a:t>
            </a:r>
            <a: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HAFTA </a:t>
            </a:r>
            <a: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(22.04.2019)</a:t>
            </a:r>
            <a:b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cap="none" dirty="0" smtClean="0"/>
              <a:t>- </a:t>
            </a:r>
            <a:r>
              <a:rPr lang="tr-TR" altLang="tr-TR" sz="1400" b="1" dirty="0">
                <a:latin typeface="Calibri" panose="020F0502020204030204" pitchFamily="34" charset="0"/>
              </a:rPr>
              <a:t>Tasavvufun Diğer İslâmî İlimlerle Olan Münasebeti</a:t>
            </a:r>
            <a:r>
              <a:rPr lang="tr-TR" altLang="tr-TR" sz="1400" dirty="0"/>
              <a:t> </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KAYNAKÇA</a:t>
            </a:r>
            <a:b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Afifi, </a:t>
            </a:r>
            <a:r>
              <a:rPr lang="tr-TR" altLang="tr-TR" sz="1400" b="1" i="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Tasavvuf </a:t>
            </a:r>
            <a:r>
              <a:rPr lang="tr-TR" altLang="tr-TR" sz="1400" b="1" i="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İslâmda</a:t>
            </a:r>
            <a:r>
              <a:rPr lang="tr-TR" altLang="tr-TR" sz="1400" b="1" i="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Manevî Hayat</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İz yay. Çev. Ekrem Demirli/Abdullah Kartal</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Salih Çift, «Tasavvufun Usul-i Fıkıh, Kelam ve İslam Felsefesi İle olan İlişkisi», </a:t>
            </a:r>
            <a:r>
              <a:rPr lang="tr-TR" altLang="tr-TR" sz="1400" b="1" i="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İslâmî İlimlerde Metodoloji/Usul – VI</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İSAV.</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Şahban</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Yıldırımer</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Şatıbî’nin</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Metodolojisinde Tasavvuf Fıkıh İlişkisi», </a:t>
            </a:r>
            <a:r>
              <a:rPr lang="tr-TR" altLang="tr-TR" sz="1400" b="1" i="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Kelam Araştırmaları</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Sayı: 11:2, 2013,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ss</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129-138.</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cap="none"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DİA Maddeleri: Azimet, Ruhsat, </a:t>
            </a:r>
            <a:r>
              <a:rPr lang="tr-TR" altLang="tr-TR" sz="1400" b="1" cap="none"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Telfik</a:t>
            </a:r>
            <a:r>
              <a:rPr lang="tr-TR" altLang="tr-TR" sz="1400" b="1" cap="none"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İhtiyat, </a:t>
            </a:r>
            <a:r>
              <a:rPr lang="tr-TR" altLang="tr-TR" sz="1400" b="1" cap="none"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Vera</a:t>
            </a:r>
            <a:r>
              <a:rPr lang="tr-TR" altLang="tr-TR" sz="1400" b="1" cap="none"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altLang="tr-TR" sz="1400" b="1" cap="none"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Sedd</a:t>
            </a:r>
            <a:r>
              <a:rPr lang="tr-TR" altLang="tr-TR" sz="1400" b="1" cap="none"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-i </a:t>
            </a:r>
            <a:r>
              <a:rPr lang="tr-TR" altLang="tr-TR" sz="1400" b="1" cap="none"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Zerâi</a:t>
            </a:r>
            <a:r>
              <a:rPr lang="tr-TR" altLang="tr-TR" sz="1400" b="1" cap="none"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altLang="tr-TR" sz="1400" b="1" cap="none"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Şatıbî</a:t>
            </a:r>
            <a:r>
              <a:rPr lang="tr-TR" altLang="tr-TR" sz="1400" b="1" cap="none"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endParaRPr lang="tr-TR" sz="1400" i="1" dirty="0">
              <a:solidFill>
                <a:srgbClr val="FF0000"/>
              </a:solidFill>
            </a:endParaRPr>
          </a:p>
        </p:txBody>
      </p:sp>
      <p:sp>
        <p:nvSpPr>
          <p:cNvPr id="3" name="Alt Başlık 2"/>
          <p:cNvSpPr>
            <a:spLocks noGrp="1"/>
          </p:cNvSpPr>
          <p:nvPr>
            <p:ph type="subTitle" idx="1"/>
          </p:nvPr>
        </p:nvSpPr>
        <p:spPr>
          <a:xfrm>
            <a:off x="1154955" y="2769577"/>
            <a:ext cx="9879392" cy="2626881"/>
          </a:xfrm>
        </p:spPr>
        <p:txBody>
          <a:bodyPr>
            <a:normAutofit/>
          </a:bodyPr>
          <a:lstStyle/>
          <a:p>
            <a:pPr eaLnBrk="0" fontAlgn="base" hangingPunct="0">
              <a:spcBef>
                <a:spcPct val="0"/>
              </a:spcBef>
              <a:spcAft>
                <a:spcPct val="0"/>
              </a:spcAft>
              <a:tabLst>
                <a:tab pos="5754688" algn="r"/>
              </a:tabLst>
            </a:pPr>
            <a:endPar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eaLnBrk="0" fontAlgn="base" hangingPunct="0">
              <a:spcBef>
                <a:spcPct val="0"/>
              </a:spcBef>
              <a:spcAft>
                <a:spcPct val="0"/>
              </a:spcAft>
              <a:tabLst>
                <a:tab pos="5754688" algn="r"/>
              </a:tabLst>
            </a:pPr>
            <a:r>
              <a:rPr lang="tr-TR" altLang="tr-TR" sz="2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ANA BAŞLIKLAR</a:t>
            </a:r>
          </a:p>
          <a:p>
            <a:pPr marL="342900" indent="-342900" eaLnBrk="0" fontAlgn="base" hangingPunct="0">
              <a:spcBef>
                <a:spcPct val="0"/>
              </a:spcBef>
              <a:spcAft>
                <a:spcPct val="0"/>
              </a:spcAft>
              <a:buAutoNum type="arabicPeriod"/>
              <a:tabLst>
                <a:tab pos="5754688" algn="r"/>
              </a:tabLst>
            </a:pP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Tasavvuf-fıkıh ilişkisi</a:t>
            </a:r>
          </a:p>
          <a:p>
            <a:pPr marL="342900" indent="-342900" eaLnBrk="0" fontAlgn="base" hangingPunct="0">
              <a:spcBef>
                <a:spcPct val="0"/>
              </a:spcBef>
              <a:spcAft>
                <a:spcPct val="0"/>
              </a:spcAft>
              <a:buAutoNum type="arabicPeriod"/>
              <a:tabLst>
                <a:tab pos="5754688" algn="r"/>
              </a:tabLst>
            </a:pPr>
            <a:r>
              <a:rPr lang="tr-TR" altLang="tr-TR" sz="2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Şatıbî’nin</a:t>
            </a: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tasavvufa yaklaşımı</a:t>
            </a:r>
          </a:p>
        </p:txBody>
      </p:sp>
    </p:spTree>
    <p:extLst>
      <p:ext uri="{BB962C8B-B14F-4D97-AF65-F5344CB8AC3E}">
        <p14:creationId xmlns:p14="http://schemas.microsoft.com/office/powerpoint/2010/main" val="3391091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solidFill>
                  <a:srgbClr val="C00000"/>
                </a:solidFill>
              </a:rPr>
              <a:t>Tasavvuf-Fıkıh İlişkisi</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sz="1400" dirty="0" err="1" smtClean="0"/>
              <a:t>Sufiler</a:t>
            </a:r>
            <a:r>
              <a:rPr lang="tr-TR" sz="1400" dirty="0" smtClean="0"/>
              <a:t> </a:t>
            </a:r>
            <a:r>
              <a:rPr lang="tr-TR" sz="1400" b="1" dirty="0" smtClean="0"/>
              <a:t>Cibril hadisinde </a:t>
            </a:r>
            <a:r>
              <a:rPr lang="tr-TR" sz="1400" dirty="0" smtClean="0"/>
              <a:t>yer </a:t>
            </a:r>
            <a:r>
              <a:rPr lang="tr-TR" sz="1400" dirty="0"/>
              <a:t>alan </a:t>
            </a:r>
            <a:r>
              <a:rPr lang="tr-TR" sz="1400" b="1" dirty="0"/>
              <a:t>«</a:t>
            </a:r>
            <a:r>
              <a:rPr lang="tr-TR" sz="1400" b="1" dirty="0" smtClean="0"/>
              <a:t>İslâm-İman-İhsan» </a:t>
            </a:r>
            <a:r>
              <a:rPr lang="tr-TR" sz="1400" dirty="0" smtClean="0"/>
              <a:t>kavramlarına geniş bir şekilde yer vermişler ve tasavvufun temelini bu hadiste yer alan </a:t>
            </a:r>
            <a:r>
              <a:rPr lang="tr-TR" sz="1400" b="1" dirty="0" smtClean="0"/>
              <a:t>«</a:t>
            </a:r>
            <a:r>
              <a:rPr lang="tr-TR" sz="1400" b="1" dirty="0" err="1" smtClean="0"/>
              <a:t>İhsan»a</a:t>
            </a:r>
            <a:r>
              <a:rPr lang="tr-TR" sz="1400" b="1" dirty="0" smtClean="0"/>
              <a:t> </a:t>
            </a:r>
            <a:r>
              <a:rPr lang="tr-TR" sz="1400" dirty="0" smtClean="0"/>
              <a:t>dayandırmışlardır. Buna göre </a:t>
            </a:r>
            <a:r>
              <a:rPr lang="tr-TR" sz="1400" b="1" dirty="0" smtClean="0"/>
              <a:t>İslam</a:t>
            </a:r>
            <a:r>
              <a:rPr lang="tr-TR" sz="1400" dirty="0" smtClean="0"/>
              <a:t> Fıkıh, </a:t>
            </a:r>
            <a:r>
              <a:rPr lang="tr-TR" sz="1400" b="1" dirty="0" smtClean="0"/>
              <a:t>İman</a:t>
            </a:r>
            <a:r>
              <a:rPr lang="tr-TR" sz="1400" dirty="0" smtClean="0"/>
              <a:t> Kelâm, </a:t>
            </a:r>
            <a:r>
              <a:rPr lang="tr-TR" sz="1400" b="1" dirty="0" smtClean="0"/>
              <a:t>İhsan</a:t>
            </a:r>
            <a:r>
              <a:rPr lang="tr-TR" sz="1400" dirty="0" smtClean="0"/>
              <a:t> ise Tasavvuf ilminin temel konusudur. Cibril hadisinin erken dönemde gerçekleştirilmiş </a:t>
            </a:r>
            <a:r>
              <a:rPr lang="tr-TR" sz="1400" b="1" dirty="0" smtClean="0"/>
              <a:t>ilk tasavvufî yorum</a:t>
            </a:r>
            <a:r>
              <a:rPr lang="tr-TR" sz="1400" dirty="0" smtClean="0"/>
              <a:t>larından biri </a:t>
            </a:r>
            <a:r>
              <a:rPr lang="tr-TR" sz="1400" b="1" dirty="0" smtClean="0"/>
              <a:t>Hakîm </a:t>
            </a:r>
            <a:r>
              <a:rPr lang="tr-TR" sz="1400" b="1" dirty="0" err="1" smtClean="0"/>
              <a:t>Tirmizî’</a:t>
            </a:r>
            <a:r>
              <a:rPr lang="tr-TR" sz="1400" dirty="0" err="1" smtClean="0"/>
              <a:t>ye</a:t>
            </a:r>
            <a:r>
              <a:rPr lang="tr-TR" sz="1400" dirty="0" smtClean="0"/>
              <a:t> (v. 320/932) aittir. Şu halde ilk dönem itibariyle </a:t>
            </a:r>
            <a:r>
              <a:rPr lang="tr-TR" sz="1400" b="1" dirty="0" smtClean="0"/>
              <a:t>tasavvufun konusu </a:t>
            </a:r>
            <a:r>
              <a:rPr lang="tr-TR" sz="1400" dirty="0" smtClean="0"/>
              <a:t>insanın mana dünyasının inşası, </a:t>
            </a:r>
            <a:r>
              <a:rPr lang="tr-TR" sz="1400" b="1" dirty="0" smtClean="0"/>
              <a:t>gayesi ise </a:t>
            </a:r>
            <a:r>
              <a:rPr lang="tr-TR" sz="1400" dirty="0" err="1" smtClean="0"/>
              <a:t>ihsân</a:t>
            </a:r>
            <a:r>
              <a:rPr lang="tr-TR" sz="1400" dirty="0" smtClean="0"/>
              <a:t> makamına ulaşmak veya Allah’ın rızasını kazanmaktır denebilir. En nihayetinde İslâmî bir ilim hüviyeti kazanan Tasavvuf hakkında </a:t>
            </a:r>
            <a:r>
              <a:rPr lang="tr-TR" sz="1400" b="1" dirty="0" smtClean="0"/>
              <a:t>Ali Sami </a:t>
            </a:r>
            <a:r>
              <a:rPr lang="tr-TR" sz="1400" b="1" dirty="0" err="1" smtClean="0"/>
              <a:t>Neşşar</a:t>
            </a:r>
            <a:r>
              <a:rPr lang="tr-TR" sz="1400" b="1" dirty="0" smtClean="0"/>
              <a:t> </a:t>
            </a:r>
            <a:r>
              <a:rPr lang="tr-TR" sz="1400" dirty="0" smtClean="0"/>
              <a:t>şunları söylemektedir: «</a:t>
            </a:r>
            <a:r>
              <a:rPr lang="tr-TR" sz="1400" b="1" i="1" dirty="0" smtClean="0"/>
              <a:t>Sünnî tasavvuf </a:t>
            </a:r>
            <a:r>
              <a:rPr lang="tr-TR" sz="1400" i="1" dirty="0" smtClean="0"/>
              <a:t>kendi kurallarını ortaya koyarak İslâm dünyasında </a:t>
            </a:r>
            <a:r>
              <a:rPr lang="tr-TR" sz="1400" i="1" dirty="0" err="1" smtClean="0"/>
              <a:t>ahlakî</a:t>
            </a:r>
            <a:r>
              <a:rPr lang="tr-TR" sz="1400" i="1" dirty="0" smtClean="0"/>
              <a:t> sahada egemenliğini göstermeye başladı. </a:t>
            </a:r>
            <a:r>
              <a:rPr lang="tr-TR" sz="1400" i="1" dirty="0" err="1" smtClean="0"/>
              <a:t>Kur’ân</a:t>
            </a:r>
            <a:r>
              <a:rPr lang="tr-TR" sz="1400" i="1" dirty="0" smtClean="0"/>
              <a:t> ve Sünnetten yola çıkan </a:t>
            </a:r>
            <a:r>
              <a:rPr lang="tr-TR" sz="1400" b="1" i="1" dirty="0" smtClean="0"/>
              <a:t>İslâm Tasavvufu </a:t>
            </a:r>
            <a:r>
              <a:rPr lang="tr-TR" sz="1400" i="1" dirty="0" smtClean="0"/>
              <a:t>sonuçta işi yine </a:t>
            </a:r>
            <a:r>
              <a:rPr lang="tr-TR" sz="1400" b="1" i="1" dirty="0" err="1" smtClean="0"/>
              <a:t>Kur’ân</a:t>
            </a:r>
            <a:r>
              <a:rPr lang="tr-TR" sz="1400" b="1" i="1" dirty="0" smtClean="0"/>
              <a:t> ve Sünnette </a:t>
            </a:r>
            <a:r>
              <a:rPr lang="tr-TR" sz="1400" i="1" dirty="0" smtClean="0"/>
              <a:t>bitiriyordu. Sünnî tasavvuf İslam toplumunu kendi bakış açısına göre şekillendirmeye çalıştı. Bu tasavvuf bir bakıma </a:t>
            </a:r>
            <a:r>
              <a:rPr lang="tr-TR" sz="1400" b="1" i="1" dirty="0" smtClean="0"/>
              <a:t>Felsefe ve Kelâmda aklın şımarıklığına karşı </a:t>
            </a:r>
            <a:r>
              <a:rPr lang="tr-TR" sz="1400" i="1" dirty="0" smtClean="0"/>
              <a:t>sosyal bir devrim, bir bakıma da yüksek tabakadaki devlet zenginlerinin ve seçkin tüccarların oluşturdukları sosyal ve ekonomik şımarıklığa </a:t>
            </a:r>
            <a:r>
              <a:rPr lang="tr-TR" sz="1400" b="1" i="1" dirty="0" smtClean="0"/>
              <a:t>bir karşı koyma </a:t>
            </a:r>
            <a:r>
              <a:rPr lang="tr-TR" sz="1400" i="1" dirty="0" smtClean="0"/>
              <a:t>idi. Bu tasavvuftan bize, </a:t>
            </a:r>
            <a:r>
              <a:rPr lang="tr-TR" sz="1400" b="1" i="1" dirty="0" smtClean="0"/>
              <a:t>tam bir insicam ve ince kalbî hareketleri dile getiren </a:t>
            </a:r>
            <a:r>
              <a:rPr lang="tr-TR" sz="1400" i="1" dirty="0" smtClean="0"/>
              <a:t>zengin ve ölümsüz bir miras arta kalmıştır.</a:t>
            </a:r>
            <a:r>
              <a:rPr lang="tr-TR" sz="1400" dirty="0" smtClean="0"/>
              <a:t>» </a:t>
            </a:r>
            <a:r>
              <a:rPr lang="tr-TR" sz="1400" dirty="0" err="1" smtClean="0"/>
              <a:t>Neşşşar</a:t>
            </a:r>
            <a:r>
              <a:rPr lang="tr-TR" sz="1400" dirty="0" smtClean="0"/>
              <a:t>, </a:t>
            </a:r>
            <a:r>
              <a:rPr lang="tr-TR" sz="1400" i="1" dirty="0" smtClean="0"/>
              <a:t>İslâm’da Felsefî Düşüncenin Doğuşu</a:t>
            </a:r>
            <a:r>
              <a:rPr lang="tr-TR" sz="1400" dirty="0" smtClean="0"/>
              <a:t>, s. 59.</a:t>
            </a:r>
          </a:p>
          <a:p>
            <a:pPr algn="just"/>
            <a:r>
              <a:rPr lang="tr-TR" sz="1400" dirty="0" err="1" smtClean="0"/>
              <a:t>Sufiler</a:t>
            </a:r>
            <a:r>
              <a:rPr lang="tr-TR" sz="1400" dirty="0" smtClean="0"/>
              <a:t> iki temel kaynak olan </a:t>
            </a:r>
            <a:r>
              <a:rPr lang="tr-TR" sz="1400" b="1" dirty="0" err="1" smtClean="0"/>
              <a:t>Kur’ân</a:t>
            </a:r>
            <a:r>
              <a:rPr lang="tr-TR" sz="1400" b="1" dirty="0" smtClean="0"/>
              <a:t> ve Sünneti </a:t>
            </a:r>
            <a:r>
              <a:rPr lang="tr-TR" sz="1400" dirty="0" smtClean="0"/>
              <a:t>esas alarak </a:t>
            </a:r>
            <a:r>
              <a:rPr lang="tr-TR" sz="1400" b="1" dirty="0" smtClean="0"/>
              <a:t>«sahih bilginin salim eylemde vücut bulması» </a:t>
            </a:r>
            <a:r>
              <a:rPr lang="tr-TR" sz="1400" dirty="0" smtClean="0"/>
              <a:t>şeklinde bir gaye gütmüşlerdir. </a:t>
            </a:r>
            <a:r>
              <a:rPr lang="tr-TR" sz="1400" b="1" dirty="0" smtClean="0"/>
              <a:t>Sahih bilgiyi </a:t>
            </a:r>
            <a:r>
              <a:rPr lang="tr-TR" sz="1400" dirty="0" smtClean="0"/>
              <a:t>elde etmek için haliyle İslâmî ilimlerin tamamıyla en azından </a:t>
            </a:r>
            <a:r>
              <a:rPr lang="tr-TR" sz="1400" b="1" dirty="0" smtClean="0"/>
              <a:t>«salim eylem/</a:t>
            </a:r>
            <a:r>
              <a:rPr lang="tr-TR" sz="1400" b="1" dirty="0" err="1" smtClean="0"/>
              <a:t>amel»e</a:t>
            </a:r>
            <a:r>
              <a:rPr lang="tr-TR" sz="1400" b="1" dirty="0" smtClean="0"/>
              <a:t> </a:t>
            </a:r>
            <a:r>
              <a:rPr lang="tr-TR" sz="1400" dirty="0" smtClean="0"/>
              <a:t>yetecek kadar ilgilenmişlerdir. Bu ilimlerle çokça ilgilendikleri için zamanla Tasavvufu İslâmî bir ilim dalı haline getirecek kadar </a:t>
            </a:r>
            <a:r>
              <a:rPr lang="tr-TR" sz="1400" b="1" dirty="0" err="1" smtClean="0"/>
              <a:t>mesail</a:t>
            </a:r>
            <a:r>
              <a:rPr lang="tr-TR" sz="1400" b="1" dirty="0" smtClean="0"/>
              <a:t>, sistematik </a:t>
            </a:r>
            <a:r>
              <a:rPr lang="tr-TR" sz="1400" dirty="0" smtClean="0"/>
              <a:t>oluşturmuşlardır. Dolayısıyla diğer ilim dallarından tasavvufu ayıracak </a:t>
            </a:r>
            <a:r>
              <a:rPr lang="tr-TR" sz="1400" b="1" dirty="0" smtClean="0"/>
              <a:t>bir bilgi teorisi </a:t>
            </a:r>
            <a:r>
              <a:rPr lang="tr-TR" sz="1400" dirty="0" smtClean="0"/>
              <a:t>de geliştirmişlerdir. Bu </a:t>
            </a:r>
            <a:r>
              <a:rPr lang="tr-TR" sz="1400" dirty="0"/>
              <a:t>da akıl ve naklini </a:t>
            </a:r>
            <a:r>
              <a:rPr lang="tr-TR" sz="1400" dirty="0" smtClean="0"/>
              <a:t>yanı sıra </a:t>
            </a:r>
            <a:r>
              <a:rPr lang="tr-TR" sz="1400" dirty="0" err="1" smtClean="0"/>
              <a:t>sufilerin</a:t>
            </a:r>
            <a:r>
              <a:rPr lang="tr-TR" sz="1400" dirty="0" smtClean="0"/>
              <a:t> sıkça üzerinde durdukları </a:t>
            </a:r>
            <a:r>
              <a:rPr lang="tr-TR" sz="1400" b="1" dirty="0" err="1" smtClean="0"/>
              <a:t>ilm</a:t>
            </a:r>
            <a:r>
              <a:rPr lang="tr-TR" sz="1400" b="1" dirty="0" smtClean="0"/>
              <a:t>-i ledün, </a:t>
            </a:r>
            <a:r>
              <a:rPr lang="tr-TR" sz="1400" b="1" dirty="0" err="1" smtClean="0"/>
              <a:t>ilm</a:t>
            </a:r>
            <a:r>
              <a:rPr lang="tr-TR" sz="1400" b="1" dirty="0" smtClean="0"/>
              <a:t>-i bâtın, </a:t>
            </a:r>
            <a:r>
              <a:rPr lang="tr-TR" sz="1400" b="1" dirty="0" err="1" smtClean="0"/>
              <a:t>keşf</a:t>
            </a:r>
            <a:r>
              <a:rPr lang="tr-TR" sz="1400" b="1" dirty="0" smtClean="0"/>
              <a:t> ve ilhamdır. </a:t>
            </a:r>
            <a:r>
              <a:rPr lang="tr-TR" sz="1400" dirty="0" smtClean="0"/>
              <a:t>Onlarca hacimli tefsir ve bir o kadar da hadis şerhleri telif etmeleri bunun göstergesidir. </a:t>
            </a:r>
          </a:p>
          <a:p>
            <a:pPr algn="just"/>
            <a:endParaRPr lang="tr-TR" sz="1400" dirty="0"/>
          </a:p>
        </p:txBody>
      </p:sp>
    </p:spTree>
    <p:extLst>
      <p:ext uri="{BB962C8B-B14F-4D97-AF65-F5344CB8AC3E}">
        <p14:creationId xmlns:p14="http://schemas.microsoft.com/office/powerpoint/2010/main" val="3821165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C00000"/>
                </a:solidFill>
              </a:rPr>
              <a:t>Tasavvuf-Fıkıh İlişkisi</a:t>
            </a:r>
          </a:p>
        </p:txBody>
      </p:sp>
      <p:sp>
        <p:nvSpPr>
          <p:cNvPr id="3" name="İçerik Yer Tutucusu 2"/>
          <p:cNvSpPr>
            <a:spLocks noGrp="1"/>
          </p:cNvSpPr>
          <p:nvPr>
            <p:ph idx="1"/>
          </p:nvPr>
        </p:nvSpPr>
        <p:spPr>
          <a:xfrm>
            <a:off x="465992" y="2286000"/>
            <a:ext cx="11254154" cy="4431323"/>
          </a:xfrm>
        </p:spPr>
        <p:txBody>
          <a:bodyPr>
            <a:normAutofit lnSpcReduction="10000"/>
          </a:bodyPr>
          <a:lstStyle/>
          <a:p>
            <a:pPr algn="just"/>
            <a:r>
              <a:rPr lang="tr-TR" sz="1400" dirty="0"/>
              <a:t>Tasavvufun bir ilim olma serüveninde </a:t>
            </a:r>
            <a:r>
              <a:rPr lang="tr-TR" sz="1400" b="1" dirty="0"/>
              <a:t>önemli bir dönüm noktası olan </a:t>
            </a:r>
            <a:r>
              <a:rPr lang="tr-TR" sz="1400" b="1" dirty="0" err="1"/>
              <a:t>Serrâc</a:t>
            </a:r>
            <a:r>
              <a:rPr lang="tr-TR" sz="1400" b="1" dirty="0"/>
              <a:t> </a:t>
            </a:r>
            <a:r>
              <a:rPr lang="tr-TR" sz="1400" dirty="0"/>
              <a:t>aynı zamanda bu ilmin teorisyenliğini yapmış ve bir ilimler tasnifi yaparak tasavvufu da </a:t>
            </a:r>
            <a:r>
              <a:rPr lang="tr-TR" sz="1400" b="1" dirty="0"/>
              <a:t>güçlü bir şekilde bağımsız bir ilim olmasının </a:t>
            </a:r>
            <a:r>
              <a:rPr lang="tr-TR" sz="1400" dirty="0"/>
              <a:t>önünü açmıştır. Ona </a:t>
            </a:r>
            <a:r>
              <a:rPr lang="tr-TR" sz="1400" dirty="0" smtClean="0"/>
              <a:t>göre din </a:t>
            </a:r>
            <a:r>
              <a:rPr lang="tr-TR" sz="1400" dirty="0"/>
              <a:t>ilimleri </a:t>
            </a:r>
            <a:r>
              <a:rPr lang="tr-TR" sz="1400" b="1" dirty="0"/>
              <a:t>dörde</a:t>
            </a:r>
            <a:r>
              <a:rPr lang="tr-TR" sz="1400" dirty="0"/>
              <a:t> ayrılmaktadır:</a:t>
            </a:r>
            <a:r>
              <a:rPr lang="tr-TR" sz="1400" b="1" dirty="0"/>
              <a:t> a. </a:t>
            </a:r>
            <a:r>
              <a:rPr lang="tr-TR" sz="1400" dirty="0"/>
              <a:t>Güvenilir alimlerin </a:t>
            </a:r>
            <a:r>
              <a:rPr lang="tr-TR" sz="1400" dirty="0" err="1"/>
              <a:t>sikâ</a:t>
            </a:r>
            <a:r>
              <a:rPr lang="tr-TR" sz="1400" dirty="0"/>
              <a:t> </a:t>
            </a:r>
            <a:r>
              <a:rPr lang="tr-TR" sz="1400" dirty="0" err="1"/>
              <a:t>ravilerden</a:t>
            </a:r>
            <a:r>
              <a:rPr lang="tr-TR" sz="1400" dirty="0"/>
              <a:t> naklettiği rivayet ilmi (Tefsir-Hadis) </a:t>
            </a:r>
            <a:r>
              <a:rPr lang="tr-TR" sz="1400" b="1" dirty="0"/>
              <a:t>b. </a:t>
            </a:r>
            <a:r>
              <a:rPr lang="tr-TR" sz="1400" dirty="0"/>
              <a:t>Fıkıh ve ahkâmı anlatan dirayet ilmi (Fıkıh) </a:t>
            </a:r>
            <a:r>
              <a:rPr lang="tr-TR" sz="1400" b="1" dirty="0"/>
              <a:t>c. </a:t>
            </a:r>
            <a:r>
              <a:rPr lang="tr-TR" sz="1400" dirty="0"/>
              <a:t>Kıyas ve nazar ve </a:t>
            </a:r>
            <a:r>
              <a:rPr lang="tr-TR" sz="1400" dirty="0" err="1"/>
              <a:t>cedel</a:t>
            </a:r>
            <a:r>
              <a:rPr lang="tr-TR" sz="1400" dirty="0"/>
              <a:t> ilmi (Kelâm) </a:t>
            </a:r>
            <a:r>
              <a:rPr lang="tr-TR" sz="1400" b="1" dirty="0"/>
              <a:t>d. </a:t>
            </a:r>
            <a:r>
              <a:rPr lang="tr-TR" sz="1400" dirty="0" err="1"/>
              <a:t>Hakâik</a:t>
            </a:r>
            <a:r>
              <a:rPr lang="tr-TR" sz="1400" dirty="0"/>
              <a:t> ve </a:t>
            </a:r>
            <a:r>
              <a:rPr lang="tr-TR" sz="1400" dirty="0" err="1"/>
              <a:t>münâzelât</a:t>
            </a:r>
            <a:r>
              <a:rPr lang="tr-TR" sz="1400" dirty="0"/>
              <a:t>, </a:t>
            </a:r>
            <a:r>
              <a:rPr lang="tr-TR" sz="1400" dirty="0" err="1"/>
              <a:t>muâmelât</a:t>
            </a:r>
            <a:r>
              <a:rPr lang="tr-TR" sz="1400" dirty="0"/>
              <a:t> ve </a:t>
            </a:r>
            <a:r>
              <a:rPr lang="tr-TR" sz="1400" dirty="0" err="1"/>
              <a:t>mücahede</a:t>
            </a:r>
            <a:r>
              <a:rPr lang="tr-TR" sz="1400" dirty="0"/>
              <a:t> ilmi (Tasavvuf) </a:t>
            </a:r>
            <a:r>
              <a:rPr lang="tr-TR" sz="1400" b="1" dirty="0" err="1" smtClean="0"/>
              <a:t>Serrâc</a:t>
            </a:r>
            <a:r>
              <a:rPr lang="tr-TR" sz="1400" b="1" dirty="0" smtClean="0"/>
              <a:t>,</a:t>
            </a:r>
            <a:r>
              <a:rPr lang="tr-TR" sz="1400" dirty="0" smtClean="0"/>
              <a:t> </a:t>
            </a:r>
            <a:r>
              <a:rPr lang="tr-TR" sz="1400" dirty="0"/>
              <a:t>tasavvufu dinî ilimler arasında en şerefli ilim olarak kabul etmektedir. </a:t>
            </a:r>
            <a:r>
              <a:rPr lang="tr-TR" sz="1400" b="1" dirty="0" err="1"/>
              <a:t>Gazzâlî</a:t>
            </a:r>
            <a:r>
              <a:rPr lang="tr-TR" sz="1400" b="1" dirty="0"/>
              <a:t> de </a:t>
            </a:r>
            <a:r>
              <a:rPr lang="tr-TR" sz="1400" dirty="0"/>
              <a:t>aynı tasnife tabi olmuştur. </a:t>
            </a:r>
            <a:r>
              <a:rPr lang="tr-TR" sz="1400" dirty="0" err="1"/>
              <a:t>Sufilere</a:t>
            </a:r>
            <a:r>
              <a:rPr lang="tr-TR" sz="1400" dirty="0"/>
              <a:t> göre bu dört ilimi kendinde barındıran </a:t>
            </a:r>
            <a:r>
              <a:rPr lang="tr-TR" sz="1400" b="1" dirty="0"/>
              <a:t>«</a:t>
            </a:r>
            <a:r>
              <a:rPr lang="tr-TR" sz="1400" b="1" dirty="0" err="1"/>
              <a:t>imâm</a:t>
            </a:r>
            <a:r>
              <a:rPr lang="tr-TR" sz="1400" b="1" dirty="0"/>
              <a:t>-ı kâmil» </a:t>
            </a:r>
            <a:r>
              <a:rPr lang="tr-TR" sz="1400" dirty="0"/>
              <a:t>olur. Bu manada </a:t>
            </a:r>
            <a:r>
              <a:rPr lang="tr-TR" sz="1400" dirty="0" err="1"/>
              <a:t>sufiler</a:t>
            </a:r>
            <a:r>
              <a:rPr lang="tr-TR" sz="1400" dirty="0"/>
              <a:t> </a:t>
            </a:r>
            <a:r>
              <a:rPr lang="tr-TR" sz="1400" b="1" dirty="0"/>
              <a:t>Hasan-ı </a:t>
            </a:r>
            <a:r>
              <a:rPr lang="tr-TR" sz="1400" b="1" dirty="0" err="1"/>
              <a:t>Basrî</a:t>
            </a:r>
            <a:r>
              <a:rPr lang="tr-TR" sz="1400" b="1" dirty="0"/>
              <a:t> ve </a:t>
            </a:r>
            <a:r>
              <a:rPr lang="tr-TR" sz="1400" b="1" dirty="0" err="1"/>
              <a:t>Gazzâlî’yi</a:t>
            </a:r>
            <a:r>
              <a:rPr lang="tr-TR" sz="1400" b="1" dirty="0"/>
              <a:t> </a:t>
            </a:r>
            <a:r>
              <a:rPr lang="tr-TR" sz="1400" dirty="0"/>
              <a:t>«</a:t>
            </a:r>
            <a:r>
              <a:rPr lang="tr-TR" sz="1400" dirty="0" err="1"/>
              <a:t>imâm</a:t>
            </a:r>
            <a:r>
              <a:rPr lang="tr-TR" sz="1400" dirty="0"/>
              <a:t>-ı kâmil» olarak kabul etmektedirler. </a:t>
            </a:r>
            <a:r>
              <a:rPr lang="tr-TR" sz="1400" b="1" dirty="0"/>
              <a:t>Yani </a:t>
            </a:r>
            <a:r>
              <a:rPr lang="tr-TR" sz="1400" b="1" dirty="0" err="1"/>
              <a:t>sufiler</a:t>
            </a:r>
            <a:r>
              <a:rPr lang="tr-TR" sz="1400" b="1" dirty="0"/>
              <a:t> dinde derinlemesine anlayış sahibi olmayı bu dört ilimde derinlemesine anlayış sahibi olmaya bağlamışlardır. </a:t>
            </a:r>
            <a:r>
              <a:rPr lang="tr-TR" sz="1400" dirty="0" smtClean="0"/>
              <a:t>Bu iki isim aslında tamamıyla kendilerini tasavvufa adamış kişiler değillerdir. Özellikle </a:t>
            </a:r>
            <a:r>
              <a:rPr lang="tr-TR" sz="1400" dirty="0" err="1" smtClean="0"/>
              <a:t>Gazzâlî’nin</a:t>
            </a:r>
            <a:r>
              <a:rPr lang="tr-TR" sz="1400" dirty="0" smtClean="0"/>
              <a:t> ömrünün sonlarında tamamıyla tasavvufla hemhal olduğu savı doğru değildir. </a:t>
            </a:r>
            <a:r>
              <a:rPr lang="tr-TR" sz="1400" b="1" dirty="0" err="1" smtClean="0"/>
              <a:t>Gazzâlî</a:t>
            </a:r>
            <a:r>
              <a:rPr lang="tr-TR" sz="1400" b="1" dirty="0" smtClean="0"/>
              <a:t> aslında olması gerektiği gibi İslâmî ilimlerin tamamında bir bütünlük yakalamaya çalışmaktadır. </a:t>
            </a:r>
            <a:r>
              <a:rPr lang="tr-TR" sz="1400" dirty="0" smtClean="0"/>
              <a:t>Bu itibarla </a:t>
            </a:r>
            <a:r>
              <a:rPr lang="tr-TR" sz="1400" dirty="0" err="1" smtClean="0"/>
              <a:t>Gazzâlî’nin</a:t>
            </a:r>
            <a:r>
              <a:rPr lang="tr-TR" sz="1400" dirty="0" smtClean="0"/>
              <a:t> (v. 505) diğer birtakım isimler yanında bilhassa </a:t>
            </a:r>
            <a:r>
              <a:rPr lang="tr-TR" sz="1400" dirty="0" err="1" smtClean="0"/>
              <a:t>Serrâc’ın</a:t>
            </a:r>
            <a:r>
              <a:rPr lang="tr-TR" sz="1400" dirty="0" smtClean="0"/>
              <a:t> (v. 378) idealize etmek suretiyle teorisini oluşturmaya çalıştığı anlayışı </a:t>
            </a:r>
            <a:r>
              <a:rPr lang="tr-TR" sz="1400" b="1" dirty="0" smtClean="0"/>
              <a:t>mevcut dinî ilimlere başarılı bir şekilde tatbik eden</a:t>
            </a:r>
            <a:r>
              <a:rPr lang="tr-TR" sz="1400" dirty="0" smtClean="0"/>
              <a:t> bir sima olduğunu söylemek mümkündür. </a:t>
            </a:r>
          </a:p>
          <a:p>
            <a:pPr algn="just"/>
            <a:r>
              <a:rPr lang="tr-TR" sz="1400" dirty="0" err="1" smtClean="0"/>
              <a:t>Sufiler</a:t>
            </a:r>
            <a:r>
              <a:rPr lang="tr-TR" sz="1400" dirty="0" smtClean="0"/>
              <a:t> erken sayılabilecek bir dönemde teknik anlamda </a:t>
            </a:r>
            <a:r>
              <a:rPr lang="tr-TR" sz="1400" b="1" dirty="0" smtClean="0"/>
              <a:t>fıkıh ilmini sahasına giren konularla </a:t>
            </a:r>
            <a:r>
              <a:rPr lang="tr-TR" sz="1400" dirty="0" smtClean="0"/>
              <a:t>ilgilenmeye başlamışlardır. Bahsettikleri temel meselelerin meydana gelmesi için fıkhın ortaya koyduğu hükümlere sıkı sıkıya riayetle mümkün gördükleri için bu durum doğaldır. Onların fıkha yaklaşımları mevcuda alternatif yeni bir fıkıh sistemi oluşturmaktan ziyade </a:t>
            </a:r>
            <a:r>
              <a:rPr lang="tr-TR" sz="1400" b="1" dirty="0" err="1" smtClean="0"/>
              <a:t>fukahanın</a:t>
            </a:r>
            <a:r>
              <a:rPr lang="tr-TR" sz="1400" b="1" dirty="0" smtClean="0"/>
              <a:t> yöntem anlayışına yönelik eleştirilerden </a:t>
            </a:r>
            <a:r>
              <a:rPr lang="tr-TR" sz="1400" dirty="0" smtClean="0"/>
              <a:t>oluşmaktadır. </a:t>
            </a:r>
            <a:r>
              <a:rPr lang="tr-TR" sz="1400" b="1" dirty="0" smtClean="0"/>
              <a:t>1-</a:t>
            </a:r>
            <a:r>
              <a:rPr lang="tr-TR" sz="1400" dirty="0" smtClean="0"/>
              <a:t> Onların nazarî detaylara fazlaca dalmalarını ve zahirî fıkhı dinin tamamından ibaret görmelerini tenkit etme yoluna gitmişlerdir. İşin zahirinde kalındığı bu durum </a:t>
            </a:r>
            <a:r>
              <a:rPr lang="tr-TR" sz="1400" dirty="0" err="1" smtClean="0"/>
              <a:t>sufilerin</a:t>
            </a:r>
            <a:r>
              <a:rPr lang="tr-TR" sz="1400" dirty="0" smtClean="0"/>
              <a:t> zengin ve coşkun duygu dünyalarına hitap etmemekteydi. Daha doğru bir ifadeyle </a:t>
            </a:r>
            <a:r>
              <a:rPr lang="tr-TR" sz="1400" b="1" dirty="0" smtClean="0"/>
              <a:t>zahiri fıkıhla yetinmek </a:t>
            </a:r>
            <a:r>
              <a:rPr lang="tr-TR" sz="1400" dirty="0" smtClean="0"/>
              <a:t>onların iç dünyalarını tatmin etmiyordu. </a:t>
            </a:r>
            <a:r>
              <a:rPr lang="tr-TR" sz="1400" b="1" dirty="0" smtClean="0"/>
              <a:t>2-</a:t>
            </a:r>
            <a:r>
              <a:rPr lang="tr-TR" sz="1400" dirty="0" smtClean="0"/>
              <a:t> İkinci temel eleştirileri ise </a:t>
            </a:r>
            <a:r>
              <a:rPr lang="tr-TR" sz="1400" dirty="0" err="1" smtClean="0"/>
              <a:t>fukahanın</a:t>
            </a:r>
            <a:r>
              <a:rPr lang="tr-TR" sz="1400" dirty="0" smtClean="0"/>
              <a:t> sahip oldukları ilmi devlet idarecilerine yakın olma, şöhret ve dünya malı elde etme </a:t>
            </a:r>
            <a:r>
              <a:rPr lang="tr-TR" sz="1400" dirty="0" err="1" smtClean="0"/>
              <a:t>vb</a:t>
            </a:r>
            <a:r>
              <a:rPr lang="tr-TR" sz="1400" dirty="0" smtClean="0"/>
              <a:t> konularda kullanmalarıdır. </a:t>
            </a:r>
            <a:r>
              <a:rPr lang="tr-TR" sz="1400" b="1" dirty="0" err="1" smtClean="0"/>
              <a:t>Gazzâlî</a:t>
            </a:r>
            <a:r>
              <a:rPr lang="tr-TR" sz="1400" b="1" dirty="0" smtClean="0"/>
              <a:t> </a:t>
            </a:r>
            <a:r>
              <a:rPr lang="tr-TR" sz="1400" dirty="0" smtClean="0"/>
              <a:t>de aynı süreçten geçmiş birisi olarak </a:t>
            </a:r>
            <a:r>
              <a:rPr lang="tr-TR" sz="1400" dirty="0" err="1" smtClean="0"/>
              <a:t>fukahanın</a:t>
            </a:r>
            <a:r>
              <a:rPr lang="tr-TR" sz="1400" dirty="0" smtClean="0"/>
              <a:t> bu durumunu kıyasıya eleştirir. </a:t>
            </a:r>
          </a:p>
        </p:txBody>
      </p:sp>
    </p:spTree>
    <p:extLst>
      <p:ext uri="{BB962C8B-B14F-4D97-AF65-F5344CB8AC3E}">
        <p14:creationId xmlns:p14="http://schemas.microsoft.com/office/powerpoint/2010/main" val="2185243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C00000"/>
                </a:solidFill>
              </a:rPr>
              <a:t>Tasavvuf-Fıkıh İlişkisi</a:t>
            </a: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sz="1400" dirty="0" err="1"/>
              <a:t>Sufilerin</a:t>
            </a:r>
            <a:r>
              <a:rPr lang="tr-TR" sz="1400" dirty="0"/>
              <a:t> dayandıklarını söyledikleri ilmin </a:t>
            </a:r>
            <a:r>
              <a:rPr lang="tr-TR" sz="1400" b="1" dirty="0"/>
              <a:t>ne olduğu sorusuna en net </a:t>
            </a:r>
            <a:r>
              <a:rPr lang="tr-TR" sz="1400" dirty="0"/>
              <a:t>bir şekilde cevap veren </a:t>
            </a:r>
            <a:r>
              <a:rPr lang="tr-TR" sz="1400" b="1" dirty="0"/>
              <a:t>ilk kişi </a:t>
            </a:r>
            <a:r>
              <a:rPr lang="tr-TR" sz="1400" b="1" dirty="0" err="1"/>
              <a:t>Serrâc’dır</a:t>
            </a:r>
            <a:r>
              <a:rPr lang="tr-TR" sz="1400" b="1" dirty="0"/>
              <a:t>. </a:t>
            </a:r>
            <a:r>
              <a:rPr lang="tr-TR" sz="1400" dirty="0"/>
              <a:t>O, dinin zahirini ilgilendiren hükümlerde kişinin herhangi bir mezhebi taklit ederek neticeye varabileceğini ve böylece de üzerinden sorumluluğun kalkacağını belirterek bu alan müteallik bilgileri edinmenin </a:t>
            </a:r>
            <a:r>
              <a:rPr lang="tr-TR" sz="1400" b="1" dirty="0"/>
              <a:t>farz-ı </a:t>
            </a:r>
            <a:r>
              <a:rPr lang="tr-TR" sz="1400" b="1" dirty="0" err="1"/>
              <a:t>kifâye</a:t>
            </a:r>
            <a:r>
              <a:rPr lang="tr-TR" sz="1400" b="1" dirty="0"/>
              <a:t> </a:t>
            </a:r>
            <a:r>
              <a:rPr lang="tr-TR" sz="1400" dirty="0"/>
              <a:t>hükmünde olduğunu söyler. Oysa </a:t>
            </a:r>
            <a:r>
              <a:rPr lang="tr-TR" sz="1400" dirty="0" err="1"/>
              <a:t>sufilerin</a:t>
            </a:r>
            <a:r>
              <a:rPr lang="tr-TR" sz="1400" dirty="0"/>
              <a:t> derinleştiği </a:t>
            </a:r>
            <a:r>
              <a:rPr lang="tr-TR" sz="1400" b="1" dirty="0"/>
              <a:t>sıdk, ihlas, zikir, gafletten sakınma </a:t>
            </a:r>
            <a:r>
              <a:rPr lang="tr-TR" sz="1400" dirty="0"/>
              <a:t>vb. meseleler ona göre kulun </a:t>
            </a:r>
            <a:r>
              <a:rPr lang="tr-TR" sz="1400" b="1" dirty="0"/>
              <a:t>her an </a:t>
            </a:r>
            <a:r>
              <a:rPr lang="tr-TR" sz="1400" dirty="0"/>
              <a:t>ihtiyaç hissettiği ve bu nedenle öğrenilmesinin </a:t>
            </a:r>
            <a:r>
              <a:rPr lang="tr-TR" sz="1400" b="1" dirty="0"/>
              <a:t>farz-ı </a:t>
            </a:r>
            <a:r>
              <a:rPr lang="tr-TR" sz="1400" b="1" dirty="0" err="1"/>
              <a:t>ayn</a:t>
            </a:r>
            <a:r>
              <a:rPr lang="tr-TR" sz="1400" b="1" dirty="0"/>
              <a:t> </a:t>
            </a:r>
            <a:r>
              <a:rPr lang="tr-TR" sz="1400" dirty="0"/>
              <a:t>hükmü taşıyan konular olduğunu ifade eder. Buna da </a:t>
            </a:r>
            <a:r>
              <a:rPr lang="tr-TR" sz="1400" b="1" dirty="0"/>
              <a:t>«</a:t>
            </a:r>
            <a:r>
              <a:rPr lang="tr-TR" sz="1400" b="1" dirty="0" err="1"/>
              <a:t>fıkh</a:t>
            </a:r>
            <a:r>
              <a:rPr lang="tr-TR" sz="1400" b="1" dirty="0"/>
              <a:t>-ı bâtın» </a:t>
            </a:r>
            <a:r>
              <a:rPr lang="tr-TR" sz="1400" dirty="0"/>
              <a:t>ismini koymuştur. Bu fıkıh </a:t>
            </a:r>
            <a:r>
              <a:rPr lang="tr-TR" sz="1400" dirty="0" err="1"/>
              <a:t>fukahanın</a:t>
            </a:r>
            <a:r>
              <a:rPr lang="tr-TR" sz="1400" dirty="0"/>
              <a:t> ürettiği fıkha </a:t>
            </a:r>
            <a:r>
              <a:rPr lang="tr-TR" sz="1400" b="1" dirty="0"/>
              <a:t>alternatif değil </a:t>
            </a:r>
            <a:r>
              <a:rPr lang="tr-TR" sz="1400" dirty="0"/>
              <a:t>onun tamamlayıcısı konumundadır. </a:t>
            </a:r>
            <a:r>
              <a:rPr lang="tr-TR" sz="1400" b="1" dirty="0"/>
              <a:t>Zahir-batın ayırımını </a:t>
            </a:r>
            <a:r>
              <a:rPr lang="tr-TR" sz="1400" dirty="0"/>
              <a:t>en olgun şekliyle somutlaştıran yine </a:t>
            </a:r>
            <a:r>
              <a:rPr lang="tr-TR" sz="1400" dirty="0" err="1"/>
              <a:t>Gazzâlî</a:t>
            </a:r>
            <a:r>
              <a:rPr lang="tr-TR" sz="1400" dirty="0"/>
              <a:t> olmuştur. Örneğin kendisinde klasik kaynaklarda geçmediği halde bir fıkıh konusu olan </a:t>
            </a:r>
            <a:r>
              <a:rPr lang="tr-TR" sz="1400" b="1" dirty="0"/>
              <a:t>taharetin</a:t>
            </a:r>
            <a:r>
              <a:rPr lang="tr-TR" sz="1400" dirty="0"/>
              <a:t> dört düzeyinden bahsetmiştir: </a:t>
            </a:r>
            <a:r>
              <a:rPr lang="tr-TR" sz="1400" b="1" dirty="0"/>
              <a:t>1- </a:t>
            </a:r>
            <a:r>
              <a:rPr lang="tr-TR" sz="1400" dirty="0"/>
              <a:t>Zahirî her türlü pislikten arınmak</a:t>
            </a:r>
            <a:r>
              <a:rPr lang="tr-TR" sz="1400" b="1" dirty="0"/>
              <a:t> 2- </a:t>
            </a:r>
            <a:r>
              <a:rPr lang="tr-TR" sz="1400" dirty="0"/>
              <a:t>Azaları günahlardan uzak tutmak </a:t>
            </a:r>
            <a:r>
              <a:rPr lang="tr-TR" sz="1400" b="1" dirty="0"/>
              <a:t>3- </a:t>
            </a:r>
            <a:r>
              <a:rPr lang="tr-TR" sz="1400" dirty="0"/>
              <a:t>Kalbi kötü ve çirkin ahlaktan uzak tutmak </a:t>
            </a:r>
            <a:r>
              <a:rPr lang="tr-TR" sz="1400" b="1" dirty="0"/>
              <a:t>4- </a:t>
            </a:r>
            <a:r>
              <a:rPr lang="tr-TR" sz="1400" dirty="0"/>
              <a:t>Sırrı Allah dışındaki her şeyden arındırmak. </a:t>
            </a:r>
          </a:p>
          <a:p>
            <a:pPr algn="just"/>
            <a:r>
              <a:rPr lang="tr-TR" sz="1400" b="1" dirty="0" err="1" smtClean="0"/>
              <a:t>Fukaha</a:t>
            </a:r>
            <a:r>
              <a:rPr lang="tr-TR" sz="1400" b="1" dirty="0" smtClean="0"/>
              <a:t> </a:t>
            </a:r>
            <a:r>
              <a:rPr lang="tr-TR" sz="1400" b="1" dirty="0"/>
              <a:t>penceresinden </a:t>
            </a:r>
            <a:r>
              <a:rPr lang="tr-TR" sz="1400" dirty="0"/>
              <a:t>bakıldığında durum </a:t>
            </a:r>
            <a:r>
              <a:rPr lang="tr-TR" sz="1400" b="1" dirty="0"/>
              <a:t>tamamıyla farklı görünmekteydi. </a:t>
            </a:r>
            <a:r>
              <a:rPr lang="tr-TR" sz="1400" dirty="0"/>
              <a:t>Onlar da temelde </a:t>
            </a:r>
            <a:r>
              <a:rPr lang="tr-TR" sz="1400" dirty="0" err="1"/>
              <a:t>sufileri</a:t>
            </a:r>
            <a:r>
              <a:rPr lang="tr-TR" sz="1400" dirty="0"/>
              <a:t> şu dört konuda eleştiriyorlardır: </a:t>
            </a:r>
            <a:r>
              <a:rPr lang="tr-TR" sz="1400" b="1" dirty="0"/>
              <a:t>1- </a:t>
            </a:r>
            <a:r>
              <a:rPr lang="tr-TR" sz="1400" dirty="0" err="1"/>
              <a:t>Sufilerin</a:t>
            </a:r>
            <a:r>
              <a:rPr lang="tr-TR" sz="1400" dirty="0"/>
              <a:t> kullandıkları dil </a:t>
            </a:r>
            <a:r>
              <a:rPr lang="tr-TR" sz="1400" b="1" dirty="0"/>
              <a:t>2- </a:t>
            </a:r>
            <a:r>
              <a:rPr lang="tr-TR" sz="1400" dirty="0" err="1"/>
              <a:t>Sufilerin</a:t>
            </a:r>
            <a:r>
              <a:rPr lang="tr-TR" sz="1400" dirty="0"/>
              <a:t> </a:t>
            </a:r>
            <a:r>
              <a:rPr lang="tr-TR" sz="1400" b="1" dirty="0" err="1"/>
              <a:t>fukahanın</a:t>
            </a:r>
            <a:r>
              <a:rPr lang="tr-TR" sz="1400" b="1" dirty="0"/>
              <a:t> alanına girdiği kabul edilen konularda </a:t>
            </a:r>
            <a:r>
              <a:rPr lang="tr-TR" sz="1400" dirty="0" smtClean="0"/>
              <a:t>fikir </a:t>
            </a:r>
            <a:r>
              <a:rPr lang="tr-TR" sz="1400" dirty="0"/>
              <a:t>beyanında bulunup kendi mesleklerini ve dolayısıyla görüşlerini onlarınkinden </a:t>
            </a:r>
            <a:r>
              <a:rPr lang="tr-TR" sz="1400" b="1" dirty="0"/>
              <a:t>üstün görmeleri 3-</a:t>
            </a:r>
            <a:r>
              <a:rPr lang="tr-TR" sz="1400" dirty="0"/>
              <a:t> Dinin temel kaynaklarını yorumlamada </a:t>
            </a:r>
            <a:r>
              <a:rPr lang="tr-TR" sz="1400" b="1" dirty="0"/>
              <a:t>zahir-batın</a:t>
            </a:r>
            <a:r>
              <a:rPr lang="tr-TR" sz="1400" dirty="0"/>
              <a:t> ayırımı yapmak suretiyle </a:t>
            </a:r>
            <a:r>
              <a:rPr lang="tr-TR" sz="1400" b="1" dirty="0"/>
              <a:t>batına dayalı teviller </a:t>
            </a:r>
            <a:r>
              <a:rPr lang="tr-TR" sz="1400" dirty="0"/>
              <a:t>yapmaları </a:t>
            </a:r>
            <a:r>
              <a:rPr lang="tr-TR" sz="1400" b="1" dirty="0"/>
              <a:t>4-</a:t>
            </a:r>
            <a:r>
              <a:rPr lang="tr-TR" sz="1400" dirty="0"/>
              <a:t> Nafilelere yaptıkları vurgudan dolayı </a:t>
            </a:r>
            <a:r>
              <a:rPr lang="tr-TR" sz="1400" dirty="0" err="1"/>
              <a:t>sufilerin</a:t>
            </a:r>
            <a:r>
              <a:rPr lang="tr-TR" sz="1400" dirty="0"/>
              <a:t> </a:t>
            </a:r>
            <a:r>
              <a:rPr lang="tr-TR" sz="1400" dirty="0" smtClean="0"/>
              <a:t>nafileleri </a:t>
            </a:r>
            <a:r>
              <a:rPr lang="tr-TR" sz="1400" dirty="0"/>
              <a:t>farzlardan üstün gördükleri iddiası. </a:t>
            </a:r>
            <a:r>
              <a:rPr lang="tr-TR" sz="1400" b="1" dirty="0" err="1"/>
              <a:t>Muhasibî</a:t>
            </a:r>
            <a:r>
              <a:rPr lang="tr-TR" sz="1400" b="1" dirty="0"/>
              <a:t> ile </a:t>
            </a:r>
            <a:r>
              <a:rPr lang="tr-TR" sz="1400" b="1" dirty="0" err="1"/>
              <a:t>Ahmed</a:t>
            </a:r>
            <a:r>
              <a:rPr lang="tr-TR" sz="1400" b="1" dirty="0"/>
              <a:t> b. </a:t>
            </a:r>
            <a:r>
              <a:rPr lang="tr-TR" sz="1400" b="1" dirty="0" err="1"/>
              <a:t>Hanbel</a:t>
            </a:r>
            <a:r>
              <a:rPr lang="tr-TR" sz="1400" b="1" dirty="0"/>
              <a:t> arasındaki gerilim </a:t>
            </a:r>
            <a:r>
              <a:rPr lang="tr-TR" sz="1400" dirty="0"/>
              <a:t>bu durumun en güzel örneklerinden biridir. Esasen </a:t>
            </a:r>
            <a:r>
              <a:rPr lang="tr-TR" sz="1400" dirty="0" err="1"/>
              <a:t>Muhasibî’ni</a:t>
            </a:r>
            <a:r>
              <a:rPr lang="tr-TR" sz="1400" dirty="0"/>
              <a:t> kullandığı dili anlamakta </a:t>
            </a:r>
            <a:r>
              <a:rPr lang="tr-TR" sz="1400" dirty="0" smtClean="0"/>
              <a:t>güçlük </a:t>
            </a:r>
            <a:r>
              <a:rPr lang="tr-TR" sz="1400" dirty="0"/>
              <a:t>çektiği anlaşılan </a:t>
            </a:r>
            <a:r>
              <a:rPr lang="tr-TR" sz="1400" dirty="0" err="1"/>
              <a:t>Ahmed</a:t>
            </a:r>
            <a:r>
              <a:rPr lang="tr-TR" sz="1400" dirty="0"/>
              <a:t> b. </a:t>
            </a:r>
            <a:r>
              <a:rPr lang="tr-TR" sz="1400" dirty="0" err="1"/>
              <a:t>Hanbel</a:t>
            </a:r>
            <a:r>
              <a:rPr lang="tr-TR" sz="1400" dirty="0"/>
              <a:t> </a:t>
            </a:r>
            <a:r>
              <a:rPr lang="tr-TR" sz="1400" b="1" dirty="0"/>
              <a:t>ondan uzak durmayı tercih etmiştir. </a:t>
            </a:r>
            <a:r>
              <a:rPr lang="tr-TR" sz="1400" dirty="0" err="1"/>
              <a:t>İbn</a:t>
            </a:r>
            <a:r>
              <a:rPr lang="tr-TR" sz="1400" dirty="0"/>
              <a:t> </a:t>
            </a:r>
            <a:r>
              <a:rPr lang="tr-TR" sz="1400" dirty="0" err="1"/>
              <a:t>Hanbel’in</a:t>
            </a:r>
            <a:r>
              <a:rPr lang="tr-TR" sz="1400" dirty="0"/>
              <a:t> tutumu </a:t>
            </a:r>
            <a:r>
              <a:rPr lang="tr-TR" sz="1400" b="1" dirty="0"/>
              <a:t>daha sonraki takipçileri </a:t>
            </a:r>
            <a:r>
              <a:rPr lang="tr-TR" sz="1400" dirty="0"/>
              <a:t>tarafında devam ettirilmiş ve </a:t>
            </a:r>
            <a:r>
              <a:rPr lang="tr-TR" sz="1400" dirty="0" err="1" smtClean="0"/>
              <a:t>fukaha</a:t>
            </a:r>
            <a:r>
              <a:rPr lang="tr-TR" sz="1400" dirty="0" smtClean="0"/>
              <a:t> </a:t>
            </a:r>
            <a:r>
              <a:rPr lang="tr-TR" sz="1400" dirty="0"/>
              <a:t>devlet desteğini de arkasına alarak çeşitli fetvalarla </a:t>
            </a:r>
            <a:r>
              <a:rPr lang="tr-TR" sz="1400" b="1" dirty="0" err="1"/>
              <a:t>sufilere</a:t>
            </a:r>
            <a:r>
              <a:rPr lang="tr-TR" sz="1400" b="1" dirty="0"/>
              <a:t> baskı </a:t>
            </a:r>
            <a:r>
              <a:rPr lang="tr-TR" sz="1400" dirty="0"/>
              <a:t>uygulamışlardır. </a:t>
            </a:r>
            <a:r>
              <a:rPr lang="tr-TR" sz="1400" b="1" dirty="0"/>
              <a:t>3. asrın sonlarına doğru </a:t>
            </a:r>
            <a:r>
              <a:rPr lang="tr-TR" sz="1400" dirty="0"/>
              <a:t>ciddi gerilimler yaşanmış ve birçok </a:t>
            </a:r>
            <a:r>
              <a:rPr lang="tr-TR" sz="1400" dirty="0" err="1"/>
              <a:t>sufi</a:t>
            </a:r>
            <a:r>
              <a:rPr lang="tr-TR" sz="1400" dirty="0"/>
              <a:t> </a:t>
            </a:r>
            <a:r>
              <a:rPr lang="tr-TR" sz="1400" b="1" dirty="0"/>
              <a:t>yargılanmıştır. </a:t>
            </a:r>
            <a:r>
              <a:rPr lang="tr-TR" sz="1400" dirty="0"/>
              <a:t>En sonunda </a:t>
            </a:r>
            <a:r>
              <a:rPr lang="tr-TR" sz="1400" b="1" dirty="0" err="1"/>
              <a:t>Harraz</a:t>
            </a:r>
            <a:r>
              <a:rPr lang="tr-TR" sz="1400" b="1" dirty="0"/>
              <a:t> </a:t>
            </a:r>
            <a:r>
              <a:rPr lang="tr-TR" sz="1400" dirty="0"/>
              <a:t>gibileri sürgün edilmiş, </a:t>
            </a:r>
            <a:r>
              <a:rPr lang="tr-TR" sz="1400" b="1" dirty="0" err="1"/>
              <a:t>Hallac</a:t>
            </a:r>
            <a:r>
              <a:rPr lang="tr-TR" sz="1400" b="1" dirty="0"/>
              <a:t>-ı Mansur </a:t>
            </a:r>
            <a:r>
              <a:rPr lang="tr-TR" sz="1400" dirty="0"/>
              <a:t>ise idam edilmiştir. </a:t>
            </a:r>
          </a:p>
        </p:txBody>
      </p:sp>
    </p:spTree>
    <p:extLst>
      <p:ext uri="{BB962C8B-B14F-4D97-AF65-F5344CB8AC3E}">
        <p14:creationId xmlns:p14="http://schemas.microsoft.com/office/powerpoint/2010/main" val="2185386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C00000"/>
                </a:solidFill>
              </a:rPr>
              <a:t>Tasavvuf-Fıkıh İlişkisi</a:t>
            </a:r>
          </a:p>
        </p:txBody>
      </p:sp>
      <p:sp>
        <p:nvSpPr>
          <p:cNvPr id="3" name="İçerik Yer Tutucusu 2"/>
          <p:cNvSpPr>
            <a:spLocks noGrp="1"/>
          </p:cNvSpPr>
          <p:nvPr>
            <p:ph idx="1"/>
          </p:nvPr>
        </p:nvSpPr>
        <p:spPr>
          <a:xfrm>
            <a:off x="465992" y="2286000"/>
            <a:ext cx="11254154" cy="4431323"/>
          </a:xfrm>
        </p:spPr>
        <p:txBody>
          <a:bodyPr>
            <a:normAutofit fontScale="92500" lnSpcReduction="10000"/>
          </a:bodyPr>
          <a:lstStyle/>
          <a:p>
            <a:pPr algn="just"/>
            <a:r>
              <a:rPr lang="tr-TR" sz="1600" dirty="0" err="1" smtClean="0"/>
              <a:t>Fukaha</a:t>
            </a:r>
            <a:r>
              <a:rPr lang="tr-TR" sz="1600" dirty="0" smtClean="0"/>
              <a:t> </a:t>
            </a:r>
            <a:r>
              <a:rPr lang="tr-TR" sz="1600" dirty="0"/>
              <a:t>ilk dönemlerde </a:t>
            </a:r>
            <a:r>
              <a:rPr lang="tr-TR" sz="1600" dirty="0" smtClean="0"/>
              <a:t>muhtemelen </a:t>
            </a:r>
            <a:r>
              <a:rPr lang="tr-TR" sz="1600" b="1" dirty="0" err="1" smtClean="0"/>
              <a:t>sufilerin</a:t>
            </a:r>
            <a:r>
              <a:rPr lang="tr-TR" sz="1600" b="1" dirty="0" smtClean="0"/>
              <a:t> İslâmî ilimlere yaklaşım tarzlarını tam </a:t>
            </a:r>
            <a:r>
              <a:rPr lang="tr-TR" sz="1600" b="1" dirty="0"/>
              <a:t>anlamayıp </a:t>
            </a:r>
            <a:r>
              <a:rPr lang="tr-TR" sz="1600" dirty="0"/>
              <a:t>kendilerine alternatif olarak değerlendirdikleri için </a:t>
            </a:r>
            <a:r>
              <a:rPr lang="tr-TR" sz="1600" dirty="0" smtClean="0"/>
              <a:t>tasavvufa karşı </a:t>
            </a:r>
            <a:r>
              <a:rPr lang="tr-TR" sz="1600" dirty="0"/>
              <a:t>çıkmışlardır. Bazı </a:t>
            </a:r>
            <a:r>
              <a:rPr lang="tr-TR" sz="1600" dirty="0" smtClean="0"/>
              <a:t>durumlarda da </a:t>
            </a:r>
            <a:r>
              <a:rPr lang="tr-TR" sz="1600" b="1" dirty="0"/>
              <a:t>«</a:t>
            </a:r>
            <a:r>
              <a:rPr lang="tr-TR" sz="1600" b="1" dirty="0" err="1"/>
              <a:t>fıkh</a:t>
            </a:r>
            <a:r>
              <a:rPr lang="tr-TR" sz="1600" b="1" dirty="0"/>
              <a:t>-ı </a:t>
            </a:r>
            <a:r>
              <a:rPr lang="tr-TR" sz="1600" b="1" dirty="0" err="1"/>
              <a:t>batın»ı</a:t>
            </a:r>
            <a:r>
              <a:rPr lang="tr-TR" sz="1600" b="1" dirty="0"/>
              <a:t> </a:t>
            </a:r>
            <a:r>
              <a:rPr lang="tr-TR" sz="1600" dirty="0" smtClean="0"/>
              <a:t>alternatif </a:t>
            </a:r>
            <a:r>
              <a:rPr lang="tr-TR" sz="1600" dirty="0"/>
              <a:t>bir din gibi algılamışlardır. </a:t>
            </a:r>
            <a:r>
              <a:rPr lang="tr-TR" sz="1600" b="1" dirty="0" err="1"/>
              <a:t>Sufiler</a:t>
            </a:r>
            <a:r>
              <a:rPr lang="tr-TR" sz="1600" b="1" dirty="0"/>
              <a:t> de bu tehlikenin farkında oldukları için sıklıkla alternatif olmadıklarını ve asla zahiri terk etmediklerini söylemişlerdir. </a:t>
            </a:r>
            <a:r>
              <a:rPr lang="tr-TR" sz="1600" b="1" dirty="0" smtClean="0"/>
              <a:t>Şeriat-Tarikat-Marifet-Hakikat </a:t>
            </a:r>
            <a:r>
              <a:rPr lang="tr-TR" sz="1600" dirty="0" smtClean="0"/>
              <a:t>ayırımı yapmakla beraber bunları aşamalı olarak gerçekleştirdikten sonra aşağıda kalanın terk edilmesi gerektiğini asla söylememişlerdir. </a:t>
            </a:r>
            <a:r>
              <a:rPr lang="tr-TR" sz="1600" b="1" dirty="0" smtClean="0"/>
              <a:t>Şeriatı</a:t>
            </a:r>
            <a:r>
              <a:rPr lang="tr-TR" sz="1600" dirty="0" smtClean="0"/>
              <a:t> her daim gerekli görmüşler ve bahsettikleri seviyelere ulaşılması halinde dahi bütün bir hayat boyunca terk edilmeden şeriatı </a:t>
            </a:r>
            <a:r>
              <a:rPr lang="tr-TR" sz="1600" b="1" dirty="0" smtClean="0"/>
              <a:t>bir ön şart </a:t>
            </a:r>
            <a:r>
              <a:rPr lang="tr-TR" sz="1600" dirty="0" smtClean="0"/>
              <a:t>olarak kabul etmişlerdir. Öbür türlü </a:t>
            </a:r>
            <a:r>
              <a:rPr lang="tr-TR" sz="1600" b="1" dirty="0" err="1" smtClean="0"/>
              <a:t>batınîlerin</a:t>
            </a:r>
            <a:r>
              <a:rPr lang="tr-TR" sz="1600" b="1" dirty="0" smtClean="0"/>
              <a:t> </a:t>
            </a:r>
            <a:r>
              <a:rPr lang="tr-TR" sz="1600" dirty="0" smtClean="0"/>
              <a:t>yaptığı gibi yapsalardı </a:t>
            </a:r>
            <a:r>
              <a:rPr lang="tr-TR" sz="1600" b="1" dirty="0" smtClean="0"/>
              <a:t>şeriat </a:t>
            </a:r>
            <a:r>
              <a:rPr lang="tr-TR" sz="1600" dirty="0" smtClean="0"/>
              <a:t>işlevsiz kalacak ve hakikate ulaştığını söyleyen </a:t>
            </a:r>
            <a:r>
              <a:rPr lang="tr-TR" sz="1600" dirty="0" err="1" smtClean="0"/>
              <a:t>sufi</a:t>
            </a:r>
            <a:r>
              <a:rPr lang="tr-TR" sz="1600" dirty="0" smtClean="0"/>
              <a:t>, </a:t>
            </a:r>
            <a:r>
              <a:rPr lang="tr-TR" sz="1600" dirty="0" err="1" smtClean="0"/>
              <a:t>şeriate</a:t>
            </a:r>
            <a:r>
              <a:rPr lang="tr-TR" sz="1600" dirty="0" smtClean="0"/>
              <a:t> ihtiyaç kalmayacağını iddia edecekti. Bu da </a:t>
            </a:r>
            <a:r>
              <a:rPr lang="tr-TR" sz="1600" b="1" dirty="0" err="1" smtClean="0"/>
              <a:t>ibahiliğe</a:t>
            </a:r>
            <a:r>
              <a:rPr lang="tr-TR" sz="1600" b="1" dirty="0" smtClean="0"/>
              <a:t>, haram ve helallerin işlevsiz </a:t>
            </a:r>
            <a:r>
              <a:rPr lang="tr-TR" sz="1600" dirty="0" smtClean="0"/>
              <a:t>kalmasına sebep olacaktı. Bir diğer husus ise hakikate ulaştığını söyleyen </a:t>
            </a:r>
            <a:r>
              <a:rPr lang="tr-TR" sz="1600" dirty="0" err="1" smtClean="0"/>
              <a:t>sufiler</a:t>
            </a:r>
            <a:r>
              <a:rPr lang="tr-TR" sz="1600" dirty="0" smtClean="0"/>
              <a:t> asla </a:t>
            </a:r>
            <a:r>
              <a:rPr lang="tr-TR" sz="1600" b="1" dirty="0" err="1" smtClean="0"/>
              <a:t>ittihad</a:t>
            </a:r>
            <a:r>
              <a:rPr lang="tr-TR" sz="1600" b="1" dirty="0" smtClean="0"/>
              <a:t>-hulul</a:t>
            </a:r>
            <a:r>
              <a:rPr lang="tr-TR" sz="1600" dirty="0" smtClean="0"/>
              <a:t> iddiasında bulunmamışlardır. </a:t>
            </a:r>
            <a:r>
              <a:rPr lang="tr-TR" sz="1600" dirty="0" err="1" smtClean="0"/>
              <a:t>İttihad</a:t>
            </a:r>
            <a:r>
              <a:rPr lang="tr-TR" sz="1600" dirty="0" smtClean="0"/>
              <a:t>-hululü çağrıştıran ifadeleri olmakla hayatları ve düşünceleri incelendiğinde bu tür düşüncelerinin olmadığı net bir şekilde görülür. Buna en sınırda görülen </a:t>
            </a:r>
            <a:r>
              <a:rPr lang="tr-TR" sz="1600" b="1" dirty="0" err="1" smtClean="0"/>
              <a:t>Hallac</a:t>
            </a:r>
            <a:r>
              <a:rPr lang="tr-TR" sz="1600" b="1" dirty="0" smtClean="0"/>
              <a:t>-ı Mansur ve </a:t>
            </a:r>
            <a:r>
              <a:rPr lang="tr-TR" sz="1600" b="1" dirty="0" err="1" smtClean="0"/>
              <a:t>İbnü’l</a:t>
            </a:r>
            <a:r>
              <a:rPr lang="tr-TR" sz="1600" b="1" dirty="0" smtClean="0"/>
              <a:t>-Arabî </a:t>
            </a:r>
            <a:r>
              <a:rPr lang="tr-TR" sz="1600" dirty="0" smtClean="0"/>
              <a:t>de dahildir. </a:t>
            </a:r>
            <a:r>
              <a:rPr lang="tr-TR" sz="1600" b="1" dirty="0" err="1" smtClean="0"/>
              <a:t>Batınî</a:t>
            </a:r>
            <a:r>
              <a:rPr lang="tr-TR" sz="1600" b="1" dirty="0" smtClean="0"/>
              <a:t> </a:t>
            </a:r>
            <a:r>
              <a:rPr lang="tr-TR" sz="1600" b="1" dirty="0"/>
              <a:t>yorumun </a:t>
            </a:r>
            <a:r>
              <a:rPr lang="tr-TR" sz="1600" dirty="0"/>
              <a:t>hem </a:t>
            </a:r>
            <a:r>
              <a:rPr lang="tr-TR" sz="1600" b="1" dirty="0"/>
              <a:t>Şiî </a:t>
            </a:r>
            <a:r>
              <a:rPr lang="tr-TR" sz="1600" b="1" dirty="0" err="1"/>
              <a:t>Batınî</a:t>
            </a:r>
            <a:r>
              <a:rPr lang="tr-TR" sz="1600" b="1" dirty="0"/>
              <a:t> </a:t>
            </a:r>
            <a:r>
              <a:rPr lang="tr-TR" sz="1600" dirty="0"/>
              <a:t>gruplar hem de </a:t>
            </a:r>
            <a:r>
              <a:rPr lang="tr-TR" sz="1600" b="1" dirty="0" err="1"/>
              <a:t>Batınî</a:t>
            </a:r>
            <a:r>
              <a:rPr lang="tr-TR" sz="1600" b="1" dirty="0"/>
              <a:t> cereyanlar </a:t>
            </a:r>
            <a:r>
              <a:rPr lang="tr-TR" sz="1600" dirty="0" smtClean="0"/>
              <a:t>tarafından </a:t>
            </a:r>
            <a:r>
              <a:rPr lang="tr-TR" sz="1600" dirty="0"/>
              <a:t>kullanılması onları bu konuda </a:t>
            </a:r>
            <a:r>
              <a:rPr lang="tr-TR" sz="1600" dirty="0" smtClean="0"/>
              <a:t>hassas </a:t>
            </a:r>
            <a:r>
              <a:rPr lang="tr-TR" sz="1600" dirty="0"/>
              <a:t>olmaya yöneltmiştir. Bu manada </a:t>
            </a:r>
            <a:r>
              <a:rPr lang="tr-TR" sz="1600" b="1" dirty="0" err="1"/>
              <a:t>Harraz’ın</a:t>
            </a:r>
            <a:r>
              <a:rPr lang="tr-TR" sz="1600" dirty="0"/>
              <a:t> </a:t>
            </a:r>
            <a:r>
              <a:rPr lang="tr-TR" sz="1600" b="1" dirty="0"/>
              <a:t>«zahire muhalif her batın batıldır» </a:t>
            </a:r>
            <a:r>
              <a:rPr lang="tr-TR" sz="1600" dirty="0"/>
              <a:t>sözü </a:t>
            </a:r>
            <a:r>
              <a:rPr lang="tr-TR" sz="1600" dirty="0" err="1"/>
              <a:t>sufiler</a:t>
            </a:r>
            <a:r>
              <a:rPr lang="tr-TR" sz="1600" dirty="0"/>
              <a:t> için adeta temel ilke </a:t>
            </a:r>
            <a:r>
              <a:rPr lang="tr-TR" sz="1600" dirty="0" smtClean="0"/>
              <a:t>konumuna </a:t>
            </a:r>
            <a:r>
              <a:rPr lang="tr-TR" sz="1600" dirty="0"/>
              <a:t>gelmiştir</a:t>
            </a:r>
            <a:r>
              <a:rPr lang="tr-TR" sz="1600" dirty="0" smtClean="0"/>
              <a:t>. Oldukça isabetli ve belirleyici olan bu tercihleri uyarınca onlar batın adına </a:t>
            </a:r>
            <a:r>
              <a:rPr lang="tr-TR" sz="1600" b="1" dirty="0" smtClean="0"/>
              <a:t>zahirin asla devre dışı bırakılmaması gerektiğini </a:t>
            </a:r>
            <a:r>
              <a:rPr lang="tr-TR" sz="1600" dirty="0" smtClean="0"/>
              <a:t>söyledikleri gibi </a:t>
            </a:r>
            <a:r>
              <a:rPr lang="tr-TR" sz="1600" b="1" dirty="0" smtClean="0"/>
              <a:t>fıkhî bilgi olmaksızın </a:t>
            </a:r>
            <a:r>
              <a:rPr lang="tr-TR" sz="1600" dirty="0" smtClean="0"/>
              <a:t>tasavvufî pratiklerin </a:t>
            </a:r>
            <a:r>
              <a:rPr lang="tr-TR" sz="1600" dirty="0" err="1" smtClean="0"/>
              <a:t>gerçekleştirilemeyeğini</a:t>
            </a:r>
            <a:r>
              <a:rPr lang="tr-TR" sz="1600" dirty="0" smtClean="0"/>
              <a:t> söylemişlerdir. Bundan dolayı </a:t>
            </a:r>
            <a:r>
              <a:rPr lang="tr-TR" sz="1600" dirty="0" err="1" smtClean="0"/>
              <a:t>sufiler</a:t>
            </a:r>
            <a:r>
              <a:rPr lang="tr-TR" sz="1600" dirty="0" smtClean="0"/>
              <a:t> fıkıh ilmini </a:t>
            </a:r>
            <a:r>
              <a:rPr lang="tr-TR" sz="1600" b="1" dirty="0" smtClean="0"/>
              <a:t>ikinci planda </a:t>
            </a:r>
            <a:r>
              <a:rPr lang="tr-TR" sz="1600" dirty="0" smtClean="0"/>
              <a:t>görmekle beraber </a:t>
            </a:r>
            <a:r>
              <a:rPr lang="tr-TR" sz="1600" dirty="0" err="1" smtClean="0"/>
              <a:t>fukahanın</a:t>
            </a:r>
            <a:r>
              <a:rPr lang="tr-TR" sz="1600" dirty="0" smtClean="0"/>
              <a:t> ilminden tam manasıyla faydalanıyorlardı. Sonuç olarak tasavvuf fıkhın </a:t>
            </a:r>
            <a:r>
              <a:rPr lang="tr-TR" sz="1600" b="1" dirty="0" smtClean="0"/>
              <a:t>bir </a:t>
            </a:r>
            <a:r>
              <a:rPr lang="tr-TR" sz="1600" b="1" dirty="0" err="1" smtClean="0"/>
              <a:t>mükemmili</a:t>
            </a:r>
            <a:r>
              <a:rPr lang="tr-TR" sz="1600" b="1" dirty="0" smtClean="0"/>
              <a:t> </a:t>
            </a:r>
            <a:r>
              <a:rPr lang="tr-TR" sz="1600" dirty="0" smtClean="0"/>
              <a:t>olarak gerekli, fıkıh ise tasavvufa </a:t>
            </a:r>
            <a:r>
              <a:rPr lang="tr-TR" sz="1600" b="1" dirty="0" smtClean="0"/>
              <a:t>yol gösterici ve kontrol makamında </a:t>
            </a:r>
            <a:r>
              <a:rPr lang="tr-TR" sz="1600" dirty="0" smtClean="0"/>
              <a:t>her zaman lazımdır. Erken </a:t>
            </a:r>
            <a:r>
              <a:rPr lang="tr-TR" sz="1600" dirty="0"/>
              <a:t>dönem </a:t>
            </a:r>
            <a:r>
              <a:rPr lang="tr-TR" sz="1600" dirty="0" err="1"/>
              <a:t>sufilerinden</a:t>
            </a:r>
            <a:r>
              <a:rPr lang="tr-TR" sz="1600" dirty="0"/>
              <a:t> olan </a:t>
            </a:r>
            <a:r>
              <a:rPr lang="tr-TR" sz="1600" b="1" dirty="0"/>
              <a:t>Ebu Bekir el-</a:t>
            </a:r>
            <a:r>
              <a:rPr lang="tr-TR" sz="1600" b="1" dirty="0" err="1"/>
              <a:t>Verrâk’ın</a:t>
            </a:r>
            <a:r>
              <a:rPr lang="tr-TR" sz="1600" b="1" dirty="0"/>
              <a:t> </a:t>
            </a:r>
            <a:r>
              <a:rPr lang="tr-TR" sz="1600" dirty="0"/>
              <a:t>şu sözleri de çok önemsenmiştir: «</a:t>
            </a:r>
            <a:r>
              <a:rPr lang="tr-TR" sz="1600" i="1" dirty="0"/>
              <a:t>İlim konusunda Kelâmla yetinip Fıkhı ve Tasavvufu bir yana bırakanlar </a:t>
            </a:r>
            <a:r>
              <a:rPr lang="tr-TR" sz="1600" b="1" i="1" dirty="0"/>
              <a:t>zındık</a:t>
            </a:r>
            <a:r>
              <a:rPr lang="tr-TR" sz="1600" i="1" dirty="0"/>
              <a:t> olurlar. Tasavvufla iktifa ederek kelamı ve fıkhı terk edenler </a:t>
            </a:r>
            <a:r>
              <a:rPr lang="tr-TR" sz="1600" b="1" i="1" dirty="0" err="1"/>
              <a:t>bidatçi</a:t>
            </a:r>
            <a:r>
              <a:rPr lang="tr-TR" sz="1600" i="1" dirty="0"/>
              <a:t> olurlar. Fıkıhla sınırlı kalıp kelam ve tasavvufu göz ardı edenler ise </a:t>
            </a:r>
            <a:r>
              <a:rPr lang="tr-TR" sz="1600" b="1" i="1" dirty="0" err="1"/>
              <a:t>fasık</a:t>
            </a:r>
            <a:r>
              <a:rPr lang="tr-TR" sz="1600" i="1" dirty="0"/>
              <a:t> olurlar. Bunların </a:t>
            </a:r>
            <a:r>
              <a:rPr lang="tr-TR" sz="1600" b="1" i="1" dirty="0"/>
              <a:t>üçünü</a:t>
            </a:r>
            <a:r>
              <a:rPr lang="tr-TR" sz="1600" i="1" dirty="0"/>
              <a:t> bir araya getiren kurtuluşa erer</a:t>
            </a:r>
            <a:r>
              <a:rPr lang="tr-TR" sz="1600" i="1" dirty="0" smtClean="0"/>
              <a:t>.</a:t>
            </a:r>
            <a:r>
              <a:rPr lang="tr-TR" sz="1600" dirty="0" smtClean="0"/>
              <a:t>»</a:t>
            </a:r>
            <a:endParaRPr lang="tr-TR" sz="1600" dirty="0"/>
          </a:p>
        </p:txBody>
      </p:sp>
    </p:spTree>
    <p:extLst>
      <p:ext uri="{BB962C8B-B14F-4D97-AF65-F5344CB8AC3E}">
        <p14:creationId xmlns:p14="http://schemas.microsoft.com/office/powerpoint/2010/main" val="1834609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C00000"/>
                </a:solidFill>
              </a:rPr>
              <a:t>Tasavvuf-Fıkıh İlişkisi</a:t>
            </a: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sz="1400" dirty="0" smtClean="0"/>
              <a:t>Fıkhın hiçbir şekilde </a:t>
            </a:r>
            <a:r>
              <a:rPr lang="tr-TR" sz="1400" b="1" dirty="0" smtClean="0"/>
              <a:t>zühde dayalı tasavvufla </a:t>
            </a:r>
            <a:r>
              <a:rPr lang="tr-TR" sz="1400" dirty="0" smtClean="0"/>
              <a:t>bir problemi olmamıştır. Fakat tasavvuf ilmi </a:t>
            </a:r>
            <a:r>
              <a:rPr lang="tr-TR" sz="1400" b="1" dirty="0" smtClean="0"/>
              <a:t>kendi doktrinini </a:t>
            </a:r>
            <a:r>
              <a:rPr lang="tr-TR" sz="1400" dirty="0" smtClean="0"/>
              <a:t>inşa etmeye başlayınca problemler ortaya çıkmıştır. Fakihlerin tasavvuf ehline karşı tutumları </a:t>
            </a:r>
            <a:r>
              <a:rPr lang="tr-TR" sz="1400" b="1" dirty="0" smtClean="0"/>
              <a:t>üç şekilde </a:t>
            </a:r>
            <a:r>
              <a:rPr lang="tr-TR" sz="1400" dirty="0" smtClean="0"/>
              <a:t>tezahür etmiştir. </a:t>
            </a:r>
            <a:r>
              <a:rPr lang="tr-TR" sz="1400" b="1" dirty="0" smtClean="0"/>
              <a:t>1-</a:t>
            </a:r>
            <a:r>
              <a:rPr lang="tr-TR" sz="1400" dirty="0" smtClean="0"/>
              <a:t> Tasavvufî yaşantının </a:t>
            </a:r>
            <a:r>
              <a:rPr lang="tr-TR" sz="1400" dirty="0" err="1" smtClean="0"/>
              <a:t>zühd</a:t>
            </a:r>
            <a:r>
              <a:rPr lang="tr-TR" sz="1400" dirty="0" smtClean="0"/>
              <a:t> dışındaki tüm görüntülerinin İslam dışı olduğuna dair kanaat. </a:t>
            </a:r>
            <a:r>
              <a:rPr lang="tr-TR" sz="1400" b="1" dirty="0" smtClean="0"/>
              <a:t>2- </a:t>
            </a:r>
            <a:r>
              <a:rPr lang="tr-TR" sz="1400" dirty="0"/>
              <a:t>B</a:t>
            </a:r>
            <a:r>
              <a:rPr lang="tr-TR" sz="1400" dirty="0" smtClean="0"/>
              <a:t>u yaşam tarzını görmezden gelme şeklindeki tavır ki genellikle fakihler bu şekilde davranmışlardır. Bunlar herhangi bir şekilde tasavvuf hakkında kanaat açıklamaktan çekinmişlerdir. </a:t>
            </a:r>
            <a:r>
              <a:rPr lang="tr-TR" sz="1400" b="1" dirty="0" smtClean="0"/>
              <a:t>3-</a:t>
            </a:r>
            <a:r>
              <a:rPr lang="tr-TR" sz="1400" dirty="0" smtClean="0"/>
              <a:t> Özellikle fethedilen yerlere tasavvuf vasıtasıyla taşınan dinî düşüncenin </a:t>
            </a:r>
            <a:r>
              <a:rPr lang="tr-TR" sz="1400" dirty="0" err="1" smtClean="0"/>
              <a:t>şeriate</a:t>
            </a:r>
            <a:r>
              <a:rPr lang="tr-TR" sz="1400" dirty="0" smtClean="0"/>
              <a:t> uygunluğunu sağlamak ve tasavvuf </a:t>
            </a:r>
            <a:r>
              <a:rPr lang="tr-TR" sz="1400" b="1" dirty="0" err="1" smtClean="0"/>
              <a:t>şerî</a:t>
            </a:r>
            <a:r>
              <a:rPr lang="tr-TR" sz="1400" b="1" dirty="0" smtClean="0"/>
              <a:t> bir çizgide tutma çabasında </a:t>
            </a:r>
            <a:r>
              <a:rPr lang="tr-TR" sz="1400" dirty="0" smtClean="0"/>
              <a:t>olan bakış açısı. Özellikle fethedilen yerlerde dini tasavvufî yaşamın esas alınarak devletin tesis edildiği yerlerde </a:t>
            </a:r>
            <a:r>
              <a:rPr lang="tr-TR" sz="1400" dirty="0" err="1" smtClean="0"/>
              <a:t>fukaha</a:t>
            </a:r>
            <a:r>
              <a:rPr lang="tr-TR" sz="1400" dirty="0" smtClean="0"/>
              <a:t> tasavvuf ehline karşı daha olumlu bir tavır geliştirmiştir. </a:t>
            </a:r>
            <a:endParaRPr lang="tr-TR" sz="1400" b="1" dirty="0" smtClean="0"/>
          </a:p>
          <a:p>
            <a:pPr algn="just"/>
            <a:r>
              <a:rPr lang="tr-TR" sz="1400" b="1" dirty="0" err="1" smtClean="0"/>
              <a:t>Sufilerin</a:t>
            </a:r>
            <a:r>
              <a:rPr lang="tr-TR" sz="1400" b="1" dirty="0" smtClean="0"/>
              <a:t> Fakihlerden Ayrıştıkları Noktalar:</a:t>
            </a:r>
            <a:r>
              <a:rPr lang="tr-TR" sz="1400" dirty="0" smtClean="0"/>
              <a:t> Tasavvufu diğer ilimlerden  ayıran hususların başında </a:t>
            </a:r>
            <a:r>
              <a:rPr lang="tr-TR" sz="1400" b="1" dirty="0" smtClean="0"/>
              <a:t>bilgi kaynakları (</a:t>
            </a:r>
            <a:r>
              <a:rPr lang="tr-TR" sz="1400" b="1" dirty="0" err="1" smtClean="0"/>
              <a:t>esbâbu’l</a:t>
            </a:r>
            <a:r>
              <a:rPr lang="tr-TR" sz="1400" b="1" dirty="0" smtClean="0"/>
              <a:t>-ulum) </a:t>
            </a:r>
            <a:r>
              <a:rPr lang="tr-TR" sz="1400" dirty="0" smtClean="0"/>
              <a:t>gelmektedir. </a:t>
            </a:r>
            <a:r>
              <a:rPr lang="tr-TR" sz="1400" dirty="0" err="1" smtClean="0"/>
              <a:t>Sufiler</a:t>
            </a:r>
            <a:r>
              <a:rPr lang="tr-TR" sz="1400" dirty="0" smtClean="0"/>
              <a:t> </a:t>
            </a:r>
            <a:r>
              <a:rPr lang="tr-TR" sz="1400" b="1" dirty="0" smtClean="0"/>
              <a:t>duyular (</a:t>
            </a:r>
            <a:r>
              <a:rPr lang="tr-TR" sz="1400" b="1" dirty="0" err="1" smtClean="0"/>
              <a:t>hiss</a:t>
            </a:r>
            <a:r>
              <a:rPr lang="tr-TR" sz="1400" b="1" dirty="0" smtClean="0"/>
              <a:t>-i selim), akıl (</a:t>
            </a:r>
            <a:r>
              <a:rPr lang="tr-TR" sz="1400" b="1" dirty="0" err="1" smtClean="0"/>
              <a:t>akl</a:t>
            </a:r>
            <a:r>
              <a:rPr lang="tr-TR" sz="1400" b="1" dirty="0" smtClean="0"/>
              <a:t>-ı selim) ve haber-i sadık (</a:t>
            </a:r>
            <a:r>
              <a:rPr lang="tr-TR" sz="1400" b="1" dirty="0" err="1" smtClean="0"/>
              <a:t>vahy</a:t>
            </a:r>
            <a:r>
              <a:rPr lang="tr-TR" sz="1400" b="1" dirty="0" smtClean="0"/>
              <a:t>-i ilâhî) </a:t>
            </a:r>
            <a:r>
              <a:rPr lang="tr-TR" sz="1400" dirty="0" smtClean="0"/>
              <a:t>yanında bilgi kaynağı olarak </a:t>
            </a:r>
            <a:r>
              <a:rPr lang="tr-TR" sz="1400" b="1" dirty="0" err="1" smtClean="0"/>
              <a:t>keşf</a:t>
            </a:r>
            <a:r>
              <a:rPr lang="tr-TR" sz="1400" b="1" dirty="0" smtClean="0"/>
              <a:t> ve ilhamı </a:t>
            </a:r>
            <a:r>
              <a:rPr lang="tr-TR" sz="1400" dirty="0" smtClean="0"/>
              <a:t>da kabul etmektedirler. </a:t>
            </a:r>
            <a:r>
              <a:rPr lang="tr-TR" sz="1400" b="1" dirty="0" smtClean="0"/>
              <a:t>İlham</a:t>
            </a:r>
            <a:r>
              <a:rPr lang="tr-TR" sz="1400" dirty="0" smtClean="0"/>
              <a:t> genel olarak «</a:t>
            </a:r>
            <a:r>
              <a:rPr lang="tr-TR" sz="1400" i="1" dirty="0" smtClean="0"/>
              <a:t>Allah’ın doğrudan veya melekler vasıtasıyla iyilik telkin eden bilgileri insanlara ulaştırmasıdır</a:t>
            </a:r>
            <a:r>
              <a:rPr lang="tr-TR" sz="1400" dirty="0" smtClean="0"/>
              <a:t>.» </a:t>
            </a:r>
            <a:r>
              <a:rPr lang="tr-TR" sz="1400" b="1" dirty="0" smtClean="0"/>
              <a:t>Vahiy ile ilham arasındaki </a:t>
            </a:r>
            <a:r>
              <a:rPr lang="tr-TR" sz="1400" dirty="0" smtClean="0"/>
              <a:t>fark ilhamda </a:t>
            </a:r>
            <a:r>
              <a:rPr lang="tr-TR" sz="1400" b="1" dirty="0" smtClean="0"/>
              <a:t>meleğin</a:t>
            </a:r>
            <a:r>
              <a:rPr lang="tr-TR" sz="1400" dirty="0" smtClean="0"/>
              <a:t> görünmemesidir. </a:t>
            </a:r>
            <a:r>
              <a:rPr lang="tr-TR" sz="1400" b="1" dirty="0" smtClean="0"/>
              <a:t>İlham ve keşif </a:t>
            </a:r>
            <a:r>
              <a:rPr lang="tr-TR" sz="1400" dirty="0" smtClean="0"/>
              <a:t>usul-i fıkıh açısında </a:t>
            </a:r>
            <a:r>
              <a:rPr lang="tr-TR" sz="1400" dirty="0" err="1" smtClean="0"/>
              <a:t>şerî</a:t>
            </a:r>
            <a:r>
              <a:rPr lang="tr-TR" sz="1400" dirty="0" smtClean="0"/>
              <a:t> bir delil, genel bir bilgi kaynağı </a:t>
            </a:r>
            <a:r>
              <a:rPr lang="tr-TR" sz="1400" b="1" dirty="0" smtClean="0"/>
              <a:t>değildir.</a:t>
            </a:r>
            <a:r>
              <a:rPr lang="tr-TR" sz="1400" dirty="0" smtClean="0"/>
              <a:t> Bununla beraber müçtehidin </a:t>
            </a:r>
            <a:r>
              <a:rPr lang="tr-TR" sz="1400" b="1" dirty="0" smtClean="0"/>
              <a:t>rey ve </a:t>
            </a:r>
            <a:r>
              <a:rPr lang="tr-TR" sz="1400" b="1" dirty="0" err="1" smtClean="0"/>
              <a:t>ictihadla</a:t>
            </a:r>
            <a:r>
              <a:rPr lang="tr-TR" sz="1400" b="1" dirty="0" smtClean="0"/>
              <a:t> </a:t>
            </a:r>
            <a:r>
              <a:rPr lang="tr-TR" sz="1400" dirty="0" smtClean="0"/>
              <a:t>Kitap ve Sünnetten çıkardığı mana ve hükmün bir benzerini </a:t>
            </a:r>
            <a:r>
              <a:rPr lang="tr-TR" sz="1400" dirty="0" err="1" smtClean="0"/>
              <a:t>sufinin</a:t>
            </a:r>
            <a:r>
              <a:rPr lang="tr-TR" sz="1400" dirty="0" smtClean="0"/>
              <a:t> ilham, </a:t>
            </a:r>
            <a:r>
              <a:rPr lang="tr-TR" sz="1400" b="1" dirty="0" smtClean="0"/>
              <a:t>keşif ve manevî tecrübeyle </a:t>
            </a:r>
            <a:r>
              <a:rPr lang="tr-TR" sz="1400" dirty="0" smtClean="0"/>
              <a:t>elde edebileceğini kelamcı ve fıkıhçıların </a:t>
            </a:r>
            <a:r>
              <a:rPr lang="tr-TR" sz="1400" b="1" dirty="0" smtClean="0"/>
              <a:t>çoğunluğu</a:t>
            </a:r>
            <a:r>
              <a:rPr lang="tr-TR" sz="1400" dirty="0" smtClean="0"/>
              <a:t> kabul etmektedirler. </a:t>
            </a:r>
            <a:r>
              <a:rPr lang="tr-TR" sz="1400" b="1" dirty="0" err="1" smtClean="0"/>
              <a:t>İbn</a:t>
            </a:r>
            <a:r>
              <a:rPr lang="tr-TR" sz="1400" b="1" dirty="0" smtClean="0"/>
              <a:t> Sina ile </a:t>
            </a:r>
            <a:r>
              <a:rPr lang="tr-TR" sz="1400" b="1" dirty="0" err="1" smtClean="0"/>
              <a:t>sufi</a:t>
            </a:r>
            <a:r>
              <a:rPr lang="tr-TR" sz="1400" b="1" dirty="0" smtClean="0"/>
              <a:t> Ebu Said </a:t>
            </a:r>
            <a:r>
              <a:rPr lang="tr-TR" sz="1400" b="1" dirty="0" err="1" smtClean="0"/>
              <a:t>Ebu’l-Hayr</a:t>
            </a:r>
            <a:r>
              <a:rPr lang="tr-TR" sz="1400" b="1" dirty="0" smtClean="0"/>
              <a:t> </a:t>
            </a:r>
            <a:r>
              <a:rPr lang="tr-TR" sz="1400" dirty="0" smtClean="0"/>
              <a:t>arasında geçen muhavere buna örnek olarak getirilmektedir. Buna göre </a:t>
            </a:r>
            <a:r>
              <a:rPr lang="tr-TR" sz="1400" b="1" dirty="0" err="1" smtClean="0"/>
              <a:t>İbn</a:t>
            </a:r>
            <a:r>
              <a:rPr lang="tr-TR" sz="1400" b="1" dirty="0" smtClean="0"/>
              <a:t> Sina </a:t>
            </a:r>
            <a:r>
              <a:rPr lang="tr-TR" sz="1400" dirty="0" smtClean="0"/>
              <a:t>«O benim (akılla) bildiğimi görüyor» derken </a:t>
            </a:r>
            <a:r>
              <a:rPr lang="tr-TR" sz="1400" b="1" dirty="0" smtClean="0"/>
              <a:t>Ebu Said </a:t>
            </a:r>
            <a:r>
              <a:rPr lang="tr-TR" sz="1400" dirty="0" smtClean="0"/>
              <a:t>de «O benim (</a:t>
            </a:r>
            <a:r>
              <a:rPr lang="tr-TR" sz="1400" dirty="0" err="1" smtClean="0"/>
              <a:t>keşfen</a:t>
            </a:r>
            <a:r>
              <a:rPr lang="tr-TR" sz="1400" dirty="0" smtClean="0"/>
              <a:t>) gördüğümü biliyor» demektedir. </a:t>
            </a:r>
            <a:r>
              <a:rPr lang="tr-TR" sz="1400" dirty="0" err="1" smtClean="0"/>
              <a:t>Sufinin</a:t>
            </a:r>
            <a:r>
              <a:rPr lang="tr-TR" sz="1400" dirty="0" smtClean="0"/>
              <a:t> bilgisi ile Fakihin rey ve içtihatla ulaştığı bilgi eşit değerde birer </a:t>
            </a:r>
            <a:r>
              <a:rPr lang="tr-TR" sz="1400" dirty="0" err="1" smtClean="0"/>
              <a:t>zannî</a:t>
            </a:r>
            <a:r>
              <a:rPr lang="tr-TR" sz="1400" dirty="0" smtClean="0"/>
              <a:t> bilgi olarak kabul edilmektedir. </a:t>
            </a:r>
            <a:r>
              <a:rPr lang="tr-TR" sz="1400" b="1" dirty="0" smtClean="0"/>
              <a:t>Şu farkla ki </a:t>
            </a:r>
            <a:r>
              <a:rPr lang="tr-TR" sz="1400" dirty="0" err="1" smtClean="0"/>
              <a:t>sufinin</a:t>
            </a:r>
            <a:r>
              <a:rPr lang="tr-TR" sz="1400" dirty="0" smtClean="0"/>
              <a:t> bilgisi sadece kendisini ve kendisi gibi </a:t>
            </a:r>
            <a:r>
              <a:rPr lang="tr-TR" sz="1400" dirty="0" err="1" smtClean="0"/>
              <a:t>sufi</a:t>
            </a:r>
            <a:r>
              <a:rPr lang="tr-TR" sz="1400" dirty="0" smtClean="0"/>
              <a:t> olanı ilgilendirirken fakihin ulaştığı sonuç kendisine </a:t>
            </a:r>
            <a:r>
              <a:rPr lang="tr-TR" sz="1400" dirty="0" err="1" smtClean="0"/>
              <a:t>fıkhan</a:t>
            </a:r>
            <a:r>
              <a:rPr lang="tr-TR" sz="1400" dirty="0" smtClean="0"/>
              <a:t> tabi olan herkesi ilgilendirir. Fıkıh ile tasavvuf arasındaki ilişkilere bir bütünlük içinde bakıldığı zaman fıkıh (şeriat) ve tasavvufun </a:t>
            </a:r>
            <a:r>
              <a:rPr lang="tr-TR" sz="1400" dirty="0" err="1" smtClean="0"/>
              <a:t>Kur’ân</a:t>
            </a:r>
            <a:r>
              <a:rPr lang="tr-TR" sz="1400" dirty="0" smtClean="0"/>
              <a:t> ve Sünnetin objektif kuralları çerçevesinde kaldıkları sürece, </a:t>
            </a:r>
            <a:r>
              <a:rPr lang="tr-TR" sz="1400" b="1" dirty="0" smtClean="0"/>
              <a:t>bir madalyonun iki yüzünden </a:t>
            </a:r>
            <a:r>
              <a:rPr lang="tr-TR" sz="1400" dirty="0" smtClean="0"/>
              <a:t>başka bir şey olmadıkları söylenebilir. </a:t>
            </a:r>
          </a:p>
        </p:txBody>
      </p:sp>
    </p:spTree>
    <p:extLst>
      <p:ext uri="{BB962C8B-B14F-4D97-AF65-F5344CB8AC3E}">
        <p14:creationId xmlns:p14="http://schemas.microsoft.com/office/powerpoint/2010/main" val="2475210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smtClean="0">
                <a:solidFill>
                  <a:srgbClr val="C00000"/>
                </a:solidFill>
              </a:rPr>
              <a:t>Şatıbî’nin</a:t>
            </a:r>
            <a:r>
              <a:rPr lang="tr-TR" b="1" u="sng" dirty="0" smtClean="0">
                <a:solidFill>
                  <a:srgbClr val="C00000"/>
                </a:solidFill>
              </a:rPr>
              <a:t> Tasavvufa Yaklaşımı</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Autofit/>
          </a:bodyPr>
          <a:lstStyle/>
          <a:p>
            <a:pPr algn="just"/>
            <a:r>
              <a:rPr lang="tr-TR" sz="1400" b="1" dirty="0"/>
              <a:t>Bir Fıkıhçı Olan </a:t>
            </a:r>
            <a:r>
              <a:rPr lang="tr-TR" sz="1400" b="1" dirty="0" err="1"/>
              <a:t>Şatıbî’nin</a:t>
            </a:r>
            <a:r>
              <a:rPr lang="tr-TR" sz="1400" b="1" dirty="0"/>
              <a:t> Tasavvufa Yaklaşımı:</a:t>
            </a:r>
            <a:r>
              <a:rPr lang="tr-TR" sz="1400" dirty="0"/>
              <a:t> </a:t>
            </a:r>
            <a:r>
              <a:rPr lang="tr-TR" sz="1400" dirty="0" err="1"/>
              <a:t>Şatıbî</a:t>
            </a:r>
            <a:r>
              <a:rPr lang="tr-TR" sz="1400" dirty="0"/>
              <a:t> tasavvufî hayatı aynı zamanda birer fıkıh terimleri olan </a:t>
            </a:r>
            <a:r>
              <a:rPr lang="tr-TR" sz="1400" b="1" dirty="0"/>
              <a:t>azimet ve ruhsat </a:t>
            </a:r>
            <a:r>
              <a:rPr lang="tr-TR" sz="1400" dirty="0"/>
              <a:t>üzerinden değerlendirmektedir. Ona göre </a:t>
            </a:r>
            <a:r>
              <a:rPr lang="tr-TR" sz="1400" b="1" dirty="0"/>
              <a:t>Mekke </a:t>
            </a:r>
            <a:r>
              <a:rPr lang="tr-TR" sz="1400" dirty="0"/>
              <a:t>dönemindeki hükümler azimet, </a:t>
            </a:r>
            <a:r>
              <a:rPr lang="tr-TR" sz="1400" b="1" dirty="0"/>
              <a:t>Medine</a:t>
            </a:r>
            <a:r>
              <a:rPr lang="tr-TR" sz="1400" dirty="0"/>
              <a:t> döneminde gelen hükümler ruhsatı içermektedir. </a:t>
            </a:r>
            <a:r>
              <a:rPr lang="tr-TR" sz="1400" dirty="0" smtClean="0"/>
              <a:t>Ona göre </a:t>
            </a:r>
            <a:r>
              <a:rPr lang="tr-TR" sz="1400" dirty="0" err="1" smtClean="0"/>
              <a:t>sufiler</a:t>
            </a:r>
            <a:r>
              <a:rPr lang="tr-TR" sz="1400" dirty="0" smtClean="0"/>
              <a:t> </a:t>
            </a:r>
            <a:r>
              <a:rPr lang="tr-TR" sz="1400" b="1" dirty="0" smtClean="0"/>
              <a:t>azimetleri</a:t>
            </a:r>
            <a:r>
              <a:rPr lang="tr-TR" sz="1400" dirty="0" smtClean="0"/>
              <a:t> tercih ederek yaşamışlardır. Onlar dışındaki Müslümanlar da </a:t>
            </a:r>
            <a:r>
              <a:rPr lang="tr-TR" sz="1400" b="1" dirty="0" smtClean="0"/>
              <a:t>ruhsatları</a:t>
            </a:r>
            <a:r>
              <a:rPr lang="tr-TR" sz="1400" dirty="0" smtClean="0"/>
              <a:t> tercih ederek yaşamışlardır. </a:t>
            </a:r>
            <a:r>
              <a:rPr lang="tr-TR" sz="1400" b="1" dirty="0" err="1" smtClean="0"/>
              <a:t>Sufi</a:t>
            </a:r>
            <a:r>
              <a:rPr lang="tr-TR" sz="1400" b="1" dirty="0" smtClean="0"/>
              <a:t> şeyhler </a:t>
            </a:r>
            <a:r>
              <a:rPr lang="tr-TR" sz="1400" dirty="0" smtClean="0"/>
              <a:t>ruhsatlarla amel etmeyi tamamen terk etmeyi tavsiye etmiş, </a:t>
            </a:r>
            <a:r>
              <a:rPr lang="tr-TR" sz="1400" b="1" dirty="0" smtClean="0"/>
              <a:t>azimetlerle amel etmeyi bir usul olarak </a:t>
            </a:r>
            <a:r>
              <a:rPr lang="tr-TR" sz="1400" dirty="0" smtClean="0"/>
              <a:t>benimsemelerini istemişlerdir. </a:t>
            </a:r>
            <a:r>
              <a:rPr lang="tr-TR" sz="1400" b="1" dirty="0" err="1" smtClean="0"/>
              <a:t>Şatıbî</a:t>
            </a:r>
            <a:r>
              <a:rPr lang="tr-TR" sz="1400" dirty="0" smtClean="0"/>
              <a:t> bu konuda şöyle demektedir: «</a:t>
            </a:r>
            <a:r>
              <a:rPr lang="tr-TR" sz="1400" i="1" dirty="0" smtClean="0"/>
              <a:t>Allah onlara rahmet etsin! Elde ettikleri faydalı neticelerden de belli ki, bu sahih ve güzel bir yoldur.</a:t>
            </a:r>
            <a:r>
              <a:rPr lang="tr-TR" sz="1400" dirty="0" smtClean="0"/>
              <a:t>» Muhtemelen bu düşüncelerini son derece </a:t>
            </a:r>
            <a:r>
              <a:rPr lang="tr-TR" sz="1400" dirty="0" err="1" smtClean="0"/>
              <a:t>müteşerri</a:t>
            </a:r>
            <a:r>
              <a:rPr lang="tr-TR" sz="1400" dirty="0" smtClean="0"/>
              <a:t> olan </a:t>
            </a:r>
            <a:r>
              <a:rPr lang="tr-TR" sz="1400" b="1" dirty="0" err="1" smtClean="0"/>
              <a:t>Kuşeyrî</a:t>
            </a:r>
            <a:r>
              <a:rPr lang="tr-TR" sz="1400" b="1" dirty="0" smtClean="0"/>
              <a:t> </a:t>
            </a:r>
            <a:r>
              <a:rPr lang="tr-TR" sz="1400" dirty="0" smtClean="0"/>
              <a:t>gibi tasavvuf teorisyenlerinden almıştır. </a:t>
            </a:r>
            <a:r>
              <a:rPr lang="tr-TR" sz="1400" b="1" dirty="0" err="1"/>
              <a:t>Kuşeyri’nin</a:t>
            </a:r>
            <a:r>
              <a:rPr lang="tr-TR" sz="1400" dirty="0"/>
              <a:t> bu meyandaki tavsiye ve uyarıları </a:t>
            </a:r>
            <a:r>
              <a:rPr lang="tr-TR" sz="1400" dirty="0" smtClean="0"/>
              <a:t>çok önemlidir</a:t>
            </a:r>
            <a:r>
              <a:rPr lang="tr-TR" sz="1400" dirty="0"/>
              <a:t>: «</a:t>
            </a:r>
            <a:r>
              <a:rPr lang="tr-TR" sz="1400" i="1" dirty="0" err="1"/>
              <a:t>Mürid</a:t>
            </a:r>
            <a:r>
              <a:rPr lang="tr-TR" sz="1400" i="1" dirty="0"/>
              <a:t>, Allah ile arasındaki </a:t>
            </a:r>
            <a:r>
              <a:rPr lang="tr-TR" sz="1400" b="1" i="1" dirty="0"/>
              <a:t>akidesini</a:t>
            </a:r>
            <a:r>
              <a:rPr lang="tr-TR" sz="1400" i="1" dirty="0"/>
              <a:t> sağlamlaştırdıktan sonra </a:t>
            </a:r>
            <a:r>
              <a:rPr lang="tr-TR" sz="1400" b="1" i="1" dirty="0" err="1"/>
              <a:t>şeriatle</a:t>
            </a:r>
            <a:r>
              <a:rPr lang="tr-TR" sz="1400" b="1" i="1" dirty="0"/>
              <a:t> ilgili ilimleri tahsil etmek </a:t>
            </a:r>
            <a:r>
              <a:rPr lang="tr-TR" sz="1400" i="1" dirty="0"/>
              <a:t>ona vacip olur. Kendisi bu ilimleri araştırarak veya yetkili alimlerden sorarak </a:t>
            </a:r>
            <a:r>
              <a:rPr lang="tr-TR" sz="1400" b="1" i="1" dirty="0"/>
              <a:t>farzları eda etmeye yetecek kadar </a:t>
            </a:r>
            <a:r>
              <a:rPr lang="tr-TR" sz="1400" i="1" dirty="0"/>
              <a:t>öğrenir. Eğer zahir ulemasının fetvası muhtelif olursa </a:t>
            </a:r>
            <a:r>
              <a:rPr lang="tr-TR" sz="1400" i="1" dirty="0" err="1"/>
              <a:t>mürid</a:t>
            </a:r>
            <a:r>
              <a:rPr lang="tr-TR" sz="1400" i="1" dirty="0"/>
              <a:t> </a:t>
            </a:r>
            <a:r>
              <a:rPr lang="tr-TR" sz="1400" b="1" i="1" dirty="0" err="1"/>
              <a:t>ihtiayata</a:t>
            </a:r>
            <a:r>
              <a:rPr lang="tr-TR" sz="1400" b="1" i="1" dirty="0"/>
              <a:t> </a:t>
            </a:r>
            <a:r>
              <a:rPr lang="tr-TR" sz="1400" i="1" dirty="0"/>
              <a:t>en uygun görüşe göre amel eder, ihtilaftan kurtulmayı gaye edinir. Çünkü şeriattaki </a:t>
            </a:r>
            <a:r>
              <a:rPr lang="tr-TR" sz="1400" b="1" i="1" dirty="0"/>
              <a:t>ruhsatlar</a:t>
            </a:r>
            <a:r>
              <a:rPr lang="tr-TR" sz="1400" i="1" dirty="0"/>
              <a:t> zayıf olanlar ve iş-güç sahipleri içindir. </a:t>
            </a:r>
            <a:r>
              <a:rPr lang="tr-TR" sz="1400" i="1" dirty="0" err="1"/>
              <a:t>Sufilerin</a:t>
            </a:r>
            <a:r>
              <a:rPr lang="tr-TR" sz="1400" i="1" dirty="0"/>
              <a:t> ise Hak Teâlâ’nın hukukuna riayetten başka meşguliyetleri yoktur. Bunun için derviş </a:t>
            </a:r>
            <a:r>
              <a:rPr lang="tr-TR" sz="1400" b="1" i="1" dirty="0"/>
              <a:t>hakikat ve azimet </a:t>
            </a:r>
            <a:r>
              <a:rPr lang="tr-TR" sz="1400" i="1" dirty="0"/>
              <a:t>derecesinden </a:t>
            </a:r>
            <a:r>
              <a:rPr lang="tr-TR" sz="1400" i="1" dirty="0" err="1"/>
              <a:t>şeriatin</a:t>
            </a:r>
            <a:r>
              <a:rPr lang="tr-TR" sz="1400" i="1" dirty="0"/>
              <a:t> ruhsatlarıyla amele etme derecesine düşerse Allah ile akdini feshetmiş olur</a:t>
            </a:r>
            <a:r>
              <a:rPr lang="tr-TR" sz="1400" i="1" dirty="0" smtClean="0"/>
              <a:t>.</a:t>
            </a:r>
            <a:r>
              <a:rPr lang="tr-TR" sz="1400" dirty="0" smtClean="0"/>
              <a:t>»</a:t>
            </a:r>
            <a:r>
              <a:rPr lang="tr-TR" sz="1400" dirty="0"/>
              <a:t> </a:t>
            </a:r>
            <a:r>
              <a:rPr lang="tr-TR" sz="1400" b="1" dirty="0"/>
              <a:t>İmam Rabbanî </a:t>
            </a:r>
            <a:r>
              <a:rPr lang="tr-TR" sz="1400" dirty="0" smtClean="0"/>
              <a:t>de sünnete </a:t>
            </a:r>
            <a:r>
              <a:rPr lang="tr-TR" sz="1400" dirty="0"/>
              <a:t>uymanın Nakşiliğin en önemli şartı olduğunu söylerken aynı zamanda </a:t>
            </a:r>
            <a:r>
              <a:rPr lang="tr-TR" sz="1400" b="1" dirty="0"/>
              <a:t>ruhsatla değil azimetle </a:t>
            </a:r>
            <a:r>
              <a:rPr lang="tr-TR" sz="1400" dirty="0"/>
              <a:t>amele teşvik </a:t>
            </a:r>
            <a:r>
              <a:rPr lang="tr-TR" sz="1400" dirty="0" smtClean="0"/>
              <a:t>etmiştir.</a:t>
            </a:r>
          </a:p>
          <a:p>
            <a:pPr algn="just"/>
            <a:r>
              <a:rPr lang="tr-TR" sz="1400" dirty="0"/>
              <a:t>Fıkıh, kişiye uygun </a:t>
            </a:r>
            <a:r>
              <a:rPr lang="tr-TR" sz="1400" dirty="0" smtClean="0"/>
              <a:t>olanı </a:t>
            </a:r>
            <a:r>
              <a:rPr lang="tr-TR" sz="1400" dirty="0"/>
              <a:t>kendisine bırakırken </a:t>
            </a:r>
            <a:r>
              <a:rPr lang="tr-TR" sz="1400" b="1" dirty="0"/>
              <a:t>(ruhsat), </a:t>
            </a:r>
            <a:r>
              <a:rPr lang="tr-TR" sz="1400" dirty="0"/>
              <a:t>tasavvuf </a:t>
            </a:r>
            <a:r>
              <a:rPr lang="tr-TR" sz="1400" b="1" dirty="0"/>
              <a:t>azimeti</a:t>
            </a:r>
            <a:r>
              <a:rPr lang="tr-TR" sz="1400" dirty="0"/>
              <a:t> tercih eder. </a:t>
            </a:r>
            <a:r>
              <a:rPr lang="tr-TR" sz="1400" b="1" dirty="0"/>
              <a:t>Azimetin</a:t>
            </a:r>
            <a:r>
              <a:rPr lang="tr-TR" sz="1400" dirty="0"/>
              <a:t> faziletine dair ayet ve hadislerden örnekler bulunmaktadır. </a:t>
            </a:r>
            <a:r>
              <a:rPr lang="tr-TR" sz="1400" b="1" dirty="0"/>
              <a:t>1-</a:t>
            </a:r>
            <a:r>
              <a:rPr lang="tr-TR" sz="1400" dirty="0"/>
              <a:t> </a:t>
            </a:r>
            <a:r>
              <a:rPr lang="tr-TR" sz="1400" dirty="0" err="1"/>
              <a:t>Mükrehin</a:t>
            </a:r>
            <a:r>
              <a:rPr lang="tr-TR" sz="1400" dirty="0"/>
              <a:t> Allah’ı inkarına </a:t>
            </a:r>
            <a:r>
              <a:rPr lang="tr-TR" sz="1400" dirty="0" err="1"/>
              <a:t>Kur’ân</a:t>
            </a:r>
            <a:r>
              <a:rPr lang="tr-TR" sz="1400" dirty="0"/>
              <a:t> </a:t>
            </a:r>
            <a:r>
              <a:rPr lang="tr-TR" sz="1400" dirty="0" err="1"/>
              <a:t>takiyye</a:t>
            </a:r>
            <a:r>
              <a:rPr lang="tr-TR" sz="1400" dirty="0"/>
              <a:t> yollu cevaz verirken </a:t>
            </a:r>
            <a:r>
              <a:rPr lang="tr-TR" sz="1400" b="1" dirty="0"/>
              <a:t>(ruhsat) </a:t>
            </a:r>
            <a:r>
              <a:rPr lang="tr-TR" sz="1400" dirty="0"/>
              <a:t>sabredip ölümü tercih edenlere büyük bir ecrin olduğunu söylemektedir. </a:t>
            </a:r>
            <a:r>
              <a:rPr lang="tr-TR" sz="1400" b="1" dirty="0"/>
              <a:t>(Azimet) 2- </a:t>
            </a:r>
            <a:r>
              <a:rPr lang="tr-TR" sz="1400" dirty="0"/>
              <a:t>Kişi borçlunun borcunu geciktirmeden tahsil edebildiği gibi geciktirebilir </a:t>
            </a:r>
            <a:r>
              <a:rPr lang="tr-TR" sz="1400" dirty="0" smtClean="0"/>
              <a:t>de </a:t>
            </a:r>
            <a:r>
              <a:rPr lang="tr-TR" sz="1400" b="1" dirty="0" smtClean="0"/>
              <a:t>(ikisi de ruhsat)</a:t>
            </a:r>
            <a:r>
              <a:rPr lang="tr-TR" sz="1400" dirty="0" smtClean="0"/>
              <a:t>. </a:t>
            </a:r>
            <a:r>
              <a:rPr lang="tr-TR" sz="1400" dirty="0"/>
              <a:t>Fakat </a:t>
            </a:r>
            <a:r>
              <a:rPr lang="tr-TR" sz="1400" dirty="0" err="1"/>
              <a:t>Ku’ân’a</a:t>
            </a:r>
            <a:r>
              <a:rPr lang="tr-TR" sz="1400" dirty="0"/>
              <a:t> göre borcun tamamını bağışlamak en hayırlı olanıdır. </a:t>
            </a:r>
            <a:r>
              <a:rPr lang="tr-TR" sz="1400" b="1" dirty="0"/>
              <a:t>(Azimet) 3-</a:t>
            </a:r>
            <a:r>
              <a:rPr lang="tr-TR" sz="1400" dirty="0"/>
              <a:t> </a:t>
            </a:r>
            <a:r>
              <a:rPr lang="tr-TR" sz="1400" dirty="0" err="1"/>
              <a:t>Seferilikte</a:t>
            </a:r>
            <a:r>
              <a:rPr lang="tr-TR" sz="1400" dirty="0"/>
              <a:t> oruç tutulmayabilir </a:t>
            </a:r>
            <a:r>
              <a:rPr lang="tr-TR" sz="1400" b="1" dirty="0"/>
              <a:t>(ruhsat). </a:t>
            </a:r>
            <a:r>
              <a:rPr lang="tr-TR" sz="1400" dirty="0"/>
              <a:t>Fakat tutulması daha hayırlıdır </a:t>
            </a:r>
            <a:r>
              <a:rPr lang="tr-TR" sz="1400" b="1" dirty="0"/>
              <a:t>(azimet). </a:t>
            </a:r>
          </a:p>
        </p:txBody>
      </p:sp>
    </p:spTree>
    <p:extLst>
      <p:ext uri="{BB962C8B-B14F-4D97-AF65-F5344CB8AC3E}">
        <p14:creationId xmlns:p14="http://schemas.microsoft.com/office/powerpoint/2010/main" val="2762780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a:solidFill>
                  <a:srgbClr val="C00000"/>
                </a:solidFill>
              </a:rPr>
              <a:t>Şatıbî’nin</a:t>
            </a:r>
            <a:r>
              <a:rPr lang="tr-TR" b="1" u="sng" dirty="0">
                <a:solidFill>
                  <a:srgbClr val="C00000"/>
                </a:solidFill>
              </a:rPr>
              <a:t> Tasavvufa Yaklaşımı</a:t>
            </a:r>
          </a:p>
        </p:txBody>
      </p:sp>
      <p:sp>
        <p:nvSpPr>
          <p:cNvPr id="3" name="İçerik Yer Tutucusu 2"/>
          <p:cNvSpPr>
            <a:spLocks noGrp="1"/>
          </p:cNvSpPr>
          <p:nvPr>
            <p:ph idx="1"/>
          </p:nvPr>
        </p:nvSpPr>
        <p:spPr>
          <a:xfrm>
            <a:off x="465992" y="2286000"/>
            <a:ext cx="11254154" cy="4431323"/>
          </a:xfrm>
        </p:spPr>
        <p:txBody>
          <a:bodyPr>
            <a:noAutofit/>
          </a:bodyPr>
          <a:lstStyle/>
          <a:p>
            <a:pPr algn="just"/>
            <a:r>
              <a:rPr lang="tr-TR" sz="1600" b="1" dirty="0" err="1"/>
              <a:t>Şatıbî</a:t>
            </a:r>
            <a:r>
              <a:rPr lang="tr-TR" sz="1600" dirty="0"/>
              <a:t> tasavvuf savunusuyla alakalı </a:t>
            </a:r>
            <a:r>
              <a:rPr lang="tr-TR" sz="1600" b="1" dirty="0"/>
              <a:t>bir takım eleştirilerin </a:t>
            </a:r>
            <a:r>
              <a:rPr lang="tr-TR" sz="1600" dirty="0"/>
              <a:t>geleceğini bilerek şunları söylemektedir: </a:t>
            </a:r>
            <a:r>
              <a:rPr lang="en-US" sz="1600" dirty="0"/>
              <a:t>“</a:t>
            </a:r>
            <a:r>
              <a:rPr lang="en-US" sz="1600" i="1" dirty="0" err="1"/>
              <a:t>İnsanlar</a:t>
            </a:r>
            <a:r>
              <a:rPr lang="en-US" sz="1600" i="1" dirty="0"/>
              <a:t>, ilk </a:t>
            </a:r>
            <a:r>
              <a:rPr lang="en-US" sz="1600" i="1" dirty="0" err="1"/>
              <a:t>bakışta</a:t>
            </a:r>
            <a:r>
              <a:rPr lang="en-US" sz="1600" i="1" dirty="0"/>
              <a:t> </a:t>
            </a:r>
            <a:r>
              <a:rPr lang="en-US" sz="1600" i="1" dirty="0" err="1"/>
              <a:t>tasavvuf</a:t>
            </a:r>
            <a:r>
              <a:rPr lang="en-US" sz="1600" i="1" dirty="0"/>
              <a:t> </a:t>
            </a:r>
            <a:r>
              <a:rPr lang="en-US" sz="1600" i="1" dirty="0" err="1"/>
              <a:t>ehlinin</a:t>
            </a:r>
            <a:r>
              <a:rPr lang="en-US" sz="1600" i="1" dirty="0"/>
              <a:t> </a:t>
            </a:r>
            <a:r>
              <a:rPr lang="en-US" sz="1600" i="1" dirty="0" err="1"/>
              <a:t>kendilerini</a:t>
            </a:r>
            <a:r>
              <a:rPr lang="en-US" sz="1600" i="1" dirty="0"/>
              <a:t> </a:t>
            </a:r>
            <a:r>
              <a:rPr lang="en-US" sz="1600" b="1" i="1" dirty="0" err="1"/>
              <a:t>şer’an</a:t>
            </a:r>
            <a:r>
              <a:rPr lang="en-US" sz="1600" b="1" i="1" dirty="0"/>
              <a:t> </a:t>
            </a:r>
            <a:r>
              <a:rPr lang="en-US" sz="1600" b="1" i="1" dirty="0" err="1"/>
              <a:t>gerekli</a:t>
            </a:r>
            <a:r>
              <a:rPr lang="en-US" sz="1600" b="1" i="1" dirty="0"/>
              <a:t> </a:t>
            </a:r>
            <a:r>
              <a:rPr lang="en-US" sz="1600" b="1" i="1" dirty="0" err="1"/>
              <a:t>bulunmayan</a:t>
            </a:r>
            <a:r>
              <a:rPr lang="en-US" sz="1600" b="1" i="1" dirty="0"/>
              <a:t> </a:t>
            </a:r>
            <a:r>
              <a:rPr lang="en-US" sz="1600" i="1" dirty="0" err="1"/>
              <a:t>sorumlulukların</a:t>
            </a:r>
            <a:r>
              <a:rPr lang="en-US" sz="1600" i="1" dirty="0"/>
              <a:t> </a:t>
            </a:r>
            <a:r>
              <a:rPr lang="en-US" sz="1600" i="1" dirty="0" err="1"/>
              <a:t>altına</a:t>
            </a:r>
            <a:r>
              <a:rPr lang="en-US" sz="1600" i="1" dirty="0"/>
              <a:t> </a:t>
            </a:r>
            <a:r>
              <a:rPr lang="en-US" sz="1600" i="1" dirty="0" err="1"/>
              <a:t>soktukları</a:t>
            </a:r>
            <a:r>
              <a:rPr lang="en-US" sz="1600" i="1" dirty="0"/>
              <a:t> </a:t>
            </a:r>
            <a:r>
              <a:rPr lang="en-US" sz="1600" i="1" dirty="0" err="1"/>
              <a:t>ve</a:t>
            </a:r>
            <a:r>
              <a:rPr lang="en-US" sz="1600" i="1" dirty="0"/>
              <a:t> </a:t>
            </a:r>
            <a:r>
              <a:rPr lang="en-US" sz="1600" i="1" dirty="0" err="1"/>
              <a:t>diğer</a:t>
            </a:r>
            <a:r>
              <a:rPr lang="en-US" sz="1600" i="1" dirty="0"/>
              <a:t> </a:t>
            </a:r>
            <a:r>
              <a:rPr lang="en-US" sz="1600" i="1" dirty="0" err="1"/>
              <a:t>insanların</a:t>
            </a:r>
            <a:r>
              <a:rPr lang="en-US" sz="1600" i="1" dirty="0"/>
              <a:t> </a:t>
            </a:r>
            <a:r>
              <a:rPr lang="en-US" sz="1600" i="1" dirty="0" err="1"/>
              <a:t>üstlenmedikleri</a:t>
            </a:r>
            <a:r>
              <a:rPr lang="en-US" sz="1600" i="1" dirty="0"/>
              <a:t> </a:t>
            </a:r>
            <a:r>
              <a:rPr lang="en-US" sz="1600" i="1" dirty="0" err="1"/>
              <a:t>görevlerle</a:t>
            </a:r>
            <a:r>
              <a:rPr lang="en-US" sz="1600" i="1" dirty="0"/>
              <a:t> </a:t>
            </a:r>
            <a:r>
              <a:rPr lang="en-US" sz="1600" i="1" dirty="0" err="1"/>
              <a:t>kendileri</a:t>
            </a:r>
            <a:r>
              <a:rPr lang="en-US" sz="1600" i="1" dirty="0"/>
              <a:t> </a:t>
            </a:r>
            <a:r>
              <a:rPr lang="en-US" sz="1600" i="1" dirty="0" err="1"/>
              <a:t>sorumlu</a:t>
            </a:r>
            <a:r>
              <a:rPr lang="en-US" sz="1600" i="1" dirty="0"/>
              <a:t> </a:t>
            </a:r>
            <a:r>
              <a:rPr lang="en-US" sz="1600" i="1" dirty="0" err="1"/>
              <a:t>tuttukları</a:t>
            </a:r>
            <a:r>
              <a:rPr lang="en-US" sz="1600" i="1" dirty="0"/>
              <a:t> </a:t>
            </a:r>
            <a:r>
              <a:rPr lang="en-US" sz="1600" i="1" dirty="0" err="1"/>
              <a:t>gibi</a:t>
            </a:r>
            <a:r>
              <a:rPr lang="en-US" sz="1600" i="1" dirty="0"/>
              <a:t> </a:t>
            </a:r>
            <a:r>
              <a:rPr lang="en-US" sz="1600" i="1" dirty="0" err="1"/>
              <a:t>bir</a:t>
            </a:r>
            <a:r>
              <a:rPr lang="en-US" sz="1600" i="1" dirty="0"/>
              <a:t> </a:t>
            </a:r>
            <a:r>
              <a:rPr lang="en-US" sz="1600" i="1" dirty="0" err="1"/>
              <a:t>intiba</a:t>
            </a:r>
            <a:r>
              <a:rPr lang="en-US" sz="1600" i="1" dirty="0"/>
              <a:t> </a:t>
            </a:r>
            <a:r>
              <a:rPr lang="en-US" sz="1600" i="1" dirty="0" err="1"/>
              <a:t>içinde</a:t>
            </a:r>
            <a:r>
              <a:rPr lang="en-US" sz="1600" i="1" dirty="0"/>
              <a:t> </a:t>
            </a:r>
            <a:r>
              <a:rPr lang="en-US" sz="1600" i="1" dirty="0" err="1"/>
              <a:t>olabilirler</a:t>
            </a:r>
            <a:r>
              <a:rPr lang="en-US" sz="1600" i="1" dirty="0"/>
              <a:t>. </a:t>
            </a:r>
            <a:r>
              <a:rPr lang="en-US" sz="1600" i="1" dirty="0" err="1"/>
              <a:t>Hatta</a:t>
            </a:r>
            <a:r>
              <a:rPr lang="en-US" sz="1600" i="1" dirty="0"/>
              <a:t> </a:t>
            </a:r>
            <a:r>
              <a:rPr lang="en-US" sz="1600" i="1" dirty="0" err="1"/>
              <a:t>bu</a:t>
            </a:r>
            <a:r>
              <a:rPr lang="en-US" sz="1600" i="1" dirty="0"/>
              <a:t> </a:t>
            </a:r>
            <a:r>
              <a:rPr lang="en-US" sz="1600" i="1" dirty="0" err="1"/>
              <a:t>tutumlarıyla</a:t>
            </a:r>
            <a:r>
              <a:rPr lang="en-US" sz="1600" i="1" dirty="0"/>
              <a:t> </a:t>
            </a:r>
            <a:r>
              <a:rPr lang="en-US" sz="1600" i="1" dirty="0" err="1"/>
              <a:t>onların</a:t>
            </a:r>
            <a:r>
              <a:rPr lang="en-US" sz="1600" i="1" dirty="0"/>
              <a:t> </a:t>
            </a:r>
            <a:r>
              <a:rPr lang="en-US" sz="1600" b="1" i="1" dirty="0" err="1"/>
              <a:t>dinde</a:t>
            </a:r>
            <a:r>
              <a:rPr lang="en-US" sz="1600" b="1" i="1" dirty="0"/>
              <a:t> </a:t>
            </a:r>
            <a:r>
              <a:rPr lang="en-US" sz="1600" b="1" i="1" dirty="0" err="1"/>
              <a:t>aşırılığa</a:t>
            </a:r>
            <a:r>
              <a:rPr lang="en-US" sz="1600" b="1" i="1" dirty="0"/>
              <a:t> </a:t>
            </a:r>
            <a:r>
              <a:rPr lang="en-US" sz="1600" i="1" dirty="0" err="1"/>
              <a:t>kaçtıkları</a:t>
            </a:r>
            <a:r>
              <a:rPr lang="en-US" sz="1600" i="1" dirty="0"/>
              <a:t>, </a:t>
            </a:r>
            <a:r>
              <a:rPr lang="en-US" sz="1600" i="1" dirty="0" err="1"/>
              <a:t>nefislerine</a:t>
            </a:r>
            <a:r>
              <a:rPr lang="en-US" sz="1600" i="1" dirty="0"/>
              <a:t> </a:t>
            </a:r>
            <a:r>
              <a:rPr lang="en-US" sz="1600" i="1" dirty="0" err="1"/>
              <a:t>işkence</a:t>
            </a:r>
            <a:r>
              <a:rPr lang="en-US" sz="1600" i="1" dirty="0"/>
              <a:t> </a:t>
            </a:r>
            <a:r>
              <a:rPr lang="en-US" sz="1600" i="1" dirty="0" err="1"/>
              <a:t>ettikleri</a:t>
            </a:r>
            <a:r>
              <a:rPr lang="en-US" sz="1600" i="1" dirty="0"/>
              <a:t>, </a:t>
            </a:r>
            <a:r>
              <a:rPr lang="en-US" sz="1600" i="1" dirty="0" err="1"/>
              <a:t>yükümlü</a:t>
            </a:r>
            <a:r>
              <a:rPr lang="en-US" sz="1600" i="1" dirty="0"/>
              <a:t> </a:t>
            </a:r>
            <a:r>
              <a:rPr lang="en-US" sz="1600" i="1" dirty="0" err="1"/>
              <a:t>olmadıkları</a:t>
            </a:r>
            <a:r>
              <a:rPr lang="en-US" sz="1600" i="1" dirty="0"/>
              <a:t> </a:t>
            </a:r>
            <a:r>
              <a:rPr lang="en-US" sz="1600" i="1" dirty="0" err="1"/>
              <a:t>şeylerle</a:t>
            </a:r>
            <a:r>
              <a:rPr lang="en-US" sz="1600" i="1" dirty="0"/>
              <a:t> </a:t>
            </a:r>
            <a:r>
              <a:rPr lang="en-US" sz="1600" i="1" dirty="0" err="1"/>
              <a:t>kendilerini</a:t>
            </a:r>
            <a:r>
              <a:rPr lang="en-US" sz="1600" i="1" dirty="0"/>
              <a:t> </a:t>
            </a:r>
            <a:r>
              <a:rPr lang="en-US" sz="1600" i="1" dirty="0" err="1"/>
              <a:t>mükellef</a:t>
            </a:r>
            <a:r>
              <a:rPr lang="en-US" sz="1600" i="1" dirty="0"/>
              <a:t> </a:t>
            </a:r>
            <a:r>
              <a:rPr lang="en-US" sz="1600" i="1" dirty="0" err="1"/>
              <a:t>kıldıkları</a:t>
            </a:r>
            <a:r>
              <a:rPr lang="en-US" sz="1600" i="1" dirty="0"/>
              <a:t>, </a:t>
            </a:r>
            <a:r>
              <a:rPr lang="en-US" sz="1600" i="1" dirty="0" err="1"/>
              <a:t>şeriat</a:t>
            </a:r>
            <a:r>
              <a:rPr lang="en-US" sz="1600" i="1" dirty="0"/>
              <a:t> </a:t>
            </a:r>
            <a:r>
              <a:rPr lang="en-US" sz="1600" i="1" dirty="0" err="1"/>
              <a:t>ehlinin</a:t>
            </a:r>
            <a:r>
              <a:rPr lang="en-US" sz="1600" i="1" dirty="0"/>
              <a:t> </a:t>
            </a:r>
            <a:r>
              <a:rPr lang="en-US" sz="1600" i="1" dirty="0" err="1"/>
              <a:t>tuttuğu</a:t>
            </a:r>
            <a:r>
              <a:rPr lang="en-US" sz="1600" i="1" dirty="0"/>
              <a:t> </a:t>
            </a:r>
            <a:r>
              <a:rPr lang="en-US" sz="1600" i="1" dirty="0" err="1"/>
              <a:t>yolun</a:t>
            </a:r>
            <a:r>
              <a:rPr lang="en-US" sz="1600" i="1" dirty="0"/>
              <a:t> </a:t>
            </a:r>
            <a:r>
              <a:rPr lang="en-US" sz="1600" i="1" dirty="0" err="1"/>
              <a:t>dışında</a:t>
            </a:r>
            <a:r>
              <a:rPr lang="en-US" sz="1600" i="1" dirty="0"/>
              <a:t> </a:t>
            </a:r>
            <a:r>
              <a:rPr lang="en-US" sz="1600" i="1" dirty="0" err="1"/>
              <a:t>başka</a:t>
            </a:r>
            <a:r>
              <a:rPr lang="en-US" sz="1600" i="1" dirty="0"/>
              <a:t> </a:t>
            </a:r>
            <a:r>
              <a:rPr lang="en-US" sz="1600" i="1" dirty="0" err="1"/>
              <a:t>bir</a:t>
            </a:r>
            <a:r>
              <a:rPr lang="en-US" sz="1600" i="1" dirty="0"/>
              <a:t> </a:t>
            </a:r>
            <a:r>
              <a:rPr lang="en-US" sz="1600" i="1" dirty="0" err="1"/>
              <a:t>yol</a:t>
            </a:r>
            <a:r>
              <a:rPr lang="en-US" sz="1600" i="1" dirty="0"/>
              <a:t> </a:t>
            </a:r>
            <a:r>
              <a:rPr lang="en-US" sz="1600" i="1" dirty="0" err="1"/>
              <a:t>edindiklerini</a:t>
            </a:r>
            <a:r>
              <a:rPr lang="en-US" sz="1600" i="1" dirty="0"/>
              <a:t> de </a:t>
            </a:r>
            <a:r>
              <a:rPr lang="en-US" sz="1600" i="1" dirty="0" err="1"/>
              <a:t>zannedebilirler</a:t>
            </a:r>
            <a:r>
              <a:rPr lang="en-US" sz="1600" i="1" dirty="0"/>
              <a:t>.</a:t>
            </a:r>
            <a:r>
              <a:rPr lang="en-US" sz="1600" dirty="0"/>
              <a:t>” </a:t>
            </a:r>
            <a:r>
              <a:rPr lang="tr-TR" sz="1600" dirty="0"/>
              <a:t>Bu düşüncelere içerden </a:t>
            </a:r>
            <a:r>
              <a:rPr lang="tr-TR" sz="1600" b="1" dirty="0"/>
              <a:t>bir </a:t>
            </a:r>
            <a:r>
              <a:rPr lang="tr-TR" sz="1600" b="1" dirty="0" err="1"/>
              <a:t>sufi</a:t>
            </a:r>
            <a:r>
              <a:rPr lang="tr-TR" sz="1600" b="1" dirty="0"/>
              <a:t> edasıyla </a:t>
            </a:r>
            <a:r>
              <a:rPr lang="tr-TR" sz="1600" dirty="0"/>
              <a:t>şöyle cevap verir: </a:t>
            </a:r>
            <a:r>
              <a:rPr lang="en-US" sz="1600" dirty="0"/>
              <a:t>“</a:t>
            </a:r>
            <a:r>
              <a:rPr lang="en-US" sz="1600" b="1" i="1" dirty="0" err="1"/>
              <a:t>Hâşâ</a:t>
            </a:r>
            <a:r>
              <a:rPr lang="en-US" sz="1600" b="1" i="1" dirty="0"/>
              <a:t> </a:t>
            </a:r>
            <a:r>
              <a:rPr lang="en-US" sz="1600" b="1" i="1" dirty="0" err="1"/>
              <a:t>lillah</a:t>
            </a:r>
            <a:r>
              <a:rPr lang="en-US" sz="1600" b="1" i="1" dirty="0"/>
              <a:t>! </a:t>
            </a:r>
            <a:r>
              <a:rPr lang="en-US" sz="1600" i="1" dirty="0" err="1"/>
              <a:t>Onlar</a:t>
            </a:r>
            <a:r>
              <a:rPr lang="en-US" sz="1600" i="1" dirty="0"/>
              <a:t> </a:t>
            </a:r>
            <a:r>
              <a:rPr lang="en-US" sz="1600" i="1" dirty="0" err="1"/>
              <a:t>bunu</a:t>
            </a:r>
            <a:r>
              <a:rPr lang="en-US" sz="1600" i="1" dirty="0"/>
              <a:t> </a:t>
            </a:r>
            <a:r>
              <a:rPr lang="en-US" sz="1600" i="1" dirty="0" err="1"/>
              <a:t>yapmıyorlar</a:t>
            </a:r>
            <a:r>
              <a:rPr lang="en-US" sz="1600" i="1" dirty="0"/>
              <a:t>, </a:t>
            </a:r>
            <a:r>
              <a:rPr lang="en-US" sz="1600" i="1" dirty="0" err="1"/>
              <a:t>hayatlarını</a:t>
            </a:r>
            <a:r>
              <a:rPr lang="en-US" sz="1600" i="1" dirty="0"/>
              <a:t> </a:t>
            </a:r>
            <a:r>
              <a:rPr lang="en-US" sz="1600" i="1" dirty="0" err="1"/>
              <a:t>sünnete</a:t>
            </a:r>
            <a:r>
              <a:rPr lang="en-US" sz="1600" i="1" dirty="0"/>
              <a:t> </a:t>
            </a:r>
            <a:r>
              <a:rPr lang="en-US" sz="1600" i="1" dirty="0" err="1"/>
              <a:t>göre</a:t>
            </a:r>
            <a:r>
              <a:rPr lang="en-US" sz="1600" i="1" dirty="0"/>
              <a:t> </a:t>
            </a:r>
            <a:r>
              <a:rPr lang="en-US" sz="1600" i="1" dirty="0" err="1"/>
              <a:t>düzenliyorlar</a:t>
            </a:r>
            <a:r>
              <a:rPr lang="en-US" sz="1600" i="1" dirty="0"/>
              <a:t>. </a:t>
            </a:r>
            <a:r>
              <a:rPr lang="en-US" sz="1600" i="1" dirty="0" err="1"/>
              <a:t>İslam’ın</a:t>
            </a:r>
            <a:r>
              <a:rPr lang="en-US" sz="1600" i="1" dirty="0"/>
              <a:t> ilk </a:t>
            </a:r>
            <a:r>
              <a:rPr lang="en-US" sz="1600" i="1" dirty="0" err="1"/>
              <a:t>dönemlerindeki</a:t>
            </a:r>
            <a:r>
              <a:rPr lang="en-US" sz="1600" i="1" dirty="0"/>
              <a:t> </a:t>
            </a:r>
            <a:r>
              <a:rPr lang="en-US" sz="1600" i="1" dirty="0" err="1"/>
              <a:t>Müslümanların</a:t>
            </a:r>
            <a:r>
              <a:rPr lang="en-US" sz="1600" i="1" dirty="0"/>
              <a:t> </a:t>
            </a:r>
            <a:r>
              <a:rPr lang="en-US" sz="1600" i="1" dirty="0" err="1"/>
              <a:t>hali</a:t>
            </a:r>
            <a:r>
              <a:rPr lang="en-US" sz="1600" i="1" dirty="0"/>
              <a:t> </a:t>
            </a:r>
            <a:r>
              <a:rPr lang="en-US" sz="1600" i="1" dirty="0" err="1"/>
              <a:t>anlaşılır</a:t>
            </a:r>
            <a:r>
              <a:rPr lang="en-US" sz="1600" i="1" dirty="0"/>
              <a:t> </a:t>
            </a:r>
            <a:r>
              <a:rPr lang="en-US" sz="1600" i="1" dirty="0" err="1"/>
              <a:t>ve</a:t>
            </a:r>
            <a:r>
              <a:rPr lang="en-US" sz="1600" i="1" dirty="0"/>
              <a:t> </a:t>
            </a:r>
            <a:r>
              <a:rPr lang="en-US" sz="1600" b="1" i="1" dirty="0" err="1"/>
              <a:t>Mekke</a:t>
            </a:r>
            <a:r>
              <a:rPr lang="en-US" sz="1600" b="1" i="1" dirty="0"/>
              <a:t> </a:t>
            </a:r>
            <a:r>
              <a:rPr lang="en-US" sz="1600" b="1" i="1" dirty="0" err="1"/>
              <a:t>dönemine</a:t>
            </a:r>
            <a:r>
              <a:rPr lang="en-US" sz="1600" b="1" i="1" dirty="0"/>
              <a:t> </a:t>
            </a:r>
            <a:r>
              <a:rPr lang="en-US" sz="1600" i="1" dirty="0" err="1"/>
              <a:t>ait</a:t>
            </a:r>
            <a:r>
              <a:rPr lang="en-US" sz="1600" i="1" dirty="0"/>
              <a:t> </a:t>
            </a:r>
            <a:r>
              <a:rPr lang="en-US" sz="1600" i="1" dirty="0" err="1"/>
              <a:t>nasslar</a:t>
            </a:r>
            <a:r>
              <a:rPr lang="en-US" sz="1600" i="1" dirty="0"/>
              <a:t> </a:t>
            </a:r>
            <a:r>
              <a:rPr lang="en-US" sz="1600" i="1" dirty="0" err="1"/>
              <a:t>iyi</a:t>
            </a:r>
            <a:r>
              <a:rPr lang="en-US" sz="1600" i="1" dirty="0"/>
              <a:t> </a:t>
            </a:r>
            <a:r>
              <a:rPr lang="en-US" sz="1600" i="1" dirty="0" err="1"/>
              <a:t>kavranır</a:t>
            </a:r>
            <a:r>
              <a:rPr lang="en-US" sz="1600" i="1" dirty="0"/>
              <a:t> </a:t>
            </a:r>
            <a:r>
              <a:rPr lang="en-US" sz="1600" i="1" dirty="0" err="1"/>
              <a:t>ise</a:t>
            </a:r>
            <a:r>
              <a:rPr lang="en-US" sz="1600" i="1" dirty="0"/>
              <a:t> </a:t>
            </a:r>
            <a:r>
              <a:rPr lang="en-US" sz="1600" i="1" dirty="0" err="1"/>
              <a:t>bu</a:t>
            </a:r>
            <a:r>
              <a:rPr lang="en-US" sz="1600" i="1" dirty="0"/>
              <a:t> </a:t>
            </a:r>
            <a:r>
              <a:rPr lang="en-US" sz="1600" i="1" dirty="0" err="1"/>
              <a:t>insanların</a:t>
            </a:r>
            <a:r>
              <a:rPr lang="en-US" sz="1600" i="1" dirty="0"/>
              <a:t> </a:t>
            </a:r>
            <a:r>
              <a:rPr lang="en-US" sz="1600" i="1" dirty="0" err="1"/>
              <a:t>tuttukları</a:t>
            </a:r>
            <a:r>
              <a:rPr lang="en-US" sz="1600" i="1" dirty="0"/>
              <a:t> </a:t>
            </a:r>
            <a:r>
              <a:rPr lang="en-US" sz="1600" i="1" dirty="0" err="1"/>
              <a:t>yolun</a:t>
            </a:r>
            <a:r>
              <a:rPr lang="en-US" sz="1600" i="1" dirty="0"/>
              <a:t> </a:t>
            </a:r>
            <a:r>
              <a:rPr lang="en-US" sz="1600" b="1" i="1" dirty="0"/>
              <a:t>ne </a:t>
            </a:r>
            <a:r>
              <a:rPr lang="en-US" sz="1600" b="1" i="1" dirty="0" err="1"/>
              <a:t>kadar</a:t>
            </a:r>
            <a:r>
              <a:rPr lang="en-US" sz="1600" b="1" i="1" dirty="0"/>
              <a:t> </a:t>
            </a:r>
            <a:r>
              <a:rPr lang="en-US" sz="1600" b="1" i="1" dirty="0" err="1"/>
              <a:t>doğru</a:t>
            </a:r>
            <a:r>
              <a:rPr lang="en-US" sz="1600" b="1" i="1" dirty="0"/>
              <a:t> </a:t>
            </a:r>
            <a:r>
              <a:rPr lang="en-US" sz="1600" i="1" dirty="0" err="1"/>
              <a:t>olduğu</a:t>
            </a:r>
            <a:r>
              <a:rPr lang="en-US" sz="1600" i="1" dirty="0"/>
              <a:t> </a:t>
            </a:r>
            <a:r>
              <a:rPr lang="en-US" sz="1600" i="1" dirty="0" err="1"/>
              <a:t>anlaşılacaktır</a:t>
            </a:r>
            <a:r>
              <a:rPr lang="en-US" sz="1600" i="1" dirty="0"/>
              <a:t>. </a:t>
            </a:r>
            <a:r>
              <a:rPr lang="en-US" sz="1600" i="1" dirty="0" err="1"/>
              <a:t>Hatta</a:t>
            </a:r>
            <a:r>
              <a:rPr lang="en-US" sz="1600" i="1" dirty="0"/>
              <a:t> </a:t>
            </a:r>
            <a:r>
              <a:rPr lang="en-US" sz="1600" i="1" dirty="0" err="1"/>
              <a:t>onlar</a:t>
            </a:r>
            <a:r>
              <a:rPr lang="en-US" sz="1600" i="1" dirty="0"/>
              <a:t> </a:t>
            </a:r>
            <a:r>
              <a:rPr lang="en-US" sz="1600" i="1" dirty="0" err="1"/>
              <a:t>bu</a:t>
            </a:r>
            <a:r>
              <a:rPr lang="en-US" sz="1600" i="1" dirty="0"/>
              <a:t> </a:t>
            </a:r>
            <a:r>
              <a:rPr lang="en-US" sz="1600" i="1" dirty="0" err="1"/>
              <a:t>davranışlarıyla</a:t>
            </a:r>
            <a:r>
              <a:rPr lang="en-US" sz="1600" i="1" dirty="0"/>
              <a:t> </a:t>
            </a:r>
            <a:r>
              <a:rPr lang="en-US" sz="1600" b="1" i="1" dirty="0"/>
              <a:t>ne </a:t>
            </a:r>
            <a:r>
              <a:rPr lang="en-US" sz="1600" b="1" i="1" dirty="0" err="1"/>
              <a:t>kadar</a:t>
            </a:r>
            <a:r>
              <a:rPr lang="en-US" sz="1600" b="1" i="1" dirty="0"/>
              <a:t> </a:t>
            </a:r>
            <a:r>
              <a:rPr lang="en-US" sz="1600" b="1" i="1" dirty="0" err="1"/>
              <a:t>titiz</a:t>
            </a:r>
            <a:r>
              <a:rPr lang="en-US" sz="1600" b="1" i="1" dirty="0"/>
              <a:t> </a:t>
            </a:r>
            <a:r>
              <a:rPr lang="en-US" sz="1600" b="1" i="1" dirty="0" err="1"/>
              <a:t>olduklarını</a:t>
            </a:r>
            <a:r>
              <a:rPr lang="en-US" sz="1600" b="1" i="1" dirty="0"/>
              <a:t> </a:t>
            </a:r>
            <a:r>
              <a:rPr lang="en-US" sz="1600" i="1" dirty="0"/>
              <a:t>da </a:t>
            </a:r>
            <a:r>
              <a:rPr lang="en-US" sz="1600" i="1" dirty="0" err="1"/>
              <a:t>ortaya</a:t>
            </a:r>
            <a:r>
              <a:rPr lang="en-US" sz="1600" i="1" dirty="0"/>
              <a:t> </a:t>
            </a:r>
            <a:r>
              <a:rPr lang="en-US" sz="1600" i="1" dirty="0" err="1"/>
              <a:t>koymuş</a:t>
            </a:r>
            <a:r>
              <a:rPr lang="en-US" sz="1600" i="1" dirty="0"/>
              <a:t> </a:t>
            </a:r>
            <a:r>
              <a:rPr lang="en-US" sz="1600" i="1" dirty="0" err="1"/>
              <a:t>olmaktadırlar</a:t>
            </a:r>
            <a:r>
              <a:rPr lang="en-US" sz="1600" i="1" dirty="0"/>
              <a:t>.</a:t>
            </a:r>
            <a:r>
              <a:rPr lang="en-US" sz="1600" dirty="0"/>
              <a:t>”</a:t>
            </a:r>
            <a:endParaRPr lang="tr-TR" sz="1600" dirty="0"/>
          </a:p>
          <a:p>
            <a:pPr algn="just"/>
            <a:r>
              <a:rPr lang="en-US" sz="1600" b="1" dirty="0" err="1"/>
              <a:t>Şatıbî</a:t>
            </a:r>
            <a:r>
              <a:rPr lang="en-US" sz="1600" dirty="0"/>
              <a:t> </a:t>
            </a:r>
            <a:r>
              <a:rPr lang="en-US" sz="1600" dirty="0" err="1" smtClean="0"/>
              <a:t>tasavvuf</a:t>
            </a:r>
            <a:r>
              <a:rPr lang="tr-TR" sz="1600" dirty="0" smtClean="0"/>
              <a:t>î</a:t>
            </a:r>
            <a:r>
              <a:rPr lang="en-US" sz="1600" dirty="0" smtClean="0"/>
              <a:t> </a:t>
            </a:r>
            <a:r>
              <a:rPr lang="en-US" sz="1600" dirty="0" err="1"/>
              <a:t>bir</a:t>
            </a:r>
            <a:r>
              <a:rPr lang="en-US" sz="1600" dirty="0"/>
              <a:t> </a:t>
            </a:r>
            <a:r>
              <a:rPr lang="en-US" sz="1600" dirty="0" err="1"/>
              <a:t>yaşamı</a:t>
            </a:r>
            <a:r>
              <a:rPr lang="en-US" sz="1600" dirty="0"/>
              <a:t> </a:t>
            </a:r>
            <a:r>
              <a:rPr lang="en-US" sz="1600" dirty="0" err="1"/>
              <a:t>tercih</a:t>
            </a:r>
            <a:r>
              <a:rPr lang="en-US" sz="1600" dirty="0"/>
              <a:t> </a:t>
            </a:r>
            <a:r>
              <a:rPr lang="en-US" sz="1600" dirty="0" err="1"/>
              <a:t>eden</a:t>
            </a:r>
            <a:r>
              <a:rPr lang="en-US" sz="1600" dirty="0"/>
              <a:t> </a:t>
            </a:r>
            <a:r>
              <a:rPr lang="en-US" sz="1600" dirty="0" err="1"/>
              <a:t>kimselerin</a:t>
            </a:r>
            <a:r>
              <a:rPr lang="en-US" sz="1600" dirty="0"/>
              <a:t> </a:t>
            </a:r>
            <a:r>
              <a:rPr lang="en-US" sz="1600" dirty="0" err="1"/>
              <a:t>bu</a:t>
            </a:r>
            <a:r>
              <a:rPr lang="en-US" sz="1600" dirty="0"/>
              <a:t> </a:t>
            </a:r>
            <a:r>
              <a:rPr lang="en-US" sz="1600" dirty="0" err="1"/>
              <a:t>tercihlerinin</a:t>
            </a:r>
            <a:r>
              <a:rPr lang="en-US" sz="1600" dirty="0"/>
              <a:t> </a:t>
            </a:r>
            <a:r>
              <a:rPr lang="en-US" sz="1600" b="1" dirty="0" err="1"/>
              <a:t>takdir</a:t>
            </a:r>
            <a:r>
              <a:rPr lang="en-US" sz="1600" b="1" dirty="0"/>
              <a:t> </a:t>
            </a:r>
            <a:r>
              <a:rPr lang="en-US" sz="1600" b="1" dirty="0" err="1"/>
              <a:t>edileceğini</a:t>
            </a:r>
            <a:r>
              <a:rPr lang="en-US" sz="1600" b="1" dirty="0"/>
              <a:t>, </a:t>
            </a:r>
            <a:r>
              <a:rPr lang="en-US" sz="1600" dirty="0" err="1"/>
              <a:t>ruhsatları</a:t>
            </a:r>
            <a:r>
              <a:rPr lang="en-US" sz="1600" dirty="0"/>
              <a:t> </a:t>
            </a:r>
            <a:r>
              <a:rPr lang="en-US" sz="1600" dirty="0" err="1"/>
              <a:t>tercih</a:t>
            </a:r>
            <a:r>
              <a:rPr lang="en-US" sz="1600" dirty="0"/>
              <a:t> </a:t>
            </a:r>
            <a:r>
              <a:rPr lang="en-US" sz="1600" dirty="0" err="1"/>
              <a:t>edenlerin</a:t>
            </a:r>
            <a:r>
              <a:rPr lang="en-US" sz="1600" dirty="0"/>
              <a:t> de </a:t>
            </a:r>
            <a:r>
              <a:rPr lang="en-US" sz="1600" b="1" dirty="0" err="1"/>
              <a:t>asla</a:t>
            </a:r>
            <a:r>
              <a:rPr lang="en-US" sz="1600" b="1" dirty="0"/>
              <a:t> </a:t>
            </a:r>
            <a:r>
              <a:rPr lang="en-US" sz="1600" b="1" dirty="0" err="1"/>
              <a:t>kınanamayacağını</a:t>
            </a:r>
            <a:r>
              <a:rPr lang="en-US" sz="1600" b="1" dirty="0"/>
              <a:t> </a:t>
            </a:r>
            <a:r>
              <a:rPr lang="en-US" sz="1600" dirty="0" err="1"/>
              <a:t>ifade</a:t>
            </a:r>
            <a:r>
              <a:rPr lang="en-US" sz="1600" dirty="0"/>
              <a:t> </a:t>
            </a:r>
            <a:r>
              <a:rPr lang="en-US" sz="1600" dirty="0" err="1"/>
              <a:t>ederek</a:t>
            </a:r>
            <a:r>
              <a:rPr lang="en-US" sz="1600" dirty="0"/>
              <a:t> </a:t>
            </a:r>
            <a:r>
              <a:rPr lang="en-US" sz="1600" b="1" dirty="0" err="1"/>
              <a:t>orta</a:t>
            </a:r>
            <a:r>
              <a:rPr lang="en-US" sz="1600" b="1" dirty="0"/>
              <a:t> </a:t>
            </a:r>
            <a:r>
              <a:rPr lang="en-US" sz="1600" b="1" dirty="0" err="1"/>
              <a:t>bir</a:t>
            </a:r>
            <a:r>
              <a:rPr lang="en-US" sz="1600" b="1" dirty="0"/>
              <a:t> </a:t>
            </a:r>
            <a:r>
              <a:rPr lang="en-US" sz="1600" b="1" dirty="0" err="1"/>
              <a:t>yolla</a:t>
            </a:r>
            <a:r>
              <a:rPr lang="en-US" sz="1600" b="1" dirty="0"/>
              <a:t> </a:t>
            </a:r>
            <a:r>
              <a:rPr lang="en-US" sz="1600" dirty="0"/>
              <a:t>her </a:t>
            </a:r>
            <a:r>
              <a:rPr lang="en-US" sz="1600" dirty="0" err="1"/>
              <a:t>iki</a:t>
            </a:r>
            <a:r>
              <a:rPr lang="en-US" sz="1600" dirty="0"/>
              <a:t> </a:t>
            </a:r>
            <a:r>
              <a:rPr lang="en-US" sz="1600" dirty="0" err="1"/>
              <a:t>uygulamaya</a:t>
            </a:r>
            <a:r>
              <a:rPr lang="en-US" sz="1600" dirty="0"/>
              <a:t> da </a:t>
            </a:r>
            <a:r>
              <a:rPr lang="en-US" sz="1600" dirty="0" err="1"/>
              <a:t>meşru</a:t>
            </a:r>
            <a:r>
              <a:rPr lang="en-US" sz="1600" dirty="0"/>
              <a:t> </a:t>
            </a:r>
            <a:r>
              <a:rPr lang="en-US" sz="1600" dirty="0" err="1"/>
              <a:t>bir</a:t>
            </a:r>
            <a:r>
              <a:rPr lang="en-US" sz="1600" dirty="0"/>
              <a:t> </a:t>
            </a:r>
            <a:r>
              <a:rPr lang="en-US" sz="1600" dirty="0" err="1"/>
              <a:t>yorum</a:t>
            </a:r>
            <a:r>
              <a:rPr lang="en-US" sz="1600" dirty="0"/>
              <a:t> </a:t>
            </a:r>
            <a:r>
              <a:rPr lang="en-US" sz="1600" dirty="0" err="1"/>
              <a:t>getirmiş</a:t>
            </a:r>
            <a:r>
              <a:rPr lang="en-US" sz="1600" dirty="0"/>
              <a:t> </a:t>
            </a:r>
            <a:r>
              <a:rPr lang="en-US" sz="1600" dirty="0" err="1"/>
              <a:t>olmaktadır</a:t>
            </a:r>
            <a:r>
              <a:rPr lang="en-US" sz="1600" dirty="0"/>
              <a:t>. </a:t>
            </a:r>
            <a:r>
              <a:rPr lang="en-US" sz="1600" b="1" dirty="0"/>
              <a:t>Ona </a:t>
            </a:r>
            <a:r>
              <a:rPr lang="en-US" sz="1600" b="1" dirty="0" err="1"/>
              <a:t>göre</a:t>
            </a:r>
            <a:r>
              <a:rPr lang="en-US" sz="1600" b="1" dirty="0"/>
              <a:t> </a:t>
            </a:r>
            <a:r>
              <a:rPr lang="en-US" sz="1600" dirty="0"/>
              <a:t>“</a:t>
            </a:r>
            <a:r>
              <a:rPr lang="en-US" sz="1600" i="1" dirty="0" err="1"/>
              <a:t>kim</a:t>
            </a:r>
            <a:r>
              <a:rPr lang="en-US" sz="1600" i="1" dirty="0"/>
              <a:t> </a:t>
            </a:r>
            <a:r>
              <a:rPr lang="en-US" sz="1600" i="1" dirty="0" err="1"/>
              <a:t>birinci</a:t>
            </a:r>
            <a:r>
              <a:rPr lang="en-US" sz="1600" i="1" dirty="0"/>
              <a:t> </a:t>
            </a:r>
            <a:r>
              <a:rPr lang="en-US" sz="1600" i="1" dirty="0" err="1"/>
              <a:t>derecede</a:t>
            </a:r>
            <a:r>
              <a:rPr lang="en-US" sz="1600" i="1" dirty="0"/>
              <a:t> </a:t>
            </a:r>
            <a:r>
              <a:rPr lang="en-US" sz="1600" i="1" dirty="0" err="1"/>
              <a:t>olan</a:t>
            </a:r>
            <a:r>
              <a:rPr lang="en-US" sz="1600" i="1" dirty="0"/>
              <a:t> </a:t>
            </a:r>
            <a:r>
              <a:rPr lang="en-US" sz="1600" i="1" dirty="0" err="1"/>
              <a:t>esasları</a:t>
            </a:r>
            <a:r>
              <a:rPr lang="en-US" sz="1600" i="1" dirty="0"/>
              <a:t> </a:t>
            </a:r>
            <a:r>
              <a:rPr lang="en-US" sz="1600" i="1" dirty="0" err="1"/>
              <a:t>benimser</a:t>
            </a:r>
            <a:r>
              <a:rPr lang="en-US" sz="1600" i="1" dirty="0"/>
              <a:t> </a:t>
            </a:r>
            <a:r>
              <a:rPr lang="en-US" sz="1600" i="1" dirty="0" err="1"/>
              <a:t>ve</a:t>
            </a:r>
            <a:r>
              <a:rPr lang="en-US" sz="1600" i="1" dirty="0"/>
              <a:t> </a:t>
            </a:r>
            <a:r>
              <a:rPr lang="en-US" sz="1600" i="1" dirty="0" err="1"/>
              <a:t>ashabın</a:t>
            </a:r>
            <a:r>
              <a:rPr lang="en-US" sz="1600" i="1" dirty="0"/>
              <a:t> </a:t>
            </a:r>
            <a:r>
              <a:rPr lang="en-US" sz="1600" i="1" dirty="0" err="1"/>
              <a:t>yaptığı</a:t>
            </a:r>
            <a:r>
              <a:rPr lang="en-US" sz="1600" i="1" dirty="0"/>
              <a:t> </a:t>
            </a:r>
            <a:r>
              <a:rPr lang="en-US" sz="1600" i="1" dirty="0" err="1"/>
              <a:t>gibi</a:t>
            </a:r>
            <a:r>
              <a:rPr lang="en-US" sz="1600" i="1" dirty="0"/>
              <a:t> </a:t>
            </a:r>
            <a:r>
              <a:rPr lang="en-US" sz="1600" i="1" dirty="0" err="1"/>
              <a:t>onlar</a:t>
            </a:r>
            <a:r>
              <a:rPr lang="en-US" sz="1600" i="1" dirty="0"/>
              <a:t> </a:t>
            </a:r>
            <a:r>
              <a:rPr lang="en-US" sz="1600" i="1" dirty="0" err="1"/>
              <a:t>üzerinden</a:t>
            </a:r>
            <a:r>
              <a:rPr lang="en-US" sz="1600" i="1" dirty="0"/>
              <a:t> </a:t>
            </a:r>
            <a:r>
              <a:rPr lang="en-US" sz="1600" i="1" dirty="0" err="1"/>
              <a:t>yürürse</a:t>
            </a:r>
            <a:r>
              <a:rPr lang="en-US" sz="1600" i="1" dirty="0"/>
              <a:t>, ne </a:t>
            </a:r>
            <a:r>
              <a:rPr lang="en-US" sz="1600" i="1" dirty="0" err="1"/>
              <a:t>mutlu</a:t>
            </a:r>
            <a:r>
              <a:rPr lang="en-US" sz="1600" i="1" dirty="0"/>
              <a:t> o </a:t>
            </a:r>
            <a:r>
              <a:rPr lang="en-US" sz="1600" i="1" dirty="0" err="1"/>
              <a:t>kimseye</a:t>
            </a:r>
            <a:r>
              <a:rPr lang="en-US" sz="1600" i="1" dirty="0"/>
              <a:t>! Kim de </a:t>
            </a:r>
            <a:r>
              <a:rPr lang="en-US" sz="1600" i="1" dirty="0" err="1"/>
              <a:t>ikinci</a:t>
            </a:r>
            <a:r>
              <a:rPr lang="en-US" sz="1600" i="1" dirty="0"/>
              <a:t> </a:t>
            </a:r>
            <a:r>
              <a:rPr lang="en-US" sz="1600" i="1" dirty="0" err="1"/>
              <a:t>derecede</a:t>
            </a:r>
            <a:r>
              <a:rPr lang="en-US" sz="1600" i="1" dirty="0"/>
              <a:t> </a:t>
            </a:r>
            <a:r>
              <a:rPr lang="en-US" sz="1600" i="1" dirty="0" err="1"/>
              <a:t>bulunan</a:t>
            </a:r>
            <a:r>
              <a:rPr lang="en-US" sz="1600" i="1" dirty="0"/>
              <a:t> </a:t>
            </a:r>
            <a:r>
              <a:rPr lang="en-US" sz="1600" i="1" dirty="0" err="1"/>
              <a:t>esasları</a:t>
            </a:r>
            <a:r>
              <a:rPr lang="en-US" sz="1600" i="1" dirty="0"/>
              <a:t> </a:t>
            </a:r>
            <a:r>
              <a:rPr lang="en-US" sz="1600" i="1" dirty="0" err="1"/>
              <a:t>kabullenir</a:t>
            </a:r>
            <a:r>
              <a:rPr lang="en-US" sz="1600" i="1" dirty="0"/>
              <a:t> </a:t>
            </a:r>
            <a:r>
              <a:rPr lang="en-US" sz="1600" i="1" dirty="0" err="1"/>
              <a:t>ve</a:t>
            </a:r>
            <a:r>
              <a:rPr lang="en-US" sz="1600" i="1" dirty="0"/>
              <a:t> </a:t>
            </a:r>
            <a:r>
              <a:rPr lang="en-US" sz="1600" i="1" dirty="0" err="1"/>
              <a:t>onlar</a:t>
            </a:r>
            <a:r>
              <a:rPr lang="en-US" sz="1600" i="1" dirty="0"/>
              <a:t> </a:t>
            </a:r>
            <a:r>
              <a:rPr lang="en-US" sz="1600" i="1" dirty="0" err="1"/>
              <a:t>doğrultusunda</a:t>
            </a:r>
            <a:r>
              <a:rPr lang="en-US" sz="1600" i="1" dirty="0"/>
              <a:t> </a:t>
            </a:r>
            <a:r>
              <a:rPr lang="en-US" sz="1600" i="1" dirty="0" err="1"/>
              <a:t>hareket</a:t>
            </a:r>
            <a:r>
              <a:rPr lang="en-US" sz="1600" i="1" dirty="0"/>
              <a:t> </a:t>
            </a:r>
            <a:r>
              <a:rPr lang="en-US" sz="1600" i="1" dirty="0" err="1"/>
              <a:t>ederse</a:t>
            </a:r>
            <a:r>
              <a:rPr lang="en-US" sz="1600" i="1" dirty="0"/>
              <a:t> ne </a:t>
            </a:r>
            <a:r>
              <a:rPr lang="en-US" sz="1600" i="1" dirty="0" err="1"/>
              <a:t>âlâ</a:t>
            </a:r>
            <a:r>
              <a:rPr lang="en-US" sz="1600" i="1" dirty="0"/>
              <a:t>, ne </a:t>
            </a:r>
            <a:r>
              <a:rPr lang="en-US" sz="1600" i="1" dirty="0" err="1"/>
              <a:t>güzel</a:t>
            </a:r>
            <a:r>
              <a:rPr lang="en-US" sz="1600" i="1" dirty="0"/>
              <a:t>! </a:t>
            </a:r>
            <a:endParaRPr lang="tr-TR" sz="1600" dirty="0"/>
          </a:p>
          <a:p>
            <a:pPr algn="just"/>
            <a:endParaRPr lang="tr-TR" sz="1600" dirty="0" smtClean="0"/>
          </a:p>
        </p:txBody>
      </p:sp>
    </p:spTree>
    <p:extLst>
      <p:ext uri="{BB962C8B-B14F-4D97-AF65-F5344CB8AC3E}">
        <p14:creationId xmlns:p14="http://schemas.microsoft.com/office/powerpoint/2010/main" val="28370159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1626</TotalTime>
  <Words>3133</Words>
  <Application>Microsoft Office PowerPoint</Application>
  <PresentationFormat>Geniş ekran</PresentationFormat>
  <Paragraphs>40</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Century Gothic</vt:lpstr>
      <vt:lpstr>Times New Roman</vt:lpstr>
      <vt:lpstr>Wingdings 3</vt:lpstr>
      <vt:lpstr>İyon Toplantı Odası</vt:lpstr>
      <vt:lpstr>TASAVVUF I  VI. YARIYIL BAHAR DÖNEMİ</vt:lpstr>
      <vt:lpstr>8. HAFTA (22.04.2019) - Tasavvufun Diğer İslâmî İlimlerle Olan Münasebeti - KAYNAKÇA - Afifi, Tasavvuf İslâmda Manevî Hayat, İz yay. Çev. Ekrem Demirli/Abdullah Kartal - Salih Çift, «Tasavvufun Usul-i Fıkıh, Kelam ve İslam Felsefesi İle olan İlişkisi», İslâmî İlimlerde Metodoloji/Usul – VI, İSAV. - Şahban Yıldırımer, «Şatıbî’nin Metodolojisinde Tasavvuf Fıkıh İlişkisi», Kelam Araştırmaları, Sayı: 11:2, 2013, ss. 129-138. - DİA Maddeleri: Azimet, Ruhsat, Telfik, İhtiyat, Vera’, Sedd-i Zerâi’, Şatıbî. </vt:lpstr>
      <vt:lpstr>Tasavvuf-Fıkıh İlişkisi</vt:lpstr>
      <vt:lpstr>Tasavvuf-Fıkıh İlişkisi</vt:lpstr>
      <vt:lpstr>Tasavvuf-Fıkıh İlişkisi</vt:lpstr>
      <vt:lpstr>Tasavvuf-Fıkıh İlişkisi</vt:lpstr>
      <vt:lpstr>Tasavvuf-Fıkıh İlişkisi</vt:lpstr>
      <vt:lpstr>Şatıbî’nin Tasavvufa Yaklaşımı</vt:lpstr>
      <vt:lpstr>Şatıbî’nin Tasavvufa Yaklaşımı</vt:lpstr>
      <vt:lpstr>Şatıbî’nin Tasavvufa Yaklaşımı</vt:lpstr>
      <vt:lpstr>Şatıbî’nin Tasavvufa Yaklaşımı</vt:lpstr>
      <vt:lpstr>Şatıbî’nin Tasavvufa Yaklaşımı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BİRİNCİ BÖLÜM - TASAVVUF VE TARİKATIN MAHİYETİNE DAİR SORULAR</dc:title>
  <dc:creator>ahmetcahit</dc:creator>
  <cp:lastModifiedBy>Abdullah Necmi</cp:lastModifiedBy>
  <cp:revision>176</cp:revision>
  <cp:lastPrinted>2019-02-25T11:11:47Z</cp:lastPrinted>
  <dcterms:created xsi:type="dcterms:W3CDTF">2017-02-20T05:50:03Z</dcterms:created>
  <dcterms:modified xsi:type="dcterms:W3CDTF">2019-04-22T09:48:05Z</dcterms:modified>
</cp:coreProperties>
</file>