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51" r:id="rId2"/>
    <p:sldId id="337" r:id="rId3"/>
    <p:sldId id="336" r:id="rId4"/>
    <p:sldId id="345" r:id="rId5"/>
    <p:sldId id="341" r:id="rId6"/>
    <p:sldId id="342" r:id="rId7"/>
    <p:sldId id="343" r:id="rId8"/>
    <p:sldId id="344" r:id="rId9"/>
    <p:sldId id="346" r:id="rId10"/>
    <p:sldId id="338" r:id="rId11"/>
    <p:sldId id="339" r:id="rId12"/>
    <p:sldId id="340" r:id="rId13"/>
    <p:sldId id="353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85570" autoAdjust="0"/>
  </p:normalViewPr>
  <p:slideViewPr>
    <p:cSldViewPr>
      <p:cViewPr varScale="1">
        <p:scale>
          <a:sx n="63" d="100"/>
          <a:sy n="63" d="100"/>
        </p:scale>
        <p:origin x="18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A2562-0927-42D3-9873-7EEDDD35D9B5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AD2A1-4E05-4ECB-8B61-D7D9EA8B0A1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2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4C699-DA1D-4A18-8208-9A803C09B92B}" type="datetime1">
              <a:rPr lang="tr-TR"/>
              <a:pPr>
                <a:defRPr/>
              </a:pPr>
              <a:t>4.10.2020</a:t>
            </a:fld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CAFE5-3DF8-4EEF-AFC2-4EFAFA149D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52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91301" y="2468981"/>
            <a:ext cx="7772400" cy="2020937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YAŞLIDA KORUYUCU HEKİMLİK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872208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Doç. Dr. Volkan ATMIŞ</a:t>
            </a: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Ankara Üniversitesi Tıp Fakültesi Geriatri  Bilim Dalı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https://encrypted-tbn0.gstatic.com/images?q=tbn:ANd9GcQFB7e3zyIeLA1qSZsPFKWb_AHQRTgCDq7UCAuOB-4Y3b-fV7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173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ankara_tip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25188"/>
            <a:ext cx="2224906" cy="236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95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467600" cy="7647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Kanser </a:t>
            </a:r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tarama </a:t>
            </a:r>
            <a:r>
              <a:rPr lang="tr-TR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yöntemlerİ</a:t>
            </a:r>
            <a:endParaRPr lang="en-GB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512" y="764704"/>
            <a:ext cx="8276456" cy="6093296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endParaRPr lang="tr-TR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r>
              <a:rPr lang="tr-TR" sz="2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1- TÜM KILAVUZLAR TARAFINDAN TARANMASI ÖNERİLENLER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 </a:t>
            </a:r>
            <a:r>
              <a:rPr lang="tr-TR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(45-65 yaş arası görülme sıklığı artar)</a:t>
            </a:r>
            <a:r>
              <a:rPr lang="en-GB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Yıllık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meme muayenesi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1-2 yılda bir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mamografi(Başlangıç 40 yaş?  (Türkiye 2 yılda bir)</a:t>
            </a: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70 yaşa kadar??, 85 yaş??(kılavuzlar farklı)</a:t>
            </a: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Hastanın 5-10 yıllık yaşam süresi olabileceğini ve tedavi alabileceğini düşünüyorsan ileri yaşlarda da yapabilirsin.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r>
              <a:rPr lang="tr-TR" sz="21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Kolorektal</a:t>
            </a:r>
            <a:r>
              <a:rPr lang="tr-TR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1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sz="2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(50-75 yaş arası tara, 85 yaş üstü tarama)</a:t>
            </a:r>
            <a:r>
              <a:rPr lang="en-GB" sz="2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50 yaş sonrası yılda bir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GGK, veya Dışkının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immunkimyasal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incelenmesi)(Türkiye 2 yılda bir)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5 yılda bir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fleksible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sigmoidoskopi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  yılda bir BT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kolonografi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10 yılda bir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kolonoskopi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Gaitanın </a:t>
            </a:r>
            <a:r>
              <a:rPr lang="tr-T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immunhistokimyasal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incelenmesi(Rutinde yeri yok, pahalı)</a:t>
            </a:r>
            <a:endParaRPr lang="tr-TR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r>
              <a:rPr lang="tr-TR" sz="21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Serviks</a:t>
            </a:r>
            <a:r>
              <a:rPr lang="tr-TR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1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Serviksi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alınmamış kadınlarda 1-3 yılda bir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pap-smear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testi(İlk tarama 21 yaş)(Türkiye 30-65 yaş arası)</a:t>
            </a: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65 veya 75 yaş üstünde taramalar son verilmesi (değişik öneriler)(son 10 yılda şüpheli olmayan sonuç var ise)</a:t>
            </a:r>
            <a:endParaRPr lang="tr-T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endParaRPr lang="tr-TR" sz="1800" dirty="0" smtClean="0"/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endParaRPr lang="tr-TR" sz="1800" dirty="0" smtClean="0"/>
          </a:p>
          <a:p>
            <a:pPr marL="640080" lvl="1" indent="-274320" eaLnBrk="1" fontAlgn="auto" hangingPunct="1">
              <a:spcAft>
                <a:spcPts val="0"/>
              </a:spcAft>
              <a:buClr>
                <a:srgbClr val="CC0000"/>
              </a:buClr>
              <a:buNone/>
              <a:defRPr/>
            </a:pPr>
            <a:endParaRPr lang="en-US" sz="18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2840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                       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2-TARTIŞMALI KANSER TARAMALARI</a:t>
            </a:r>
          </a:p>
          <a:p>
            <a:pPr>
              <a:buClr>
                <a:srgbClr val="CC0000"/>
              </a:buClr>
              <a:defRPr/>
            </a:pP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Prostat </a:t>
            </a:r>
            <a:r>
              <a:rPr lang="tr-TR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tr-TR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CC0000"/>
              </a:buClr>
              <a:buNone/>
              <a:defRPr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Yılda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bir prostat muayenesi ve PSA testi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</a:p>
          <a:p>
            <a:pPr marL="0" indent="0">
              <a:buClr>
                <a:srgbClr val="CC0000"/>
              </a:buClr>
              <a:buNone/>
              <a:defRPr/>
            </a:pP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Mortaliteye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etkisi yok,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overdiagnosise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bağlı artmış 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morbidite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Akciğer  kanseri</a:t>
            </a:r>
          </a:p>
          <a:p>
            <a:pPr algn="ctr">
              <a:buNone/>
            </a:pPr>
            <a:r>
              <a:rPr lang="tr-TR" b="1" dirty="0" smtClean="0">
                <a:latin typeface="+mj-lt"/>
                <a:cs typeface="Arial" panose="020B0604020202020204" pitchFamily="34" charset="0"/>
              </a:rPr>
              <a:t>   </a:t>
            </a:r>
            <a:r>
              <a:rPr lang="tr-TR" dirty="0" smtClean="0">
                <a:latin typeface="+mj-lt"/>
                <a:cs typeface="Arial" panose="020B0604020202020204" pitchFamily="34" charset="0"/>
              </a:rPr>
              <a:t>2012’de kılavuzlara yapılması yönünde eklendi</a:t>
            </a:r>
          </a:p>
          <a:p>
            <a:r>
              <a:rPr lang="tr-TR" dirty="0" smtClean="0">
                <a:latin typeface="+mj-lt"/>
                <a:cs typeface="Arial" panose="020B0604020202020204" pitchFamily="34" charset="0"/>
              </a:rPr>
              <a:t>55-74 yaş arası(Şimdi 80 yaş ile ilgili yayınlar var)</a:t>
            </a:r>
          </a:p>
          <a:p>
            <a:r>
              <a:rPr lang="tr-TR" dirty="0" smtClean="0">
                <a:latin typeface="+mj-lt"/>
                <a:cs typeface="Arial" panose="020B0604020202020204" pitchFamily="34" charset="0"/>
              </a:rPr>
              <a:t>30  paket yıl sigara öyküsü(radon gibi kimyasallara </a:t>
            </a:r>
            <a:r>
              <a:rPr lang="tr-TR" dirty="0" err="1" smtClean="0">
                <a:latin typeface="+mj-lt"/>
                <a:cs typeface="Arial" panose="020B0604020202020204" pitchFamily="34" charset="0"/>
              </a:rPr>
              <a:t>maruziyet</a:t>
            </a:r>
            <a:r>
              <a:rPr lang="tr-TR" dirty="0" smtClean="0">
                <a:latin typeface="+mj-lt"/>
                <a:cs typeface="Arial" panose="020B0604020202020204" pitchFamily="34" charset="0"/>
              </a:rPr>
              <a:t>, aile öyküsü, KOAH , </a:t>
            </a:r>
            <a:r>
              <a:rPr lang="tr-TR" dirty="0" err="1" smtClean="0">
                <a:latin typeface="+mj-lt"/>
                <a:cs typeface="Arial" panose="020B0604020202020204" pitchFamily="34" charset="0"/>
              </a:rPr>
              <a:t>Tbc</a:t>
            </a:r>
            <a:r>
              <a:rPr lang="tr-TR" dirty="0" smtClean="0">
                <a:latin typeface="+mj-lt"/>
                <a:cs typeface="Arial" panose="020B0604020202020204" pitchFamily="34" charset="0"/>
              </a:rPr>
              <a:t> olanlarda riskli kabul et)</a:t>
            </a:r>
          </a:p>
          <a:p>
            <a:r>
              <a:rPr lang="tr-TR" dirty="0" smtClean="0">
                <a:latin typeface="+mj-lt"/>
                <a:cs typeface="Arial" panose="020B0604020202020204" pitchFamily="34" charset="0"/>
              </a:rPr>
              <a:t>Sigarayı 15 yıldan daha kısa süre önce bırakmış.</a:t>
            </a:r>
          </a:p>
          <a:p>
            <a:r>
              <a:rPr lang="tr-TR" dirty="0" smtClean="0">
                <a:latin typeface="+mj-lt"/>
                <a:cs typeface="Arial" panose="020B0604020202020204" pitchFamily="34" charset="0"/>
              </a:rPr>
              <a:t>Yılda bir kez düşük radyasyonlu tomografi(3 kez)</a:t>
            </a:r>
          </a:p>
          <a:p>
            <a:r>
              <a:rPr lang="tr-TR" dirty="0" smtClean="0">
                <a:latin typeface="+mj-lt"/>
                <a:cs typeface="Arial" panose="020B0604020202020204" pitchFamily="34" charset="0"/>
              </a:rPr>
              <a:t>4mm’den büyük nodül yönlendir.</a:t>
            </a:r>
          </a:p>
        </p:txBody>
      </p:sp>
    </p:spTree>
    <p:extLst>
      <p:ext uri="{BB962C8B-B14F-4D97-AF65-F5344CB8AC3E}">
        <p14:creationId xmlns:p14="http://schemas.microsoft.com/office/powerpoint/2010/main" val="251509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87424"/>
            <a:ext cx="7467600" cy="18050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rgbClr val="CC0000"/>
                </a:solidFill>
                <a:latin typeface="Comic Sans MS" pitchFamily="66" charset="0"/>
              </a:rPr>
              <a:t>Diğer  koruyuculuk hizmetleri</a:t>
            </a:r>
            <a:endParaRPr lang="en-GB" sz="3200" b="1" dirty="0">
              <a:solidFill>
                <a:srgbClr val="CC0000"/>
              </a:solidFill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052736"/>
            <a:ext cx="7467600" cy="5737721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smtClean="0">
                <a:latin typeface="Comic Sans MS" pitchFamily="66" charset="0"/>
              </a:rPr>
              <a:t>Kan basıncı</a:t>
            </a:r>
            <a:r>
              <a:rPr lang="tr-TR" sz="1800" dirty="0" smtClean="0">
                <a:latin typeface="Comic Sans MS" pitchFamily="66" charset="0"/>
              </a:rPr>
              <a:t>: her muayenede veya  en az yılda bir(tedavi başlandı se </a:t>
            </a:r>
            <a:r>
              <a:rPr lang="tr-TR" sz="1800" dirty="0" err="1" smtClean="0">
                <a:latin typeface="Comic Sans MS" pitchFamily="66" charset="0"/>
              </a:rPr>
              <a:t>ortastatik</a:t>
            </a:r>
            <a:r>
              <a:rPr lang="tr-TR" sz="1800" dirty="0" smtClean="0">
                <a:latin typeface="Comic Sans MS" pitchFamily="66" charset="0"/>
              </a:rPr>
              <a:t> hipotansiyon, elektrolit ve BFT bak)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smtClean="0">
                <a:latin typeface="Comic Sans MS" pitchFamily="66" charset="0"/>
              </a:rPr>
              <a:t>Kolesterol:</a:t>
            </a:r>
            <a:r>
              <a:rPr lang="tr-TR" sz="1800" dirty="0" smtClean="0">
                <a:latin typeface="Comic Sans MS" pitchFamily="66" charset="0"/>
              </a:rPr>
              <a:t> 5 yılda bir ölçüm( 10 yıllık KVH riski %10 üzerinde ise tedavi ver, </a:t>
            </a:r>
            <a:r>
              <a:rPr lang="tr-TR" sz="1800" dirty="0" err="1" smtClean="0">
                <a:latin typeface="Comic Sans MS" pitchFamily="66" charset="0"/>
              </a:rPr>
              <a:t>survi</a:t>
            </a:r>
            <a:r>
              <a:rPr lang="tr-TR" sz="1800" dirty="0" smtClean="0">
                <a:latin typeface="Comic Sans MS" pitchFamily="66" charset="0"/>
              </a:rPr>
              <a:t> beklemediğin yaşlıya çok önerilmiyor)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smtClean="0">
                <a:latin typeface="Comic Sans MS" pitchFamily="66" charset="0"/>
              </a:rPr>
              <a:t>Kan şekeri: </a:t>
            </a:r>
            <a:endParaRPr lang="en-GB" sz="1800" b="1" dirty="0" smtClean="0">
              <a:latin typeface="Comic Sans MS" pitchFamily="66" charset="0"/>
            </a:endParaRPr>
          </a:p>
          <a:p>
            <a:pPr lvl="4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dirty="0" smtClean="0">
                <a:latin typeface="Comic Sans MS" pitchFamily="66" charset="0"/>
              </a:rPr>
              <a:t>Yılda bir(yüksek riskli kişiler)</a:t>
            </a:r>
            <a:endParaRPr lang="en-GB" sz="1800" dirty="0" smtClean="0">
              <a:latin typeface="Comic Sans MS" pitchFamily="66" charset="0"/>
            </a:endParaRPr>
          </a:p>
          <a:p>
            <a:pPr lvl="4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dirty="0" smtClean="0">
                <a:latin typeface="Comic Sans MS" pitchFamily="66" charset="0"/>
              </a:rPr>
              <a:t>3 yılda bir(sağlıklı kişiler)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err="1" smtClean="0">
                <a:latin typeface="Comic Sans MS" pitchFamily="66" charset="0"/>
              </a:rPr>
              <a:t>Tiroid</a:t>
            </a:r>
            <a:r>
              <a:rPr lang="tr-TR" sz="1800" b="1" dirty="0" smtClean="0">
                <a:latin typeface="Comic Sans MS" pitchFamily="66" charset="0"/>
              </a:rPr>
              <a:t> fonksiyon testleri(TSH): </a:t>
            </a:r>
            <a:r>
              <a:rPr lang="tr-TR" sz="1800" dirty="0" smtClean="0">
                <a:latin typeface="Comic Sans MS" pitchFamily="66" charset="0"/>
              </a:rPr>
              <a:t>60yaş üzerinde en az bir kez görülmelidir (özellikle kadınlarda).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smtClean="0">
                <a:latin typeface="Comic Sans MS" pitchFamily="66" charset="0"/>
              </a:rPr>
              <a:t>Osteoporoz:</a:t>
            </a:r>
            <a:r>
              <a:rPr lang="tr-TR" sz="1800" dirty="0" smtClean="0">
                <a:latin typeface="Comic Sans MS" pitchFamily="66" charset="0"/>
              </a:rPr>
              <a:t> Risk grubunda </a:t>
            </a:r>
            <a:r>
              <a:rPr lang="en-GB" sz="1800" dirty="0" smtClean="0">
                <a:latin typeface="Comic Sans MS" pitchFamily="66" charset="0"/>
              </a:rPr>
              <a:t>1-</a:t>
            </a:r>
            <a:r>
              <a:rPr lang="tr-TR" sz="1800" dirty="0" smtClean="0">
                <a:latin typeface="Comic Sans MS" pitchFamily="66" charset="0"/>
              </a:rPr>
              <a:t>3 yılda bir KMD istenmelidir. </a:t>
            </a:r>
            <a:r>
              <a:rPr lang="tr-TR" sz="1800" dirty="0">
                <a:latin typeface="Comic Sans MS" pitchFamily="66" charset="0"/>
              </a:rPr>
              <a:t>(65 yaş üstü kadın ve erkek, </a:t>
            </a:r>
            <a:r>
              <a:rPr lang="tr-TR" sz="1800" dirty="0" err="1">
                <a:latin typeface="Comic Sans MS" pitchFamily="66" charset="0"/>
              </a:rPr>
              <a:t>survi</a:t>
            </a:r>
            <a:r>
              <a:rPr lang="tr-TR" sz="1800" dirty="0">
                <a:latin typeface="Comic Sans MS" pitchFamily="66" charset="0"/>
              </a:rPr>
              <a:t> beklemediğine tarama yapma, tedavi </a:t>
            </a:r>
            <a:r>
              <a:rPr lang="tr-TR" sz="1800" dirty="0" smtClean="0">
                <a:latin typeface="Comic Sans MS" pitchFamily="66" charset="0"/>
              </a:rPr>
              <a:t>verme)Koruyucu amaçlı 1200mg/gün </a:t>
            </a:r>
            <a:r>
              <a:rPr lang="tr-TR" sz="1800" dirty="0" err="1" smtClean="0">
                <a:latin typeface="Comic Sans MS" pitchFamily="66" charset="0"/>
              </a:rPr>
              <a:t>elemental</a:t>
            </a:r>
            <a:r>
              <a:rPr lang="tr-TR" sz="1800" dirty="0" smtClean="0">
                <a:latin typeface="Comic Sans MS" pitchFamily="66" charset="0"/>
              </a:rPr>
              <a:t> kalsiyum ve 800 IU/gün D vitamin verilmelidir.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smtClean="0">
                <a:latin typeface="Comic Sans MS" pitchFamily="66" charset="0"/>
              </a:rPr>
              <a:t>Aspirin:</a:t>
            </a:r>
            <a:r>
              <a:rPr lang="tr-TR" sz="1800" dirty="0" smtClean="0">
                <a:latin typeface="Comic Sans MS" pitchFamily="66" charset="0"/>
              </a:rPr>
              <a:t> Sadece </a:t>
            </a:r>
            <a:r>
              <a:rPr lang="tr-TR" sz="1800" dirty="0" err="1" smtClean="0">
                <a:latin typeface="Comic Sans MS" pitchFamily="66" charset="0"/>
              </a:rPr>
              <a:t>kardiyovasküler</a:t>
            </a:r>
            <a:r>
              <a:rPr lang="tr-TR" sz="1800" dirty="0" smtClean="0">
                <a:latin typeface="Comic Sans MS" pitchFamily="66" charset="0"/>
              </a:rPr>
              <a:t> risk faktörü olanlarda (5 yıllık KVH riski %3’ten fazla olanlara)(</a:t>
            </a:r>
            <a:r>
              <a:rPr lang="tr-TR" sz="1800" dirty="0" err="1" smtClean="0">
                <a:latin typeface="Comic Sans MS" pitchFamily="66" charset="0"/>
              </a:rPr>
              <a:t>allerji</a:t>
            </a:r>
            <a:r>
              <a:rPr lang="tr-TR" sz="1800" dirty="0" smtClean="0">
                <a:latin typeface="Comic Sans MS" pitchFamily="66" charset="0"/>
              </a:rPr>
              <a:t> ve aspirine bağlı GIS  kanama sorgula)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1800" b="1" dirty="0" err="1" smtClean="0">
                <a:latin typeface="Comic Sans MS" pitchFamily="66" charset="0"/>
              </a:rPr>
              <a:t>Abdominal</a:t>
            </a:r>
            <a:r>
              <a:rPr lang="tr-TR" sz="1800" b="1" dirty="0" smtClean="0">
                <a:latin typeface="Comic Sans MS" pitchFamily="66" charset="0"/>
              </a:rPr>
              <a:t> Aort Anevrizması</a:t>
            </a:r>
            <a:r>
              <a:rPr lang="tr-TR" sz="1800" dirty="0" smtClean="0">
                <a:latin typeface="Comic Sans MS" pitchFamily="66" charset="0"/>
              </a:rPr>
              <a:t>: 65-75 yaş arası sigara içen erkeklerde bir defa USG ile değerlendirme.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endParaRPr lang="tr-TR" sz="2000" dirty="0" smtClean="0"/>
          </a:p>
          <a:p>
            <a:pPr eaLnBrk="1" hangingPunct="1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0389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/>
        <p:txBody>
          <a:bodyPr anchor="ctr">
            <a:normAutofit/>
          </a:bodyPr>
          <a:lstStyle/>
          <a:p>
            <a:pPr marL="1371600" lvl="3" indent="0" algn="just">
              <a:buNone/>
            </a:pPr>
            <a:r>
              <a:rPr lang="tr-TR" sz="6800" dirty="0" smtClean="0"/>
              <a:t>    Teşekkürler</a:t>
            </a:r>
            <a:endParaRPr lang="en-US" sz="6800" dirty="0"/>
          </a:p>
        </p:txBody>
      </p:sp>
    </p:spTree>
    <p:extLst>
      <p:ext uri="{BB962C8B-B14F-4D97-AF65-F5344CB8AC3E}">
        <p14:creationId xmlns:p14="http://schemas.microsoft.com/office/powerpoint/2010/main" val="62279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274638"/>
            <a:ext cx="8964488" cy="6466730"/>
          </a:xfrm>
        </p:spPr>
        <p:txBody>
          <a:bodyPr anchor="ctr">
            <a:noAutofit/>
          </a:bodyPr>
          <a:lstStyle/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Birincil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koruma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; </a:t>
            </a:r>
            <a:r>
              <a:rPr lang="tr-TR" sz="2400" dirty="0" err="1">
                <a:latin typeface="Comic Sans MS" pitchFamily="66" charset="0"/>
              </a:rPr>
              <a:t>S</a:t>
            </a:r>
            <a:r>
              <a:rPr lang="en-US" sz="2400" dirty="0" err="1" smtClean="0">
                <a:latin typeface="Comic Sans MS" pitchFamily="66" charset="0"/>
              </a:rPr>
              <a:t>ağlığı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bozan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durumları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hastalık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nedenlerini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belirleyici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öğelerini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ortadan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kaldır</a:t>
            </a:r>
            <a:r>
              <a:rPr lang="tr-TR" sz="2400" dirty="0" err="1" smtClean="0">
                <a:latin typeface="Comic Sans MS" pitchFamily="66" charset="0"/>
              </a:rPr>
              <a:t>ma</a:t>
            </a:r>
            <a:r>
              <a:rPr lang="tr-TR" sz="2400" dirty="0" smtClean="0">
                <a:latin typeface="Comic Sans MS" pitchFamily="66" charset="0"/>
              </a:rPr>
              <a:t>(Sigara </a:t>
            </a:r>
            <a:r>
              <a:rPr lang="tr-TR" sz="2400" dirty="0" smtClean="0">
                <a:latin typeface="Comic Sans MS" pitchFamily="66" charset="0"/>
              </a:rPr>
              <a:t>bırakılması, egzersiz, güneş, aşılanma </a:t>
            </a:r>
            <a:r>
              <a:rPr lang="tr-TR" sz="2400" dirty="0" err="1" smtClean="0">
                <a:latin typeface="Comic Sans MS" pitchFamily="66" charset="0"/>
              </a:rPr>
              <a:t>vs</a:t>
            </a:r>
            <a:r>
              <a:rPr lang="tr-TR" sz="2400" dirty="0" smtClean="0">
                <a:latin typeface="Comic Sans MS" pitchFamily="66" charset="0"/>
              </a:rPr>
              <a:t>).</a:t>
            </a:r>
            <a:endParaRPr lang="en-US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</a:rPr>
              <a:t>İ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kincil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koruma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; </a:t>
            </a:r>
            <a:r>
              <a:rPr lang="tr-TR" sz="2400" dirty="0">
                <a:latin typeface="Comic Sans MS" pitchFamily="66" charset="0"/>
              </a:rPr>
              <a:t>E</a:t>
            </a:r>
            <a:r>
              <a:rPr lang="en-US" sz="2400" dirty="0" err="1" smtClean="0">
                <a:latin typeface="Comic Sans MS" pitchFamily="66" charset="0"/>
              </a:rPr>
              <a:t>rken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tan</a:t>
            </a:r>
            <a:r>
              <a:rPr lang="tr-TR" sz="2400" dirty="0" smtClean="0">
                <a:latin typeface="Comic Sans MS" pitchFamily="66" charset="0"/>
              </a:rPr>
              <a:t>ı, </a:t>
            </a:r>
            <a:r>
              <a:rPr lang="tr-TR" sz="2400" dirty="0">
                <a:latin typeface="Comic Sans MS" pitchFamily="66" charset="0"/>
              </a:rPr>
              <a:t>h</a:t>
            </a:r>
            <a:r>
              <a:rPr lang="en-US" sz="2400" dirty="0" err="1" smtClean="0">
                <a:latin typeface="Comic Sans MS" pitchFamily="66" charset="0"/>
              </a:rPr>
              <a:t>astalıklar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ortaya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çıkmadan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geri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dönüşü</a:t>
            </a:r>
            <a:r>
              <a:rPr lang="tr-TR" sz="2400" dirty="0" err="1" smtClean="0">
                <a:latin typeface="Comic Sans MS" pitchFamily="66" charset="0"/>
              </a:rPr>
              <a:t>msüz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değişikliklerin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oluşmadan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önce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belirlenmesi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ve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tedavisi</a:t>
            </a:r>
            <a:r>
              <a:rPr lang="tr-TR" sz="2400" dirty="0" smtClean="0">
                <a:latin typeface="Comic Sans MS" pitchFamily="66" charset="0"/>
              </a:rPr>
              <a:t> (taramalar)</a:t>
            </a:r>
            <a:endParaRPr lang="en-US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0000"/>
                </a:solidFill>
                <a:latin typeface="Comic Sans MS" pitchFamily="66" charset="0"/>
              </a:rPr>
              <a:t>Ü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çüncül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koruma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; </a:t>
            </a:r>
            <a:r>
              <a:rPr lang="tr-TR" sz="2400" dirty="0" err="1">
                <a:latin typeface="Comic Sans MS" pitchFamily="66" charset="0"/>
              </a:rPr>
              <a:t>O</a:t>
            </a:r>
            <a:r>
              <a:rPr lang="en-US" sz="2400" dirty="0" err="1" smtClean="0">
                <a:latin typeface="Comic Sans MS" pitchFamily="66" charset="0"/>
              </a:rPr>
              <a:t>rtaya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çıkmış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hastalık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ya</a:t>
            </a:r>
            <a:r>
              <a:rPr lang="en-US" sz="2400" dirty="0" smtClean="0">
                <a:latin typeface="Comic Sans MS" pitchFamily="66" charset="0"/>
              </a:rPr>
              <a:t> da </a:t>
            </a:r>
            <a:r>
              <a:rPr lang="tr-TR" sz="2400" dirty="0" err="1" smtClean="0">
                <a:latin typeface="Comic Sans MS" pitchFamily="66" charset="0"/>
              </a:rPr>
              <a:t>morbiditelerin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ilerlemelerini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komplikasyonlarını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engelleme</a:t>
            </a:r>
            <a:r>
              <a:rPr lang="tr-TR" sz="2400" dirty="0" smtClean="0">
                <a:latin typeface="Comic Sans MS" pitchFamily="66" charset="0"/>
              </a:rPr>
              <a:t>( </a:t>
            </a:r>
            <a:r>
              <a:rPr lang="tr-TR" sz="2400" dirty="0" smtClean="0">
                <a:latin typeface="Comic Sans MS" pitchFamily="66" charset="0"/>
              </a:rPr>
              <a:t>kognitif yetersizlik, denge ve yürüme boz, malnütrisyon, üriner inkontinans)</a:t>
            </a:r>
            <a:r>
              <a:rPr lang="en-US" sz="2400" dirty="0" smtClean="0">
                <a:latin typeface="Comic Sans MS" pitchFamily="66" charset="0"/>
              </a:rPr>
              <a:t/>
            </a:r>
            <a:br>
              <a:rPr lang="en-US" sz="2400" dirty="0" smtClean="0">
                <a:latin typeface="Comic Sans MS" pitchFamily="66" charset="0"/>
              </a:rPr>
            </a:br>
            <a:endParaRPr lang="en-GB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5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err="1" smtClean="0">
                <a:solidFill>
                  <a:srgbClr val="CC0000"/>
                </a:solidFill>
                <a:latin typeface="Calibri" panose="020F0502020204030204" pitchFamily="34" charset="0"/>
              </a:rPr>
              <a:t>Yaşl</a:t>
            </a:r>
            <a:r>
              <a:rPr lang="tr-TR" sz="3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ı</a:t>
            </a:r>
            <a:r>
              <a:rPr lang="en-US" sz="3600" b="1" dirty="0" err="1" smtClean="0">
                <a:solidFill>
                  <a:srgbClr val="CC0000"/>
                </a:solidFill>
                <a:latin typeface="Calibri" panose="020F0502020204030204" pitchFamily="34" charset="0"/>
              </a:rPr>
              <a:t>larda</a:t>
            </a:r>
            <a:r>
              <a:rPr lang="en-US" sz="3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CC0000"/>
                </a:solidFill>
                <a:latin typeface="Calibri" panose="020F0502020204030204" pitchFamily="34" charset="0"/>
              </a:rPr>
              <a:t>koruyucu</a:t>
            </a:r>
            <a:r>
              <a:rPr lang="en-US" sz="3600" b="1" dirty="0">
                <a:solidFill>
                  <a:srgbClr val="CC0000"/>
                </a:solidFill>
                <a:latin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CC0000"/>
                </a:solidFill>
                <a:latin typeface="Calibri" panose="020F0502020204030204" pitchFamily="34" charset="0"/>
              </a:rPr>
              <a:t>hekimlik</a:t>
            </a:r>
            <a:r>
              <a:rPr lang="en-US" sz="3600" b="1" dirty="0">
                <a:solidFill>
                  <a:srgbClr val="CC0000"/>
                </a:solidFill>
                <a:latin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rgbClr val="CC0000"/>
                </a:solidFill>
                <a:latin typeface="Calibri" panose="020F0502020204030204" pitchFamily="34" charset="0"/>
              </a:rPr>
              <a:t>hizme</a:t>
            </a:r>
            <a:r>
              <a:rPr lang="tr-TR" sz="3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t</a:t>
            </a:r>
            <a:r>
              <a:rPr lang="en-US" sz="3600" b="1" dirty="0" err="1" smtClean="0">
                <a:solidFill>
                  <a:srgbClr val="CC0000"/>
                </a:solidFill>
                <a:latin typeface="Calibri" panose="020F0502020204030204" pitchFamily="34" charset="0"/>
              </a:rPr>
              <a:t>leri</a:t>
            </a:r>
            <a:endParaRPr lang="en-GB" sz="36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1880" y="620688"/>
            <a:ext cx="7467600" cy="597666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endParaRPr lang="tr-TR" sz="28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Yaşlıların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yalnızlıktan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korunması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Fizik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aktivite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ve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egzersiz</a:t>
            </a:r>
            <a:r>
              <a:rPr lang="tr-TR" sz="3400" dirty="0">
                <a:latin typeface="Calibri" panose="020F0502020204030204" pitchFamily="34" charset="0"/>
              </a:rPr>
              <a:t> </a:t>
            </a:r>
            <a:r>
              <a:rPr lang="tr-TR" sz="3400" dirty="0" smtClean="0">
                <a:latin typeface="Calibri" panose="020F0502020204030204" pitchFamily="34" charset="0"/>
              </a:rPr>
              <a:t>(</a:t>
            </a:r>
            <a:r>
              <a:rPr lang="tr-TR" sz="3400" dirty="0" err="1" smtClean="0">
                <a:latin typeface="Calibri" panose="020F0502020204030204" pitchFamily="34" charset="0"/>
              </a:rPr>
              <a:t>lawton</a:t>
            </a:r>
            <a:r>
              <a:rPr lang="tr-TR" sz="3400" dirty="0" smtClean="0">
                <a:latin typeface="Calibri" panose="020F0502020204030204" pitchFamily="34" charset="0"/>
              </a:rPr>
              <a:t>, </a:t>
            </a:r>
            <a:r>
              <a:rPr lang="tr-TR" sz="3400" dirty="0" err="1" smtClean="0">
                <a:latin typeface="Calibri" panose="020F0502020204030204" pitchFamily="34" charset="0"/>
              </a:rPr>
              <a:t>katz</a:t>
            </a:r>
            <a:r>
              <a:rPr lang="tr-TR" sz="3400" dirty="0" smtClean="0">
                <a:latin typeface="Calibri" panose="020F0502020204030204" pitchFamily="34" charset="0"/>
              </a:rPr>
              <a:t> </a:t>
            </a:r>
            <a:r>
              <a:rPr lang="tr-TR" sz="3400" dirty="0" err="1" smtClean="0">
                <a:latin typeface="Calibri" panose="020F0502020204030204" pitchFamily="34" charset="0"/>
              </a:rPr>
              <a:t>vs</a:t>
            </a:r>
            <a:r>
              <a:rPr lang="tr-TR" sz="3400" dirty="0" smtClean="0">
                <a:latin typeface="Calibri" panose="020F0502020204030204" pitchFamily="34" charset="0"/>
              </a:rPr>
              <a:t>)</a:t>
            </a:r>
            <a:endParaRPr lang="en-US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3400" dirty="0" smtClean="0">
                <a:latin typeface="Calibri" panose="020F0502020204030204" pitchFamily="34" charset="0"/>
              </a:rPr>
              <a:t>Yeterli ve dengeli beslenme (MNA)</a:t>
            </a:r>
            <a:endParaRPr lang="tr-TR" sz="34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İatrojenik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hastalık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önlenmes</a:t>
            </a:r>
            <a:r>
              <a:rPr lang="tr-TR" sz="3400" dirty="0" smtClean="0">
                <a:latin typeface="Calibri" panose="020F0502020204030204" pitchFamily="34" charset="0"/>
              </a:rPr>
              <a:t>i (</a:t>
            </a:r>
            <a:r>
              <a:rPr lang="tr-TR" sz="3400" dirty="0" err="1" smtClean="0">
                <a:latin typeface="Calibri" panose="020F0502020204030204" pitchFamily="34" charset="0"/>
              </a:rPr>
              <a:t>Polifarmasi</a:t>
            </a:r>
            <a:r>
              <a:rPr lang="tr-TR" sz="3400" dirty="0" smtClean="0">
                <a:latin typeface="Calibri" panose="020F0502020204030204" pitchFamily="34" charset="0"/>
              </a:rPr>
              <a:t> </a:t>
            </a:r>
            <a:r>
              <a:rPr lang="tr-TR" sz="3400" dirty="0" err="1" smtClean="0">
                <a:latin typeface="Calibri" panose="020F0502020204030204" pitchFamily="34" charset="0"/>
              </a:rPr>
              <a:t>vs</a:t>
            </a:r>
            <a:r>
              <a:rPr lang="tr-TR" sz="3400" dirty="0" smtClean="0">
                <a:latin typeface="Calibri" panose="020F0502020204030204" pitchFamily="34" charset="0"/>
              </a:rPr>
              <a:t>)</a:t>
            </a:r>
            <a:endParaRPr lang="en-US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Ayak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bakımı</a:t>
            </a:r>
            <a:endParaRPr lang="en-US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Sigara</a:t>
            </a:r>
            <a:r>
              <a:rPr lang="tr-TR" sz="3400" dirty="0" smtClean="0">
                <a:latin typeface="Calibri" panose="020F0502020204030204" pitchFamily="34" charset="0"/>
              </a:rPr>
              <a:t>  ve </a:t>
            </a:r>
            <a:r>
              <a:rPr lang="tr-TR" sz="3400" dirty="0" err="1" smtClean="0">
                <a:latin typeface="Calibri" panose="020F0502020204030204" pitchFamily="34" charset="0"/>
              </a:rPr>
              <a:t>alkolun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bırakılması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endParaRPr lang="tr-TR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latin typeface="Calibri" panose="020F0502020204030204" pitchFamily="34" charset="0"/>
              </a:rPr>
              <a:t>Kazalardan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korunma</a:t>
            </a:r>
            <a:r>
              <a:rPr lang="tr-TR" sz="3400" dirty="0" smtClean="0">
                <a:latin typeface="Calibri" panose="020F0502020204030204" pitchFamily="34" charset="0"/>
              </a:rPr>
              <a:t>(düşme, ihmal-istismar)</a:t>
            </a:r>
            <a:endParaRPr lang="en-US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en-US" sz="34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Aşılama</a:t>
            </a:r>
            <a:r>
              <a:rPr lang="en-US" sz="3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programları</a:t>
            </a:r>
            <a:endParaRPr lang="tr-TR" sz="3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3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Kanser taramalar</a:t>
            </a:r>
            <a:r>
              <a:rPr lang="tr-TR" sz="3400" dirty="0">
                <a:solidFill>
                  <a:srgbClr val="FF0000"/>
                </a:solidFill>
                <a:latin typeface="Calibri" panose="020F0502020204030204" pitchFamily="34" charset="0"/>
              </a:rPr>
              <a:t>ı</a:t>
            </a:r>
            <a:endParaRPr lang="en-US" sz="3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3400" dirty="0" smtClean="0">
                <a:latin typeface="Calibri" panose="020F0502020204030204" pitchFamily="34" charset="0"/>
              </a:rPr>
              <a:t>G</a:t>
            </a:r>
            <a:r>
              <a:rPr lang="en-US" sz="3400" dirty="0" err="1" smtClean="0">
                <a:latin typeface="Calibri" panose="020F0502020204030204" pitchFamily="34" charset="0"/>
              </a:rPr>
              <a:t>örme</a:t>
            </a:r>
            <a:r>
              <a:rPr lang="tr-TR" sz="3400" dirty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ve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işitmenin</a:t>
            </a:r>
            <a:r>
              <a:rPr lang="en-US" sz="3400" dirty="0" smtClean="0">
                <a:latin typeface="Calibri" panose="020F0502020204030204" pitchFamily="34" charset="0"/>
              </a:rPr>
              <a:t> </a:t>
            </a:r>
            <a:r>
              <a:rPr lang="en-US" sz="3400" dirty="0" err="1" smtClean="0">
                <a:latin typeface="Calibri" panose="020F0502020204030204" pitchFamily="34" charset="0"/>
              </a:rPr>
              <a:t>değerlendirilmesi</a:t>
            </a:r>
            <a:endParaRPr lang="tr-TR" sz="3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3400" dirty="0" smtClean="0">
                <a:latin typeface="Calibri" panose="020F0502020204030204" pitchFamily="34" charset="0"/>
              </a:rPr>
              <a:t>Depresyon( GDS)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sz="3400" dirty="0" smtClean="0">
                <a:latin typeface="Calibri" panose="020F0502020204030204" pitchFamily="34" charset="0"/>
              </a:rPr>
              <a:t>Kognitif(3 kelime, mini-</a:t>
            </a:r>
            <a:r>
              <a:rPr lang="tr-TR" sz="3400" dirty="0" err="1" smtClean="0">
                <a:latin typeface="Calibri" panose="020F0502020204030204" pitchFamily="34" charset="0"/>
              </a:rPr>
              <a:t>mental</a:t>
            </a:r>
            <a:r>
              <a:rPr lang="tr-TR" sz="3400" dirty="0" smtClean="0">
                <a:latin typeface="Calibri" panose="020F0502020204030204" pitchFamily="34" charset="0"/>
              </a:rPr>
              <a:t>, saat çizme </a:t>
            </a:r>
            <a:r>
              <a:rPr lang="tr-TR" sz="3400" dirty="0" err="1" smtClean="0">
                <a:latin typeface="Calibri" panose="020F0502020204030204" pitchFamily="34" charset="0"/>
              </a:rPr>
              <a:t>vs</a:t>
            </a:r>
            <a:r>
              <a:rPr lang="tr-TR" sz="3400" dirty="0" smtClean="0">
                <a:latin typeface="Calibri" panose="020F0502020204030204" pitchFamily="34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Clr>
                <a:srgbClr val="CC0000"/>
              </a:buClr>
              <a:buNone/>
            </a:pPr>
            <a:endParaRPr lang="tr-TR" sz="2800" dirty="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Clr>
                <a:srgbClr val="CC0000"/>
              </a:buClr>
              <a:buNone/>
            </a:pPr>
            <a:endParaRPr lang="tr-TR" sz="2800" dirty="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Clr>
                <a:srgbClr val="CC0000"/>
              </a:buCl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en-GB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82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50256"/>
          </a:xfrm>
        </p:spPr>
        <p:txBody>
          <a:bodyPr>
            <a:normAutofit/>
          </a:bodyPr>
          <a:lstStyle/>
          <a:p>
            <a:r>
              <a:rPr lang="tr-TR" sz="5400" b="1" dirty="0" smtClean="0">
                <a:solidFill>
                  <a:srgbClr val="FF0000"/>
                </a:solidFill>
              </a:rPr>
              <a:t>Birincil koruma</a:t>
            </a:r>
            <a:endParaRPr lang="tr-TR" sz="5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bir rakamı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636912"/>
            <a:ext cx="3409950" cy="350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1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İnfluenza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aşısı</a:t>
            </a:r>
            <a:b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300" i="1" u="sng" dirty="0" err="1" smtClean="0">
                <a:latin typeface="Comic Sans MS" pitchFamily="66" charset="0"/>
              </a:rPr>
              <a:t>İnfluenzadan</a:t>
            </a:r>
            <a:r>
              <a:rPr lang="tr-TR" sz="3300" i="1" u="sng" dirty="0" smtClean="0">
                <a:latin typeface="Comic Sans MS" pitchFamily="66" charset="0"/>
              </a:rPr>
              <a:t> yaşlılar daha çok etkilenmektedir </a:t>
            </a:r>
            <a:endParaRPr lang="tr-TR" sz="3300" i="1" u="sng" dirty="0">
              <a:latin typeface="Comic Sans MS" pitchFamily="66" charset="0"/>
            </a:endParaRPr>
          </a:p>
          <a:p>
            <a:pPr>
              <a:buNone/>
            </a:pPr>
            <a:r>
              <a:rPr lang="tr-TR" sz="3300" i="1" u="sng" dirty="0" smtClean="0">
                <a:latin typeface="Comic Sans MS" pitchFamily="66" charset="0"/>
              </a:rPr>
              <a:t>Komplikasyonlar daha fazla ve agresiftir</a:t>
            </a:r>
          </a:p>
          <a:p>
            <a:r>
              <a:rPr lang="tr-TR" sz="3300" b="1" dirty="0" smtClean="0">
                <a:latin typeface="Comic Sans MS" pitchFamily="66" charset="0"/>
              </a:rPr>
              <a:t>65 yaş üstü </a:t>
            </a:r>
            <a:r>
              <a:rPr lang="tr-TR" sz="3300" dirty="0" smtClean="0">
                <a:latin typeface="Comic Sans MS" pitchFamily="66" charset="0"/>
              </a:rPr>
              <a:t>tüm kişilere</a:t>
            </a:r>
          </a:p>
          <a:p>
            <a:r>
              <a:rPr lang="tr-TR" sz="3300" dirty="0" err="1" smtClean="0">
                <a:latin typeface="Comic Sans MS" pitchFamily="66" charset="0"/>
              </a:rPr>
              <a:t>Trivalan</a:t>
            </a:r>
            <a:r>
              <a:rPr lang="tr-TR" sz="3300" dirty="0" smtClean="0">
                <a:latin typeface="Comic Sans MS" pitchFamily="66" charset="0"/>
              </a:rPr>
              <a:t> </a:t>
            </a:r>
            <a:r>
              <a:rPr lang="tr-TR" sz="3300" dirty="0" err="1" smtClean="0">
                <a:latin typeface="Comic Sans MS" pitchFamily="66" charset="0"/>
              </a:rPr>
              <a:t>inaktive</a:t>
            </a:r>
            <a:r>
              <a:rPr lang="tr-TR" sz="3300" dirty="0" smtClean="0">
                <a:latin typeface="Comic Sans MS" pitchFamily="66" charset="0"/>
              </a:rPr>
              <a:t>(TIV) veya </a:t>
            </a:r>
            <a:r>
              <a:rPr lang="tr-TR" sz="3300" dirty="0" err="1" smtClean="0">
                <a:latin typeface="Comic Sans MS" pitchFamily="66" charset="0"/>
              </a:rPr>
              <a:t>quadrivalan</a:t>
            </a:r>
            <a:endParaRPr lang="tr-TR" sz="3300" dirty="0" smtClean="0">
              <a:latin typeface="Comic Sans MS" pitchFamily="66" charset="0"/>
            </a:endParaRPr>
          </a:p>
          <a:p>
            <a:r>
              <a:rPr lang="tr-TR" sz="3300" dirty="0" smtClean="0">
                <a:latin typeface="Comic Sans MS" pitchFamily="66" charset="0"/>
              </a:rPr>
              <a:t>Yılda bir kere, grip sezonu başlamadan ve kışın antikor düzeyi devam etmesi için Ekim ayının başından- Kasım ayı ortasına kadar</a:t>
            </a:r>
          </a:p>
          <a:p>
            <a:r>
              <a:rPr lang="tr-TR" sz="3300" dirty="0" smtClean="0">
                <a:latin typeface="Comic Sans MS" pitchFamily="66" charset="0"/>
              </a:rPr>
              <a:t>Kısa ömürlü koruma</a:t>
            </a:r>
          </a:p>
          <a:p>
            <a:r>
              <a:rPr lang="tr-TR" sz="3300" dirty="0" smtClean="0">
                <a:latin typeface="Comic Sans MS" pitchFamily="66" charset="0"/>
              </a:rPr>
              <a:t>Yumurta </a:t>
            </a:r>
            <a:r>
              <a:rPr lang="tr-TR" sz="3300" dirty="0" err="1" smtClean="0">
                <a:latin typeface="Comic Sans MS" pitchFamily="66" charset="0"/>
              </a:rPr>
              <a:t>allerjisi</a:t>
            </a:r>
            <a:r>
              <a:rPr lang="tr-TR" sz="3300" dirty="0" smtClean="0">
                <a:latin typeface="Comic Sans MS" pitchFamily="66" charset="0"/>
              </a:rPr>
              <a:t> olanlarda </a:t>
            </a:r>
            <a:r>
              <a:rPr lang="tr-TR" sz="3300" dirty="0" err="1" smtClean="0">
                <a:latin typeface="Comic Sans MS" pitchFamily="66" charset="0"/>
              </a:rPr>
              <a:t>kontrendike</a:t>
            </a:r>
            <a:endParaRPr lang="tr-TR" sz="3300" dirty="0" smtClean="0">
              <a:latin typeface="Comic Sans MS" pitchFamily="66" charset="0"/>
            </a:endParaRPr>
          </a:p>
          <a:p>
            <a:r>
              <a:rPr lang="tr-TR" sz="3300" dirty="0" err="1" smtClean="0">
                <a:latin typeface="Comic Sans MS" pitchFamily="66" charset="0"/>
              </a:rPr>
              <a:t>Pnömokok</a:t>
            </a:r>
            <a:r>
              <a:rPr lang="tr-TR" sz="3300" dirty="0" smtClean="0">
                <a:latin typeface="Comic Sans MS" pitchFamily="66" charset="0"/>
              </a:rPr>
              <a:t> aşısı ile yapılabilir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804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  <a:latin typeface="Comic Sans MS" pitchFamily="66" charset="0"/>
              </a:rPr>
              <a:t>Pnömokok</a:t>
            </a:r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 aşısı</a:t>
            </a: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i="1" dirty="0" smtClean="0"/>
              <a:t>    </a:t>
            </a:r>
            <a:r>
              <a:rPr lang="tr-TR" sz="3000" i="1" u="sng" dirty="0" smtClean="0">
                <a:latin typeface="Comic Sans MS" pitchFamily="66" charset="0"/>
              </a:rPr>
              <a:t>Yaşla koruyuculuğu azalır ve etkinliği düşkün hastalarda net değil, fakat güvenli</a:t>
            </a:r>
          </a:p>
          <a:p>
            <a:r>
              <a:rPr lang="tr-TR" sz="3000" dirty="0" smtClean="0">
                <a:latin typeface="Comic Sans MS" pitchFamily="66" charset="0"/>
              </a:rPr>
              <a:t>PCV-13 (</a:t>
            </a:r>
            <a:r>
              <a:rPr lang="tr-TR" sz="3000" dirty="0" err="1" smtClean="0">
                <a:latin typeface="Comic Sans MS" pitchFamily="66" charset="0"/>
              </a:rPr>
              <a:t>konjuge,pahalı,antikor</a:t>
            </a:r>
            <a:r>
              <a:rPr lang="tr-TR" sz="3000" dirty="0" smtClean="0">
                <a:latin typeface="Comic Sans MS" pitchFamily="66" charset="0"/>
              </a:rPr>
              <a:t> oluşturma </a:t>
            </a:r>
            <a:r>
              <a:rPr lang="tr-TR" sz="3000" dirty="0" err="1" smtClean="0">
                <a:latin typeface="Comic Sans MS" pitchFamily="66" charset="0"/>
              </a:rPr>
              <a:t>potensi</a:t>
            </a:r>
            <a:r>
              <a:rPr lang="tr-TR" sz="3000" dirty="0" smtClean="0">
                <a:latin typeface="Comic Sans MS" pitchFamily="66" charset="0"/>
              </a:rPr>
              <a:t> yüksek)</a:t>
            </a:r>
          </a:p>
          <a:p>
            <a:r>
              <a:rPr lang="tr-TR" sz="3000" dirty="0">
                <a:latin typeface="Comic Sans MS" pitchFamily="66" charset="0"/>
              </a:rPr>
              <a:t>PPV-23 (</a:t>
            </a:r>
            <a:r>
              <a:rPr lang="tr-TR" sz="3000" dirty="0" err="1">
                <a:latin typeface="Comic Sans MS" pitchFamily="66" charset="0"/>
              </a:rPr>
              <a:t>polivalan,ucuz</a:t>
            </a:r>
            <a:r>
              <a:rPr lang="tr-TR" sz="3000" dirty="0">
                <a:latin typeface="Comic Sans MS" pitchFamily="66" charset="0"/>
              </a:rPr>
              <a:t>) </a:t>
            </a:r>
            <a:endParaRPr lang="tr-TR" sz="3000" dirty="0" smtClean="0">
              <a:latin typeface="Comic Sans MS" pitchFamily="66" charset="0"/>
            </a:endParaRPr>
          </a:p>
          <a:p>
            <a:r>
              <a:rPr lang="tr-TR" sz="3000" b="1" dirty="0" smtClean="0">
                <a:latin typeface="Comic Sans MS" pitchFamily="66" charset="0"/>
              </a:rPr>
              <a:t>65 yaş </a:t>
            </a:r>
            <a:r>
              <a:rPr lang="tr-TR" sz="3000" dirty="0" smtClean="0">
                <a:latin typeface="Comic Sans MS" pitchFamily="66" charset="0"/>
              </a:rPr>
              <a:t>üstünde herkese,  önce </a:t>
            </a:r>
            <a:r>
              <a:rPr lang="tr-TR" sz="3000" dirty="0" err="1" smtClean="0">
                <a:latin typeface="Comic Sans MS" pitchFamily="66" charset="0"/>
              </a:rPr>
              <a:t>konjuge</a:t>
            </a:r>
            <a:r>
              <a:rPr lang="tr-TR" sz="3000" dirty="0" smtClean="0">
                <a:latin typeface="Comic Sans MS" pitchFamily="66" charset="0"/>
              </a:rPr>
              <a:t> aşı  6  ay  veya 12 ay sonra </a:t>
            </a:r>
            <a:r>
              <a:rPr lang="tr-TR" sz="3000" dirty="0" err="1" smtClean="0">
                <a:latin typeface="Comic Sans MS" pitchFamily="66" charset="0"/>
              </a:rPr>
              <a:t>polivalan</a:t>
            </a:r>
            <a:r>
              <a:rPr lang="tr-TR" sz="3000" dirty="0" smtClean="0">
                <a:latin typeface="Comic Sans MS" pitchFamily="66" charset="0"/>
              </a:rPr>
              <a:t> aşı</a:t>
            </a:r>
          </a:p>
          <a:p>
            <a:r>
              <a:rPr lang="tr-TR" sz="3000" dirty="0" smtClean="0">
                <a:latin typeface="Comic Sans MS" pitchFamily="66" charset="0"/>
              </a:rPr>
              <a:t>Kronik hastalığı (KOAH, KKY,DM vs),</a:t>
            </a:r>
            <a:r>
              <a:rPr lang="tr-TR" sz="3000" dirty="0" err="1" smtClean="0">
                <a:latin typeface="Comic Sans MS" pitchFamily="66" charset="0"/>
              </a:rPr>
              <a:t>immun</a:t>
            </a:r>
            <a:r>
              <a:rPr lang="tr-TR" sz="3000" dirty="0" smtClean="0">
                <a:latin typeface="Comic Sans MS" pitchFamily="66" charset="0"/>
              </a:rPr>
              <a:t> yetmezliği olanlarda 5  yılda bir tekrar PPV-23</a:t>
            </a:r>
          </a:p>
          <a:p>
            <a:r>
              <a:rPr lang="tr-TR" sz="3000" dirty="0" smtClean="0">
                <a:latin typeface="Comic Sans MS" pitchFamily="66" charset="0"/>
              </a:rPr>
              <a:t>Daha önce </a:t>
            </a:r>
            <a:r>
              <a:rPr lang="tr-TR" sz="3000" dirty="0" err="1" smtClean="0">
                <a:latin typeface="Comic Sans MS" pitchFamily="66" charset="0"/>
              </a:rPr>
              <a:t>allerjisi</a:t>
            </a:r>
            <a:r>
              <a:rPr lang="tr-TR" sz="3000" dirty="0" smtClean="0">
                <a:latin typeface="Comic Sans MS" pitchFamily="66" charset="0"/>
              </a:rPr>
              <a:t> olanlarda </a:t>
            </a:r>
            <a:r>
              <a:rPr lang="tr-TR" sz="3000" dirty="0" err="1" smtClean="0">
                <a:latin typeface="Comic Sans MS" pitchFamily="66" charset="0"/>
              </a:rPr>
              <a:t>kontrendike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462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  <a:latin typeface="Comic Sans MS" pitchFamily="66" charset="0"/>
              </a:rPr>
              <a:t>Tetanoz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,  difteri, boğmaca(</a:t>
            </a:r>
            <a:r>
              <a:rPr lang="tr-TR" sz="3200" b="1" dirty="0" err="1" smtClean="0">
                <a:solidFill>
                  <a:srgbClr val="FF0000"/>
                </a:solidFill>
                <a:latin typeface="Comic Sans MS" pitchFamily="66" charset="0"/>
              </a:rPr>
              <a:t>Tdap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) aşısı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r-TR" i="1" u="sng" dirty="0" smtClean="0"/>
              <a:t>     </a:t>
            </a:r>
            <a:r>
              <a:rPr lang="tr-TR" sz="3300" i="1" u="sng" dirty="0" smtClean="0">
                <a:latin typeface="Comic Sans MS" pitchFamily="66" charset="0"/>
              </a:rPr>
              <a:t>Hiç aşılanmayan yaşlı bu hastalıklar için risk altındadır</a:t>
            </a:r>
          </a:p>
          <a:p>
            <a:r>
              <a:rPr lang="tr-TR" sz="3300" dirty="0" smtClean="0">
                <a:latin typeface="Comic Sans MS" pitchFamily="66" charset="0"/>
              </a:rPr>
              <a:t>Bir doz </a:t>
            </a:r>
            <a:r>
              <a:rPr lang="tr-TR" sz="3300" dirty="0" err="1" smtClean="0">
                <a:latin typeface="Comic Sans MS" pitchFamily="66" charset="0"/>
              </a:rPr>
              <a:t>Tdap</a:t>
            </a:r>
            <a:r>
              <a:rPr lang="tr-TR" sz="3300" dirty="0" smtClean="0">
                <a:latin typeface="Comic Sans MS" pitchFamily="66" charset="0"/>
              </a:rPr>
              <a:t>, sonra her 10 yılda </a:t>
            </a:r>
            <a:r>
              <a:rPr lang="tr-TR" sz="3300" dirty="0" err="1" smtClean="0">
                <a:latin typeface="Comic Sans MS" pitchFamily="66" charset="0"/>
              </a:rPr>
              <a:t>Td</a:t>
            </a:r>
            <a:r>
              <a:rPr lang="tr-TR" sz="3300" dirty="0">
                <a:latin typeface="Comic Sans MS" pitchFamily="66" charset="0"/>
              </a:rPr>
              <a:t> </a:t>
            </a:r>
            <a:r>
              <a:rPr lang="tr-TR" sz="3300" dirty="0" smtClean="0">
                <a:latin typeface="Comic Sans MS" pitchFamily="66" charset="0"/>
              </a:rPr>
              <a:t>(Daha önce aşılanma öyküsü olanlar)</a:t>
            </a:r>
          </a:p>
          <a:p>
            <a:r>
              <a:rPr lang="tr-TR" sz="3300" dirty="0" smtClean="0">
                <a:latin typeface="Comic Sans MS" pitchFamily="66" charset="0"/>
              </a:rPr>
              <a:t>Hiç </a:t>
            </a:r>
            <a:r>
              <a:rPr lang="tr-TR" sz="3300" dirty="0" err="1" smtClean="0">
                <a:latin typeface="Comic Sans MS" pitchFamily="66" charset="0"/>
              </a:rPr>
              <a:t>tetanoz</a:t>
            </a:r>
            <a:r>
              <a:rPr lang="tr-TR" sz="3300" dirty="0" smtClean="0">
                <a:latin typeface="Comic Sans MS" pitchFamily="66" charset="0"/>
              </a:rPr>
              <a:t> aşısı olmayanlar 1-2 ay ara ile iki doz yapılır( İlk doz </a:t>
            </a:r>
            <a:r>
              <a:rPr lang="tr-TR" sz="3300" dirty="0" err="1" smtClean="0">
                <a:latin typeface="Comic Sans MS" pitchFamily="66" charset="0"/>
              </a:rPr>
              <a:t>Tdap</a:t>
            </a:r>
            <a:r>
              <a:rPr lang="tr-TR" sz="3300" dirty="0" smtClean="0">
                <a:latin typeface="Comic Sans MS" pitchFamily="66" charset="0"/>
              </a:rPr>
              <a:t> şeklinde) sonraki doz 6-12  ay sonra yapılır(Yani toplam 3 doz). 10 yılda bir </a:t>
            </a:r>
            <a:r>
              <a:rPr lang="tr-TR" sz="3300" dirty="0" err="1" smtClean="0">
                <a:latin typeface="Comic Sans MS" pitchFamily="66" charset="0"/>
              </a:rPr>
              <a:t>Td</a:t>
            </a:r>
            <a:r>
              <a:rPr lang="tr-TR" sz="3300" dirty="0" smtClean="0">
                <a:latin typeface="Comic Sans MS" pitchFamily="66" charset="0"/>
              </a:rPr>
              <a:t> ile devam</a:t>
            </a:r>
          </a:p>
          <a:p>
            <a:r>
              <a:rPr lang="tr-TR" sz="3300" dirty="0" smtClean="0">
                <a:latin typeface="Comic Sans MS" pitchFamily="66" charset="0"/>
              </a:rPr>
              <a:t>Aşı  sonrası nörolojik ve </a:t>
            </a:r>
            <a:r>
              <a:rPr lang="tr-TR" sz="3300" dirty="0" err="1" smtClean="0">
                <a:latin typeface="Comic Sans MS" pitchFamily="66" charset="0"/>
              </a:rPr>
              <a:t>hipersensitivite</a:t>
            </a:r>
            <a:r>
              <a:rPr lang="tr-TR" sz="3300" dirty="0" smtClean="0">
                <a:latin typeface="Comic Sans MS" pitchFamily="66" charset="0"/>
              </a:rPr>
              <a:t> reaksiyonu olanlarda </a:t>
            </a:r>
            <a:r>
              <a:rPr lang="tr-TR" sz="3300" dirty="0" err="1" smtClean="0">
                <a:latin typeface="Comic Sans MS" pitchFamily="66" charset="0"/>
              </a:rPr>
              <a:t>kontrendike</a:t>
            </a:r>
            <a:endParaRPr lang="tr-TR" sz="33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9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  <a:latin typeface="Comic Sans MS" pitchFamily="66" charset="0"/>
              </a:rPr>
              <a:t>Herpes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Comic Sans MS" pitchFamily="66" charset="0"/>
              </a:rPr>
              <a:t>Zoster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 (Zona)</a:t>
            </a:r>
            <a:endParaRPr lang="en-US" sz="32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i="1" dirty="0" smtClean="0">
                <a:latin typeface="Comic Sans MS" pitchFamily="66" charset="0"/>
              </a:rPr>
              <a:t>    </a:t>
            </a:r>
            <a:r>
              <a:rPr lang="tr-TR" sz="2800" i="1" u="sng" dirty="0" err="1" smtClean="0">
                <a:latin typeface="Comic Sans MS" pitchFamily="66" charset="0"/>
                <a:cs typeface="Arial" pitchFamily="34" charset="0"/>
              </a:rPr>
              <a:t>Varicella</a:t>
            </a:r>
            <a:r>
              <a:rPr lang="tr-TR" sz="2800" i="1" u="sng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800" i="1" u="sng" dirty="0" err="1" smtClean="0">
                <a:latin typeface="Comic Sans MS" pitchFamily="66" charset="0"/>
                <a:cs typeface="Arial" pitchFamily="34" charset="0"/>
              </a:rPr>
              <a:t>zoster</a:t>
            </a:r>
            <a:r>
              <a:rPr lang="tr-TR" sz="2800" i="1" u="sng" dirty="0" smtClean="0">
                <a:latin typeface="Comic Sans MS" pitchFamily="66" charset="0"/>
                <a:cs typeface="Arial" pitchFamily="34" charset="0"/>
              </a:rPr>
              <a:t> enfeksiyonun </a:t>
            </a:r>
            <a:r>
              <a:rPr lang="tr-TR" sz="2800" i="1" u="sng" dirty="0" err="1" smtClean="0">
                <a:latin typeface="Comic Sans MS" pitchFamily="66" charset="0"/>
                <a:cs typeface="Arial" pitchFamily="34" charset="0"/>
              </a:rPr>
              <a:t>reaktivasyonu</a:t>
            </a:r>
            <a:r>
              <a:rPr lang="tr-TR" sz="2800" i="1" u="sng" dirty="0" smtClean="0">
                <a:latin typeface="Comic Sans MS" pitchFamily="66" charset="0"/>
                <a:cs typeface="Arial" pitchFamily="34" charset="0"/>
              </a:rPr>
              <a:t> Yaşlanma önemli bir risk faktörü</a:t>
            </a:r>
          </a:p>
          <a:p>
            <a:pPr lvl="1">
              <a:buNone/>
            </a:pPr>
            <a:r>
              <a:rPr lang="tr-TR" sz="2400" i="1" u="sng" dirty="0" err="1" smtClean="0">
                <a:latin typeface="Comic Sans MS" pitchFamily="66" charset="0"/>
                <a:cs typeface="Arial" pitchFamily="34" charset="0"/>
              </a:rPr>
              <a:t>Postherpetik</a:t>
            </a:r>
            <a:r>
              <a:rPr lang="tr-TR" sz="2400" i="1" u="sng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400" i="1" u="sng" dirty="0" err="1" smtClean="0">
                <a:latin typeface="Comic Sans MS" pitchFamily="66" charset="0"/>
                <a:cs typeface="Arial" pitchFamily="34" charset="0"/>
              </a:rPr>
              <a:t>nevralji,sıkıntılı</a:t>
            </a:r>
            <a:r>
              <a:rPr lang="tr-TR" sz="2400" i="1" u="sng" dirty="0" smtClean="0">
                <a:latin typeface="Comic Sans MS" pitchFamily="66" charset="0"/>
                <a:cs typeface="Arial" pitchFamily="34" charset="0"/>
              </a:rPr>
              <a:t> komplikasyonlar</a:t>
            </a:r>
          </a:p>
          <a:p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Daha önce </a:t>
            </a: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herpes</a:t>
            </a: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zoster</a:t>
            </a: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 enfeksiyonu olsa bile 50 yaş üzerinde herkese önerilir (1 doz)</a:t>
            </a:r>
          </a:p>
          <a:p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Yaşla etkinliği azalır</a:t>
            </a:r>
          </a:p>
          <a:p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Canlı aşı olduğu için kronik </a:t>
            </a: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steroid</a:t>
            </a: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 kullananlar dahil </a:t>
            </a: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immun</a:t>
            </a:r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 yetmezlikli  kişilerde </a:t>
            </a:r>
            <a:r>
              <a:rPr lang="tr-TR" sz="2800" dirty="0" err="1" smtClean="0">
                <a:latin typeface="Comic Sans MS" pitchFamily="66" charset="0"/>
                <a:cs typeface="Arial" pitchFamily="34" charset="0"/>
              </a:rPr>
              <a:t>kontrendike</a:t>
            </a:r>
            <a:endParaRPr lang="tr-TR" sz="2800" dirty="0" smtClean="0">
              <a:latin typeface="Comic Sans MS" pitchFamily="66" charset="0"/>
              <a:cs typeface="Arial" pitchFamily="34" charset="0"/>
            </a:endParaRPr>
          </a:p>
          <a:p>
            <a:r>
              <a:rPr lang="tr-TR" sz="2800" dirty="0" smtClean="0">
                <a:latin typeface="Comic Sans MS" pitchFamily="66" charset="0"/>
                <a:cs typeface="Arial" pitchFamily="34" charset="0"/>
              </a:rPr>
              <a:t>-20 ºc’ de saklanmalı</a:t>
            </a:r>
          </a:p>
          <a:p>
            <a:pPr marL="0" indent="0">
              <a:buNone/>
            </a:pPr>
            <a:r>
              <a:rPr lang="tr-TR" sz="2800" dirty="0">
                <a:latin typeface="Comic Sans MS" pitchFamily="66" charset="0"/>
                <a:cs typeface="Arial" pitchFamily="34" charset="0"/>
              </a:rPr>
              <a:t> </a:t>
            </a:r>
            <a:r>
              <a:rPr lang="tr-TR" sz="2200" i="1" dirty="0" err="1" smtClean="0">
                <a:latin typeface="Comic Sans MS" pitchFamily="66" charset="0"/>
                <a:cs typeface="Arial" pitchFamily="34" charset="0"/>
              </a:rPr>
              <a:t>Varicella</a:t>
            </a:r>
            <a:r>
              <a:rPr lang="tr-TR" sz="2200" i="1" dirty="0" smtClean="0">
                <a:latin typeface="Comic Sans MS" pitchFamily="66" charset="0"/>
                <a:cs typeface="Arial" pitchFamily="34" charset="0"/>
              </a:rPr>
              <a:t>: </a:t>
            </a:r>
            <a:r>
              <a:rPr lang="tr-TR" sz="2200" i="1" dirty="0" err="1" smtClean="0">
                <a:latin typeface="Comic Sans MS" pitchFamily="66" charset="0"/>
                <a:cs typeface="Arial" pitchFamily="34" charset="0"/>
              </a:rPr>
              <a:t>CDC’de</a:t>
            </a:r>
            <a:r>
              <a:rPr lang="tr-TR" sz="2200" i="1" dirty="0" smtClean="0">
                <a:latin typeface="Comic Sans MS" pitchFamily="66" charset="0"/>
                <a:cs typeface="Arial" pitchFamily="34" charset="0"/>
              </a:rPr>
              <a:t>  2  doz tüm yaş gruplarına öneriliyor(Rutin uygulamada yapmıyoruz)</a:t>
            </a:r>
          </a:p>
          <a:p>
            <a:pPr>
              <a:buNone/>
            </a:pPr>
            <a:endParaRPr lang="en-US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22959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>
                <a:solidFill>
                  <a:srgbClr val="FF0000"/>
                </a:solidFill>
              </a:rPr>
              <a:t>İkincil  koruma</a:t>
            </a:r>
            <a:endParaRPr lang="tr-TR" sz="5400" b="1" dirty="0">
              <a:solidFill>
                <a:srgbClr val="FF0000"/>
              </a:solidFill>
            </a:endParaRPr>
          </a:p>
        </p:txBody>
      </p:sp>
      <p:pic>
        <p:nvPicPr>
          <p:cNvPr id="5126" name="Picture 6" descr="http://blog.eduguru.in/wp-content/uploads/2014/06/2-number-numerolog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16832"/>
            <a:ext cx="460851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1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6866</TotalTime>
  <Words>819</Words>
  <Application>Microsoft Office PowerPoint</Application>
  <PresentationFormat>Ekran Gösterisi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Wingdings</vt:lpstr>
      <vt:lpstr>Ofis Teması</vt:lpstr>
      <vt:lpstr>YAŞLIDA KORUYUCU HEKİMLİK</vt:lpstr>
      <vt:lpstr>PowerPoint Sunusu</vt:lpstr>
      <vt:lpstr>Yaşlılarda koruyucu hekimlik hizmetleri</vt:lpstr>
      <vt:lpstr>Birincil koruma</vt:lpstr>
      <vt:lpstr>İnfluenza aşısı </vt:lpstr>
      <vt:lpstr>Pnömokok aşısı</vt:lpstr>
      <vt:lpstr>Tetanoz,  difteri, boğmaca(Tdap) aşısı</vt:lpstr>
      <vt:lpstr>Herpes Zoster (Zona)</vt:lpstr>
      <vt:lpstr>İkincil  koruma</vt:lpstr>
      <vt:lpstr>    Kanser tarama yöntemlerİ</vt:lpstr>
      <vt:lpstr> </vt:lpstr>
      <vt:lpstr>Diğer  koruyuculuk hizmetleri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ÇOK YÖNLÜ GERİATRİK DEĞERLENDİRME</dc:title>
  <dc:creator>hp</dc:creator>
  <cp:lastModifiedBy>Windows Kullanıcısı</cp:lastModifiedBy>
  <cp:revision>110</cp:revision>
  <dcterms:created xsi:type="dcterms:W3CDTF">2014-11-30T11:59:29Z</dcterms:created>
  <dcterms:modified xsi:type="dcterms:W3CDTF">2020-10-04T06:58:51Z</dcterms:modified>
</cp:coreProperties>
</file>