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64" r:id="rId2"/>
    <p:sldId id="265" r:id="rId3"/>
    <p:sldId id="266" r:id="rId4"/>
    <p:sldId id="267" r:id="rId5"/>
    <p:sldId id="268" r:id="rId6"/>
    <p:sldId id="269" r:id="rId7"/>
    <p:sldId id="270" r:id="rId8"/>
    <p:sldId id="271" r:id="rId9"/>
    <p:sldId id="272" r:id="rId10"/>
    <p:sldId id="273" r:id="rId11"/>
    <p:sldId id="274" r:id="rId12"/>
    <p:sldId id="275"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74FCF2B-6B00-4841-BB8A-D55890BE1A22}">
          <p14:sldIdLst>
            <p14:sldId id="264"/>
            <p14:sldId id="265"/>
            <p14:sldId id="266"/>
            <p14:sldId id="267"/>
            <p14:sldId id="268"/>
            <p14:sldId id="269"/>
            <p14:sldId id="270"/>
            <p14:sldId id="271"/>
            <p14:sldId id="272"/>
            <p14:sldId id="273"/>
            <p14:sldId id="274"/>
            <p14:sldId id="27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8" d="100"/>
          <a:sy n="68" d="100"/>
        </p:scale>
        <p:origin x="80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a:latin typeface="Book Antiqua" pitchFamily="18" charset="0"/>
              </a:rPr>
              <a:t>George </a:t>
            </a:r>
            <a:r>
              <a:rPr lang="tr-TR" sz="4000" i="1" dirty="0" err="1">
                <a:latin typeface="Book Antiqua" pitchFamily="18" charset="0"/>
              </a:rPr>
              <a:t>Herbert</a:t>
            </a:r>
            <a:r>
              <a:rPr lang="tr-TR" sz="4000" i="1" dirty="0">
                <a:latin typeface="Book Antiqua" pitchFamily="18" charset="0"/>
              </a:rPr>
              <a:t> </a:t>
            </a:r>
            <a:r>
              <a:rPr lang="tr-TR" sz="4000" i="1" dirty="0" err="1">
                <a:latin typeface="Book Antiqua" pitchFamily="18" charset="0"/>
              </a:rPr>
              <a:t>Mead</a:t>
            </a:r>
            <a:r>
              <a:rPr lang="tr-TR" sz="4000" i="1" dirty="0">
                <a:latin typeface="Book Antiqua" pitchFamily="18" charset="0"/>
              </a:rPr>
              <a:t> (1863-1931)</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Benlik</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39482" y="1575582"/>
            <a:ext cx="10515600" cy="4501660"/>
          </a:xfrm>
        </p:spPr>
        <p:txBody>
          <a:bodyPr numCol="1">
            <a:normAutofit fontScale="92500" lnSpcReduction="20000"/>
          </a:bodyPr>
          <a:lstStyle/>
          <a:p>
            <a:r>
              <a:rPr lang="tr-TR" dirty="0" err="1">
                <a:latin typeface="Book Antiqua" panose="02040602050305030304" pitchFamily="18" charset="0"/>
              </a:rPr>
              <a:t>Mead’e</a:t>
            </a:r>
            <a:r>
              <a:rPr lang="tr-TR" dirty="0">
                <a:latin typeface="Book Antiqua" panose="02040602050305030304" pitchFamily="18" charset="0"/>
              </a:rPr>
              <a:t> göre benlik hem özne hem nesne olabilir, çünkü kendi kendini bir nesne olarak kavrama yeteneğini de içerir.</a:t>
            </a:r>
          </a:p>
          <a:p>
            <a:r>
              <a:rPr lang="tr-TR" dirty="0">
                <a:latin typeface="Book Antiqua" panose="02040602050305030304" pitchFamily="18" charset="0"/>
              </a:rPr>
              <a:t>Benlikten önce toplumsal süreç bulunur; insanlar arası iletişim olmadan benlik olamaz. Dolayısıyla toplumsal deneyimi olmayan hayvanların ve bebeklerin benliği bulunmaz.</a:t>
            </a:r>
          </a:p>
          <a:p>
            <a:r>
              <a:rPr lang="tr-TR" dirty="0">
                <a:latin typeface="Book Antiqua" panose="02040602050305030304" pitchFamily="18" charset="0"/>
              </a:rPr>
              <a:t>Benlik, toplumsal etkinlik, toplumsal etkileşim ile oluşur; ancak bir kez oluştuğunda da toplumsal bağlam olmadan da var olabilir.</a:t>
            </a:r>
          </a:p>
          <a:p>
            <a:r>
              <a:rPr lang="tr-TR" dirty="0">
                <a:latin typeface="Book Antiqua" panose="02040602050305030304" pitchFamily="18" charset="0"/>
              </a:rPr>
              <a:t>Benlik, diyalektik olarak zihinle ilişkilidir. Zihin geliştiği zaman bir benlik haline gelir. Aynı zamanda, zihnin gelişimi </a:t>
            </a:r>
            <a:r>
              <a:rPr lang="tr-TR" dirty="0" err="1">
                <a:latin typeface="Book Antiqua" panose="02040602050305030304" pitchFamily="18" charset="0"/>
              </a:rPr>
              <a:t>iiçin</a:t>
            </a:r>
            <a:r>
              <a:rPr lang="tr-TR" dirty="0">
                <a:latin typeface="Book Antiqua" panose="02040602050305030304" pitchFamily="18" charset="0"/>
              </a:rPr>
              <a:t> de benlik gereklidir.</a:t>
            </a:r>
          </a:p>
          <a:p>
            <a:r>
              <a:rPr lang="tr-TR" dirty="0" err="1">
                <a:latin typeface="Book Antiqua" panose="02040602050305030304" pitchFamily="18" charset="0"/>
              </a:rPr>
              <a:t>Mead</a:t>
            </a:r>
            <a:r>
              <a:rPr lang="tr-TR" dirty="0">
                <a:latin typeface="Book Antiqua" panose="02040602050305030304" pitchFamily="18" charset="0"/>
              </a:rPr>
              <a:t>, benliği de bilince indirgemez. Başkalarının kendini incelediği gibi incelemesi kapasitesi (</a:t>
            </a:r>
            <a:r>
              <a:rPr lang="tr-TR" i="1" dirty="0" err="1">
                <a:latin typeface="Book Antiqua" panose="02040602050305030304" pitchFamily="18" charset="0"/>
              </a:rPr>
              <a:t>düşünümsellik</a:t>
            </a:r>
            <a:r>
              <a:rPr lang="tr-TR" dirty="0">
                <a:latin typeface="Book Antiqua" panose="02040602050305030304" pitchFamily="18" charset="0"/>
              </a:rPr>
              <a:t>), bir çeşit kendi dışını kavramak sayesinde benlik gelişmektedir. </a:t>
            </a:r>
          </a:p>
        </p:txBody>
      </p:sp>
    </p:spTree>
    <p:extLst>
      <p:ext uri="{BB962C8B-B14F-4D97-AF65-F5344CB8AC3E}">
        <p14:creationId xmlns:p14="http://schemas.microsoft.com/office/powerpoint/2010/main" val="319348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Benlik</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055076" y="1589650"/>
            <a:ext cx="10515600" cy="5008098"/>
          </a:xfrm>
        </p:spPr>
        <p:txBody>
          <a:bodyPr numCol="1">
            <a:normAutofit fontScale="77500" lnSpcReduction="20000"/>
          </a:bodyPr>
          <a:lstStyle/>
          <a:p>
            <a:r>
              <a:rPr lang="tr-TR" dirty="0" err="1">
                <a:latin typeface="Book Antiqua" panose="02040602050305030304" pitchFamily="18" charset="0"/>
              </a:rPr>
              <a:t>Mead</a:t>
            </a:r>
            <a:r>
              <a:rPr lang="tr-TR" dirty="0">
                <a:latin typeface="Book Antiqua" panose="02040602050305030304" pitchFamily="18" charset="0"/>
              </a:rPr>
              <a:t>, benliğin kökenlerini de incelemekte ve bu kökeni çocuk gelişmesindeki iki aşamaya dayandırmaktadır:</a:t>
            </a:r>
          </a:p>
          <a:p>
            <a:pPr marL="0" indent="0">
              <a:buNone/>
            </a:pPr>
            <a:r>
              <a:rPr lang="tr-TR" b="1" u="sng" dirty="0">
                <a:latin typeface="Book Antiqua" panose="02040602050305030304" pitchFamily="18" charset="0"/>
              </a:rPr>
              <a:t>Oynaşma Aşaması</a:t>
            </a:r>
          </a:p>
          <a:p>
            <a:r>
              <a:rPr lang="tr-TR" dirty="0">
                <a:latin typeface="Book Antiqua" panose="02040602050305030304" pitchFamily="18" charset="0"/>
              </a:rPr>
              <a:t> Çocuklar ötekilerin belirli tutumlarını benimsemeyi öğrenirler. Farklı, ayrı olan ötekinin rollerini alabilirler; ancak kendilerine ilişkin genel ve düzenlenmiş bir anlama sahip değillerdir.</a:t>
            </a:r>
          </a:p>
          <a:p>
            <a:pPr marL="0" indent="0">
              <a:buNone/>
            </a:pPr>
            <a:r>
              <a:rPr lang="tr-TR" b="1" u="sng" dirty="0">
                <a:latin typeface="Book Antiqua" panose="02040602050305030304" pitchFamily="18" charset="0"/>
              </a:rPr>
              <a:t>Oyun Aşaması</a:t>
            </a:r>
          </a:p>
          <a:p>
            <a:r>
              <a:rPr lang="tr-TR" dirty="0">
                <a:latin typeface="Book Antiqua" panose="02040602050305030304" pitchFamily="18" charset="0"/>
              </a:rPr>
              <a:t>Çocuk, oyuna dahil olan diğer herkesin rolünü alabilmektedir ve bu rollerin birbirleriyle bir şekilde ilişkisini, her konumun tepkisini bilmesi gerekir. </a:t>
            </a:r>
          </a:p>
          <a:p>
            <a:r>
              <a:rPr lang="tr-TR" dirty="0">
                <a:latin typeface="Book Antiqua" panose="02040602050305030304" pitchFamily="18" charset="0"/>
              </a:rPr>
              <a:t>Oyun aşamasında bir tür düzenleme meydana gelir ve kesin bir kişilik oluşmaya başlar.</a:t>
            </a:r>
          </a:p>
          <a:p>
            <a:endParaRPr lang="tr-TR" dirty="0">
              <a:latin typeface="Book Antiqua" panose="02040602050305030304" pitchFamily="18" charset="0"/>
            </a:endParaRPr>
          </a:p>
          <a:p>
            <a:pPr marL="0" indent="0">
              <a:buNone/>
            </a:pPr>
            <a:r>
              <a:rPr lang="tr-TR" b="1" dirty="0">
                <a:latin typeface="Book Antiqua" panose="02040602050305030304" pitchFamily="18" charset="0"/>
              </a:rPr>
              <a:t>Genelleşmiş öteki: </a:t>
            </a:r>
            <a:r>
              <a:rPr lang="tr-TR" dirty="0">
                <a:latin typeface="Book Antiqua" panose="02040602050305030304" pitchFamily="18" charset="0"/>
              </a:rPr>
              <a:t>Genel anlamıyla tüm topluluğun tutumunu ifade eder. İnsanlar, benliklerini geliştirebilmek için genelleşmiş ötekinin rolünü alabilmelidir. Kendilerini, genelleşmiş ötekinin görüş açısından değerlendirebilmelidir. </a:t>
            </a:r>
          </a:p>
        </p:txBody>
      </p:sp>
    </p:spTree>
    <p:extLst>
      <p:ext uri="{BB962C8B-B14F-4D97-AF65-F5344CB8AC3E}">
        <p14:creationId xmlns:p14="http://schemas.microsoft.com/office/powerpoint/2010/main" val="326736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Ben ve Beni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055076" y="1589650"/>
            <a:ext cx="10515600" cy="4473525"/>
          </a:xfrm>
        </p:spPr>
        <p:txBody>
          <a:bodyPr numCol="1">
            <a:normAutofit fontScale="92500" lnSpcReduction="10000"/>
          </a:bodyPr>
          <a:lstStyle/>
          <a:p>
            <a:r>
              <a:rPr lang="tr-TR" dirty="0">
                <a:latin typeface="Book Antiqua" panose="02040602050305030304" pitchFamily="18" charset="0"/>
              </a:rPr>
              <a:t>Ben ve beni kavramları, benliğin iki yönüdür ve birbirleriyle diyalektik ve devamlı bir ilişki içerisindedir.</a:t>
            </a:r>
          </a:p>
          <a:p>
            <a:r>
              <a:rPr lang="tr-TR" b="1" dirty="0">
                <a:latin typeface="Book Antiqua" panose="02040602050305030304" pitchFamily="18" charset="0"/>
              </a:rPr>
              <a:t>Ben</a:t>
            </a:r>
            <a:r>
              <a:rPr lang="tr-TR" dirty="0">
                <a:latin typeface="Book Antiqua" panose="02040602050305030304" pitchFamily="18" charset="0"/>
              </a:rPr>
              <a:t>, bireysel benliği ifade eder; </a:t>
            </a:r>
            <a:r>
              <a:rPr lang="tr-TR" b="1" dirty="0">
                <a:latin typeface="Book Antiqua" panose="02040602050305030304" pitchFamily="18" charset="0"/>
              </a:rPr>
              <a:t>beni</a:t>
            </a:r>
            <a:r>
              <a:rPr lang="tr-TR" dirty="0">
                <a:latin typeface="Book Antiqua" panose="02040602050305030304" pitchFamily="18" charset="0"/>
              </a:rPr>
              <a:t> ise toplumsal benliği ifade etmektedir.</a:t>
            </a:r>
          </a:p>
          <a:p>
            <a:r>
              <a:rPr lang="tr-TR" dirty="0">
                <a:latin typeface="Book Antiqua" panose="02040602050305030304" pitchFamily="18" charset="0"/>
              </a:rPr>
              <a:t>Ben, bireyin dolaysız tepkisidir. Hesaplanamaz, yaratıcı bir yönüdür. Ben, ancak edim yerine getirildikten sonra bilinebilir. Değişimi olanaklı kılan </a:t>
            </a:r>
            <a:r>
              <a:rPr lang="tr-TR" dirty="0" err="1">
                <a:latin typeface="Book Antiqua" panose="02040602050305030304" pitchFamily="18" charset="0"/>
              </a:rPr>
              <a:t>ben’dir</a:t>
            </a:r>
            <a:r>
              <a:rPr lang="tr-TR" dirty="0">
                <a:latin typeface="Book Antiqua" panose="02040602050305030304" pitchFamily="18" charset="0"/>
              </a:rPr>
              <a:t>.</a:t>
            </a:r>
          </a:p>
          <a:p>
            <a:r>
              <a:rPr lang="tr-TR" dirty="0">
                <a:latin typeface="Book Antiqua" panose="02040602050305030304" pitchFamily="18" charset="0"/>
              </a:rPr>
              <a:t>Beni, genelleşmiş ötekinin benimsenmesini içerir. İnsanlar </a:t>
            </a:r>
            <a:r>
              <a:rPr lang="tr-TR" dirty="0" err="1">
                <a:latin typeface="Book Antiqua" panose="02040602050305030304" pitchFamily="18" charset="0"/>
              </a:rPr>
              <a:t>beni’nin</a:t>
            </a:r>
            <a:r>
              <a:rPr lang="tr-TR" dirty="0">
                <a:latin typeface="Book Antiqua" panose="02040602050305030304" pitchFamily="18" charset="0"/>
              </a:rPr>
              <a:t> farkındadır, bir </a:t>
            </a:r>
            <a:r>
              <a:rPr lang="tr-TR" dirty="0" err="1">
                <a:latin typeface="Book Antiqua" panose="02040602050305030304" pitchFamily="18" charset="0"/>
              </a:rPr>
              <a:t>alışılmışlık</a:t>
            </a:r>
            <a:r>
              <a:rPr lang="tr-TR" dirty="0">
                <a:latin typeface="Book Antiqua" panose="02040602050305030304" pitchFamily="18" charset="0"/>
              </a:rPr>
              <a:t> ve olağanlık söz konusudur.</a:t>
            </a:r>
          </a:p>
          <a:p>
            <a:r>
              <a:rPr lang="tr-TR" dirty="0">
                <a:latin typeface="Book Antiqua" panose="02040602050305030304" pitchFamily="18" charset="0"/>
              </a:rPr>
              <a:t>Beni toplumsal dünyada uyumlu yaşamayı sağlamaktadır; ben ise toplumda değişimi sağlar.</a:t>
            </a:r>
          </a:p>
        </p:txBody>
      </p:sp>
    </p:spTree>
    <p:extLst>
      <p:ext uri="{BB962C8B-B14F-4D97-AF65-F5344CB8AC3E}">
        <p14:creationId xmlns:p14="http://schemas.microsoft.com/office/powerpoint/2010/main" val="3441719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a:t>
            </a:r>
            <a:r>
              <a:rPr lang="tr-TR" b="1" i="1" dirty="0">
                <a:latin typeface="Book Antiqua" panose="02040602050305030304" pitchFamily="18" charset="0"/>
              </a:rPr>
              <a:t>– 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89649" y="1589650"/>
            <a:ext cx="8426548" cy="4557932"/>
          </a:xfrm>
        </p:spPr>
        <p:txBody>
          <a:bodyPr numCol="1">
            <a:normAutofit fontScale="92500" lnSpcReduction="10000"/>
          </a:bodyPr>
          <a:lstStyle/>
          <a:p>
            <a:r>
              <a:rPr lang="tr-TR" dirty="0">
                <a:latin typeface="Book Antiqua" panose="02040602050305030304" pitchFamily="18" charset="0"/>
              </a:rPr>
              <a:t>Edim ve Edimin Evreleri</a:t>
            </a:r>
          </a:p>
          <a:p>
            <a:r>
              <a:rPr lang="tr-TR" dirty="0">
                <a:latin typeface="Book Antiqua" panose="02040602050305030304" pitchFamily="18" charset="0"/>
              </a:rPr>
              <a:t>Jestler</a:t>
            </a:r>
          </a:p>
          <a:p>
            <a:r>
              <a:rPr lang="tr-TR" dirty="0">
                <a:latin typeface="Book Antiqua" panose="02040602050305030304" pitchFamily="18" charset="0"/>
              </a:rPr>
              <a:t>Anlamlı Semboller</a:t>
            </a:r>
          </a:p>
          <a:p>
            <a:r>
              <a:rPr lang="tr-TR" dirty="0">
                <a:latin typeface="Book Antiqua" panose="02040602050305030304" pitchFamily="18" charset="0"/>
              </a:rPr>
              <a:t>Zihinsel Süreçler ve Zihin</a:t>
            </a:r>
          </a:p>
          <a:p>
            <a:pPr lvl="1"/>
            <a:r>
              <a:rPr lang="tr-TR" dirty="0">
                <a:latin typeface="Book Antiqua" panose="02040602050305030304" pitchFamily="18" charset="0"/>
              </a:rPr>
              <a:t>Zeka</a:t>
            </a:r>
          </a:p>
          <a:p>
            <a:pPr lvl="1"/>
            <a:r>
              <a:rPr lang="tr-TR" dirty="0">
                <a:latin typeface="Book Antiqua" panose="02040602050305030304" pitchFamily="18" charset="0"/>
              </a:rPr>
              <a:t>Bilinç </a:t>
            </a:r>
          </a:p>
          <a:p>
            <a:pPr lvl="1"/>
            <a:r>
              <a:rPr lang="tr-TR" dirty="0">
                <a:latin typeface="Book Antiqua" panose="02040602050305030304" pitchFamily="18" charset="0"/>
              </a:rPr>
              <a:t>Zihin </a:t>
            </a:r>
          </a:p>
          <a:p>
            <a:r>
              <a:rPr lang="tr-TR" dirty="0">
                <a:latin typeface="Book Antiqua" panose="02040602050305030304" pitchFamily="18" charset="0"/>
              </a:rPr>
              <a:t>Benlik</a:t>
            </a:r>
          </a:p>
          <a:p>
            <a:pPr lvl="1"/>
            <a:r>
              <a:rPr lang="tr-TR" dirty="0">
                <a:latin typeface="Book Antiqua" panose="02040602050305030304" pitchFamily="18" charset="0"/>
              </a:rPr>
              <a:t>Oynaşma Aşaması</a:t>
            </a:r>
          </a:p>
          <a:p>
            <a:pPr lvl="1"/>
            <a:r>
              <a:rPr lang="tr-TR" dirty="0">
                <a:latin typeface="Book Antiqua" panose="02040602050305030304" pitchFamily="18" charset="0"/>
              </a:rPr>
              <a:t>Oyun Aşaması</a:t>
            </a:r>
          </a:p>
          <a:p>
            <a:pPr lvl="1"/>
            <a:r>
              <a:rPr lang="tr-TR" dirty="0">
                <a:latin typeface="Book Antiqua" panose="02040602050305030304" pitchFamily="18" charset="0"/>
              </a:rPr>
              <a:t>Genelleşmiş Öteki</a:t>
            </a:r>
          </a:p>
          <a:p>
            <a:r>
              <a:rPr lang="tr-TR" dirty="0">
                <a:latin typeface="Book Antiqua" panose="02040602050305030304" pitchFamily="18" charset="0"/>
              </a:rPr>
              <a:t>Ben ve Beni</a:t>
            </a:r>
          </a:p>
        </p:txBody>
      </p:sp>
    </p:spTree>
    <p:extLst>
      <p:ext uri="{BB962C8B-B14F-4D97-AF65-F5344CB8AC3E}">
        <p14:creationId xmlns:p14="http://schemas.microsoft.com/office/powerpoint/2010/main" val="321657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Edim ve Edimin Evreleri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83323" y="1617785"/>
            <a:ext cx="9533206" cy="4375051"/>
          </a:xfrm>
        </p:spPr>
        <p:txBody>
          <a:bodyPr numCol="1">
            <a:normAutofit fontScale="92500" lnSpcReduction="10000"/>
          </a:bodyPr>
          <a:lstStyle/>
          <a:p>
            <a:r>
              <a:rPr lang="tr-TR" dirty="0" err="1">
                <a:latin typeface="Book Antiqua" panose="02040602050305030304" pitchFamily="18" charset="0"/>
              </a:rPr>
              <a:t>Mead</a:t>
            </a:r>
            <a:r>
              <a:rPr lang="tr-TR" dirty="0">
                <a:latin typeface="Book Antiqua" panose="02040602050305030304" pitchFamily="18" charset="0"/>
              </a:rPr>
              <a:t>, insanların içsel deneyiminin davranış ile açıklanabileceğini belirtir. Bu yüzden davranışçı kabul edilir. İçsel deneyimin, edimin çok önemli bir parçası olduğunu savunur. Ona göre, zihnin ve bilincin varlığı davranışa indirgenmemeli, ancak davranışsal terimlerle açıklanabilirdir.</a:t>
            </a:r>
          </a:p>
          <a:p>
            <a:r>
              <a:rPr lang="tr-TR" dirty="0" err="1">
                <a:latin typeface="Book Antiqua" panose="02040602050305030304" pitchFamily="18" charset="0"/>
              </a:rPr>
              <a:t>Mead</a:t>
            </a:r>
            <a:r>
              <a:rPr lang="tr-TR" dirty="0">
                <a:latin typeface="Book Antiqua" panose="02040602050305030304" pitchFamily="18" charset="0"/>
              </a:rPr>
              <a:t>, </a:t>
            </a:r>
            <a:r>
              <a:rPr lang="tr-TR" dirty="0" err="1">
                <a:latin typeface="Book Antiqua" panose="02040602050305030304" pitchFamily="18" charset="0"/>
              </a:rPr>
              <a:t>edim’in</a:t>
            </a:r>
            <a:r>
              <a:rPr lang="tr-TR" dirty="0">
                <a:latin typeface="Book Antiqua" panose="02040602050305030304" pitchFamily="18" charset="0"/>
              </a:rPr>
              <a:t> içinde dört aşama belirtmektedir. Bu dört aşama, birbirleriyle organik bir bütünü oluşturmakta ve diyalektik olarak birbirleriyle ilişkilidir. Bu dört aşama sıralı gibi gözükse de sürekli iç içe geçmiş, birbirlerini etkileyebilecek şekilde bulunmaktadır. </a:t>
            </a:r>
          </a:p>
        </p:txBody>
      </p:sp>
    </p:spTree>
    <p:extLst>
      <p:ext uri="{BB962C8B-B14F-4D97-AF65-F5344CB8AC3E}">
        <p14:creationId xmlns:p14="http://schemas.microsoft.com/office/powerpoint/2010/main" val="2738825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Jestler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963637" y="1617785"/>
            <a:ext cx="10515600" cy="4571999"/>
          </a:xfrm>
        </p:spPr>
        <p:txBody>
          <a:bodyPr numCol="1">
            <a:normAutofit fontScale="92500" lnSpcReduction="10000"/>
          </a:bodyPr>
          <a:lstStyle/>
          <a:p>
            <a:r>
              <a:rPr lang="tr-TR" dirty="0">
                <a:latin typeface="Book Antiqua" panose="02040602050305030304" pitchFamily="18" charset="0"/>
              </a:rPr>
              <a:t>Edim tek kişiyi kapsamaktayken </a:t>
            </a:r>
            <a:r>
              <a:rPr lang="tr-TR" b="1" dirty="0">
                <a:latin typeface="Book Antiqua" panose="02040602050305030304" pitchFamily="18" charset="0"/>
              </a:rPr>
              <a:t>toplumsal edim</a:t>
            </a:r>
            <a:r>
              <a:rPr lang="tr-TR" dirty="0">
                <a:latin typeface="Book Antiqua" panose="02040602050305030304" pitchFamily="18" charset="0"/>
              </a:rPr>
              <a:t> iki veya daha fazla kişiyi içerir. Bu toplumsal edim içerisindeki temel mekanizma da </a:t>
            </a:r>
            <a:r>
              <a:rPr lang="tr-TR" b="1" dirty="0">
                <a:latin typeface="Book Antiqua" panose="02040602050305030304" pitchFamily="18" charset="0"/>
              </a:rPr>
              <a:t>jestler</a:t>
            </a:r>
            <a:r>
              <a:rPr lang="tr-TR" dirty="0">
                <a:latin typeface="Book Antiqua" panose="02040602050305030304" pitchFamily="18" charset="0"/>
              </a:rPr>
              <a:t>dir. Jestler, «birinci organizmanın ikinci organizmanın uygun tepkilerine neden olan spesifik bir uyarıcı olarak hareketleri» şeklinde tanımlanabilir. </a:t>
            </a:r>
          </a:p>
          <a:p>
            <a:r>
              <a:rPr lang="tr-TR" dirty="0">
                <a:latin typeface="Book Antiqua" panose="02040602050305030304" pitchFamily="18" charset="0"/>
              </a:rPr>
              <a:t>İnsanlar, anlamlı ve anlamlı olmayan jestler kullanabilirler. Bilinç dışı bir şekilde ikinci kişinin eylemine neden olabilirler. Ancak insanları farklılaştıran şey, anlamlı (düşünce gerektiren) jestler kullanabilmeleridir.</a:t>
            </a:r>
          </a:p>
          <a:p>
            <a:r>
              <a:rPr lang="tr-TR" dirty="0">
                <a:latin typeface="Book Antiqua" panose="02040602050305030304" pitchFamily="18" charset="0"/>
              </a:rPr>
              <a:t>Anlamlı jestlerin gelişiminde sesli jestler çok önemlidir. Özellikle </a:t>
            </a:r>
            <a:r>
              <a:rPr lang="tr-TR" b="1" dirty="0">
                <a:latin typeface="Book Antiqua" panose="02040602050305030304" pitchFamily="18" charset="0"/>
              </a:rPr>
              <a:t>dil</a:t>
            </a:r>
            <a:r>
              <a:rPr lang="tr-TR" dirty="0">
                <a:latin typeface="Book Antiqua" panose="02040602050305030304" pitchFamily="18" charset="0"/>
              </a:rPr>
              <a:t> biçiminde sesli jestin gelişimi insan yaşamının kendine özgü gelişimini mümkün kılan en önemli etmenlerdendir.</a:t>
            </a:r>
          </a:p>
        </p:txBody>
      </p:sp>
    </p:spTree>
    <p:extLst>
      <p:ext uri="{BB962C8B-B14F-4D97-AF65-F5344CB8AC3E}">
        <p14:creationId xmlns:p14="http://schemas.microsoft.com/office/powerpoint/2010/main" val="1127615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Anlamlı Semboller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52023" y="1617786"/>
            <a:ext cx="10269417" cy="4712676"/>
          </a:xfrm>
        </p:spPr>
        <p:txBody>
          <a:bodyPr numCol="1">
            <a:normAutofit fontScale="92500" lnSpcReduction="10000"/>
          </a:bodyPr>
          <a:lstStyle/>
          <a:p>
            <a:r>
              <a:rPr lang="tr-TR" dirty="0">
                <a:latin typeface="Book Antiqua" panose="02040602050305030304" pitchFamily="18" charset="0"/>
              </a:rPr>
              <a:t>Anlamlı bir sembol, sadece insanların yapabileceği bir jest türüdür ve iletişimin koşuludur. Fiziksel jestler de anlamlı semboller olabilirler, ancak sesli jestlerin anlamlı sembol haline gelmeleri çok olasıdır. Her sesli jest anlamlı sembol değildir; en büyük olasılıkla anlamlı sembol oluşturacak sesli jest dizisi dildir.</a:t>
            </a:r>
          </a:p>
          <a:p>
            <a:r>
              <a:rPr lang="tr-TR" b="1" dirty="0">
                <a:latin typeface="Book Antiqua" panose="02040602050305030304" pitchFamily="18" charset="0"/>
              </a:rPr>
              <a:t>Dil</a:t>
            </a:r>
            <a:r>
              <a:rPr lang="tr-TR" dirty="0">
                <a:latin typeface="Book Antiqua" panose="02040602050305030304" pitchFamily="18" charset="0"/>
              </a:rPr>
              <a:t>, veya genel olarak anlamlı semboller, karşıdaki kişide oluşturduğu tepkiyi konuşmakta olan kişide de oluşturmaktadır. Bir hayvan kelimesi, kelimeyi telaffuz edende de duyanlarla aynı zihinsel imgeye neden olmaktadır.</a:t>
            </a:r>
          </a:p>
          <a:p>
            <a:r>
              <a:rPr lang="tr-TR" dirty="0" err="1">
                <a:latin typeface="Book Antiqua" panose="02040602050305030304" pitchFamily="18" charset="0"/>
              </a:rPr>
              <a:t>Mead</a:t>
            </a:r>
            <a:r>
              <a:rPr lang="tr-TR" dirty="0">
                <a:latin typeface="Book Antiqua" panose="02040602050305030304" pitchFamily="18" charset="0"/>
              </a:rPr>
              <a:t>, bu anlamlı sembollerin işlevlerini incelemektedir ve dolayısıyla pragmatist kabul edilebilmektedir. Jestlerin işlevi ise uyum göstermeyi ve </a:t>
            </a:r>
            <a:r>
              <a:rPr lang="tr-TR" b="1" dirty="0">
                <a:latin typeface="Book Antiqua" panose="02040602050305030304" pitchFamily="18" charset="0"/>
              </a:rPr>
              <a:t>«sembolik </a:t>
            </a:r>
            <a:r>
              <a:rPr lang="tr-TR" b="1" dirty="0" err="1">
                <a:latin typeface="Book Antiqua" panose="02040602050305030304" pitchFamily="18" charset="0"/>
              </a:rPr>
              <a:t>etkileşim»</a:t>
            </a:r>
            <a:r>
              <a:rPr lang="tr-TR" dirty="0" err="1">
                <a:latin typeface="Book Antiqua" panose="02040602050305030304" pitchFamily="18" charset="0"/>
              </a:rPr>
              <a:t>i</a:t>
            </a:r>
            <a:r>
              <a:rPr lang="tr-TR" dirty="0">
                <a:latin typeface="Book Antiqua" panose="02040602050305030304" pitchFamily="18" charset="0"/>
              </a:rPr>
              <a:t> mümkün kılmasıdır. </a:t>
            </a:r>
          </a:p>
        </p:txBody>
      </p:sp>
    </p:spTree>
    <p:extLst>
      <p:ext uri="{BB962C8B-B14F-4D97-AF65-F5344CB8AC3E}">
        <p14:creationId xmlns:p14="http://schemas.microsoft.com/office/powerpoint/2010/main" val="3368853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Zihinsel Süreçler ve Zihin</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52023" y="1617786"/>
            <a:ext cx="10311620" cy="4501660"/>
          </a:xfrm>
        </p:spPr>
        <p:txBody>
          <a:bodyPr numCol="1">
            <a:normAutofit lnSpcReduction="10000"/>
          </a:bodyPr>
          <a:lstStyle/>
          <a:p>
            <a:pPr marL="0" indent="0">
              <a:buNone/>
            </a:pPr>
            <a:r>
              <a:rPr lang="tr-TR" b="1" u="sng" dirty="0">
                <a:latin typeface="Book Antiqua" panose="02040602050305030304" pitchFamily="18" charset="0"/>
              </a:rPr>
              <a:t>Zeka</a:t>
            </a:r>
            <a:endParaRPr lang="tr-TR" dirty="0">
              <a:latin typeface="Book Antiqua" panose="02040602050305030304" pitchFamily="18" charset="0"/>
            </a:endParaRPr>
          </a:p>
          <a:p>
            <a:r>
              <a:rPr lang="tr-TR" dirty="0">
                <a:latin typeface="Book Antiqua" panose="02040602050305030304" pitchFamily="18" charset="0"/>
              </a:rPr>
              <a:t>Zeka, </a:t>
            </a:r>
            <a:r>
              <a:rPr lang="tr-TR" dirty="0" err="1">
                <a:latin typeface="Book Antiqua" panose="02040602050305030304" pitchFamily="18" charset="0"/>
              </a:rPr>
              <a:t>Mead’e</a:t>
            </a:r>
            <a:r>
              <a:rPr lang="tr-TR" dirty="0">
                <a:latin typeface="Book Antiqua" panose="02040602050305030304" pitchFamily="18" charset="0"/>
              </a:rPr>
              <a:t> göre, organizmaların edimlerinin karşılıklı uyumu anlamına gelmektedir. Hayvanların da zekası vardır, çünkü jestlerin bir konuşması şeklinde birbirlerine uyum sağlarlar; ancak insanlar anlamlı semboller kullanabilmeleriyle hayvanlardan farklılaşırlar. </a:t>
            </a:r>
          </a:p>
          <a:p>
            <a:r>
              <a:rPr lang="tr-TR" dirty="0">
                <a:latin typeface="Book Antiqua" panose="02040602050305030304" pitchFamily="18" charset="0"/>
              </a:rPr>
              <a:t>Hayvanların zekası bulunur, ancak insanlar «akıl» sahibidir. Geciktirme veya geçici olarak eylemi durdurma yeteneği, insanların daha iyi uyum sağlamalarını muhtemel kılar. İnsanlar bir duruma yönelik tepkilerini geciktirebilir, alternatif tepki biçimlerini düşürebilir ve seçebilirler.</a:t>
            </a:r>
          </a:p>
        </p:txBody>
      </p:sp>
    </p:spTree>
    <p:extLst>
      <p:ext uri="{BB962C8B-B14F-4D97-AF65-F5344CB8AC3E}">
        <p14:creationId xmlns:p14="http://schemas.microsoft.com/office/powerpoint/2010/main" val="579076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Zihinsel Süreçler ve Zihin</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52023" y="1617786"/>
            <a:ext cx="10311620" cy="4501660"/>
          </a:xfrm>
        </p:spPr>
        <p:txBody>
          <a:bodyPr numCol="1">
            <a:normAutofit fontScale="92500" lnSpcReduction="20000"/>
          </a:bodyPr>
          <a:lstStyle/>
          <a:p>
            <a:pPr marL="0" indent="0">
              <a:buNone/>
            </a:pPr>
            <a:r>
              <a:rPr lang="tr-TR" b="1" u="sng" dirty="0">
                <a:latin typeface="Book Antiqua" panose="02040602050305030304" pitchFamily="18" charset="0"/>
              </a:rPr>
              <a:t>Bilinç</a:t>
            </a:r>
            <a:endParaRPr lang="tr-TR" dirty="0">
              <a:latin typeface="Book Antiqua" panose="02040602050305030304" pitchFamily="18" charset="0"/>
            </a:endParaRPr>
          </a:p>
          <a:p>
            <a:r>
              <a:rPr lang="tr-TR" dirty="0" err="1">
                <a:latin typeface="Book Antiqua" panose="02040602050305030304" pitchFamily="18" charset="0"/>
              </a:rPr>
              <a:t>Mead’e</a:t>
            </a:r>
            <a:r>
              <a:rPr lang="tr-TR" dirty="0">
                <a:latin typeface="Book Antiqua" panose="02040602050305030304" pitchFamily="18" charset="0"/>
              </a:rPr>
              <a:t> göre bilinç, beyinde yer almaz. Bilinç, </a:t>
            </a:r>
            <a:r>
              <a:rPr lang="tr-TR" dirty="0" err="1">
                <a:latin typeface="Book Antiqua" panose="02040602050305030304" pitchFamily="18" charset="0"/>
              </a:rPr>
              <a:t>özsel</a:t>
            </a:r>
            <a:r>
              <a:rPr lang="tr-TR" dirty="0">
                <a:latin typeface="Book Antiqua" panose="02040602050305030304" pitchFamily="18" charset="0"/>
              </a:rPr>
              <a:t> değil, işlevseldir. Bilinç, içinde bulunduğumuz dünyaya aittir. Bilinç, toplumsal süreç içinde açıklanmaktadır, nesneldir.</a:t>
            </a:r>
          </a:p>
          <a:p>
            <a:r>
              <a:rPr lang="tr-TR" dirty="0">
                <a:latin typeface="Book Antiqua" panose="02040602050305030304" pitchFamily="18" charset="0"/>
              </a:rPr>
              <a:t>Zihinsel imgeler, bilinçte yer almadan organizmayla ilişkileri içinde var olabilirler. Düşüncede çok büyük rol oynayan imgeler, aslında çevreye aittir.</a:t>
            </a:r>
          </a:p>
          <a:p>
            <a:r>
              <a:rPr lang="tr-TR" dirty="0" err="1">
                <a:latin typeface="Book Antiqua" panose="02040602050305030304" pitchFamily="18" charset="0"/>
              </a:rPr>
              <a:t>Mead</a:t>
            </a:r>
            <a:r>
              <a:rPr lang="tr-TR" dirty="0">
                <a:latin typeface="Book Antiqua" panose="02040602050305030304" pitchFamily="18" charset="0"/>
              </a:rPr>
              <a:t>, anlamın da bilinçte bulunduğunu reddeder. Ona göre anlam, toplumsal süreçte var olur, dolayısıyla bilinç gerekli değildir.</a:t>
            </a:r>
          </a:p>
          <a:p>
            <a:r>
              <a:rPr lang="tr-TR" dirty="0">
                <a:latin typeface="Book Antiqua" panose="02040602050305030304" pitchFamily="18" charset="0"/>
              </a:rPr>
              <a:t>Birinci organizmanın jestine anlam veren şey, ikinci organizmanın uyum gösterici tepkisidir. </a:t>
            </a:r>
          </a:p>
        </p:txBody>
      </p:sp>
    </p:spTree>
    <p:extLst>
      <p:ext uri="{BB962C8B-B14F-4D97-AF65-F5344CB8AC3E}">
        <p14:creationId xmlns:p14="http://schemas.microsoft.com/office/powerpoint/2010/main" val="1821227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Zihinsel Süreçler ve Zihin</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52023" y="1617786"/>
            <a:ext cx="10311620" cy="4501660"/>
          </a:xfrm>
        </p:spPr>
        <p:txBody>
          <a:bodyPr numCol="1">
            <a:normAutofit/>
          </a:bodyPr>
          <a:lstStyle/>
          <a:p>
            <a:pPr marL="0" indent="0">
              <a:buNone/>
            </a:pPr>
            <a:r>
              <a:rPr lang="tr-TR" b="1" u="sng" dirty="0">
                <a:latin typeface="Book Antiqua" panose="02040602050305030304" pitchFamily="18" charset="0"/>
              </a:rPr>
              <a:t>Zihin</a:t>
            </a:r>
          </a:p>
          <a:p>
            <a:r>
              <a:rPr lang="tr-TR" dirty="0">
                <a:latin typeface="Book Antiqua" panose="02040602050305030304" pitchFamily="18" charset="0"/>
              </a:rPr>
              <a:t>Zihin, </a:t>
            </a:r>
            <a:r>
              <a:rPr lang="tr-TR" dirty="0" err="1">
                <a:latin typeface="Book Antiqua" panose="02040602050305030304" pitchFamily="18" charset="0"/>
              </a:rPr>
              <a:t>Mead</a:t>
            </a:r>
            <a:r>
              <a:rPr lang="tr-TR" dirty="0">
                <a:latin typeface="Book Antiqua" panose="02040602050305030304" pitchFamily="18" charset="0"/>
              </a:rPr>
              <a:t> için bir süreçtir ve bireyin içinde değildir. Bir kimsenin kendisiyle bir iç konuşmasını içerir. Zihin de toplumsal süreçler içinde ortaya çıkar ve gelişir. </a:t>
            </a:r>
          </a:p>
          <a:p>
            <a:r>
              <a:rPr lang="tr-TR" dirty="0">
                <a:latin typeface="Book Antiqua" panose="02040602050305030304" pitchFamily="18" charset="0"/>
              </a:rPr>
              <a:t>Toplumsal süreç, zihinden önce gelir, zihnin bir ürünü değildir.</a:t>
            </a:r>
          </a:p>
          <a:p>
            <a:r>
              <a:rPr lang="tr-TR" dirty="0">
                <a:latin typeface="Book Antiqua" panose="02040602050305030304" pitchFamily="18" charset="0"/>
              </a:rPr>
              <a:t>Zihin, sorun çözmeye doğru yönelen düşünce süreçlerini içerir. Gerçek dünyadaki sorunları çözmeye olanak vermesi zihnin işlevini oluşturmaktadır. </a:t>
            </a:r>
          </a:p>
        </p:txBody>
      </p:sp>
    </p:spTree>
    <p:extLst>
      <p:ext uri="{BB962C8B-B14F-4D97-AF65-F5344CB8AC3E}">
        <p14:creationId xmlns:p14="http://schemas.microsoft.com/office/powerpoint/2010/main" val="2583120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George </a:t>
            </a:r>
            <a:r>
              <a:rPr lang="tr-TR" dirty="0" err="1">
                <a:latin typeface="Book Antiqua" pitchFamily="18" charset="0"/>
              </a:rPr>
              <a:t>Herbert</a:t>
            </a:r>
            <a:r>
              <a:rPr lang="tr-TR" dirty="0">
                <a:latin typeface="Book Antiqua" pitchFamily="18" charset="0"/>
              </a:rPr>
              <a:t> </a:t>
            </a:r>
            <a:r>
              <a:rPr lang="tr-TR" dirty="0" err="1">
                <a:latin typeface="Book Antiqua" pitchFamily="18" charset="0"/>
              </a:rPr>
              <a:t>Mead</a:t>
            </a:r>
            <a:r>
              <a:rPr lang="tr-TR" dirty="0">
                <a:latin typeface="Book Antiqua" pitchFamily="18" charset="0"/>
              </a:rPr>
              <a:t> – </a:t>
            </a:r>
            <a:r>
              <a:rPr lang="tr-TR" i="1" dirty="0">
                <a:latin typeface="Book Antiqua" pitchFamily="18" charset="0"/>
              </a:rPr>
              <a:t>Benlik</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39482" y="1575582"/>
            <a:ext cx="10515600" cy="4501660"/>
          </a:xfrm>
        </p:spPr>
        <p:txBody>
          <a:bodyPr numCol="1">
            <a:normAutofit fontScale="92500" lnSpcReduction="20000"/>
          </a:bodyPr>
          <a:lstStyle/>
          <a:p>
            <a:r>
              <a:rPr lang="tr-TR" dirty="0" err="1">
                <a:latin typeface="Book Antiqua" panose="02040602050305030304" pitchFamily="18" charset="0"/>
              </a:rPr>
              <a:t>Mead’e</a:t>
            </a:r>
            <a:r>
              <a:rPr lang="tr-TR" dirty="0">
                <a:latin typeface="Book Antiqua" panose="02040602050305030304" pitchFamily="18" charset="0"/>
              </a:rPr>
              <a:t> göre benlik hem özne hem nesne olabilir, çünkü kendi kendini bir nesne olarak kavrama yeteneğini de içerir.</a:t>
            </a:r>
          </a:p>
          <a:p>
            <a:r>
              <a:rPr lang="tr-TR" dirty="0">
                <a:latin typeface="Book Antiqua" panose="02040602050305030304" pitchFamily="18" charset="0"/>
              </a:rPr>
              <a:t>Benlikten önce toplumsal süreç bulunur; insanlar arası iletişim olmadan benlik olamaz. Dolayısıyla toplumsal deneyimi olmayan hayvanların ve bebeklerin benliği bulunmaz.</a:t>
            </a:r>
          </a:p>
          <a:p>
            <a:r>
              <a:rPr lang="tr-TR" dirty="0">
                <a:latin typeface="Book Antiqua" panose="02040602050305030304" pitchFamily="18" charset="0"/>
              </a:rPr>
              <a:t>Benlik, toplumsal etkinlik, toplumsal etkileşim ile oluşur; ancak bir kez oluştuğunda da toplumsal bağlam olmadan da var olabilir.</a:t>
            </a:r>
          </a:p>
          <a:p>
            <a:r>
              <a:rPr lang="tr-TR" dirty="0">
                <a:latin typeface="Book Antiqua" panose="02040602050305030304" pitchFamily="18" charset="0"/>
              </a:rPr>
              <a:t>Benlik, diyalektik olarak zihinle ilişkilidir. Zihin geliştiği zaman bir benlik haline gelir. Aynı zamanda, zihnin </a:t>
            </a:r>
            <a:r>
              <a:rPr lang="tr-TR">
                <a:latin typeface="Book Antiqua" panose="02040602050305030304" pitchFamily="18" charset="0"/>
              </a:rPr>
              <a:t>gelişimi için </a:t>
            </a:r>
            <a:r>
              <a:rPr lang="tr-TR" dirty="0">
                <a:latin typeface="Book Antiqua" panose="02040602050305030304" pitchFamily="18" charset="0"/>
              </a:rPr>
              <a:t>de benlik gereklidir.</a:t>
            </a:r>
          </a:p>
          <a:p>
            <a:r>
              <a:rPr lang="tr-TR" dirty="0" err="1">
                <a:latin typeface="Book Antiqua" panose="02040602050305030304" pitchFamily="18" charset="0"/>
              </a:rPr>
              <a:t>Mead</a:t>
            </a:r>
            <a:r>
              <a:rPr lang="tr-TR" dirty="0">
                <a:latin typeface="Book Antiqua" panose="02040602050305030304" pitchFamily="18" charset="0"/>
              </a:rPr>
              <a:t>, benliği de bilince indirgemez. Başkalarının kendini incelediği gibi incelemesi kapasitesi (</a:t>
            </a:r>
            <a:r>
              <a:rPr lang="tr-TR" i="1" dirty="0" err="1">
                <a:latin typeface="Book Antiqua" panose="02040602050305030304" pitchFamily="18" charset="0"/>
              </a:rPr>
              <a:t>düşünümsellik</a:t>
            </a:r>
            <a:r>
              <a:rPr lang="tr-TR" dirty="0">
                <a:latin typeface="Book Antiqua" panose="02040602050305030304" pitchFamily="18" charset="0"/>
              </a:rPr>
              <a:t>), bir çeşit kendi dışını kavramak sayesinde benlik gelişmektedir. </a:t>
            </a:r>
          </a:p>
        </p:txBody>
      </p:sp>
    </p:spTree>
    <p:extLst>
      <p:ext uri="{BB962C8B-B14F-4D97-AF65-F5344CB8AC3E}">
        <p14:creationId xmlns:p14="http://schemas.microsoft.com/office/powerpoint/2010/main" val="2436403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381</TotalTime>
  <Words>1067</Words>
  <Application>Microsoft Office PowerPoint</Application>
  <PresentationFormat>Geniş ekran</PresentationFormat>
  <Paragraphs>72</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Book Antiqua</vt:lpstr>
      <vt:lpstr>Calibri</vt:lpstr>
      <vt:lpstr>Verdana</vt:lpstr>
      <vt:lpstr>Wingdings 2</vt:lpstr>
      <vt:lpstr>Görünüş</vt:lpstr>
      <vt:lpstr>KLASİK SOSYOLOJİ KURAMLARI George Herbert Mead (1863-1931)</vt:lpstr>
      <vt:lpstr>George Herbert Mead – Ders İçeriği</vt:lpstr>
      <vt:lpstr>George Herbert Mead – Edim ve Edimin Evreleri</vt:lpstr>
      <vt:lpstr>George Herbert Mead – Jestler</vt:lpstr>
      <vt:lpstr>George Herbert Mead – Anlamlı Semboller</vt:lpstr>
      <vt:lpstr>George Herbert Mead – Zihinsel Süreçler ve Zihin</vt:lpstr>
      <vt:lpstr>George Herbert Mead – Zihinsel Süreçler ve Zihin</vt:lpstr>
      <vt:lpstr>George Herbert Mead – Zihinsel Süreçler ve Zihin</vt:lpstr>
      <vt:lpstr>George Herbert Mead – Benlik</vt:lpstr>
      <vt:lpstr>George Herbert Mead – Benlik</vt:lpstr>
      <vt:lpstr>George Herbert Mead – Benlik</vt:lpstr>
      <vt:lpstr>George Herbert Mead – Ben ve Beni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317</cp:revision>
  <dcterms:created xsi:type="dcterms:W3CDTF">2018-03-24T09:54:46Z</dcterms:created>
  <dcterms:modified xsi:type="dcterms:W3CDTF">2020-05-04T11:49:56Z</dcterms:modified>
</cp:coreProperties>
</file>