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64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22.09.19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7"/>
            <a:ext cx="7406640" cy="2295557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660066"/>
                </a:solidFill>
              </a:rPr>
              <a:t>TÜRK DIŞ POLİTİKASI II (</a:t>
            </a:r>
            <a:r>
              <a:rPr lang="en-US" sz="4000" dirty="0" err="1" smtClean="0">
                <a:solidFill>
                  <a:srgbClr val="660066"/>
                </a:solidFill>
              </a:rPr>
              <a:t>Bahar</a:t>
            </a:r>
            <a:r>
              <a:rPr lang="en-US" sz="4000" dirty="0" smtClean="0">
                <a:solidFill>
                  <a:srgbClr val="660066"/>
                </a:solidFill>
              </a:rPr>
              <a:t> 2019-2020)</a:t>
            </a:r>
            <a:endParaRPr lang="en-US" sz="4000" dirty="0">
              <a:solidFill>
                <a:srgbClr val="6600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2447636"/>
            <a:ext cx="7406640" cy="2020454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660066"/>
              </a:solidFill>
            </a:endParaRPr>
          </a:p>
          <a:p>
            <a:endParaRPr lang="en-US" dirty="0" smtClean="0">
              <a:solidFill>
                <a:srgbClr val="660066"/>
              </a:solidFill>
            </a:endParaRPr>
          </a:p>
          <a:p>
            <a:r>
              <a:rPr lang="en-US" dirty="0">
                <a:solidFill>
                  <a:srgbClr val="660066"/>
                </a:solidFill>
              </a:rPr>
              <a:t>9</a:t>
            </a:r>
            <a:r>
              <a:rPr lang="en-US" dirty="0" smtClean="0">
                <a:solidFill>
                  <a:srgbClr val="660066"/>
                </a:solidFill>
              </a:rPr>
              <a:t>. </a:t>
            </a:r>
            <a:r>
              <a:rPr lang="en-US" dirty="0" err="1" smtClean="0">
                <a:solidFill>
                  <a:srgbClr val="660066"/>
                </a:solidFill>
              </a:rPr>
              <a:t>Hafta</a:t>
            </a:r>
            <a:r>
              <a:rPr lang="en-US" dirty="0" smtClean="0">
                <a:solidFill>
                  <a:srgbClr val="660066"/>
                </a:solidFill>
              </a:rPr>
              <a:t>: </a:t>
            </a:r>
            <a:r>
              <a:rPr lang="en-US" dirty="0" err="1" smtClean="0">
                <a:solidFill>
                  <a:srgbClr val="660066"/>
                </a:solidFill>
              </a:rPr>
              <a:t>Küreselleşme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Ekseninde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Türkiye</a:t>
            </a:r>
            <a:r>
              <a:rPr lang="en-US" dirty="0" smtClean="0">
                <a:solidFill>
                  <a:srgbClr val="660066"/>
                </a:solidFill>
              </a:rPr>
              <a:t> (1990-2001) (II)</a:t>
            </a:r>
            <a:endParaRPr lang="en-US" dirty="0">
              <a:solidFill>
                <a:srgbClr val="660066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065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660066"/>
                </a:solidFill>
              </a:rPr>
              <a:t>AB’yle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İlişkiler</a:t>
            </a:r>
            <a:r>
              <a:rPr lang="en-US" sz="3200" dirty="0" smtClean="0">
                <a:solidFill>
                  <a:srgbClr val="660066"/>
                </a:solidFill>
              </a:rPr>
              <a:t> (1990-2001)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1990’larda </a:t>
            </a:r>
            <a:r>
              <a:rPr lang="en-US" dirty="0" err="1" smtClean="0"/>
              <a:t>Türkiye</a:t>
            </a:r>
            <a:r>
              <a:rPr lang="en-US" dirty="0" smtClean="0"/>
              <a:t>-AB </a:t>
            </a:r>
            <a:r>
              <a:rPr lang="en-US" dirty="0" err="1" smtClean="0"/>
              <a:t>ilişkilerinin</a:t>
            </a:r>
            <a:r>
              <a:rPr lang="en-US" dirty="0" smtClean="0"/>
              <a:t>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hatları</a:t>
            </a:r>
            <a:endParaRPr lang="en-US" dirty="0" smtClean="0"/>
          </a:p>
          <a:p>
            <a:r>
              <a:rPr lang="en-US" dirty="0" smtClean="0"/>
              <a:t>Tam </a:t>
            </a:r>
            <a:r>
              <a:rPr lang="en-US" dirty="0" err="1" smtClean="0"/>
              <a:t>Üyelik</a:t>
            </a:r>
            <a:r>
              <a:rPr lang="en-US" dirty="0" smtClean="0"/>
              <a:t> </a:t>
            </a:r>
            <a:r>
              <a:rPr lang="en-US" dirty="0" err="1" smtClean="0"/>
              <a:t>yerine</a:t>
            </a:r>
            <a:r>
              <a:rPr lang="en-US" dirty="0" smtClean="0"/>
              <a:t> “</a:t>
            </a:r>
            <a:r>
              <a:rPr lang="en-US" dirty="0" err="1" smtClean="0"/>
              <a:t>Gümrük</a:t>
            </a:r>
            <a:r>
              <a:rPr lang="en-US" dirty="0" smtClean="0"/>
              <a:t> </a:t>
            </a:r>
            <a:r>
              <a:rPr lang="en-US" dirty="0" err="1" smtClean="0"/>
              <a:t>Birliği</a:t>
            </a:r>
            <a:r>
              <a:rPr lang="en-US" dirty="0" smtClean="0"/>
              <a:t>”</a:t>
            </a:r>
          </a:p>
          <a:p>
            <a:pPr marL="82296" indent="0">
              <a:buNone/>
            </a:pPr>
            <a:r>
              <a:rPr lang="en-US" dirty="0" smtClean="0"/>
              <a:t>Maastricht </a:t>
            </a:r>
            <a:r>
              <a:rPr lang="en-US" dirty="0" err="1" smtClean="0"/>
              <a:t>Anlaşması’nın</a:t>
            </a:r>
            <a:r>
              <a:rPr lang="en-US" dirty="0" smtClean="0"/>
              <a:t> </a:t>
            </a:r>
            <a:r>
              <a:rPr lang="en-US" dirty="0" err="1" smtClean="0"/>
              <a:t>sonuçları</a:t>
            </a:r>
            <a:r>
              <a:rPr lang="en-US" dirty="0" smtClean="0"/>
              <a:t>, </a:t>
            </a:r>
            <a:r>
              <a:rPr lang="en-US" dirty="0" err="1" smtClean="0"/>
              <a:t>Kopenhag</a:t>
            </a:r>
            <a:r>
              <a:rPr lang="en-US" dirty="0" smtClean="0"/>
              <a:t> </a:t>
            </a:r>
            <a:r>
              <a:rPr lang="en-US" dirty="0" err="1" smtClean="0"/>
              <a:t>zirvesi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Gümrük</a:t>
            </a:r>
            <a:r>
              <a:rPr lang="en-US" dirty="0" smtClean="0"/>
              <a:t> </a:t>
            </a:r>
            <a:r>
              <a:rPr lang="en-US" dirty="0" err="1" smtClean="0"/>
              <a:t>birliğine</a:t>
            </a:r>
            <a:r>
              <a:rPr lang="en-US" dirty="0" smtClean="0"/>
              <a:t> </a:t>
            </a:r>
            <a:r>
              <a:rPr lang="en-US" dirty="0" err="1" smtClean="0"/>
              <a:t>geçiş</a:t>
            </a:r>
            <a:r>
              <a:rPr lang="en-US" dirty="0" smtClean="0"/>
              <a:t> </a:t>
            </a:r>
            <a:r>
              <a:rPr lang="en-US" dirty="0" err="1" smtClean="0"/>
              <a:t>kararı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Gümrük</a:t>
            </a:r>
            <a:r>
              <a:rPr lang="en-US" dirty="0" smtClean="0"/>
              <a:t> </a:t>
            </a:r>
            <a:r>
              <a:rPr lang="en-US" dirty="0" err="1" smtClean="0"/>
              <a:t>birliği</a:t>
            </a:r>
            <a:r>
              <a:rPr lang="en-US" dirty="0" smtClean="0"/>
              <a:t>: </a:t>
            </a:r>
            <a:r>
              <a:rPr lang="en-US" dirty="0" err="1" smtClean="0"/>
              <a:t>İçeriği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analizi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0278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AB’yle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r>
              <a:rPr lang="en-US" sz="3200" dirty="0">
                <a:solidFill>
                  <a:srgbClr val="660066"/>
                </a:solidFill>
              </a:rPr>
              <a:t> (1990-2001)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82296" indent="0">
              <a:buNone/>
            </a:pPr>
            <a:r>
              <a:rPr lang="en-US" dirty="0" err="1"/>
              <a:t>Gümrük</a:t>
            </a:r>
            <a:r>
              <a:rPr lang="en-US" dirty="0"/>
              <a:t> </a:t>
            </a:r>
            <a:r>
              <a:rPr lang="en-US" dirty="0" err="1"/>
              <a:t>Birliği</a:t>
            </a:r>
            <a:r>
              <a:rPr lang="en-US" dirty="0"/>
              <a:t> </a:t>
            </a:r>
            <a:r>
              <a:rPr lang="en-US" dirty="0" err="1"/>
              <a:t>sonrasında</a:t>
            </a:r>
            <a:r>
              <a:rPr lang="en-US" dirty="0"/>
              <a:t> </a:t>
            </a:r>
            <a:r>
              <a:rPr lang="en-US" dirty="0" err="1"/>
              <a:t>AB’yle</a:t>
            </a:r>
            <a:r>
              <a:rPr lang="en-US" dirty="0"/>
              <a:t> </a:t>
            </a:r>
            <a:r>
              <a:rPr lang="en-US" dirty="0" err="1"/>
              <a:t>ilişkiler</a:t>
            </a:r>
            <a:endParaRPr lang="en-US" dirty="0"/>
          </a:p>
          <a:p>
            <a:pPr marL="82296" indent="0">
              <a:buNone/>
            </a:pPr>
            <a:r>
              <a:rPr lang="en-US" dirty="0" err="1"/>
              <a:t>Lüksemburg</a:t>
            </a:r>
            <a:r>
              <a:rPr lang="en-US" dirty="0"/>
              <a:t> </a:t>
            </a:r>
            <a:r>
              <a:rPr lang="en-US" dirty="0" err="1"/>
              <a:t>zirvesi</a:t>
            </a:r>
            <a:endParaRPr lang="en-US" dirty="0"/>
          </a:p>
          <a:p>
            <a:pPr marL="82296" indent="0">
              <a:buNone/>
            </a:pPr>
            <a:r>
              <a:rPr lang="en-US" dirty="0"/>
              <a:t>Helsinki </a:t>
            </a:r>
            <a:r>
              <a:rPr lang="en-US" dirty="0" err="1"/>
              <a:t>zirvesi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Türkiye’nin</a:t>
            </a:r>
            <a:r>
              <a:rPr lang="en-US" dirty="0"/>
              <a:t> </a:t>
            </a:r>
            <a:r>
              <a:rPr lang="en-US" dirty="0" err="1"/>
              <a:t>adaylık</a:t>
            </a:r>
            <a:r>
              <a:rPr lang="en-US" dirty="0"/>
              <a:t> </a:t>
            </a:r>
            <a:r>
              <a:rPr lang="en-US" dirty="0" err="1"/>
              <a:t>sürecinin</a:t>
            </a:r>
            <a:r>
              <a:rPr lang="en-US" dirty="0"/>
              <a:t> </a:t>
            </a:r>
            <a:r>
              <a:rPr lang="en-US" dirty="0" err="1"/>
              <a:t>tescili</a:t>
            </a: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39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err="1" smtClean="0">
                <a:solidFill>
                  <a:srgbClr val="660066"/>
                </a:solidFill>
              </a:rPr>
              <a:t>Yunanistan’la</a:t>
            </a:r>
            <a:r>
              <a:rPr lang="en-US" sz="3600" dirty="0" smtClean="0">
                <a:solidFill>
                  <a:srgbClr val="660066"/>
                </a:solidFill>
              </a:rPr>
              <a:t> </a:t>
            </a:r>
            <a:r>
              <a:rPr lang="en-US" sz="3600" dirty="0" err="1" smtClean="0">
                <a:solidFill>
                  <a:srgbClr val="660066"/>
                </a:solidFill>
              </a:rPr>
              <a:t>İlişkiler</a:t>
            </a:r>
            <a:r>
              <a:rPr lang="en-US" sz="3600" dirty="0" smtClean="0">
                <a:solidFill>
                  <a:srgbClr val="660066"/>
                </a:solidFill>
              </a:rPr>
              <a:t> (1990-</a:t>
            </a:r>
            <a:r>
              <a:rPr lang="en-US" sz="3200" dirty="0" smtClean="0">
                <a:solidFill>
                  <a:srgbClr val="660066"/>
                </a:solidFill>
              </a:rPr>
              <a:t>2001)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İlk </a:t>
            </a:r>
            <a:r>
              <a:rPr lang="en-US" dirty="0" err="1" smtClean="0"/>
              <a:t>Yakınlaşma</a:t>
            </a:r>
            <a:r>
              <a:rPr lang="en-US" dirty="0" smtClean="0"/>
              <a:t> </a:t>
            </a:r>
            <a:r>
              <a:rPr lang="en-US" dirty="0" err="1" smtClean="0"/>
              <a:t>Adımları</a:t>
            </a:r>
            <a:r>
              <a:rPr lang="en-US" dirty="0" smtClean="0"/>
              <a:t> (1990-1993)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/>
              <a:t>T</a:t>
            </a:r>
            <a:r>
              <a:rPr lang="en-US" dirty="0" err="1" smtClean="0"/>
              <a:t>ürkiye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diyalog</a:t>
            </a:r>
            <a:r>
              <a:rPr lang="en-US" dirty="0" smtClean="0"/>
              <a:t> </a:t>
            </a:r>
            <a:r>
              <a:rPr lang="en-US" dirty="0" err="1" smtClean="0"/>
              <a:t>arayışları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Azınlık</a:t>
            </a:r>
            <a:r>
              <a:rPr lang="en-US" dirty="0" smtClean="0"/>
              <a:t> </a:t>
            </a:r>
            <a:r>
              <a:rPr lang="en-US" dirty="0" err="1" smtClean="0"/>
              <a:t>sorunları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Kıbrıs</a:t>
            </a:r>
            <a:r>
              <a:rPr lang="en-US" dirty="0" smtClean="0"/>
              <a:t> </a:t>
            </a:r>
            <a:r>
              <a:rPr lang="en-US" dirty="0" err="1" smtClean="0"/>
              <a:t>gelişmeleri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795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Yunanistan’la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r>
              <a:rPr lang="en-US" sz="3200" dirty="0">
                <a:solidFill>
                  <a:srgbClr val="660066"/>
                </a:solidFill>
              </a:rPr>
              <a:t> (1990-2001)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err="1" smtClean="0"/>
              <a:t>Yeniden</a:t>
            </a:r>
            <a:r>
              <a:rPr lang="en-US" dirty="0" smtClean="0"/>
              <a:t> </a:t>
            </a:r>
            <a:r>
              <a:rPr lang="en-US" dirty="0" err="1"/>
              <a:t>Sertleşme</a:t>
            </a:r>
            <a:r>
              <a:rPr lang="en-US" dirty="0"/>
              <a:t> (1993-1995)</a:t>
            </a:r>
          </a:p>
          <a:p>
            <a:pPr marL="82296" indent="0">
              <a:buNone/>
            </a:pPr>
            <a:r>
              <a:rPr lang="en-US" dirty="0"/>
              <a:t>-</a:t>
            </a:r>
            <a:r>
              <a:rPr lang="en-US" dirty="0" err="1"/>
              <a:t>Yunanistan’ın</a:t>
            </a:r>
            <a:r>
              <a:rPr lang="en-US" dirty="0"/>
              <a:t> “</a:t>
            </a:r>
            <a:r>
              <a:rPr lang="en-US" dirty="0" err="1"/>
              <a:t>Ortak</a:t>
            </a:r>
            <a:r>
              <a:rPr lang="en-US" dirty="0"/>
              <a:t> </a:t>
            </a:r>
            <a:r>
              <a:rPr lang="en-US" dirty="0" err="1"/>
              <a:t>Savunma</a:t>
            </a:r>
            <a:r>
              <a:rPr lang="en-US" dirty="0"/>
              <a:t> </a:t>
            </a:r>
            <a:r>
              <a:rPr lang="en-US" dirty="0" err="1"/>
              <a:t>Doktirini”ni</a:t>
            </a:r>
            <a:r>
              <a:rPr lang="en-US" dirty="0"/>
              <a:t> </a:t>
            </a:r>
            <a:r>
              <a:rPr lang="en-US" dirty="0" err="1"/>
              <a:t>benimsemesi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ikili</a:t>
            </a:r>
            <a:r>
              <a:rPr lang="en-US" dirty="0"/>
              <a:t> </a:t>
            </a:r>
            <a:r>
              <a:rPr lang="en-US" dirty="0" err="1"/>
              <a:t>ilişkilerde</a:t>
            </a:r>
            <a:r>
              <a:rPr lang="en-US" dirty="0"/>
              <a:t> </a:t>
            </a:r>
            <a:r>
              <a:rPr lang="en-US" dirty="0" err="1"/>
              <a:t>gerilimin</a:t>
            </a:r>
            <a:r>
              <a:rPr lang="en-US" dirty="0"/>
              <a:t> </a:t>
            </a:r>
            <a:r>
              <a:rPr lang="en-US" dirty="0" err="1"/>
              <a:t>tırmanması</a:t>
            </a:r>
            <a:endParaRPr lang="en-US" dirty="0"/>
          </a:p>
          <a:p>
            <a:pPr marL="82296" indent="0">
              <a:buNone/>
            </a:pPr>
            <a:r>
              <a:rPr lang="en-US" dirty="0"/>
              <a:t>-AB-</a:t>
            </a:r>
            <a:r>
              <a:rPr lang="en-US" dirty="0" err="1"/>
              <a:t>Türkiye</a:t>
            </a:r>
            <a:r>
              <a:rPr lang="en-US" dirty="0"/>
              <a:t> </a:t>
            </a:r>
            <a:r>
              <a:rPr lang="en-US" dirty="0" err="1"/>
              <a:t>ilişkilerinin</a:t>
            </a:r>
            <a:r>
              <a:rPr lang="en-US" dirty="0"/>
              <a:t> </a:t>
            </a:r>
            <a:r>
              <a:rPr lang="en-US" dirty="0" err="1"/>
              <a:t>Kıbrıs</a:t>
            </a:r>
            <a:r>
              <a:rPr lang="en-US" dirty="0"/>
              <a:t> </a:t>
            </a:r>
            <a:r>
              <a:rPr lang="en-US" dirty="0" err="1"/>
              <a:t>sorununa</a:t>
            </a:r>
            <a:r>
              <a:rPr lang="en-US" dirty="0"/>
              <a:t> </a:t>
            </a:r>
            <a:r>
              <a:rPr lang="en-US" dirty="0" err="1"/>
              <a:t>yansıması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119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Yunanistan’la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r>
              <a:rPr lang="en-US" sz="3200" dirty="0">
                <a:solidFill>
                  <a:srgbClr val="660066"/>
                </a:solidFill>
              </a:rPr>
              <a:t> (1990-2001)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Bunalımdan</a:t>
            </a:r>
            <a:r>
              <a:rPr lang="en-US" dirty="0" smtClean="0"/>
              <a:t> </a:t>
            </a:r>
            <a:r>
              <a:rPr lang="en-US" dirty="0" err="1" smtClean="0"/>
              <a:t>Dostluğa</a:t>
            </a:r>
            <a:r>
              <a:rPr lang="en-US" dirty="0" smtClean="0"/>
              <a:t> (1996-2000)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Bunalımlar</a:t>
            </a:r>
            <a:r>
              <a:rPr lang="en-US" dirty="0" smtClean="0"/>
              <a:t>: </a:t>
            </a:r>
            <a:r>
              <a:rPr lang="en-US" dirty="0" err="1" smtClean="0"/>
              <a:t>Ege’de</a:t>
            </a:r>
            <a:r>
              <a:rPr lang="en-US" dirty="0" smtClean="0"/>
              <a:t> </a:t>
            </a:r>
            <a:r>
              <a:rPr lang="en-US" dirty="0" err="1" smtClean="0"/>
              <a:t>adacık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kayalık</a:t>
            </a:r>
            <a:r>
              <a:rPr lang="en-US" dirty="0" smtClean="0"/>
              <a:t> </a:t>
            </a:r>
            <a:r>
              <a:rPr lang="en-US" dirty="0" err="1" smtClean="0"/>
              <a:t>bunalımları</a:t>
            </a:r>
            <a:r>
              <a:rPr lang="en-US" dirty="0" smtClean="0"/>
              <a:t> (</a:t>
            </a:r>
            <a:r>
              <a:rPr lang="en-US" dirty="0" err="1" smtClean="0"/>
              <a:t>Kardak</a:t>
            </a:r>
            <a:r>
              <a:rPr lang="en-US" dirty="0" smtClean="0"/>
              <a:t> </a:t>
            </a:r>
            <a:r>
              <a:rPr lang="en-US" dirty="0" err="1" smtClean="0"/>
              <a:t>krizi</a:t>
            </a:r>
            <a:r>
              <a:rPr lang="en-US" dirty="0" smtClean="0"/>
              <a:t>), </a:t>
            </a:r>
            <a:r>
              <a:rPr lang="en-US" dirty="0" err="1" smtClean="0"/>
              <a:t>Gavdos</a:t>
            </a:r>
            <a:r>
              <a:rPr lang="en-US" dirty="0" smtClean="0"/>
              <a:t> </a:t>
            </a:r>
            <a:r>
              <a:rPr lang="en-US" dirty="0" err="1" smtClean="0"/>
              <a:t>krizi</a:t>
            </a:r>
            <a:r>
              <a:rPr lang="en-US" dirty="0" smtClean="0"/>
              <a:t>, </a:t>
            </a:r>
            <a:r>
              <a:rPr lang="en-US" dirty="0" err="1" smtClean="0"/>
              <a:t>Kıbrıs’ta</a:t>
            </a:r>
            <a:r>
              <a:rPr lang="en-US" dirty="0" smtClean="0"/>
              <a:t> </a:t>
            </a:r>
            <a:r>
              <a:rPr lang="en-US" dirty="0" err="1" smtClean="0"/>
              <a:t>yaşanan</a:t>
            </a:r>
            <a:r>
              <a:rPr lang="en-US" dirty="0" smtClean="0"/>
              <a:t> </a:t>
            </a:r>
            <a:r>
              <a:rPr lang="en-US" dirty="0" err="1" smtClean="0"/>
              <a:t>bunalımlar</a:t>
            </a:r>
            <a:r>
              <a:rPr lang="en-US" dirty="0" smtClean="0"/>
              <a:t>, S-300 </a:t>
            </a:r>
            <a:r>
              <a:rPr lang="en-US" dirty="0" err="1" smtClean="0"/>
              <a:t>füze</a:t>
            </a:r>
            <a:r>
              <a:rPr lang="en-US" dirty="0" smtClean="0"/>
              <a:t> </a:t>
            </a:r>
            <a:r>
              <a:rPr lang="en-US" dirty="0" err="1" smtClean="0"/>
              <a:t>bunalımı</a:t>
            </a:r>
            <a:r>
              <a:rPr lang="en-US" dirty="0" smtClean="0"/>
              <a:t>, </a:t>
            </a:r>
            <a:r>
              <a:rPr lang="en-US" dirty="0" err="1" smtClean="0"/>
              <a:t>Öcalan</a:t>
            </a:r>
            <a:r>
              <a:rPr lang="en-US" dirty="0" smtClean="0"/>
              <a:t> </a:t>
            </a:r>
            <a:r>
              <a:rPr lang="en-US" dirty="0" err="1" smtClean="0"/>
              <a:t>bunalımı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-17 </a:t>
            </a:r>
            <a:r>
              <a:rPr lang="en-US" dirty="0" err="1" smtClean="0"/>
              <a:t>Ağustos</a:t>
            </a:r>
            <a:r>
              <a:rPr lang="en-US" dirty="0" smtClean="0"/>
              <a:t> 199 </a:t>
            </a:r>
            <a:r>
              <a:rPr lang="en-US" dirty="0" err="1" smtClean="0"/>
              <a:t>depreminden</a:t>
            </a:r>
            <a:r>
              <a:rPr lang="en-US" dirty="0" smtClean="0"/>
              <a:t> Helsinki </a:t>
            </a:r>
            <a:r>
              <a:rPr lang="en-US" dirty="0" err="1" smtClean="0"/>
              <a:t>Zirvesi’ne</a:t>
            </a:r>
            <a:r>
              <a:rPr lang="en-US" dirty="0" smtClean="0"/>
              <a:t> </a:t>
            </a:r>
            <a:r>
              <a:rPr lang="en-US" dirty="0" err="1" smtClean="0"/>
              <a:t>yumuşama</a:t>
            </a:r>
            <a:r>
              <a:rPr lang="en-US" dirty="0" smtClean="0"/>
              <a:t> </a:t>
            </a:r>
            <a:r>
              <a:rPr lang="en-US" dirty="0" err="1" smtClean="0"/>
              <a:t>süreci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504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660066"/>
                </a:solidFill>
              </a:rPr>
              <a:t>Balkanlarla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İlişkiler</a:t>
            </a:r>
            <a:r>
              <a:rPr lang="en-US" sz="3200" dirty="0" smtClean="0">
                <a:solidFill>
                  <a:srgbClr val="660066"/>
                </a:solidFill>
              </a:rPr>
              <a:t> (1990-2001)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Sosyalist</a:t>
            </a:r>
            <a:r>
              <a:rPr lang="en-US" dirty="0" smtClean="0"/>
              <a:t> </a:t>
            </a:r>
            <a:r>
              <a:rPr lang="en-US" dirty="0" err="1" smtClean="0"/>
              <a:t>rejimlerin</a:t>
            </a:r>
            <a:r>
              <a:rPr lang="en-US" dirty="0" smtClean="0"/>
              <a:t> </a:t>
            </a:r>
            <a:r>
              <a:rPr lang="en-US" dirty="0" err="1" smtClean="0"/>
              <a:t>çöküşü</a:t>
            </a:r>
            <a:r>
              <a:rPr lang="en-US" dirty="0" smtClean="0"/>
              <a:t>, </a:t>
            </a:r>
            <a:r>
              <a:rPr lang="en-US" dirty="0" err="1" smtClean="0"/>
              <a:t>Balkanlar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Türkiye</a:t>
            </a:r>
            <a:endParaRPr lang="en-US" dirty="0" smtClean="0"/>
          </a:p>
          <a:p>
            <a:r>
              <a:rPr lang="en-US" dirty="0" err="1" smtClean="0"/>
              <a:t>Bulgaristan’da</a:t>
            </a:r>
            <a:r>
              <a:rPr lang="en-US" dirty="0" smtClean="0"/>
              <a:t> </a:t>
            </a:r>
            <a:r>
              <a:rPr lang="en-US" dirty="0" err="1" smtClean="0"/>
              <a:t>rejim</a:t>
            </a:r>
            <a:r>
              <a:rPr lang="en-US" dirty="0" smtClean="0"/>
              <a:t> </a:t>
            </a:r>
            <a:r>
              <a:rPr lang="en-US" dirty="0" err="1" smtClean="0"/>
              <a:t>değişikliği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Türk-Bulgar</a:t>
            </a:r>
            <a:r>
              <a:rPr lang="en-US" dirty="0" smtClean="0"/>
              <a:t> </a:t>
            </a:r>
            <a:r>
              <a:rPr lang="en-US" dirty="0" err="1" smtClean="0"/>
              <a:t>ilişkileri</a:t>
            </a:r>
            <a:endParaRPr lang="en-US" dirty="0" smtClean="0"/>
          </a:p>
          <a:p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Yugoslavya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Türkiye</a:t>
            </a:r>
            <a:r>
              <a:rPr lang="en-US" dirty="0" smtClean="0"/>
              <a:t>: </a:t>
            </a:r>
            <a:r>
              <a:rPr lang="en-US" dirty="0" err="1" smtClean="0"/>
              <a:t>Bosna-Hersek</a:t>
            </a:r>
            <a:r>
              <a:rPr lang="en-US" dirty="0" smtClean="0"/>
              <a:t> </a:t>
            </a:r>
            <a:r>
              <a:rPr lang="en-US" dirty="0" err="1" smtClean="0"/>
              <a:t>politikası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err="1" smtClean="0"/>
              <a:t>Diğer</a:t>
            </a:r>
            <a:r>
              <a:rPr lang="en-US" dirty="0" smtClean="0"/>
              <a:t> Balkan </a:t>
            </a:r>
            <a:r>
              <a:rPr lang="en-US" dirty="0" err="1" smtClean="0"/>
              <a:t>ülkeleriyle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229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660066"/>
                </a:solidFill>
              </a:rPr>
              <a:t>Rusya’yla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İlişkiler</a:t>
            </a:r>
            <a:r>
              <a:rPr lang="en-US" sz="3200" dirty="0" smtClean="0">
                <a:solidFill>
                  <a:srgbClr val="660066"/>
                </a:solidFill>
              </a:rPr>
              <a:t> (1990-2001)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SSCB’den</a:t>
            </a:r>
            <a:r>
              <a:rPr lang="en-US" dirty="0" smtClean="0"/>
              <a:t> </a:t>
            </a:r>
            <a:r>
              <a:rPr lang="en-US" dirty="0" err="1" smtClean="0"/>
              <a:t>Rusya</a:t>
            </a:r>
            <a:r>
              <a:rPr lang="en-US" dirty="0" smtClean="0"/>
              <a:t> </a:t>
            </a:r>
            <a:r>
              <a:rPr lang="en-US" dirty="0" err="1" smtClean="0"/>
              <a:t>Federasyonu’na</a:t>
            </a:r>
            <a:endParaRPr lang="en-US" dirty="0" smtClean="0"/>
          </a:p>
          <a:p>
            <a:r>
              <a:rPr lang="en-US" dirty="0" err="1" smtClean="0"/>
              <a:t>Sorunlu</a:t>
            </a:r>
            <a:r>
              <a:rPr lang="en-US" dirty="0" smtClean="0"/>
              <a:t> </a:t>
            </a:r>
            <a:r>
              <a:rPr lang="en-US" dirty="0" err="1" smtClean="0"/>
              <a:t>Alanlar</a:t>
            </a:r>
            <a:endParaRPr lang="en-US" dirty="0" smtClean="0"/>
          </a:p>
          <a:p>
            <a:r>
              <a:rPr lang="en-US" dirty="0" err="1" smtClean="0"/>
              <a:t>Gelişen</a:t>
            </a:r>
            <a:r>
              <a:rPr lang="en-US" dirty="0" smtClean="0"/>
              <a:t> </a:t>
            </a:r>
            <a:r>
              <a:rPr lang="en-US" dirty="0" err="1" smtClean="0"/>
              <a:t>İşbirliği</a:t>
            </a:r>
            <a:endParaRPr lang="en-US" dirty="0"/>
          </a:p>
          <a:p>
            <a:pPr marL="82296" indent="0">
              <a:buNone/>
            </a:pPr>
            <a:r>
              <a:rPr lang="en-US" dirty="0" smtClean="0"/>
              <a:t>-1991 </a:t>
            </a:r>
            <a:r>
              <a:rPr lang="en-US" dirty="0" err="1" smtClean="0"/>
              <a:t>ve</a:t>
            </a:r>
            <a:r>
              <a:rPr lang="en-US" dirty="0" smtClean="0"/>
              <a:t> 1992 </a:t>
            </a:r>
            <a:r>
              <a:rPr lang="en-US" dirty="0" err="1" smtClean="0"/>
              <a:t>Antlaşmaları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Mavi</a:t>
            </a:r>
            <a:r>
              <a:rPr lang="en-US" dirty="0" smtClean="0"/>
              <a:t> </a:t>
            </a:r>
            <a:r>
              <a:rPr lang="en-US" dirty="0" err="1" smtClean="0"/>
              <a:t>Akım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113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660066"/>
                </a:solidFill>
              </a:rPr>
              <a:t>Ortadoğu’yla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İlişkiler</a:t>
            </a:r>
            <a:r>
              <a:rPr lang="en-US" sz="3200" dirty="0" smtClean="0">
                <a:solidFill>
                  <a:srgbClr val="660066"/>
                </a:solidFill>
              </a:rPr>
              <a:t> (1990-2001)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Arap</a:t>
            </a:r>
            <a:r>
              <a:rPr lang="en-US" dirty="0" smtClean="0"/>
              <a:t> </a:t>
            </a:r>
            <a:r>
              <a:rPr lang="en-US" dirty="0" err="1" smtClean="0"/>
              <a:t>Devletleriyle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Körfez</a:t>
            </a:r>
            <a:r>
              <a:rPr lang="en-US" dirty="0" smtClean="0"/>
              <a:t> </a:t>
            </a:r>
            <a:r>
              <a:rPr lang="en-US" dirty="0" err="1" smtClean="0"/>
              <a:t>Savaşı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/>
              <a:t>T</a:t>
            </a:r>
            <a:r>
              <a:rPr lang="en-US" dirty="0" err="1" smtClean="0"/>
              <a:t>ürkiye’nin</a:t>
            </a:r>
            <a:r>
              <a:rPr lang="en-US" dirty="0" smtClean="0"/>
              <a:t> </a:t>
            </a:r>
            <a:r>
              <a:rPr lang="en-US" dirty="0" err="1" smtClean="0"/>
              <a:t>Arap</a:t>
            </a:r>
            <a:r>
              <a:rPr lang="en-US" dirty="0" smtClean="0"/>
              <a:t> </a:t>
            </a:r>
            <a:r>
              <a:rPr lang="en-US" dirty="0" err="1" smtClean="0"/>
              <a:t>devletleriyle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ilişkilerine</a:t>
            </a:r>
            <a:r>
              <a:rPr lang="en-US" dirty="0" smtClean="0"/>
              <a:t> </a:t>
            </a:r>
            <a:r>
              <a:rPr lang="en-US" dirty="0" err="1" smtClean="0"/>
              <a:t>etkisi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Körfez</a:t>
            </a:r>
            <a:r>
              <a:rPr lang="en-US" dirty="0" smtClean="0"/>
              <a:t> </a:t>
            </a:r>
            <a:r>
              <a:rPr lang="en-US" dirty="0" err="1" smtClean="0"/>
              <a:t>Savaşı’nın</a:t>
            </a:r>
            <a:r>
              <a:rPr lang="en-US" dirty="0" smtClean="0"/>
              <a:t> </a:t>
            </a:r>
            <a:r>
              <a:rPr lang="en-US" dirty="0" err="1" smtClean="0"/>
              <a:t>patlak</a:t>
            </a:r>
            <a:r>
              <a:rPr lang="en-US" dirty="0" smtClean="0"/>
              <a:t> </a:t>
            </a:r>
            <a:r>
              <a:rPr lang="en-US" dirty="0" err="1" smtClean="0"/>
              <a:t>vermesi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Özal’ın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politikası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1639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362</TotalTime>
  <Words>282</Words>
  <Application>Microsoft Macintosh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TÜRK DIŞ POLİTİKASI II (Bahar 2019-2020)</vt:lpstr>
      <vt:lpstr>AB’yle İlişkiler (1990-2001)</vt:lpstr>
      <vt:lpstr>AB’yle İlişkiler (1990-2001)</vt:lpstr>
      <vt:lpstr>Yunanistan’la İlişkiler (1990-2001)</vt:lpstr>
      <vt:lpstr>Yunanistan’la İlişkiler (1990-2001)</vt:lpstr>
      <vt:lpstr>Yunanistan’la İlişkiler (1990-2001)</vt:lpstr>
      <vt:lpstr>Balkanlarla İlişkiler (1990-2001)</vt:lpstr>
      <vt:lpstr>Rusya’yla İlişkiler (1990-2001)</vt:lpstr>
      <vt:lpstr>Ortadoğu’yla İlişkiler (1990-2001)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 DIŞ POLİTİKASI (Güz 2018)</dc:title>
  <dc:creator>Ozge</dc:creator>
  <cp:lastModifiedBy>Ozge</cp:lastModifiedBy>
  <cp:revision>51</cp:revision>
  <dcterms:created xsi:type="dcterms:W3CDTF">2019-01-06T14:47:31Z</dcterms:created>
  <dcterms:modified xsi:type="dcterms:W3CDTF">2019-09-22T09:14:55Z</dcterms:modified>
</cp:coreProperties>
</file>