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3" r:id="rId4"/>
    <p:sldId id="258" r:id="rId5"/>
    <p:sldId id="264" r:id="rId6"/>
    <p:sldId id="259" r:id="rId7"/>
    <p:sldId id="260" r:id="rId8"/>
    <p:sldId id="261" r:id="rId9"/>
    <p:sldId id="262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12" d="100"/>
          <a:sy n="112" d="100"/>
        </p:scale>
        <p:origin x="-82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interSettings" Target="printerSettings/printerSettings1.bin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tr-TR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22.09.19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22.09.19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22.09.19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22.09.19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tr-T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22.09.19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22.09.19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22.09.19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22.09.19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22.09.19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22.09.19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22.09.19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tr-TR" smtClean="0"/>
              <a:t>Drag picture to placeholder or click icon to add</a:t>
            </a:r>
            <a:endParaRPr kumimoji="0" lang="en-US" dirty="0"/>
          </a:p>
        </p:txBody>
      </p:sp>
      <p:sp>
        <p:nvSpPr>
          <p:cNvPr id="9" name="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600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tr-TR" smtClean="0"/>
              <a:t>Click to edit Master text styles</a:t>
            </a:r>
          </a:p>
          <a:p>
            <a:pPr lvl="1" eaLnBrk="1" latinLnBrk="0" hangingPunct="1"/>
            <a:r>
              <a:rPr kumimoji="0" lang="tr-TR" smtClean="0"/>
              <a:t>Second level</a:t>
            </a:r>
          </a:p>
          <a:p>
            <a:pPr lvl="2" eaLnBrk="1" latinLnBrk="0" hangingPunct="1"/>
            <a:r>
              <a:rPr kumimoji="0" lang="tr-TR" smtClean="0"/>
              <a:t>Third level</a:t>
            </a:r>
          </a:p>
          <a:p>
            <a:pPr lvl="3" eaLnBrk="1" latinLnBrk="0" hangingPunct="1"/>
            <a:r>
              <a:rPr kumimoji="0" lang="tr-TR" smtClean="0"/>
              <a:t>Fourth level</a:t>
            </a:r>
          </a:p>
          <a:p>
            <a:pPr lvl="4" eaLnBrk="1" latinLnBrk="0" hangingPunct="1"/>
            <a:r>
              <a:rPr kumimoji="0" lang="tr-TR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pPr algn="r" eaLnBrk="1" latinLnBrk="0" hangingPunct="1"/>
            <a:fld id="{54AB02A5-4FE5-49D9-9E24-09F23B90C450}" type="datetimeFigureOut">
              <a:rPr lang="en-US" smtClean="0"/>
              <a:t>22.09.19</a:t>
            </a:fld>
            <a:endParaRPr lang="en-US" sz="1200">
              <a:solidFill>
                <a:schemeClr val="bg2">
                  <a:shade val="50000"/>
                </a:schemeClr>
              </a:solidFill>
            </a:endParaRPr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kumimoji="0" lang="en-US" sz="1200">
              <a:solidFill>
                <a:schemeClr val="bg2">
                  <a:shade val="50000"/>
                </a:schemeClr>
              </a:solidFill>
              <a:effectLst/>
            </a:endParaRPr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pPr algn="ctr" eaLnBrk="1" latinLnBrk="0" hangingPunct="1"/>
            <a:fld id="{6294C92D-0306-4E69-9CD3-20855E849650}" type="slidenum">
              <a:rPr kumimoji="0" lang="en-US" smtClean="0"/>
              <a:t>‹#›</a:t>
            </a:fld>
            <a:endParaRPr kumimoji="0" lang="en-US" sz="1200">
              <a:solidFill>
                <a:schemeClr val="bg2">
                  <a:shade val="50000"/>
                </a:schemeClr>
              </a:solidFill>
              <a:effectLst/>
            </a:endParaRPr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32560" y="359897"/>
            <a:ext cx="7406640" cy="2295557"/>
          </a:xfrm>
        </p:spPr>
        <p:txBody>
          <a:bodyPr>
            <a:normAutofit/>
          </a:bodyPr>
          <a:lstStyle/>
          <a:p>
            <a:pPr algn="ctr"/>
            <a:r>
              <a:rPr lang="en-US" sz="4000" dirty="0" smtClean="0">
                <a:solidFill>
                  <a:srgbClr val="660066"/>
                </a:solidFill>
              </a:rPr>
              <a:t>TÜRK DIŞ POLİTİKASI II (</a:t>
            </a:r>
            <a:r>
              <a:rPr lang="en-US" sz="4000" dirty="0" err="1" smtClean="0">
                <a:solidFill>
                  <a:srgbClr val="660066"/>
                </a:solidFill>
              </a:rPr>
              <a:t>Bahar</a:t>
            </a:r>
            <a:r>
              <a:rPr lang="en-US" sz="4000" dirty="0" smtClean="0">
                <a:solidFill>
                  <a:srgbClr val="660066"/>
                </a:solidFill>
              </a:rPr>
              <a:t> 2019-2020)</a:t>
            </a:r>
            <a:endParaRPr lang="en-US" sz="4000" dirty="0">
              <a:solidFill>
                <a:srgbClr val="660066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32560" y="2447636"/>
            <a:ext cx="7406640" cy="2020454"/>
          </a:xfrm>
        </p:spPr>
        <p:txBody>
          <a:bodyPr>
            <a:normAutofit/>
          </a:bodyPr>
          <a:lstStyle/>
          <a:p>
            <a:endParaRPr lang="en-US" dirty="0" smtClean="0">
              <a:solidFill>
                <a:srgbClr val="660066"/>
              </a:solidFill>
            </a:endParaRPr>
          </a:p>
          <a:p>
            <a:endParaRPr lang="en-US" dirty="0" smtClean="0">
              <a:solidFill>
                <a:srgbClr val="660066"/>
              </a:solidFill>
            </a:endParaRPr>
          </a:p>
          <a:p>
            <a:r>
              <a:rPr lang="en-US" dirty="0">
                <a:solidFill>
                  <a:srgbClr val="660066"/>
                </a:solidFill>
              </a:rPr>
              <a:t>9</a:t>
            </a:r>
            <a:r>
              <a:rPr lang="en-US" dirty="0" smtClean="0">
                <a:solidFill>
                  <a:srgbClr val="660066"/>
                </a:solidFill>
              </a:rPr>
              <a:t>. </a:t>
            </a:r>
            <a:r>
              <a:rPr lang="en-US" dirty="0" err="1" smtClean="0">
                <a:solidFill>
                  <a:srgbClr val="660066"/>
                </a:solidFill>
              </a:rPr>
              <a:t>Hafta</a:t>
            </a:r>
            <a:r>
              <a:rPr lang="en-US" dirty="0" smtClean="0">
                <a:solidFill>
                  <a:srgbClr val="660066"/>
                </a:solidFill>
              </a:rPr>
              <a:t>: </a:t>
            </a:r>
            <a:r>
              <a:rPr lang="en-US" dirty="0" err="1" smtClean="0">
                <a:solidFill>
                  <a:srgbClr val="660066"/>
                </a:solidFill>
              </a:rPr>
              <a:t>Küreselleşme</a:t>
            </a:r>
            <a:r>
              <a:rPr lang="en-US" dirty="0" smtClean="0">
                <a:solidFill>
                  <a:srgbClr val="660066"/>
                </a:solidFill>
              </a:rPr>
              <a:t> </a:t>
            </a:r>
            <a:r>
              <a:rPr lang="en-US" dirty="0" err="1" smtClean="0">
                <a:solidFill>
                  <a:srgbClr val="660066"/>
                </a:solidFill>
              </a:rPr>
              <a:t>Ekseninde</a:t>
            </a:r>
            <a:r>
              <a:rPr lang="en-US" dirty="0" smtClean="0">
                <a:solidFill>
                  <a:srgbClr val="660066"/>
                </a:solidFill>
              </a:rPr>
              <a:t> </a:t>
            </a:r>
            <a:r>
              <a:rPr lang="en-US" dirty="0" err="1" smtClean="0">
                <a:solidFill>
                  <a:srgbClr val="660066"/>
                </a:solidFill>
              </a:rPr>
              <a:t>Türkiye</a:t>
            </a:r>
            <a:r>
              <a:rPr lang="en-US" dirty="0" smtClean="0">
                <a:solidFill>
                  <a:srgbClr val="660066"/>
                </a:solidFill>
              </a:rPr>
              <a:t> (1990-2001) (II)</a:t>
            </a:r>
            <a:endParaRPr lang="en-US" dirty="0">
              <a:solidFill>
                <a:srgbClr val="660066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40655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 err="1" smtClean="0">
                <a:solidFill>
                  <a:srgbClr val="660066"/>
                </a:solidFill>
              </a:rPr>
              <a:t>AB’yle</a:t>
            </a:r>
            <a:r>
              <a:rPr lang="en-US" sz="3200" dirty="0" smtClean="0">
                <a:solidFill>
                  <a:srgbClr val="660066"/>
                </a:solidFill>
              </a:rPr>
              <a:t> </a:t>
            </a:r>
            <a:r>
              <a:rPr lang="en-US" sz="3200" dirty="0" err="1" smtClean="0">
                <a:solidFill>
                  <a:srgbClr val="660066"/>
                </a:solidFill>
              </a:rPr>
              <a:t>İlişkiler</a:t>
            </a:r>
            <a:r>
              <a:rPr lang="en-US" sz="3200" dirty="0" smtClean="0">
                <a:solidFill>
                  <a:srgbClr val="660066"/>
                </a:solidFill>
              </a:rPr>
              <a:t> (1990-2001)</a:t>
            </a:r>
            <a:endParaRPr lang="en-US" sz="3200" dirty="0">
              <a:solidFill>
                <a:srgbClr val="660066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1990’larda </a:t>
            </a:r>
            <a:r>
              <a:rPr lang="en-US" dirty="0" err="1" smtClean="0"/>
              <a:t>Türkiye</a:t>
            </a:r>
            <a:r>
              <a:rPr lang="en-US" dirty="0" smtClean="0"/>
              <a:t>-AB </a:t>
            </a:r>
            <a:r>
              <a:rPr lang="en-US" dirty="0" err="1" smtClean="0"/>
              <a:t>ilişkilerinin</a:t>
            </a:r>
            <a:r>
              <a:rPr lang="en-US" dirty="0" smtClean="0"/>
              <a:t> </a:t>
            </a:r>
            <a:r>
              <a:rPr lang="en-US" dirty="0" err="1" smtClean="0"/>
              <a:t>genel</a:t>
            </a:r>
            <a:r>
              <a:rPr lang="en-US" dirty="0" smtClean="0"/>
              <a:t> </a:t>
            </a:r>
            <a:r>
              <a:rPr lang="en-US" dirty="0" err="1" smtClean="0"/>
              <a:t>hatları</a:t>
            </a:r>
            <a:endParaRPr lang="en-US" dirty="0" smtClean="0"/>
          </a:p>
          <a:p>
            <a:r>
              <a:rPr lang="en-US" dirty="0" smtClean="0"/>
              <a:t>Tam </a:t>
            </a:r>
            <a:r>
              <a:rPr lang="en-US" dirty="0" err="1" smtClean="0"/>
              <a:t>Üyelik</a:t>
            </a:r>
            <a:r>
              <a:rPr lang="en-US" dirty="0" smtClean="0"/>
              <a:t> </a:t>
            </a:r>
            <a:r>
              <a:rPr lang="en-US" dirty="0" err="1" smtClean="0"/>
              <a:t>yerine</a:t>
            </a:r>
            <a:r>
              <a:rPr lang="en-US" dirty="0" smtClean="0"/>
              <a:t> “</a:t>
            </a:r>
            <a:r>
              <a:rPr lang="en-US" dirty="0" err="1" smtClean="0"/>
              <a:t>Gümrük</a:t>
            </a:r>
            <a:r>
              <a:rPr lang="en-US" dirty="0" smtClean="0"/>
              <a:t> </a:t>
            </a:r>
            <a:r>
              <a:rPr lang="en-US" dirty="0" err="1" smtClean="0"/>
              <a:t>Birliği</a:t>
            </a:r>
            <a:r>
              <a:rPr lang="en-US" dirty="0" smtClean="0"/>
              <a:t>”</a:t>
            </a:r>
          </a:p>
          <a:p>
            <a:pPr marL="82296" indent="0">
              <a:buNone/>
            </a:pPr>
            <a:r>
              <a:rPr lang="en-US" dirty="0" smtClean="0"/>
              <a:t>Maastricht </a:t>
            </a:r>
            <a:r>
              <a:rPr lang="en-US" dirty="0" err="1" smtClean="0"/>
              <a:t>Anlaşması’nın</a:t>
            </a:r>
            <a:r>
              <a:rPr lang="en-US" dirty="0" smtClean="0"/>
              <a:t> </a:t>
            </a:r>
            <a:r>
              <a:rPr lang="en-US" dirty="0" err="1" smtClean="0"/>
              <a:t>sonuçları</a:t>
            </a:r>
            <a:r>
              <a:rPr lang="en-US" dirty="0" smtClean="0"/>
              <a:t>, </a:t>
            </a:r>
            <a:r>
              <a:rPr lang="en-US" dirty="0" err="1" smtClean="0"/>
              <a:t>Kopenhag</a:t>
            </a:r>
            <a:r>
              <a:rPr lang="en-US" dirty="0" smtClean="0"/>
              <a:t> </a:t>
            </a:r>
            <a:r>
              <a:rPr lang="en-US" dirty="0" err="1" smtClean="0"/>
              <a:t>zirvesi</a:t>
            </a:r>
            <a:endParaRPr lang="en-US" dirty="0" smtClean="0"/>
          </a:p>
          <a:p>
            <a:pPr marL="82296" indent="0">
              <a:buNone/>
            </a:pPr>
            <a:r>
              <a:rPr lang="en-US" dirty="0" err="1" smtClean="0"/>
              <a:t>Gümrük</a:t>
            </a:r>
            <a:r>
              <a:rPr lang="en-US" dirty="0" smtClean="0"/>
              <a:t> </a:t>
            </a:r>
            <a:r>
              <a:rPr lang="en-US" dirty="0" err="1" smtClean="0"/>
              <a:t>birliğine</a:t>
            </a:r>
            <a:r>
              <a:rPr lang="en-US" dirty="0" smtClean="0"/>
              <a:t> </a:t>
            </a:r>
            <a:r>
              <a:rPr lang="en-US" dirty="0" err="1" smtClean="0"/>
              <a:t>geçiş</a:t>
            </a:r>
            <a:r>
              <a:rPr lang="en-US" dirty="0" smtClean="0"/>
              <a:t> </a:t>
            </a:r>
            <a:r>
              <a:rPr lang="en-US" dirty="0" err="1" smtClean="0"/>
              <a:t>kararı</a:t>
            </a:r>
            <a:endParaRPr lang="en-US" dirty="0" smtClean="0"/>
          </a:p>
          <a:p>
            <a:pPr marL="82296" indent="0">
              <a:buNone/>
            </a:pPr>
            <a:r>
              <a:rPr lang="en-US" dirty="0" err="1" smtClean="0"/>
              <a:t>Gümrük</a:t>
            </a:r>
            <a:r>
              <a:rPr lang="en-US" dirty="0" smtClean="0"/>
              <a:t> </a:t>
            </a:r>
            <a:r>
              <a:rPr lang="en-US" dirty="0" err="1" smtClean="0"/>
              <a:t>birliği</a:t>
            </a:r>
            <a:r>
              <a:rPr lang="en-US" dirty="0" smtClean="0"/>
              <a:t>: </a:t>
            </a:r>
            <a:r>
              <a:rPr lang="en-US" dirty="0" err="1" smtClean="0"/>
              <a:t>İçeriği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analizi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5902788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 err="1">
                <a:solidFill>
                  <a:srgbClr val="660066"/>
                </a:solidFill>
              </a:rPr>
              <a:t>AB’yle</a:t>
            </a:r>
            <a:r>
              <a:rPr lang="en-US" sz="3200" dirty="0">
                <a:solidFill>
                  <a:srgbClr val="660066"/>
                </a:solidFill>
              </a:rPr>
              <a:t> </a:t>
            </a:r>
            <a:r>
              <a:rPr lang="en-US" sz="3200" dirty="0" err="1">
                <a:solidFill>
                  <a:srgbClr val="660066"/>
                </a:solidFill>
              </a:rPr>
              <a:t>İlişkiler</a:t>
            </a:r>
            <a:r>
              <a:rPr lang="en-US" sz="3200" dirty="0">
                <a:solidFill>
                  <a:srgbClr val="660066"/>
                </a:solidFill>
              </a:rPr>
              <a:t> (1990-2001)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pPr marL="82296" indent="0">
              <a:buNone/>
            </a:pPr>
            <a:r>
              <a:rPr lang="en-US" dirty="0" err="1"/>
              <a:t>Gümrük</a:t>
            </a:r>
            <a:r>
              <a:rPr lang="en-US" dirty="0"/>
              <a:t> </a:t>
            </a:r>
            <a:r>
              <a:rPr lang="en-US" dirty="0" err="1"/>
              <a:t>Birliği</a:t>
            </a:r>
            <a:r>
              <a:rPr lang="en-US" dirty="0"/>
              <a:t> </a:t>
            </a:r>
            <a:r>
              <a:rPr lang="en-US" dirty="0" err="1"/>
              <a:t>sonrasında</a:t>
            </a:r>
            <a:r>
              <a:rPr lang="en-US" dirty="0"/>
              <a:t> </a:t>
            </a:r>
            <a:r>
              <a:rPr lang="en-US" dirty="0" err="1"/>
              <a:t>AB’yle</a:t>
            </a:r>
            <a:r>
              <a:rPr lang="en-US" dirty="0"/>
              <a:t> </a:t>
            </a:r>
            <a:r>
              <a:rPr lang="en-US" dirty="0" err="1"/>
              <a:t>ilişkiler</a:t>
            </a:r>
            <a:endParaRPr lang="en-US" dirty="0"/>
          </a:p>
          <a:p>
            <a:pPr marL="82296" indent="0">
              <a:buNone/>
            </a:pPr>
            <a:r>
              <a:rPr lang="en-US" dirty="0" err="1"/>
              <a:t>Lüksemburg</a:t>
            </a:r>
            <a:r>
              <a:rPr lang="en-US" dirty="0"/>
              <a:t> </a:t>
            </a:r>
            <a:r>
              <a:rPr lang="en-US" dirty="0" err="1"/>
              <a:t>zirvesi</a:t>
            </a:r>
            <a:endParaRPr lang="en-US" dirty="0"/>
          </a:p>
          <a:p>
            <a:pPr marL="82296" indent="0">
              <a:buNone/>
            </a:pPr>
            <a:r>
              <a:rPr lang="en-US" dirty="0"/>
              <a:t>Helsinki </a:t>
            </a:r>
            <a:r>
              <a:rPr lang="en-US" dirty="0" err="1"/>
              <a:t>zirvesi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Türkiye’nin</a:t>
            </a:r>
            <a:r>
              <a:rPr lang="en-US" dirty="0"/>
              <a:t> </a:t>
            </a:r>
            <a:r>
              <a:rPr lang="en-US" dirty="0" err="1"/>
              <a:t>adaylık</a:t>
            </a:r>
            <a:r>
              <a:rPr lang="en-US" dirty="0"/>
              <a:t> </a:t>
            </a:r>
            <a:r>
              <a:rPr lang="en-US" dirty="0" err="1"/>
              <a:t>sürecinin</a:t>
            </a:r>
            <a:r>
              <a:rPr lang="en-US" dirty="0"/>
              <a:t> </a:t>
            </a:r>
            <a:r>
              <a:rPr lang="en-US" dirty="0" err="1"/>
              <a:t>tescili</a:t>
            </a:r>
            <a:endParaRPr lang="en-US" dirty="0"/>
          </a:p>
          <a:p>
            <a:pPr marL="82296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4399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600" dirty="0" err="1" smtClean="0">
                <a:solidFill>
                  <a:srgbClr val="660066"/>
                </a:solidFill>
              </a:rPr>
              <a:t>Yunanistan’la</a:t>
            </a:r>
            <a:r>
              <a:rPr lang="en-US" sz="3600" dirty="0" smtClean="0">
                <a:solidFill>
                  <a:srgbClr val="660066"/>
                </a:solidFill>
              </a:rPr>
              <a:t> </a:t>
            </a:r>
            <a:r>
              <a:rPr lang="en-US" sz="3600" dirty="0" err="1" smtClean="0">
                <a:solidFill>
                  <a:srgbClr val="660066"/>
                </a:solidFill>
              </a:rPr>
              <a:t>İlişkiler</a:t>
            </a:r>
            <a:r>
              <a:rPr lang="en-US" sz="3600" dirty="0" smtClean="0">
                <a:solidFill>
                  <a:srgbClr val="660066"/>
                </a:solidFill>
              </a:rPr>
              <a:t> (1990-</a:t>
            </a:r>
            <a:r>
              <a:rPr lang="en-US" sz="3200" dirty="0" smtClean="0">
                <a:solidFill>
                  <a:srgbClr val="660066"/>
                </a:solidFill>
              </a:rPr>
              <a:t>2001)</a:t>
            </a:r>
            <a:endParaRPr lang="en-US" sz="3200" dirty="0">
              <a:solidFill>
                <a:srgbClr val="660066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Arial"/>
              <a:buChar char="•"/>
            </a:pPr>
            <a:endParaRPr lang="en-US" dirty="0" smtClean="0"/>
          </a:p>
          <a:p>
            <a:pPr>
              <a:buFont typeface="Arial"/>
              <a:buChar char="•"/>
            </a:pPr>
            <a:r>
              <a:rPr lang="en-US" dirty="0" smtClean="0"/>
              <a:t>İlk </a:t>
            </a:r>
            <a:r>
              <a:rPr lang="en-US" dirty="0" err="1" smtClean="0"/>
              <a:t>Yakınlaşma</a:t>
            </a:r>
            <a:r>
              <a:rPr lang="en-US" dirty="0" smtClean="0"/>
              <a:t> </a:t>
            </a:r>
            <a:r>
              <a:rPr lang="en-US" dirty="0" err="1" smtClean="0"/>
              <a:t>Adımları</a:t>
            </a:r>
            <a:r>
              <a:rPr lang="en-US" dirty="0" smtClean="0"/>
              <a:t> (1990-1993)</a:t>
            </a:r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/>
              <a:t>T</a:t>
            </a:r>
            <a:r>
              <a:rPr lang="en-US" dirty="0" err="1" smtClean="0"/>
              <a:t>ürkiye</a:t>
            </a:r>
            <a:r>
              <a:rPr lang="en-US" dirty="0" smtClean="0"/>
              <a:t> </a:t>
            </a:r>
            <a:r>
              <a:rPr lang="en-US" dirty="0" err="1" smtClean="0"/>
              <a:t>ile</a:t>
            </a:r>
            <a:r>
              <a:rPr lang="en-US" dirty="0" smtClean="0"/>
              <a:t> </a:t>
            </a:r>
            <a:r>
              <a:rPr lang="en-US" dirty="0" err="1" smtClean="0"/>
              <a:t>diyalog</a:t>
            </a:r>
            <a:r>
              <a:rPr lang="en-US" dirty="0" smtClean="0"/>
              <a:t> </a:t>
            </a:r>
            <a:r>
              <a:rPr lang="en-US" dirty="0" err="1" smtClean="0"/>
              <a:t>arayışları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Azınlık</a:t>
            </a:r>
            <a:r>
              <a:rPr lang="en-US" dirty="0" smtClean="0"/>
              <a:t> </a:t>
            </a:r>
            <a:r>
              <a:rPr lang="en-US" dirty="0" err="1" smtClean="0"/>
              <a:t>sorunları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Kıbrıs</a:t>
            </a:r>
            <a:r>
              <a:rPr lang="en-US" dirty="0" smtClean="0"/>
              <a:t> </a:t>
            </a:r>
            <a:r>
              <a:rPr lang="en-US" dirty="0" err="1" smtClean="0"/>
              <a:t>gelişmeleri</a:t>
            </a:r>
            <a:endParaRPr lang="en-US" dirty="0" smtClean="0"/>
          </a:p>
          <a:p>
            <a:pPr marL="82296" indent="0">
              <a:buNone/>
            </a:pPr>
            <a:endParaRPr lang="en-US" dirty="0"/>
          </a:p>
          <a:p>
            <a:pPr marL="82296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77954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 err="1">
                <a:solidFill>
                  <a:srgbClr val="660066"/>
                </a:solidFill>
              </a:rPr>
              <a:t>Yunanistan’la</a:t>
            </a:r>
            <a:r>
              <a:rPr lang="en-US" sz="3200" dirty="0">
                <a:solidFill>
                  <a:srgbClr val="660066"/>
                </a:solidFill>
              </a:rPr>
              <a:t> </a:t>
            </a:r>
            <a:r>
              <a:rPr lang="en-US" sz="3200" dirty="0" err="1">
                <a:solidFill>
                  <a:srgbClr val="660066"/>
                </a:solidFill>
              </a:rPr>
              <a:t>İlişkiler</a:t>
            </a:r>
            <a:r>
              <a:rPr lang="en-US" sz="3200" dirty="0">
                <a:solidFill>
                  <a:srgbClr val="660066"/>
                </a:solidFill>
              </a:rPr>
              <a:t> (1990-2001)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/>
              <a:buChar char="•"/>
            </a:pPr>
            <a:endParaRPr lang="en-US" dirty="0" smtClean="0"/>
          </a:p>
          <a:p>
            <a:pPr>
              <a:buFont typeface="Arial"/>
              <a:buChar char="•"/>
            </a:pPr>
            <a:r>
              <a:rPr lang="en-US" dirty="0" err="1" smtClean="0"/>
              <a:t>Yeniden</a:t>
            </a:r>
            <a:r>
              <a:rPr lang="en-US" dirty="0" smtClean="0"/>
              <a:t> </a:t>
            </a:r>
            <a:r>
              <a:rPr lang="en-US" dirty="0" err="1"/>
              <a:t>Sertleşme</a:t>
            </a:r>
            <a:r>
              <a:rPr lang="en-US" dirty="0"/>
              <a:t> (1993-1995)</a:t>
            </a:r>
          </a:p>
          <a:p>
            <a:pPr marL="82296" indent="0">
              <a:buNone/>
            </a:pPr>
            <a:r>
              <a:rPr lang="en-US" dirty="0"/>
              <a:t>-</a:t>
            </a:r>
            <a:r>
              <a:rPr lang="en-US" dirty="0" err="1"/>
              <a:t>Yunanistan’ın</a:t>
            </a:r>
            <a:r>
              <a:rPr lang="en-US" dirty="0"/>
              <a:t> “</a:t>
            </a:r>
            <a:r>
              <a:rPr lang="en-US" dirty="0" err="1"/>
              <a:t>Ortak</a:t>
            </a:r>
            <a:r>
              <a:rPr lang="en-US" dirty="0"/>
              <a:t> </a:t>
            </a:r>
            <a:r>
              <a:rPr lang="en-US" dirty="0" err="1"/>
              <a:t>Savunma</a:t>
            </a:r>
            <a:r>
              <a:rPr lang="en-US" dirty="0"/>
              <a:t> </a:t>
            </a:r>
            <a:r>
              <a:rPr lang="en-US" dirty="0" err="1"/>
              <a:t>Doktirini”ni</a:t>
            </a:r>
            <a:r>
              <a:rPr lang="en-US" dirty="0"/>
              <a:t> </a:t>
            </a:r>
            <a:r>
              <a:rPr lang="en-US" dirty="0" err="1"/>
              <a:t>benimsemesi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ikili</a:t>
            </a:r>
            <a:r>
              <a:rPr lang="en-US" dirty="0"/>
              <a:t> </a:t>
            </a:r>
            <a:r>
              <a:rPr lang="en-US" dirty="0" err="1"/>
              <a:t>ilişkilerde</a:t>
            </a:r>
            <a:r>
              <a:rPr lang="en-US" dirty="0"/>
              <a:t> </a:t>
            </a:r>
            <a:r>
              <a:rPr lang="en-US" dirty="0" err="1"/>
              <a:t>gerilimin</a:t>
            </a:r>
            <a:r>
              <a:rPr lang="en-US" dirty="0"/>
              <a:t> </a:t>
            </a:r>
            <a:r>
              <a:rPr lang="en-US" dirty="0" err="1"/>
              <a:t>tırmanması</a:t>
            </a:r>
            <a:endParaRPr lang="en-US" dirty="0"/>
          </a:p>
          <a:p>
            <a:pPr marL="82296" indent="0">
              <a:buNone/>
            </a:pPr>
            <a:r>
              <a:rPr lang="en-US" dirty="0"/>
              <a:t>-AB-</a:t>
            </a:r>
            <a:r>
              <a:rPr lang="en-US" dirty="0" err="1"/>
              <a:t>Türkiye</a:t>
            </a:r>
            <a:r>
              <a:rPr lang="en-US" dirty="0"/>
              <a:t> </a:t>
            </a:r>
            <a:r>
              <a:rPr lang="en-US" dirty="0" err="1"/>
              <a:t>ilişkilerinin</a:t>
            </a:r>
            <a:r>
              <a:rPr lang="en-US" dirty="0"/>
              <a:t> </a:t>
            </a:r>
            <a:r>
              <a:rPr lang="en-US" dirty="0" err="1"/>
              <a:t>Kıbrıs</a:t>
            </a:r>
            <a:r>
              <a:rPr lang="en-US" dirty="0"/>
              <a:t> </a:t>
            </a:r>
            <a:r>
              <a:rPr lang="en-US" dirty="0" err="1"/>
              <a:t>sorununa</a:t>
            </a:r>
            <a:r>
              <a:rPr lang="en-US" dirty="0"/>
              <a:t> </a:t>
            </a:r>
            <a:r>
              <a:rPr lang="en-US" dirty="0" err="1"/>
              <a:t>yansıması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11197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 err="1">
                <a:solidFill>
                  <a:srgbClr val="660066"/>
                </a:solidFill>
              </a:rPr>
              <a:t>Yunanistan’la</a:t>
            </a:r>
            <a:r>
              <a:rPr lang="en-US" sz="3200" dirty="0">
                <a:solidFill>
                  <a:srgbClr val="660066"/>
                </a:solidFill>
              </a:rPr>
              <a:t> </a:t>
            </a:r>
            <a:r>
              <a:rPr lang="en-US" sz="3200" dirty="0" err="1">
                <a:solidFill>
                  <a:srgbClr val="660066"/>
                </a:solidFill>
              </a:rPr>
              <a:t>İlişkiler</a:t>
            </a:r>
            <a:r>
              <a:rPr lang="en-US" sz="3200" dirty="0">
                <a:solidFill>
                  <a:srgbClr val="660066"/>
                </a:solidFill>
              </a:rPr>
              <a:t> (1990-2001)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err="1" smtClean="0"/>
              <a:t>Bunalımdan</a:t>
            </a:r>
            <a:r>
              <a:rPr lang="en-US" dirty="0" smtClean="0"/>
              <a:t> </a:t>
            </a:r>
            <a:r>
              <a:rPr lang="en-US" dirty="0" err="1" smtClean="0"/>
              <a:t>Dostluğa</a:t>
            </a:r>
            <a:r>
              <a:rPr lang="en-US" dirty="0" smtClean="0"/>
              <a:t> (1996-2000)</a:t>
            </a:r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Bunalımlar</a:t>
            </a:r>
            <a:r>
              <a:rPr lang="en-US" dirty="0" smtClean="0"/>
              <a:t>: </a:t>
            </a:r>
            <a:r>
              <a:rPr lang="en-US" dirty="0" err="1" smtClean="0"/>
              <a:t>Ege’de</a:t>
            </a:r>
            <a:r>
              <a:rPr lang="en-US" dirty="0" smtClean="0"/>
              <a:t> </a:t>
            </a:r>
            <a:r>
              <a:rPr lang="en-US" dirty="0" err="1" smtClean="0"/>
              <a:t>adacık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kayalık</a:t>
            </a:r>
            <a:r>
              <a:rPr lang="en-US" dirty="0" smtClean="0"/>
              <a:t> </a:t>
            </a:r>
            <a:r>
              <a:rPr lang="en-US" dirty="0" err="1" smtClean="0"/>
              <a:t>bunalımları</a:t>
            </a:r>
            <a:r>
              <a:rPr lang="en-US" dirty="0" smtClean="0"/>
              <a:t> (</a:t>
            </a:r>
            <a:r>
              <a:rPr lang="en-US" dirty="0" err="1" smtClean="0"/>
              <a:t>Kardak</a:t>
            </a:r>
            <a:r>
              <a:rPr lang="en-US" dirty="0" smtClean="0"/>
              <a:t> </a:t>
            </a:r>
            <a:r>
              <a:rPr lang="en-US" dirty="0" err="1" smtClean="0"/>
              <a:t>krizi</a:t>
            </a:r>
            <a:r>
              <a:rPr lang="en-US" dirty="0" smtClean="0"/>
              <a:t>), </a:t>
            </a:r>
            <a:r>
              <a:rPr lang="en-US" dirty="0" err="1" smtClean="0"/>
              <a:t>Gavdos</a:t>
            </a:r>
            <a:r>
              <a:rPr lang="en-US" dirty="0" smtClean="0"/>
              <a:t> </a:t>
            </a:r>
            <a:r>
              <a:rPr lang="en-US" dirty="0" err="1" smtClean="0"/>
              <a:t>krizi</a:t>
            </a:r>
            <a:r>
              <a:rPr lang="en-US" dirty="0" smtClean="0"/>
              <a:t>, </a:t>
            </a:r>
            <a:r>
              <a:rPr lang="en-US" dirty="0" err="1" smtClean="0"/>
              <a:t>Kıbrıs’ta</a:t>
            </a:r>
            <a:r>
              <a:rPr lang="en-US" dirty="0" smtClean="0"/>
              <a:t> </a:t>
            </a:r>
            <a:r>
              <a:rPr lang="en-US" dirty="0" err="1" smtClean="0"/>
              <a:t>yaşanan</a:t>
            </a:r>
            <a:r>
              <a:rPr lang="en-US" dirty="0" smtClean="0"/>
              <a:t> </a:t>
            </a:r>
            <a:r>
              <a:rPr lang="en-US" dirty="0" err="1" smtClean="0"/>
              <a:t>bunalımlar</a:t>
            </a:r>
            <a:r>
              <a:rPr lang="en-US" dirty="0" smtClean="0"/>
              <a:t>, S-300 </a:t>
            </a:r>
            <a:r>
              <a:rPr lang="en-US" dirty="0" err="1" smtClean="0"/>
              <a:t>füze</a:t>
            </a:r>
            <a:r>
              <a:rPr lang="en-US" dirty="0" smtClean="0"/>
              <a:t> </a:t>
            </a:r>
            <a:r>
              <a:rPr lang="en-US" dirty="0" err="1" smtClean="0"/>
              <a:t>bunalımı</a:t>
            </a:r>
            <a:r>
              <a:rPr lang="en-US" dirty="0" smtClean="0"/>
              <a:t>, </a:t>
            </a:r>
            <a:r>
              <a:rPr lang="en-US" dirty="0" err="1" smtClean="0"/>
              <a:t>Öcalan</a:t>
            </a:r>
            <a:r>
              <a:rPr lang="en-US" dirty="0" smtClean="0"/>
              <a:t> </a:t>
            </a:r>
            <a:r>
              <a:rPr lang="en-US" dirty="0" err="1" smtClean="0"/>
              <a:t>bunalımı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-17 </a:t>
            </a:r>
            <a:r>
              <a:rPr lang="en-US" dirty="0" err="1" smtClean="0"/>
              <a:t>Ağustos</a:t>
            </a:r>
            <a:r>
              <a:rPr lang="en-US" dirty="0" smtClean="0"/>
              <a:t> 199 </a:t>
            </a:r>
            <a:r>
              <a:rPr lang="en-US" dirty="0" err="1" smtClean="0"/>
              <a:t>depreminden</a:t>
            </a:r>
            <a:r>
              <a:rPr lang="en-US" dirty="0" smtClean="0"/>
              <a:t> Helsinki </a:t>
            </a:r>
            <a:r>
              <a:rPr lang="en-US" dirty="0" err="1" smtClean="0"/>
              <a:t>Zirvesi’ne</a:t>
            </a:r>
            <a:r>
              <a:rPr lang="en-US" dirty="0" smtClean="0"/>
              <a:t> </a:t>
            </a:r>
            <a:r>
              <a:rPr lang="en-US" dirty="0" err="1" smtClean="0"/>
              <a:t>yumuşama</a:t>
            </a:r>
            <a:r>
              <a:rPr lang="en-US" dirty="0" smtClean="0"/>
              <a:t> </a:t>
            </a:r>
            <a:r>
              <a:rPr lang="en-US" dirty="0" err="1" smtClean="0"/>
              <a:t>süreci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95045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 err="1" smtClean="0">
                <a:solidFill>
                  <a:srgbClr val="660066"/>
                </a:solidFill>
              </a:rPr>
              <a:t>Balkanlarla</a:t>
            </a:r>
            <a:r>
              <a:rPr lang="en-US" sz="3200" dirty="0" smtClean="0">
                <a:solidFill>
                  <a:srgbClr val="660066"/>
                </a:solidFill>
              </a:rPr>
              <a:t> </a:t>
            </a:r>
            <a:r>
              <a:rPr lang="en-US" sz="3200" dirty="0" err="1" smtClean="0">
                <a:solidFill>
                  <a:srgbClr val="660066"/>
                </a:solidFill>
              </a:rPr>
              <a:t>İlişkiler</a:t>
            </a:r>
            <a:r>
              <a:rPr lang="en-US" sz="3200" dirty="0" smtClean="0">
                <a:solidFill>
                  <a:srgbClr val="660066"/>
                </a:solidFill>
              </a:rPr>
              <a:t> (1990-2001)</a:t>
            </a:r>
            <a:endParaRPr lang="en-US" sz="3200" dirty="0">
              <a:solidFill>
                <a:srgbClr val="660066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Sosyalist</a:t>
            </a:r>
            <a:r>
              <a:rPr lang="en-US" dirty="0" smtClean="0"/>
              <a:t> </a:t>
            </a:r>
            <a:r>
              <a:rPr lang="en-US" dirty="0" err="1" smtClean="0"/>
              <a:t>rejimlerin</a:t>
            </a:r>
            <a:r>
              <a:rPr lang="en-US" dirty="0" smtClean="0"/>
              <a:t> </a:t>
            </a:r>
            <a:r>
              <a:rPr lang="en-US" dirty="0" err="1" smtClean="0"/>
              <a:t>çöküşü</a:t>
            </a:r>
            <a:r>
              <a:rPr lang="en-US" dirty="0" smtClean="0"/>
              <a:t>, </a:t>
            </a:r>
            <a:r>
              <a:rPr lang="en-US" dirty="0" err="1" smtClean="0"/>
              <a:t>Balkanlar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Türkiye</a:t>
            </a:r>
            <a:endParaRPr lang="en-US" dirty="0" smtClean="0"/>
          </a:p>
          <a:p>
            <a:r>
              <a:rPr lang="en-US" dirty="0" err="1" smtClean="0"/>
              <a:t>Bulgaristan’da</a:t>
            </a:r>
            <a:r>
              <a:rPr lang="en-US" dirty="0" smtClean="0"/>
              <a:t> </a:t>
            </a:r>
            <a:r>
              <a:rPr lang="en-US" dirty="0" err="1" smtClean="0"/>
              <a:t>rejim</a:t>
            </a:r>
            <a:r>
              <a:rPr lang="en-US" dirty="0" smtClean="0"/>
              <a:t> </a:t>
            </a:r>
            <a:r>
              <a:rPr lang="en-US" dirty="0" err="1" smtClean="0"/>
              <a:t>değişikliği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Türk-Bulgar</a:t>
            </a:r>
            <a:r>
              <a:rPr lang="en-US" dirty="0" smtClean="0"/>
              <a:t> </a:t>
            </a:r>
            <a:r>
              <a:rPr lang="en-US" dirty="0" err="1" smtClean="0"/>
              <a:t>ilişkileri</a:t>
            </a:r>
            <a:endParaRPr lang="en-US" dirty="0" smtClean="0"/>
          </a:p>
          <a:p>
            <a:r>
              <a:rPr lang="en-US" dirty="0" err="1" smtClean="0"/>
              <a:t>Yeni</a:t>
            </a:r>
            <a:r>
              <a:rPr lang="en-US" dirty="0" smtClean="0"/>
              <a:t> </a:t>
            </a:r>
            <a:r>
              <a:rPr lang="en-US" dirty="0" err="1" smtClean="0"/>
              <a:t>Yugoslavya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Türkiye</a:t>
            </a:r>
            <a:r>
              <a:rPr lang="en-US" dirty="0" smtClean="0"/>
              <a:t>: </a:t>
            </a:r>
            <a:r>
              <a:rPr lang="en-US" dirty="0" err="1" smtClean="0"/>
              <a:t>Bosna-Hersek</a:t>
            </a:r>
            <a:r>
              <a:rPr lang="en-US" dirty="0" smtClean="0"/>
              <a:t> </a:t>
            </a:r>
            <a:r>
              <a:rPr lang="en-US" dirty="0" err="1" smtClean="0"/>
              <a:t>politikası</a:t>
            </a:r>
            <a:endParaRPr lang="en-US" dirty="0" smtClean="0"/>
          </a:p>
          <a:p>
            <a:pPr>
              <a:buFont typeface="Arial"/>
              <a:buChar char="•"/>
            </a:pPr>
            <a:r>
              <a:rPr lang="en-US" dirty="0" err="1" smtClean="0"/>
              <a:t>Diğer</a:t>
            </a:r>
            <a:r>
              <a:rPr lang="en-US" dirty="0" smtClean="0"/>
              <a:t> Balkan </a:t>
            </a:r>
            <a:r>
              <a:rPr lang="en-US" dirty="0" err="1" smtClean="0"/>
              <a:t>ülkeleriyle</a:t>
            </a:r>
            <a:r>
              <a:rPr lang="en-US" dirty="0" smtClean="0"/>
              <a:t> </a:t>
            </a:r>
            <a:r>
              <a:rPr lang="en-US" dirty="0" err="1" smtClean="0"/>
              <a:t>ilişkiler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12297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 err="1" smtClean="0">
                <a:solidFill>
                  <a:srgbClr val="660066"/>
                </a:solidFill>
              </a:rPr>
              <a:t>Rusya’yla</a:t>
            </a:r>
            <a:r>
              <a:rPr lang="en-US" sz="3200" dirty="0" smtClean="0">
                <a:solidFill>
                  <a:srgbClr val="660066"/>
                </a:solidFill>
              </a:rPr>
              <a:t> </a:t>
            </a:r>
            <a:r>
              <a:rPr lang="en-US" sz="3200" dirty="0" err="1" smtClean="0">
                <a:solidFill>
                  <a:srgbClr val="660066"/>
                </a:solidFill>
              </a:rPr>
              <a:t>İlişkiler</a:t>
            </a:r>
            <a:r>
              <a:rPr lang="en-US" sz="3200" dirty="0" smtClean="0">
                <a:solidFill>
                  <a:srgbClr val="660066"/>
                </a:solidFill>
              </a:rPr>
              <a:t> (1990-2001)</a:t>
            </a:r>
            <a:endParaRPr lang="en-US" sz="3200" dirty="0">
              <a:solidFill>
                <a:srgbClr val="660066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err="1" smtClean="0"/>
              <a:t>SSCB’den</a:t>
            </a:r>
            <a:r>
              <a:rPr lang="en-US" dirty="0" smtClean="0"/>
              <a:t> </a:t>
            </a:r>
            <a:r>
              <a:rPr lang="en-US" dirty="0" err="1" smtClean="0"/>
              <a:t>Rusya</a:t>
            </a:r>
            <a:r>
              <a:rPr lang="en-US" dirty="0" smtClean="0"/>
              <a:t> </a:t>
            </a:r>
            <a:r>
              <a:rPr lang="en-US" dirty="0" err="1" smtClean="0"/>
              <a:t>Federasyonu’na</a:t>
            </a:r>
            <a:endParaRPr lang="en-US" dirty="0" smtClean="0"/>
          </a:p>
          <a:p>
            <a:r>
              <a:rPr lang="en-US" dirty="0" err="1" smtClean="0"/>
              <a:t>Sorunlu</a:t>
            </a:r>
            <a:r>
              <a:rPr lang="en-US" dirty="0" smtClean="0"/>
              <a:t> </a:t>
            </a:r>
            <a:r>
              <a:rPr lang="en-US" dirty="0" err="1" smtClean="0"/>
              <a:t>Alanlar</a:t>
            </a:r>
            <a:endParaRPr lang="en-US" dirty="0" smtClean="0"/>
          </a:p>
          <a:p>
            <a:r>
              <a:rPr lang="en-US" dirty="0" err="1" smtClean="0"/>
              <a:t>Gelişen</a:t>
            </a:r>
            <a:r>
              <a:rPr lang="en-US" dirty="0" smtClean="0"/>
              <a:t> </a:t>
            </a:r>
            <a:r>
              <a:rPr lang="en-US" dirty="0" err="1" smtClean="0"/>
              <a:t>İşbirliği</a:t>
            </a:r>
            <a:endParaRPr lang="en-US" dirty="0"/>
          </a:p>
          <a:p>
            <a:pPr marL="82296" indent="0">
              <a:buNone/>
            </a:pPr>
            <a:r>
              <a:rPr lang="en-US" dirty="0" smtClean="0"/>
              <a:t>-1991 </a:t>
            </a:r>
            <a:r>
              <a:rPr lang="en-US" dirty="0" err="1" smtClean="0"/>
              <a:t>ve</a:t>
            </a:r>
            <a:r>
              <a:rPr lang="en-US" dirty="0" smtClean="0"/>
              <a:t> 1992 </a:t>
            </a:r>
            <a:r>
              <a:rPr lang="en-US" dirty="0" err="1" smtClean="0"/>
              <a:t>Antlaşmaları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Mavi</a:t>
            </a:r>
            <a:r>
              <a:rPr lang="en-US" dirty="0" smtClean="0"/>
              <a:t> </a:t>
            </a:r>
            <a:r>
              <a:rPr lang="en-US" dirty="0" err="1" smtClean="0"/>
              <a:t>Akım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511385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 err="1" smtClean="0">
                <a:solidFill>
                  <a:srgbClr val="660066"/>
                </a:solidFill>
              </a:rPr>
              <a:t>Ortadoğu’yla</a:t>
            </a:r>
            <a:r>
              <a:rPr lang="en-US" sz="3200" dirty="0" smtClean="0">
                <a:solidFill>
                  <a:srgbClr val="660066"/>
                </a:solidFill>
              </a:rPr>
              <a:t> </a:t>
            </a:r>
            <a:r>
              <a:rPr lang="en-US" sz="3200" dirty="0" err="1" smtClean="0">
                <a:solidFill>
                  <a:srgbClr val="660066"/>
                </a:solidFill>
              </a:rPr>
              <a:t>İlişkiler</a:t>
            </a:r>
            <a:r>
              <a:rPr lang="en-US" sz="3200" dirty="0" smtClean="0">
                <a:solidFill>
                  <a:srgbClr val="660066"/>
                </a:solidFill>
              </a:rPr>
              <a:t> (1990-2001)</a:t>
            </a:r>
            <a:endParaRPr lang="en-US" sz="3200" dirty="0">
              <a:solidFill>
                <a:srgbClr val="660066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smtClean="0"/>
          </a:p>
          <a:p>
            <a:r>
              <a:rPr lang="en-US" smtClean="0"/>
              <a:t>Arap</a:t>
            </a:r>
            <a:r>
              <a:rPr lang="en-US" dirty="0" smtClean="0"/>
              <a:t> </a:t>
            </a:r>
            <a:r>
              <a:rPr lang="en-US" dirty="0" err="1" smtClean="0"/>
              <a:t>Devletleriyle</a:t>
            </a:r>
            <a:r>
              <a:rPr lang="en-US" dirty="0" smtClean="0"/>
              <a:t> </a:t>
            </a:r>
            <a:r>
              <a:rPr lang="en-US" dirty="0" err="1" smtClean="0"/>
              <a:t>İlişkiler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Körfez</a:t>
            </a:r>
            <a:r>
              <a:rPr lang="en-US" dirty="0" smtClean="0"/>
              <a:t> </a:t>
            </a:r>
            <a:r>
              <a:rPr lang="en-US" dirty="0" err="1" smtClean="0"/>
              <a:t>Savaşı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/>
              <a:t>T</a:t>
            </a:r>
            <a:r>
              <a:rPr lang="en-US" dirty="0" err="1" smtClean="0"/>
              <a:t>ürkiye’nin</a:t>
            </a:r>
            <a:r>
              <a:rPr lang="en-US" dirty="0" smtClean="0"/>
              <a:t> </a:t>
            </a:r>
            <a:r>
              <a:rPr lang="en-US" dirty="0" err="1" smtClean="0"/>
              <a:t>Arap</a:t>
            </a:r>
            <a:r>
              <a:rPr lang="en-US" dirty="0" smtClean="0"/>
              <a:t> </a:t>
            </a:r>
            <a:r>
              <a:rPr lang="en-US" dirty="0" err="1" smtClean="0"/>
              <a:t>devletleriyle</a:t>
            </a:r>
            <a:r>
              <a:rPr lang="en-US" dirty="0" smtClean="0"/>
              <a:t> </a:t>
            </a:r>
            <a:r>
              <a:rPr lang="en-US" dirty="0" err="1" smtClean="0"/>
              <a:t>olan</a:t>
            </a:r>
            <a:r>
              <a:rPr lang="en-US" dirty="0" smtClean="0"/>
              <a:t> </a:t>
            </a:r>
            <a:r>
              <a:rPr lang="en-US" dirty="0" err="1" smtClean="0"/>
              <a:t>ilişkilerine</a:t>
            </a:r>
            <a:r>
              <a:rPr lang="en-US" dirty="0" smtClean="0"/>
              <a:t> </a:t>
            </a:r>
            <a:r>
              <a:rPr lang="en-US" dirty="0" err="1" smtClean="0"/>
              <a:t>etkisi</a:t>
            </a:r>
            <a:endParaRPr lang="en-US" dirty="0" smtClean="0"/>
          </a:p>
          <a:p>
            <a:pPr marL="82296" indent="0">
              <a:buNone/>
            </a:pPr>
            <a:r>
              <a:rPr lang="en-US" dirty="0" err="1" smtClean="0"/>
              <a:t>Körfez</a:t>
            </a:r>
            <a:r>
              <a:rPr lang="en-US" dirty="0" smtClean="0"/>
              <a:t> </a:t>
            </a:r>
            <a:r>
              <a:rPr lang="en-US" dirty="0" err="1" smtClean="0"/>
              <a:t>Savaşı’nın</a:t>
            </a:r>
            <a:r>
              <a:rPr lang="en-US" dirty="0" smtClean="0"/>
              <a:t> </a:t>
            </a:r>
            <a:r>
              <a:rPr lang="en-US" dirty="0" err="1" smtClean="0"/>
              <a:t>patlak</a:t>
            </a:r>
            <a:r>
              <a:rPr lang="en-US" dirty="0" smtClean="0"/>
              <a:t> </a:t>
            </a:r>
            <a:r>
              <a:rPr lang="en-US" dirty="0" err="1" smtClean="0"/>
              <a:t>vermesi</a:t>
            </a:r>
            <a:endParaRPr lang="en-US" dirty="0" smtClean="0"/>
          </a:p>
          <a:p>
            <a:pPr marL="82296" indent="0">
              <a:buNone/>
            </a:pPr>
            <a:r>
              <a:rPr lang="en-US" dirty="0" err="1" smtClean="0"/>
              <a:t>Özal’ın</a:t>
            </a:r>
            <a:r>
              <a:rPr lang="en-US" dirty="0" smtClean="0"/>
              <a:t> </a:t>
            </a:r>
            <a:r>
              <a:rPr lang="en-US" dirty="0" err="1" smtClean="0"/>
              <a:t>dış</a:t>
            </a:r>
            <a:r>
              <a:rPr lang="en-US" dirty="0" smtClean="0"/>
              <a:t> </a:t>
            </a:r>
            <a:r>
              <a:rPr lang="en-US" dirty="0" err="1" smtClean="0"/>
              <a:t>politikası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916392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ＭＳ ゴシック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ＭＳ ゴシック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Solstice.thmx</Template>
  <TotalTime>362</TotalTime>
  <Words>282</Words>
  <Application>Microsoft Macintosh PowerPoint</Application>
  <PresentationFormat>On-screen Show (4:3)</PresentationFormat>
  <Paragraphs>49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Solstice</vt:lpstr>
      <vt:lpstr>TÜRK DIŞ POLİTİKASI II (Bahar 2019-2020)</vt:lpstr>
      <vt:lpstr>AB’yle İlişkiler (1990-2001)</vt:lpstr>
      <vt:lpstr>AB’yle İlişkiler (1990-2001)</vt:lpstr>
      <vt:lpstr>Yunanistan’la İlişkiler (1990-2001)</vt:lpstr>
      <vt:lpstr>Yunanistan’la İlişkiler (1990-2001)</vt:lpstr>
      <vt:lpstr>Yunanistan’la İlişkiler (1990-2001)</vt:lpstr>
      <vt:lpstr>Balkanlarla İlişkiler (1990-2001)</vt:lpstr>
      <vt:lpstr>Rusya’yla İlişkiler (1990-2001)</vt:lpstr>
      <vt:lpstr>Ortadoğu’yla İlişkiler (1990-2001)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TÜRK DIŞ POLİTİKASI (Güz 2018)</dc:title>
  <dc:creator>Ozge</dc:creator>
  <cp:lastModifiedBy>Ozge</cp:lastModifiedBy>
  <cp:revision>51</cp:revision>
  <dcterms:created xsi:type="dcterms:W3CDTF">2019-01-06T14:47:31Z</dcterms:created>
  <dcterms:modified xsi:type="dcterms:W3CDTF">2019-09-22T09:14:55Z</dcterms:modified>
</cp:coreProperties>
</file>