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5" r:id="rId8"/>
    <p:sldId id="263" r:id="rId9"/>
    <p:sldId id="262" r:id="rId10"/>
    <p:sldId id="264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8D67-5DE7-4AF2-962A-565CDA74549E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3815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8D67-5DE7-4AF2-962A-565CDA74549E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3643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8D67-5DE7-4AF2-962A-565CDA74549E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1119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8D67-5DE7-4AF2-962A-565CDA74549E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441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8D67-5DE7-4AF2-962A-565CDA74549E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70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8D67-5DE7-4AF2-962A-565CDA74549E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025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8D67-5DE7-4AF2-962A-565CDA74549E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38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8D67-5DE7-4AF2-962A-565CDA74549E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2916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8D67-5DE7-4AF2-962A-565CDA74549E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363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8D67-5DE7-4AF2-962A-565CDA74549E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0084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8D67-5DE7-4AF2-962A-565CDA74549E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6218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78D67-5DE7-4AF2-962A-565CDA74549E}" type="datetimeFigureOut">
              <a:rPr lang="tr-TR" smtClean="0"/>
              <a:t>19.05.2019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777DC-C5E5-45C5-B83B-D5C712377B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270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56066"/>
          </a:xfrm>
        </p:spPr>
        <p:txBody>
          <a:bodyPr>
            <a:normAutofit/>
          </a:bodyPr>
          <a:lstStyle/>
          <a:p>
            <a:pPr algn="l"/>
            <a:r>
              <a:rPr lang="tr-TR" sz="4400" dirty="0" smtClean="0"/>
              <a:t>Karl Marx (1818-1883) 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194560"/>
            <a:ext cx="9144000" cy="4139738"/>
          </a:xfrm>
        </p:spPr>
        <p:txBody>
          <a:bodyPr>
            <a:normAutofit/>
          </a:bodyPr>
          <a:lstStyle/>
          <a:p>
            <a:pPr algn="l"/>
            <a:endParaRPr lang="tr-TR" sz="2800" dirty="0"/>
          </a:p>
          <a:p>
            <a:pPr algn="l"/>
            <a:r>
              <a:rPr lang="tr-TR" sz="2800" dirty="0" smtClean="0"/>
              <a:t>Aslında felsefecidir, politik iktisada ilgisi sonradan gelişmiştir </a:t>
            </a:r>
          </a:p>
          <a:p>
            <a:pPr algn="l"/>
            <a:endParaRPr lang="tr-TR" sz="2800" dirty="0"/>
          </a:p>
          <a:p>
            <a:pPr algn="l"/>
            <a:r>
              <a:rPr lang="tr-TR" sz="2800" dirty="0" smtClean="0"/>
              <a:t>Politik iktisat üzerine çalışmaları ‘eleştiri’ teması üzerine kuruludur </a:t>
            </a:r>
          </a:p>
          <a:p>
            <a:pPr algn="l"/>
            <a:r>
              <a:rPr lang="tr-TR" sz="2800" dirty="0" smtClean="0"/>
              <a:t>Politik iktisadın kavram ve kategorilerinin çözümlemesi temelinde, bu kavram ve kategorileri ortaya çıkaran toplumsal ilişkileri eleştirmiştir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253749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Gerekli emek ve artık emek zamanı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Emekçinin kendi ücretine eşit miktarda değer ürettiği süre, gerekli emek zamanı olarak nitelenir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Artık emek zamanı, emekçinin, gerekli emeğin ötesinde çalışarak artık değer ürettiği süreyi niteler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Artık değeri artırmanın iki yolu: gerekli emeği azaltmak ya da emek verimliliğini artırmak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6747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Tarihsel perspektif: Marx’ın çözümlemelerine tarihsel perspektif damgasını vurur </a:t>
            </a:r>
          </a:p>
          <a:p>
            <a:pPr marL="0" indent="0">
              <a:buNone/>
            </a:pPr>
            <a:r>
              <a:rPr lang="tr-TR" dirty="0" smtClean="0"/>
              <a:t>Mevcut üretim ilişkileri belirli bir tarihsel çağda ortaya çıkmıştır ve kendi iç çelişkileri sonucu yerini bir başka düzene bırakacaktır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Toplumsal değişmenin dinamiği sınıfsal çelişkilerdir; sınıf ilişkileri, esas olarak, üretim ilişkileri içindeki karşıt konumlanıştan kaynaklanır; proletarya ve burjuvazi, üretim araçlarının özel mülkiyeti temelinde tanımlıdır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311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Yöntemi: maddi olan – toplumsal olan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Temel yöntemi, kavramsal olarak ‘maddi olan’ ile ‘toplumsal olan’ arasındaki ayrıma dayanır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 ayrımın en temel unsuru, metadır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Marx, metanın çözümlemesini merkezi bir unsur olarak alır; </a:t>
            </a:r>
            <a:r>
              <a:rPr lang="tr-TR" i="1" dirty="0" smtClean="0"/>
              <a:t>Kapital</a:t>
            </a:r>
            <a:r>
              <a:rPr lang="tr-TR" dirty="0" smtClean="0"/>
              <a:t>’e buradan başlar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1893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Metanın çift yönlü niteliği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Meta, kullanım değeri ve değerin birliğidir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Meta, maddi bir varlık olarak kullanım değeridir; toplumsal bir olgu olarak değerdir </a:t>
            </a:r>
          </a:p>
          <a:p>
            <a:pPr marL="0" indent="0">
              <a:buNone/>
            </a:pPr>
            <a:r>
              <a:rPr lang="tr-TR" dirty="0" smtClean="0"/>
              <a:t>Değer niteliği soyuttur; metanın maddesine içkin değildir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 nedenle, mübadele değerinde ifade bulur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5428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Emeğin çift yönlü niteliği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Soyut emek ve somut emek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Somut emek, kullanım değeri yaratan özel emektir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Soyut emek, değeri yaratan toplumsal emektir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 kategorik ayrım, daha sonra, üretim sürecinin ‘emek süreci’ ve ‘değerlenme süreci’ olarak ayrıştırılmasında görülecektir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2758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Meta fetişizmi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Metalar dünyaya maddi varlıklar olarak gelirler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Değer, metanın maddesinde mevcut değildir; hiçbir cismin fiziki yapısı içinde değer bulunmaz </a:t>
            </a:r>
          </a:p>
          <a:p>
            <a:pPr marL="0" indent="0">
              <a:buNone/>
            </a:pPr>
            <a:r>
              <a:rPr lang="tr-TR" dirty="0" smtClean="0"/>
              <a:t>Değer, nasıl mevcuttur? </a:t>
            </a:r>
            <a:br>
              <a:rPr lang="tr-TR" dirty="0" smtClean="0"/>
            </a:b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Değer bir ilişki olarak mevcuttur ve belirli ‘toplumsal özneleri’ varsayar </a:t>
            </a:r>
          </a:p>
          <a:p>
            <a:pPr marL="0" indent="0">
              <a:buNone/>
            </a:pPr>
            <a:r>
              <a:rPr lang="tr-TR" dirty="0" smtClean="0"/>
              <a:t>Bu toplumsal özneler, toplumsal ilişkilerden türeyen kavram ve kategorileri ‘bilirler’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9496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Değer biçimi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Değer kendisi olarak görünmez; bir metanın değeri bir başka metanın cisminde ifade bulur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X kadar A metası = Y kadar B metası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Burada iki meta değeri arasındaki eşitlik anlatılmaz; bir metanın değerinin bir başka meta ile ifade edildiği anlatılmaktadır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Eş değer ve göreli değer biçimi, </a:t>
            </a:r>
            <a:r>
              <a:rPr lang="tr-TR" smtClean="0"/>
              <a:t>karşıt kutuplardır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2713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Emek süreci ve değerlenme süreci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Emek süreci, belirli bir toplum biçiminden bağımsız olarak ele alınır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Emek süreci, üretimin öznel unsuru olan emek ile üretimin nesnel unsurları olan üretim araçlarının bir araya gelmesiyle gerçekleşir; bu tarihin her döneminde böyledir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Değerlenme süreci, emeğin değer yaratması olgusuyla bağlantılıdır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Her emek süreci, değer yaratma süreci değildir; ama her değer yaratma süreci aynı zamanda emek sürecidir; ama bunlar özdeş değildir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1740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Artık değer teorisi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Artık değer üretim sürecinde yaratılır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Emekçi ile kapitalist arasındaki ilişki eşitlik ilişkisidir; kapitalist emekçiye ücretini, hak ettiğini verir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Temel mesele: emekçinin yarattığı değer, emek gücünün değerinin üzerindedir; artık değerin kaynağında bu vardır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9543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467</Words>
  <Application>Microsoft Office PowerPoint</Application>
  <PresentationFormat>Geniş ekran</PresentationFormat>
  <Paragraphs>67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Karl Marx (1818-1883) </vt:lpstr>
      <vt:lpstr>Yöntemi </vt:lpstr>
      <vt:lpstr>Yöntemi: maddi olan – toplumsal olan </vt:lpstr>
      <vt:lpstr>Metanın çift yönlü niteliği </vt:lpstr>
      <vt:lpstr>Emeğin çift yönlü niteliği </vt:lpstr>
      <vt:lpstr>Meta fetişizmi </vt:lpstr>
      <vt:lpstr>Değer biçimi </vt:lpstr>
      <vt:lpstr>Emek süreci ve değerlenme süreci </vt:lpstr>
      <vt:lpstr>Artık değer teorisi </vt:lpstr>
      <vt:lpstr>Gerekli emek ve artık emek zamanı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6</cp:revision>
  <dcterms:created xsi:type="dcterms:W3CDTF">2019-05-16T14:28:14Z</dcterms:created>
  <dcterms:modified xsi:type="dcterms:W3CDTF">2019-05-19T15:18:29Z</dcterms:modified>
</cp:coreProperties>
</file>