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1"/>
  </p:notesMasterIdLst>
  <p:sldIdLst>
    <p:sldId id="439" r:id="rId3"/>
    <p:sldId id="446" r:id="rId4"/>
    <p:sldId id="447" r:id="rId5"/>
    <p:sldId id="448" r:id="rId6"/>
    <p:sldId id="449" r:id="rId7"/>
    <p:sldId id="450" r:id="rId8"/>
    <p:sldId id="451" r:id="rId9"/>
    <p:sldId id="452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3CFD6B-7959-47A2-B35F-9BC3A42264C4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C77E9F-B426-43E0-ABF1-C906BD23CB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9827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A0519A-CE64-4C3B-B7FB-DC6E09034809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3204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EEA52-BD33-4EC8-A856-A1F625A4DA81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4169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C88E7-227E-4D57-A4AF-DD161B20F85B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1309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13" name="12 Yuvarlatılmış Dikdörtgen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993DB1-E8D9-4215-811E-86F07768549E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9 Dikdörtgen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10 Dikdörtgen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3078771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48AD4-18F7-41B9-BD82-8B19755D8341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0007794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10" name="9 Yuvarlatılmış Dikdörtgen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1B908B-5156-4A1C-AE8D-A0AF2E9EED11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Dikdörtgen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58388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48867-99B6-4043-9A8B-EB73B95F8391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4362205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7ABF6-FAF0-41E4-907A-FFA4B962E450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1868061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9192B-AB6E-44B9-BE4B-85446A916A03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60034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9DD57-57D4-4F7C-954A-ADC4A45B22EA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56111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9" name="8 Yuvarlatılmış Dikdörtgen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4A7F6-86D5-478A-9BD2-3812967BFAEE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1233271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E4A7A8-C32B-408B-BBC8-F03835C21C90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60486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F662E-A2BB-41D8-B297-D268F498B8B0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Dikdörtgen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11 Dikdörtgen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12 Dikdörtgen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8634257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2F2E2-C946-4DA2-A4CE-F510C4AD709A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57803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F3316-3AC1-465A-A756-96AF74E5FF50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9838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AED2F-87C2-43D7-9AD1-1195D697188C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4266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BF088-1915-43D9-9106-919EAB56A188}" type="datetime1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9999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65DCA-5269-451B-9A07-6DEA3B48354E}" type="datetime1">
              <a:rPr lang="tr-TR" smtClean="0"/>
              <a:t>2.04.2018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658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22ABE-B820-4C71-9EB2-8F1AB29E32F1}" type="datetime1">
              <a:rPr lang="tr-TR" smtClean="0"/>
              <a:t>2.04.2018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0033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84AE2A-CBEC-44F1-B846-64D746A18D83}" type="datetime1">
              <a:rPr lang="tr-TR" smtClean="0"/>
              <a:t>2.04.2018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3366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1ECDF-2F7A-4A90-A308-5AA6E8DD5C21}" type="datetime1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932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0F031-95E5-4D3C-916A-4228679CD918}" type="datetime1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7923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5262E-6B69-4C42-84BE-245CE5CE9488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7281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8" name="7 Yuvarlatılmış Dikdörtgen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C5B79CE-2D58-41C5-837A-2A59B0815737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7415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79549" y="1893194"/>
            <a:ext cx="1007127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6000" dirty="0" err="1" smtClean="0">
                <a:solidFill>
                  <a:prstClr val="black"/>
                </a:solidFill>
                <a:latin typeface="Vladimir Script" panose="03050402040407070305" pitchFamily="66" charset="0"/>
              </a:rPr>
              <a:t>Onüçüncü</a:t>
            </a:r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</a:rPr>
              <a:t> Hafta: </a:t>
            </a:r>
          </a:p>
          <a:p>
            <a:pPr algn="ctr"/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</a:rPr>
              <a:t>Çevre eğitimi yöntemleri</a:t>
            </a:r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22260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smtClean="0">
                <a:solidFill>
                  <a:srgbClr val="00B050"/>
                </a:solidFill>
              </a:rPr>
              <a:t>Etkili Öğrenme Durumları</a:t>
            </a:r>
            <a:endParaRPr lang="tr-TR" dirty="0">
              <a:solidFill>
                <a:srgbClr val="00B05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219200" y="2962140"/>
            <a:ext cx="10363200" cy="3057659"/>
          </a:xfrm>
        </p:spPr>
        <p:txBody>
          <a:bodyPr>
            <a:normAutofit lnSpcReduction="10000"/>
          </a:bodyPr>
          <a:lstStyle/>
          <a:p>
            <a:pPr marL="0" lvl="0" indent="0" algn="ctr">
              <a:lnSpc>
                <a:spcPct val="100000"/>
              </a:lnSpc>
              <a:spcBef>
                <a:spcPts val="580"/>
              </a:spcBef>
              <a:buClr>
                <a:srgbClr val="0F6FC6"/>
              </a:buClr>
              <a:buSzPct val="85000"/>
              <a:buNone/>
            </a:pPr>
            <a:r>
              <a:rPr lang="tr-TR" sz="4800" dirty="0" smtClean="0">
                <a:solidFill>
                  <a:srgbClr val="04617B"/>
                </a:solidFill>
                <a:latin typeface="Perpetua"/>
              </a:rPr>
              <a:t>*bilişsel öğrenmeler</a:t>
            </a:r>
          </a:p>
          <a:p>
            <a:pPr marL="0" lvl="0" indent="0" algn="ctr">
              <a:lnSpc>
                <a:spcPct val="100000"/>
              </a:lnSpc>
              <a:spcBef>
                <a:spcPts val="580"/>
              </a:spcBef>
              <a:buClr>
                <a:srgbClr val="0F6FC6"/>
              </a:buClr>
              <a:buSzPct val="85000"/>
              <a:buNone/>
            </a:pPr>
            <a:r>
              <a:rPr lang="tr-TR" sz="4800" dirty="0" smtClean="0">
                <a:solidFill>
                  <a:srgbClr val="04617B"/>
                </a:solidFill>
                <a:latin typeface="Perpetua"/>
              </a:rPr>
              <a:t>*</a:t>
            </a:r>
            <a:r>
              <a:rPr lang="tr-TR" sz="4800" dirty="0" err="1" smtClean="0">
                <a:solidFill>
                  <a:srgbClr val="04617B"/>
                </a:solidFill>
                <a:latin typeface="Perpetua"/>
              </a:rPr>
              <a:t>tutumsal</a:t>
            </a:r>
            <a:r>
              <a:rPr lang="tr-TR" sz="4800" dirty="0" smtClean="0">
                <a:solidFill>
                  <a:srgbClr val="04617B"/>
                </a:solidFill>
                <a:latin typeface="Perpetua"/>
              </a:rPr>
              <a:t> öğrenmeler</a:t>
            </a:r>
          </a:p>
          <a:p>
            <a:pPr marL="0" lvl="0" indent="0" algn="ctr">
              <a:lnSpc>
                <a:spcPct val="100000"/>
              </a:lnSpc>
              <a:spcBef>
                <a:spcPts val="580"/>
              </a:spcBef>
              <a:buClr>
                <a:srgbClr val="0F6FC6"/>
              </a:buClr>
              <a:buSzPct val="85000"/>
              <a:buNone/>
            </a:pPr>
            <a:r>
              <a:rPr lang="tr-TR" sz="4800" dirty="0" smtClean="0">
                <a:solidFill>
                  <a:srgbClr val="04617B"/>
                </a:solidFill>
                <a:latin typeface="Perpetua"/>
              </a:rPr>
              <a:t>*</a:t>
            </a:r>
            <a:r>
              <a:rPr lang="tr-TR" sz="4800" dirty="0" err="1" smtClean="0">
                <a:solidFill>
                  <a:srgbClr val="04617B"/>
                </a:solidFill>
                <a:latin typeface="Perpetua"/>
              </a:rPr>
              <a:t>devinsel</a:t>
            </a:r>
            <a:r>
              <a:rPr lang="tr-TR" sz="4800" dirty="0" smtClean="0">
                <a:solidFill>
                  <a:srgbClr val="04617B"/>
                </a:solidFill>
                <a:latin typeface="Perpetua"/>
              </a:rPr>
              <a:t> öğrenmeler</a:t>
            </a:r>
          </a:p>
          <a:p>
            <a:pPr marL="0" lvl="0" indent="0" algn="ctr">
              <a:lnSpc>
                <a:spcPct val="100000"/>
              </a:lnSpc>
              <a:spcBef>
                <a:spcPts val="580"/>
              </a:spcBef>
              <a:buClr>
                <a:srgbClr val="0F6FC6"/>
              </a:buClr>
              <a:buSzPct val="85000"/>
              <a:buNone/>
            </a:pPr>
            <a:r>
              <a:rPr lang="tr-TR" sz="4800" dirty="0" smtClean="0">
                <a:solidFill>
                  <a:srgbClr val="04617B"/>
                </a:solidFill>
                <a:latin typeface="Perpetua"/>
              </a:rPr>
              <a:t> </a:t>
            </a:r>
            <a:endParaRPr lang="tr-TR" sz="4800" dirty="0">
              <a:solidFill>
                <a:srgbClr val="04617B"/>
              </a:solidFill>
              <a:latin typeface="Perpetua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6200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smtClean="0">
                <a:solidFill>
                  <a:srgbClr val="00B050"/>
                </a:solidFill>
              </a:rPr>
              <a:t>Yaşa görelilik</a:t>
            </a:r>
            <a:endParaRPr lang="tr-TR" dirty="0">
              <a:solidFill>
                <a:srgbClr val="00B05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219200" y="2962140"/>
            <a:ext cx="10363200" cy="3057659"/>
          </a:xfrm>
        </p:spPr>
        <p:txBody>
          <a:bodyPr>
            <a:normAutofit lnSpcReduction="10000"/>
          </a:bodyPr>
          <a:lstStyle/>
          <a:p>
            <a:pPr marL="0" lvl="0" indent="0" algn="ctr">
              <a:lnSpc>
                <a:spcPct val="100000"/>
              </a:lnSpc>
              <a:spcBef>
                <a:spcPts val="580"/>
              </a:spcBef>
              <a:buClr>
                <a:srgbClr val="0F6FC6"/>
              </a:buClr>
              <a:buSzPct val="85000"/>
              <a:buNone/>
            </a:pPr>
            <a:r>
              <a:rPr lang="tr-TR" sz="4800" dirty="0" smtClean="0">
                <a:solidFill>
                  <a:srgbClr val="04617B"/>
                </a:solidFill>
                <a:latin typeface="Perpetua"/>
              </a:rPr>
              <a:t>Yalın olsun,</a:t>
            </a:r>
          </a:p>
          <a:p>
            <a:pPr marL="0" lvl="0" indent="0" algn="ctr">
              <a:lnSpc>
                <a:spcPct val="100000"/>
              </a:lnSpc>
              <a:spcBef>
                <a:spcPts val="580"/>
              </a:spcBef>
              <a:buClr>
                <a:srgbClr val="0F6FC6"/>
              </a:buClr>
              <a:buSzPct val="85000"/>
              <a:buNone/>
            </a:pPr>
            <a:r>
              <a:rPr lang="tr-TR" sz="4800" dirty="0" smtClean="0">
                <a:solidFill>
                  <a:srgbClr val="04617B"/>
                </a:solidFill>
                <a:latin typeface="Perpetua"/>
              </a:rPr>
              <a:t>Yerel olsun,</a:t>
            </a:r>
          </a:p>
          <a:p>
            <a:pPr marL="0" lvl="0" indent="0" algn="ctr">
              <a:lnSpc>
                <a:spcPct val="100000"/>
              </a:lnSpc>
              <a:spcBef>
                <a:spcPts val="580"/>
              </a:spcBef>
              <a:buClr>
                <a:srgbClr val="0F6FC6"/>
              </a:buClr>
              <a:buSzPct val="85000"/>
              <a:buNone/>
            </a:pPr>
            <a:r>
              <a:rPr lang="tr-TR" sz="4800" dirty="0" smtClean="0">
                <a:solidFill>
                  <a:srgbClr val="04617B"/>
                </a:solidFill>
                <a:latin typeface="Perpetua"/>
              </a:rPr>
              <a:t>Öğrendikleri ile gözledikleri birbirine bağlansın</a:t>
            </a:r>
            <a:endParaRPr lang="tr-TR" sz="4800" dirty="0">
              <a:solidFill>
                <a:srgbClr val="04617B"/>
              </a:solidFill>
              <a:latin typeface="Perpetua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8834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smtClean="0">
                <a:solidFill>
                  <a:srgbClr val="00B050"/>
                </a:solidFill>
              </a:rPr>
              <a:t>Pekiştirme</a:t>
            </a:r>
            <a:endParaRPr lang="tr-TR" dirty="0">
              <a:solidFill>
                <a:srgbClr val="00B05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219200" y="2962140"/>
            <a:ext cx="10363200" cy="3057659"/>
          </a:xfrm>
        </p:spPr>
        <p:txBody>
          <a:bodyPr>
            <a:normAutofit lnSpcReduction="10000"/>
          </a:bodyPr>
          <a:lstStyle/>
          <a:p>
            <a:pPr marL="0" lvl="0" indent="0" algn="ctr">
              <a:lnSpc>
                <a:spcPct val="100000"/>
              </a:lnSpc>
              <a:spcBef>
                <a:spcPts val="580"/>
              </a:spcBef>
              <a:buClr>
                <a:srgbClr val="0F6FC6"/>
              </a:buClr>
              <a:buSzPct val="85000"/>
              <a:buNone/>
            </a:pPr>
            <a:r>
              <a:rPr lang="tr-TR" sz="4800" dirty="0" smtClean="0">
                <a:solidFill>
                  <a:srgbClr val="04617B"/>
                </a:solidFill>
                <a:latin typeface="Perpetua"/>
              </a:rPr>
              <a:t>Öğrencilerin çevreye karşı olumlu davranışlar göstermesi olasılığını artırmak için</a:t>
            </a:r>
          </a:p>
          <a:p>
            <a:pPr marL="0" lvl="0" indent="0" algn="ctr">
              <a:lnSpc>
                <a:spcPct val="100000"/>
              </a:lnSpc>
              <a:spcBef>
                <a:spcPts val="580"/>
              </a:spcBef>
              <a:buClr>
                <a:srgbClr val="0F6FC6"/>
              </a:buClr>
              <a:buSzPct val="85000"/>
              <a:buNone/>
            </a:pPr>
            <a:r>
              <a:rPr lang="tr-TR" sz="4800" dirty="0" smtClean="0">
                <a:solidFill>
                  <a:srgbClr val="04617B"/>
                </a:solidFill>
                <a:latin typeface="Perpetua"/>
              </a:rPr>
              <a:t>…..</a:t>
            </a:r>
            <a:endParaRPr lang="tr-TR" sz="4800" dirty="0">
              <a:solidFill>
                <a:srgbClr val="04617B"/>
              </a:solidFill>
              <a:latin typeface="Perpetua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28141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smtClean="0">
                <a:solidFill>
                  <a:srgbClr val="00B050"/>
                </a:solidFill>
              </a:rPr>
              <a:t>Eğitim Yöntemleri</a:t>
            </a:r>
            <a:endParaRPr lang="tr-TR" dirty="0">
              <a:solidFill>
                <a:srgbClr val="00B05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219200" y="2962140"/>
            <a:ext cx="10363200" cy="3057659"/>
          </a:xfrm>
        </p:spPr>
        <p:txBody>
          <a:bodyPr>
            <a:normAutofit lnSpcReduction="10000"/>
          </a:bodyPr>
          <a:lstStyle/>
          <a:p>
            <a:pPr marL="0" lvl="0" indent="0" algn="ctr">
              <a:lnSpc>
                <a:spcPct val="100000"/>
              </a:lnSpc>
              <a:spcBef>
                <a:spcPts val="580"/>
              </a:spcBef>
              <a:buClr>
                <a:srgbClr val="0F6FC6"/>
              </a:buClr>
              <a:buSzPct val="85000"/>
              <a:buNone/>
            </a:pPr>
            <a:r>
              <a:rPr lang="tr-TR" sz="4800" dirty="0" smtClean="0">
                <a:solidFill>
                  <a:srgbClr val="04617B"/>
                </a:solidFill>
                <a:latin typeface="Perpetua"/>
              </a:rPr>
              <a:t>*alan gezisi</a:t>
            </a:r>
          </a:p>
          <a:p>
            <a:pPr marL="0" lvl="0" indent="0" algn="ctr">
              <a:lnSpc>
                <a:spcPct val="100000"/>
              </a:lnSpc>
              <a:spcBef>
                <a:spcPts val="580"/>
              </a:spcBef>
              <a:buClr>
                <a:srgbClr val="0F6FC6"/>
              </a:buClr>
              <a:buSzPct val="85000"/>
              <a:buNone/>
            </a:pPr>
            <a:r>
              <a:rPr lang="tr-TR" sz="4800" dirty="0" smtClean="0">
                <a:solidFill>
                  <a:srgbClr val="04617B"/>
                </a:solidFill>
                <a:latin typeface="Perpetua"/>
              </a:rPr>
              <a:t>*örnek olay</a:t>
            </a:r>
          </a:p>
          <a:p>
            <a:pPr marL="0" lvl="0" indent="0" algn="ctr">
              <a:lnSpc>
                <a:spcPct val="100000"/>
              </a:lnSpc>
              <a:spcBef>
                <a:spcPts val="580"/>
              </a:spcBef>
              <a:buClr>
                <a:srgbClr val="0F6FC6"/>
              </a:buClr>
              <a:buSzPct val="85000"/>
              <a:buNone/>
            </a:pPr>
            <a:r>
              <a:rPr lang="tr-TR" sz="4800" dirty="0" smtClean="0">
                <a:solidFill>
                  <a:srgbClr val="04617B"/>
                </a:solidFill>
                <a:latin typeface="Perpetua"/>
              </a:rPr>
              <a:t>*sosyal öğrenme</a:t>
            </a:r>
          </a:p>
          <a:p>
            <a:pPr marL="0" lvl="0" indent="0" algn="ctr">
              <a:lnSpc>
                <a:spcPct val="100000"/>
              </a:lnSpc>
              <a:spcBef>
                <a:spcPts val="580"/>
              </a:spcBef>
              <a:buClr>
                <a:srgbClr val="0F6FC6"/>
              </a:buClr>
              <a:buSzPct val="85000"/>
              <a:buNone/>
            </a:pPr>
            <a:r>
              <a:rPr lang="tr-TR" sz="4800" dirty="0" smtClean="0">
                <a:solidFill>
                  <a:srgbClr val="04617B"/>
                </a:solidFill>
                <a:latin typeface="Perpetua"/>
              </a:rPr>
              <a:t>*proje </a:t>
            </a:r>
            <a:r>
              <a:rPr lang="tr-TR" sz="4800" dirty="0" err="1" smtClean="0">
                <a:solidFill>
                  <a:srgbClr val="04617B"/>
                </a:solidFill>
                <a:latin typeface="Perpetua"/>
              </a:rPr>
              <a:t>çalışmları</a:t>
            </a:r>
            <a:endParaRPr lang="tr-TR" sz="4800" dirty="0">
              <a:solidFill>
                <a:srgbClr val="04617B"/>
              </a:solidFill>
              <a:latin typeface="Perpetua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2566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smtClean="0">
                <a:solidFill>
                  <a:srgbClr val="00B050"/>
                </a:solidFill>
              </a:rPr>
              <a:t>Proje Çalışmaları Türleri</a:t>
            </a:r>
            <a:endParaRPr lang="tr-TR" dirty="0">
              <a:solidFill>
                <a:srgbClr val="00B05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219200" y="2962140"/>
            <a:ext cx="10363200" cy="3057659"/>
          </a:xfrm>
        </p:spPr>
        <p:txBody>
          <a:bodyPr>
            <a:normAutofit lnSpcReduction="10000"/>
          </a:bodyPr>
          <a:lstStyle/>
          <a:p>
            <a:pPr marL="0" lvl="0" indent="0" algn="ctr">
              <a:lnSpc>
                <a:spcPct val="100000"/>
              </a:lnSpc>
              <a:spcBef>
                <a:spcPts val="580"/>
              </a:spcBef>
              <a:buClr>
                <a:srgbClr val="0F6FC6"/>
              </a:buClr>
              <a:buSzPct val="85000"/>
              <a:buNone/>
            </a:pPr>
            <a:r>
              <a:rPr lang="tr-TR" sz="4800" dirty="0" smtClean="0">
                <a:solidFill>
                  <a:srgbClr val="04617B"/>
                </a:solidFill>
                <a:latin typeface="Perpetua"/>
              </a:rPr>
              <a:t>*gün düzenleme projeleri</a:t>
            </a:r>
          </a:p>
          <a:p>
            <a:pPr marL="0" lvl="0" indent="0" algn="ctr">
              <a:lnSpc>
                <a:spcPct val="100000"/>
              </a:lnSpc>
              <a:spcBef>
                <a:spcPts val="580"/>
              </a:spcBef>
              <a:buClr>
                <a:srgbClr val="0F6FC6"/>
              </a:buClr>
              <a:buSzPct val="85000"/>
              <a:buNone/>
            </a:pPr>
            <a:r>
              <a:rPr lang="tr-TR" sz="4800" dirty="0" smtClean="0">
                <a:solidFill>
                  <a:srgbClr val="04617B"/>
                </a:solidFill>
                <a:latin typeface="Perpetua"/>
              </a:rPr>
              <a:t>*inceleme-araştırma projeleri</a:t>
            </a:r>
          </a:p>
          <a:p>
            <a:pPr marL="0" lvl="0" indent="0" algn="ctr">
              <a:lnSpc>
                <a:spcPct val="100000"/>
              </a:lnSpc>
              <a:spcBef>
                <a:spcPts val="580"/>
              </a:spcBef>
              <a:buClr>
                <a:srgbClr val="0F6FC6"/>
              </a:buClr>
              <a:buSzPct val="85000"/>
              <a:buNone/>
            </a:pPr>
            <a:r>
              <a:rPr lang="tr-TR" sz="4800" dirty="0" smtClean="0">
                <a:solidFill>
                  <a:srgbClr val="04617B"/>
                </a:solidFill>
                <a:latin typeface="Perpetua"/>
              </a:rPr>
              <a:t>*donatma ve güzelleştirme projeleri</a:t>
            </a:r>
          </a:p>
          <a:p>
            <a:pPr marL="0" lvl="0" indent="0" algn="ctr">
              <a:lnSpc>
                <a:spcPct val="100000"/>
              </a:lnSpc>
              <a:spcBef>
                <a:spcPts val="580"/>
              </a:spcBef>
              <a:buClr>
                <a:srgbClr val="0F6FC6"/>
              </a:buClr>
              <a:buSzPct val="85000"/>
              <a:buNone/>
            </a:pPr>
            <a:r>
              <a:rPr lang="tr-TR" sz="4800" dirty="0" smtClean="0">
                <a:solidFill>
                  <a:srgbClr val="04617B"/>
                </a:solidFill>
                <a:latin typeface="Perpetua"/>
              </a:rPr>
              <a:t>*eylem projeleri</a:t>
            </a:r>
            <a:endParaRPr lang="tr-TR" sz="4800" dirty="0">
              <a:solidFill>
                <a:srgbClr val="04617B"/>
              </a:solidFill>
              <a:latin typeface="Perpetua"/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4678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smtClean="0">
                <a:solidFill>
                  <a:srgbClr val="00B050"/>
                </a:solidFill>
              </a:rPr>
              <a:t>Eğitici Oyunlar</a:t>
            </a:r>
            <a:endParaRPr lang="tr-TR" dirty="0">
              <a:solidFill>
                <a:srgbClr val="00B05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219200" y="2962140"/>
            <a:ext cx="10363200" cy="3057659"/>
          </a:xfrm>
        </p:spPr>
        <p:txBody>
          <a:bodyPr>
            <a:normAutofit/>
          </a:bodyPr>
          <a:lstStyle/>
          <a:p>
            <a:pPr marL="0" lvl="0" indent="0" algn="ctr">
              <a:lnSpc>
                <a:spcPct val="100000"/>
              </a:lnSpc>
              <a:spcBef>
                <a:spcPts val="580"/>
              </a:spcBef>
              <a:buClr>
                <a:srgbClr val="0F6FC6"/>
              </a:buClr>
              <a:buSzPct val="85000"/>
              <a:buNone/>
            </a:pPr>
            <a:r>
              <a:rPr lang="tr-TR" sz="4800" dirty="0" smtClean="0">
                <a:solidFill>
                  <a:srgbClr val="04617B"/>
                </a:solidFill>
                <a:latin typeface="Perpetua"/>
              </a:rPr>
              <a:t>*sürdürülebilir kalkınma oyunu</a:t>
            </a:r>
          </a:p>
          <a:p>
            <a:pPr marL="0" lvl="0" indent="0" algn="ctr">
              <a:lnSpc>
                <a:spcPct val="100000"/>
              </a:lnSpc>
              <a:spcBef>
                <a:spcPts val="580"/>
              </a:spcBef>
              <a:buClr>
                <a:srgbClr val="0F6FC6"/>
              </a:buClr>
              <a:buSzPct val="85000"/>
              <a:buNone/>
            </a:pPr>
            <a:r>
              <a:rPr lang="tr-TR" sz="4800" dirty="0" smtClean="0">
                <a:solidFill>
                  <a:srgbClr val="04617B"/>
                </a:solidFill>
                <a:latin typeface="Perpetua"/>
              </a:rPr>
              <a:t>*ekolojik bağlar oyunu</a:t>
            </a:r>
          </a:p>
          <a:p>
            <a:pPr marL="0" lvl="0" indent="0" algn="ctr">
              <a:lnSpc>
                <a:spcPct val="100000"/>
              </a:lnSpc>
              <a:spcBef>
                <a:spcPts val="580"/>
              </a:spcBef>
              <a:buClr>
                <a:srgbClr val="0F6FC6"/>
              </a:buClr>
              <a:buSzPct val="85000"/>
              <a:buNone/>
            </a:pPr>
            <a:r>
              <a:rPr lang="tr-TR" sz="4800" dirty="0" smtClean="0">
                <a:solidFill>
                  <a:srgbClr val="04617B"/>
                </a:solidFill>
                <a:latin typeface="Perpetua"/>
              </a:rPr>
              <a:t>………..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8778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smtClean="0">
                <a:solidFill>
                  <a:srgbClr val="00B050"/>
                </a:solidFill>
              </a:rPr>
              <a:t>Sonuç: Sistemi Onarmak</a:t>
            </a:r>
            <a:endParaRPr lang="tr-TR" dirty="0">
              <a:solidFill>
                <a:srgbClr val="00B05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219200" y="2962140"/>
            <a:ext cx="10363200" cy="3057659"/>
          </a:xfrm>
        </p:spPr>
        <p:txBody>
          <a:bodyPr>
            <a:normAutofit lnSpcReduction="10000"/>
          </a:bodyPr>
          <a:lstStyle/>
          <a:p>
            <a:pPr marL="0" lvl="0" indent="0" algn="ctr">
              <a:lnSpc>
                <a:spcPct val="100000"/>
              </a:lnSpc>
              <a:spcBef>
                <a:spcPts val="580"/>
              </a:spcBef>
              <a:buClr>
                <a:srgbClr val="0F6FC6"/>
              </a:buClr>
              <a:buSzPct val="85000"/>
              <a:buNone/>
            </a:pPr>
            <a:r>
              <a:rPr lang="tr-TR" sz="4800" dirty="0" smtClean="0">
                <a:solidFill>
                  <a:srgbClr val="04617B"/>
                </a:solidFill>
                <a:latin typeface="Perpetua"/>
              </a:rPr>
              <a:t>eksik olmasın diye,</a:t>
            </a:r>
          </a:p>
          <a:p>
            <a:pPr marL="0" lvl="0" indent="0" algn="ctr">
              <a:lnSpc>
                <a:spcPct val="100000"/>
              </a:lnSpc>
              <a:spcBef>
                <a:spcPts val="580"/>
              </a:spcBef>
              <a:buClr>
                <a:srgbClr val="0F6FC6"/>
              </a:buClr>
              <a:buSzPct val="85000"/>
              <a:buNone/>
            </a:pPr>
            <a:r>
              <a:rPr lang="tr-TR" sz="4800" dirty="0" smtClean="0">
                <a:solidFill>
                  <a:srgbClr val="04617B"/>
                </a:solidFill>
                <a:latin typeface="Perpetua"/>
              </a:rPr>
              <a:t>«yüzlerde nur, ekinlerde bereket»</a:t>
            </a:r>
          </a:p>
          <a:p>
            <a:pPr marL="0" lvl="0" indent="0" algn="ctr">
              <a:lnSpc>
                <a:spcPct val="100000"/>
              </a:lnSpc>
              <a:spcBef>
                <a:spcPts val="580"/>
              </a:spcBef>
              <a:buClr>
                <a:srgbClr val="0F6FC6"/>
              </a:buClr>
              <a:buSzPct val="85000"/>
              <a:buNone/>
            </a:pPr>
            <a:r>
              <a:rPr lang="tr-TR" sz="4800" dirty="0">
                <a:solidFill>
                  <a:srgbClr val="04617B"/>
                </a:solidFill>
                <a:latin typeface="Perpetua"/>
              </a:rPr>
              <a:t>r</a:t>
            </a:r>
            <a:r>
              <a:rPr lang="tr-TR" sz="4800" dirty="0" smtClean="0">
                <a:solidFill>
                  <a:srgbClr val="04617B"/>
                </a:solidFill>
                <a:latin typeface="Perpetua"/>
              </a:rPr>
              <a:t>enkleri solmasın, adı gibi güzel kalsın</a:t>
            </a:r>
          </a:p>
          <a:p>
            <a:pPr marL="0" lvl="0" indent="0" algn="ctr">
              <a:lnSpc>
                <a:spcPct val="100000"/>
              </a:lnSpc>
              <a:spcBef>
                <a:spcPts val="580"/>
              </a:spcBef>
              <a:buClr>
                <a:srgbClr val="0F6FC6"/>
              </a:buClr>
              <a:buSzPct val="85000"/>
              <a:buNone/>
            </a:pPr>
            <a:r>
              <a:rPr lang="tr-TR" sz="4800" dirty="0">
                <a:solidFill>
                  <a:srgbClr val="04617B"/>
                </a:solidFill>
                <a:latin typeface="Perpetua"/>
              </a:rPr>
              <a:t>d</a:t>
            </a:r>
            <a:r>
              <a:rPr lang="tr-TR" sz="4800" dirty="0" smtClean="0">
                <a:solidFill>
                  <a:srgbClr val="04617B"/>
                </a:solidFill>
                <a:latin typeface="Perpetua"/>
              </a:rPr>
              <a:t>iye memleket 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3039560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Hisse Senedi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Hisse Senedi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isse Senedi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3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4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922</TotalTime>
  <Words>158</Words>
  <Application>Microsoft Office PowerPoint</Application>
  <PresentationFormat>Geniş ekran</PresentationFormat>
  <Paragraphs>41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8</vt:i4>
      </vt:variant>
    </vt:vector>
  </HeadingPairs>
  <TitlesOfParts>
    <vt:vector size="17" baseType="lpstr">
      <vt:lpstr>Arial</vt:lpstr>
      <vt:lpstr>Calibri</vt:lpstr>
      <vt:lpstr>Calibri Light</vt:lpstr>
      <vt:lpstr>Franklin Gothic Book</vt:lpstr>
      <vt:lpstr>Perpetua</vt:lpstr>
      <vt:lpstr>Vladimir Script</vt:lpstr>
      <vt:lpstr>Wingdings 2</vt:lpstr>
      <vt:lpstr>Office Teması</vt:lpstr>
      <vt:lpstr>Hisse Senedi</vt:lpstr>
      <vt:lpstr>PowerPoint Sunusu</vt:lpstr>
      <vt:lpstr>Etkili Öğrenme Durumları</vt:lpstr>
      <vt:lpstr>Yaşa görelilik</vt:lpstr>
      <vt:lpstr>Pekiştirme</vt:lpstr>
      <vt:lpstr>Eğitim Yöntemleri</vt:lpstr>
      <vt:lpstr>Proje Çalışmaları Türleri</vt:lpstr>
      <vt:lpstr>Eğitici Oyunlar</vt:lpstr>
      <vt:lpstr>Sonuç: Sistemi Onarmak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Hedef: Çevre okuryazarı olmak</dc:title>
  <dc:creator>rm</dc:creator>
  <cp:lastModifiedBy>RM</cp:lastModifiedBy>
  <cp:revision>111</cp:revision>
  <dcterms:created xsi:type="dcterms:W3CDTF">2016-02-29T19:43:42Z</dcterms:created>
  <dcterms:modified xsi:type="dcterms:W3CDTF">2018-04-02T10:33:19Z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