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9" r:id="rId4"/>
    <p:sldId id="284" r:id="rId5"/>
    <p:sldId id="273" r:id="rId6"/>
    <p:sldId id="283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02" y="5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8F838-A744-407B-B03A-72CE43F37D57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493D5-1081-40FD-8ED1-385924066A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8F838-A744-407B-B03A-72CE43F37D57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493D5-1081-40FD-8ED1-385924066A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8F838-A744-407B-B03A-72CE43F37D57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493D5-1081-40FD-8ED1-385924066A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8F838-A744-407B-B03A-72CE43F37D57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493D5-1081-40FD-8ED1-385924066A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8F838-A744-407B-B03A-72CE43F37D57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493D5-1081-40FD-8ED1-385924066A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8F838-A744-407B-B03A-72CE43F37D57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493D5-1081-40FD-8ED1-385924066A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8F838-A744-407B-B03A-72CE43F37D57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493D5-1081-40FD-8ED1-385924066A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8F838-A744-407B-B03A-72CE43F37D57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493D5-1081-40FD-8ED1-385924066A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8F838-A744-407B-B03A-72CE43F37D57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493D5-1081-40FD-8ED1-385924066A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8F838-A744-407B-B03A-72CE43F37D57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493D5-1081-40FD-8ED1-385924066A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8F838-A744-407B-B03A-72CE43F37D57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493D5-1081-40FD-8ED1-385924066A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8F838-A744-407B-B03A-72CE43F37D57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93D5-1081-40FD-8ED1-385924066A9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51520" y="260648"/>
            <a:ext cx="856895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 smtClean="0">
                <a:solidFill>
                  <a:srgbClr val="FF0000"/>
                </a:solidFill>
              </a:rPr>
              <a:t>GRADE 0 REACTIONS</a:t>
            </a:r>
          </a:p>
          <a:p>
            <a:pPr algn="ctr"/>
            <a:endParaRPr lang="tr-TR" sz="2400" dirty="0">
              <a:solidFill>
                <a:srgbClr val="FF0000"/>
              </a:solidFill>
            </a:endParaRPr>
          </a:p>
          <a:p>
            <a:pPr algn="just"/>
            <a:r>
              <a:rPr lang="en-US" sz="2400" dirty="0" smtClean="0"/>
              <a:t>The sum of exponents equals zero in </a:t>
            </a:r>
            <a:r>
              <a:rPr lang="tr-TR" sz="2400" dirty="0" err="1" smtClean="0"/>
              <a:t>reactions</a:t>
            </a:r>
            <a:r>
              <a:rPr lang="tr-TR" sz="2400" dirty="0" smtClean="0"/>
              <a:t> rate </a:t>
            </a:r>
            <a:r>
              <a:rPr lang="tr-TR" sz="2400" dirty="0" err="1" smtClean="0"/>
              <a:t>equation</a:t>
            </a:r>
            <a:r>
              <a:rPr lang="tr-TR" sz="2400" dirty="0" smtClean="0"/>
              <a:t> </a:t>
            </a:r>
            <a:r>
              <a:rPr lang="en-US" sz="2400" dirty="0" smtClean="0"/>
              <a:t>of a zero-degree reaction. (m + n = 0)</a:t>
            </a:r>
            <a:endParaRPr lang="tr-TR" sz="2400" dirty="0" smtClean="0"/>
          </a:p>
          <a:p>
            <a:pPr algn="just"/>
            <a:endParaRPr lang="tr-TR" sz="2400" dirty="0">
              <a:solidFill>
                <a:srgbClr val="FF0000"/>
              </a:solidFill>
            </a:endParaRPr>
          </a:p>
          <a:p>
            <a:pPr algn="just"/>
            <a:r>
              <a:rPr kumimoji="0" lang="tr-T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A  </a:t>
            </a:r>
            <a:r>
              <a:rPr lang="tr-TR" sz="2400" dirty="0" smtClean="0">
                <a:solidFill>
                  <a:srgbClr val="FF0000"/>
                </a:solidFill>
              </a:rPr>
              <a:t>→</a:t>
            </a:r>
            <a:r>
              <a:rPr kumimoji="0" lang="tr-T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   </a:t>
            </a:r>
            <a:r>
              <a:rPr kumimoji="0" lang="tr-TR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Products</a:t>
            </a:r>
            <a:endParaRPr kumimoji="0" lang="tr-TR" sz="2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  <a:p>
            <a:pPr algn="just"/>
            <a:endParaRPr lang="tr-TR" sz="2400" dirty="0">
              <a:cs typeface="Times New Roman" pitchFamily="18" charset="0"/>
            </a:endParaRPr>
          </a:p>
          <a:p>
            <a:pPr algn="just"/>
            <a:r>
              <a:rPr lang="tr-TR" sz="2400" dirty="0" smtClean="0"/>
              <a:t>Rate</a:t>
            </a:r>
            <a:r>
              <a:rPr lang="en-US" sz="2400" dirty="0" smtClean="0"/>
              <a:t> ​​law if the reaction is at zero degree</a:t>
            </a:r>
            <a:r>
              <a:rPr lang="tr-TR" sz="2400" dirty="0" smtClean="0"/>
              <a:t>;</a:t>
            </a:r>
          </a:p>
          <a:p>
            <a:pPr algn="just"/>
            <a:endParaRPr kumimoji="0" lang="tr-TR" sz="24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  <a:p>
            <a:pPr lvl="0" algn="just"/>
            <a:r>
              <a:rPr kumimoji="0" lang="tr-TR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Reaction</a:t>
            </a:r>
            <a:r>
              <a:rPr kumimoji="0" lang="tr-T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 rate = k [A]</a:t>
            </a:r>
            <a:r>
              <a:rPr kumimoji="0" lang="tr-TR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0</a:t>
            </a:r>
            <a:r>
              <a:rPr kumimoji="0" lang="tr-T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 = k = </a:t>
            </a:r>
            <a:r>
              <a:rPr kumimoji="0" lang="tr-TR" sz="2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constant</a:t>
            </a:r>
            <a:endParaRPr kumimoji="0" lang="tr-TR" sz="2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  <a:p>
            <a:pPr lvl="0" algn="just"/>
            <a:endParaRPr lang="tr-TR" sz="2400" dirty="0">
              <a:cs typeface="Times New Roman" pitchFamily="18" charset="0"/>
            </a:endParaRPr>
          </a:p>
          <a:p>
            <a:pPr lvl="0" algn="just"/>
            <a:r>
              <a:rPr lang="en-US" sz="2400" dirty="0" smtClean="0"/>
              <a:t>The concentration-time graph is a straight line with a negative slope.</a:t>
            </a:r>
            <a:endParaRPr kumimoji="0" lang="tr-TR" sz="2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  <a:p>
            <a:pPr algn="just"/>
            <a:endParaRPr kumimoji="0" lang="tr-TR" sz="2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51520" y="188640"/>
            <a:ext cx="864096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dirty="0" smtClean="0"/>
              <a:t>The reaction rate is equal to the rate constant k and is constant during the reaction. The velocity constant equals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en-US" sz="3200" dirty="0" smtClean="0"/>
              <a:t>minus the slope</a:t>
            </a:r>
            <a:r>
              <a:rPr lang="tr-TR" sz="3200" dirty="0" smtClean="0"/>
              <a:t> of </a:t>
            </a:r>
            <a:r>
              <a:rPr lang="tr-TR" sz="3200" dirty="0" err="1" smtClean="0"/>
              <a:t>this</a:t>
            </a:r>
            <a:r>
              <a:rPr lang="tr-TR" sz="3200" dirty="0" smtClean="0"/>
              <a:t> </a:t>
            </a:r>
            <a:r>
              <a:rPr lang="tr-TR" sz="3200" dirty="0" err="1" smtClean="0"/>
              <a:t>line</a:t>
            </a:r>
            <a:r>
              <a:rPr lang="en-US" sz="3200" dirty="0" smtClean="0"/>
              <a:t>.</a:t>
            </a:r>
            <a:endParaRPr lang="tr-TR" sz="3200" dirty="0" smtClean="0"/>
          </a:p>
          <a:p>
            <a:pPr algn="just">
              <a:lnSpc>
                <a:spcPct val="150000"/>
              </a:lnSpc>
            </a:pPr>
            <a:r>
              <a:rPr lang="tr-TR" sz="3200" dirty="0" err="1" smtClean="0"/>
              <a:t>Half</a:t>
            </a:r>
            <a:r>
              <a:rPr lang="tr-TR" sz="3200" dirty="0" smtClean="0"/>
              <a:t>-life time of a </a:t>
            </a:r>
            <a:r>
              <a:rPr lang="tr-TR" sz="3200" dirty="0" err="1" smtClean="0"/>
              <a:t>zero</a:t>
            </a:r>
            <a:r>
              <a:rPr lang="tr-TR" sz="3200" dirty="0" smtClean="0"/>
              <a:t> </a:t>
            </a:r>
            <a:r>
              <a:rPr lang="tr-TR" sz="3200" dirty="0" err="1" smtClean="0"/>
              <a:t>grade</a:t>
            </a:r>
            <a:r>
              <a:rPr lang="tr-TR" sz="3200" dirty="0" smtClean="0"/>
              <a:t> </a:t>
            </a:r>
            <a:r>
              <a:rPr lang="tr-TR" sz="3200" dirty="0" err="1" smtClean="0"/>
              <a:t>reaction</a:t>
            </a:r>
            <a:r>
              <a:rPr lang="tr-TR" sz="3200" dirty="0" smtClean="0"/>
              <a:t> is </a:t>
            </a:r>
            <a:r>
              <a:rPr lang="tr-TR" sz="3200" dirty="0" err="1" smtClean="0"/>
              <a:t>calculated</a:t>
            </a:r>
            <a:r>
              <a:rPr lang="tr-TR" sz="3200" dirty="0" smtClean="0"/>
              <a:t> as;</a:t>
            </a:r>
          </a:p>
          <a:p>
            <a:pPr algn="just">
              <a:lnSpc>
                <a:spcPct val="150000"/>
              </a:lnSpc>
            </a:pPr>
            <a:endParaRPr lang="tr-TR" sz="3200" dirty="0" smtClean="0"/>
          </a:p>
          <a:p>
            <a:pPr algn="just"/>
            <a:endParaRPr lang="tr-TR" sz="2400" dirty="0"/>
          </a:p>
          <a:p>
            <a:pPr algn="just"/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endParaRPr lang="tr-TR" sz="2400" dirty="0" smtClean="0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42337" y="4149079"/>
            <a:ext cx="2409783" cy="13992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51520" y="188640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323528" y="332656"/>
            <a:ext cx="8424936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 smtClean="0">
                <a:solidFill>
                  <a:srgbClr val="FF0000"/>
                </a:solidFill>
              </a:rPr>
              <a:t>FIRST GRADE REACTIONS</a:t>
            </a:r>
          </a:p>
          <a:p>
            <a:pPr algn="ctr"/>
            <a:endParaRPr lang="tr-TR" sz="2400" dirty="0">
              <a:solidFill>
                <a:srgbClr val="FF0000"/>
              </a:solidFill>
            </a:endParaRPr>
          </a:p>
          <a:p>
            <a:pPr algn="just"/>
            <a:r>
              <a:rPr lang="tr-TR" sz="3200" smtClean="0"/>
              <a:t>In this reactions, </a:t>
            </a:r>
            <a:r>
              <a:rPr lang="en-US" sz="3200" smtClean="0"/>
              <a:t>the rate of the reaction depends only on the concentration of a substance. </a:t>
            </a:r>
            <a:endParaRPr lang="tr-TR" sz="3200" smtClean="0"/>
          </a:p>
          <a:p>
            <a:pPr algn="just"/>
            <a:endParaRPr lang="tr-TR" sz="3200" smtClean="0"/>
          </a:p>
          <a:p>
            <a:pPr algn="just"/>
            <a:r>
              <a:rPr lang="en-US" sz="3200" smtClean="0"/>
              <a:t>That is, the reaction rate at such a reaction</a:t>
            </a:r>
            <a:r>
              <a:rPr lang="tr-TR" sz="3200" smtClean="0"/>
              <a:t> is depended to</a:t>
            </a:r>
            <a:r>
              <a:rPr lang="en-US" sz="3200" smtClean="0"/>
              <a:t> the decrease in the concentration of A or the increase in the concentration of B. Where k is the reaction rate constant (the reaction rate constant is a specific value for each reaction, but may vary depending on the reaction conditions such as temperature, light and humidity). </a:t>
            </a:r>
            <a:endParaRPr lang="tr-TR" sz="3200" smtClean="0"/>
          </a:p>
          <a:p>
            <a:pPr algn="just"/>
            <a:endParaRPr lang="tr-TR" sz="2400" dirty="0"/>
          </a:p>
          <a:p>
            <a:pPr algn="just"/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323528" y="260648"/>
            <a:ext cx="864096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dirty="0" err="1" smtClean="0">
                <a:cs typeface="Arial" pitchFamily="34" charset="0"/>
              </a:rPr>
              <a:t>Accordingly</a:t>
            </a:r>
            <a:r>
              <a:rPr lang="tr-TR" sz="2800" dirty="0" smtClean="0">
                <a:cs typeface="Arial" pitchFamily="34" charset="0"/>
              </a:rPr>
              <a:t>, </a:t>
            </a:r>
            <a:r>
              <a:rPr lang="tr-TR" sz="2800" dirty="0" err="1" smtClean="0">
                <a:cs typeface="Arial" pitchFamily="34" charset="0"/>
              </a:rPr>
              <a:t>if</a:t>
            </a:r>
            <a:r>
              <a:rPr lang="tr-TR" sz="2800" dirty="0" smtClean="0">
                <a:cs typeface="Arial" pitchFamily="34" charset="0"/>
              </a:rPr>
              <a:t> </a:t>
            </a:r>
            <a:r>
              <a:rPr lang="tr-TR" sz="2800" dirty="0" err="1" smtClean="0">
                <a:cs typeface="Arial" pitchFamily="34" charset="0"/>
              </a:rPr>
              <a:t>logCa</a:t>
            </a:r>
            <a:r>
              <a:rPr lang="tr-TR" sz="2800" dirty="0" smtClean="0">
                <a:cs typeface="Arial" pitchFamily="34" charset="0"/>
              </a:rPr>
              <a:t> is </a:t>
            </a:r>
            <a:r>
              <a:rPr lang="tr-TR" sz="2800" dirty="0" err="1" smtClean="0">
                <a:cs typeface="Arial" pitchFamily="34" charset="0"/>
              </a:rPr>
              <a:t>plotted</a:t>
            </a:r>
            <a:r>
              <a:rPr lang="tr-TR" sz="2800" dirty="0" smtClean="0">
                <a:cs typeface="Arial" pitchFamily="34" charset="0"/>
              </a:rPr>
              <a:t> </a:t>
            </a:r>
            <a:r>
              <a:rPr lang="tr-TR" sz="2800" dirty="0" err="1" smtClean="0">
                <a:cs typeface="Arial" pitchFamily="34" charset="0"/>
              </a:rPr>
              <a:t>against</a:t>
            </a:r>
            <a:r>
              <a:rPr lang="tr-TR" sz="2800" dirty="0" smtClean="0">
                <a:cs typeface="Arial" pitchFamily="34" charset="0"/>
              </a:rPr>
              <a:t> t, </a:t>
            </a:r>
            <a:r>
              <a:rPr lang="tr-TR" sz="2800" dirty="0" err="1" smtClean="0">
                <a:cs typeface="Arial" pitchFamily="34" charset="0"/>
              </a:rPr>
              <a:t>the</a:t>
            </a:r>
            <a:r>
              <a:rPr lang="tr-TR" sz="2800" dirty="0" smtClean="0">
                <a:cs typeface="Arial" pitchFamily="34" charset="0"/>
              </a:rPr>
              <a:t> </a:t>
            </a:r>
            <a:r>
              <a:rPr lang="tr-TR" sz="2800" dirty="0" err="1" smtClean="0">
                <a:cs typeface="Arial" pitchFamily="34" charset="0"/>
              </a:rPr>
              <a:t>graph</a:t>
            </a:r>
            <a:r>
              <a:rPr lang="tr-TR" sz="2800" dirty="0" smtClean="0">
                <a:cs typeface="Arial" pitchFamily="34" charset="0"/>
              </a:rPr>
              <a:t> is </a:t>
            </a:r>
            <a:r>
              <a:rPr lang="tr-TR" sz="2800" dirty="0" err="1" smtClean="0">
                <a:cs typeface="Arial" pitchFamily="34" charset="0"/>
              </a:rPr>
              <a:t>obtained</a:t>
            </a:r>
            <a:r>
              <a:rPr lang="tr-TR" sz="2800" dirty="0" smtClean="0">
                <a:cs typeface="Arial" pitchFamily="34" charset="0"/>
              </a:rPr>
              <a:t>. </a:t>
            </a:r>
            <a:r>
              <a:rPr lang="tr-TR" sz="2800" dirty="0" err="1" smtClean="0">
                <a:cs typeface="Arial" pitchFamily="34" charset="0"/>
              </a:rPr>
              <a:t>Slope</a:t>
            </a:r>
            <a:r>
              <a:rPr lang="tr-TR" sz="2800" dirty="0" smtClean="0">
                <a:cs typeface="Arial" pitchFamily="34" charset="0"/>
              </a:rPr>
              <a:t> of </a:t>
            </a:r>
            <a:r>
              <a:rPr lang="tr-TR" sz="2800" dirty="0" err="1" smtClean="0">
                <a:cs typeface="Arial" pitchFamily="34" charset="0"/>
              </a:rPr>
              <a:t>this</a:t>
            </a:r>
            <a:r>
              <a:rPr lang="tr-TR" sz="2800" dirty="0" smtClean="0">
                <a:cs typeface="Arial" pitchFamily="34" charset="0"/>
              </a:rPr>
              <a:t> </a:t>
            </a:r>
            <a:r>
              <a:rPr lang="tr-TR" sz="2800" dirty="0" err="1" smtClean="0">
                <a:cs typeface="Arial" pitchFamily="34" charset="0"/>
              </a:rPr>
              <a:t>graph</a:t>
            </a:r>
            <a:r>
              <a:rPr lang="tr-TR" sz="2800" dirty="0" smtClean="0">
                <a:cs typeface="Arial" pitchFamily="34" charset="0"/>
              </a:rPr>
              <a:t> is:    - k / 2.303</a:t>
            </a: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dirty="0" err="1" smtClean="0">
                <a:cs typeface="Arial" pitchFamily="34" charset="0"/>
              </a:rPr>
              <a:t>For</a:t>
            </a:r>
            <a:r>
              <a:rPr lang="tr-TR" sz="2800" dirty="0" smtClean="0">
                <a:cs typeface="Arial" pitchFamily="34" charset="0"/>
              </a:rPr>
              <a:t> </a:t>
            </a:r>
            <a:r>
              <a:rPr lang="tr-TR" sz="2800" dirty="0" err="1" smtClean="0">
                <a:cs typeface="Arial" pitchFamily="34" charset="0"/>
              </a:rPr>
              <a:t>calculations</a:t>
            </a:r>
            <a:r>
              <a:rPr lang="tr-TR" sz="2800" dirty="0" smtClean="0">
                <a:cs typeface="Arial" pitchFamily="34" charset="0"/>
              </a:rPr>
              <a:t> of </a:t>
            </a:r>
            <a:r>
              <a:rPr lang="tr-TR" sz="2800" dirty="0" err="1" smtClean="0">
                <a:cs typeface="Arial" pitchFamily="34" charset="0"/>
              </a:rPr>
              <a:t>concentration</a:t>
            </a:r>
            <a:r>
              <a:rPr lang="tr-TR" sz="2800" dirty="0" smtClean="0">
                <a:cs typeface="Arial" pitchFamily="34" charset="0"/>
              </a:rPr>
              <a:t> in </a:t>
            </a:r>
            <a:r>
              <a:rPr lang="tr-TR" sz="2800" dirty="0" err="1" smtClean="0">
                <a:cs typeface="Arial" pitchFamily="34" charset="0"/>
              </a:rPr>
              <a:t>first</a:t>
            </a:r>
            <a:r>
              <a:rPr lang="tr-TR" sz="2800" dirty="0" smtClean="0">
                <a:cs typeface="Arial" pitchFamily="34" charset="0"/>
              </a:rPr>
              <a:t> </a:t>
            </a:r>
            <a:r>
              <a:rPr lang="tr-TR" sz="2800" dirty="0" err="1" smtClean="0">
                <a:cs typeface="Arial" pitchFamily="34" charset="0"/>
              </a:rPr>
              <a:t>grade</a:t>
            </a:r>
            <a:r>
              <a:rPr lang="tr-TR" sz="2800" dirty="0" smtClean="0">
                <a:cs typeface="Arial" pitchFamily="34" charset="0"/>
              </a:rPr>
              <a:t> </a:t>
            </a:r>
            <a:r>
              <a:rPr lang="tr-TR" sz="2800" dirty="0" err="1" smtClean="0">
                <a:cs typeface="Arial" pitchFamily="34" charset="0"/>
              </a:rPr>
              <a:t>reactions</a:t>
            </a:r>
            <a:r>
              <a:rPr lang="tr-TR" sz="2800" dirty="0" smtClean="0">
                <a:cs typeface="Arial" pitchFamily="34" charset="0"/>
              </a:rPr>
              <a:t>, </a:t>
            </a:r>
            <a:r>
              <a:rPr lang="tr-TR" sz="2800" dirty="0" err="1" smtClean="0">
                <a:cs typeface="Arial" pitchFamily="34" charset="0"/>
              </a:rPr>
              <a:t>equation</a:t>
            </a:r>
            <a:r>
              <a:rPr lang="tr-TR" sz="2800" dirty="0" smtClean="0">
                <a:cs typeface="Arial" pitchFamily="34" charset="0"/>
              </a:rPr>
              <a:t> is;</a:t>
            </a: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sz="2800" dirty="0" smtClean="0">
              <a:cs typeface="Arial" pitchFamily="34" charset="0"/>
            </a:endParaRP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sz="2800" dirty="0" smtClean="0">
              <a:cs typeface="Arial" pitchFamily="34" charset="0"/>
            </a:endParaRP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dirty="0" err="1" smtClean="0">
                <a:cs typeface="Arial" pitchFamily="34" charset="0"/>
              </a:rPr>
              <a:t>In</a:t>
            </a:r>
            <a:r>
              <a:rPr lang="tr-TR" sz="2800" dirty="0" smtClean="0">
                <a:cs typeface="Arial" pitchFamily="34" charset="0"/>
              </a:rPr>
              <a:t> </a:t>
            </a:r>
            <a:r>
              <a:rPr lang="tr-TR" sz="2800" dirty="0" err="1" smtClean="0">
                <a:cs typeface="Arial" pitchFamily="34" charset="0"/>
              </a:rPr>
              <a:t>there</a:t>
            </a:r>
            <a:r>
              <a:rPr lang="tr-TR" sz="2800" dirty="0" smtClean="0">
                <a:cs typeface="Arial" pitchFamily="34" charset="0"/>
              </a:rPr>
              <a:t>,         is </a:t>
            </a:r>
            <a:r>
              <a:rPr lang="tr-TR" sz="2800" dirty="0" err="1" smtClean="0">
                <a:cs typeface="Arial" pitchFamily="34" charset="0"/>
              </a:rPr>
              <a:t>starting</a:t>
            </a:r>
            <a:r>
              <a:rPr lang="tr-TR" sz="2800" dirty="0" smtClean="0">
                <a:cs typeface="Arial" pitchFamily="34" charset="0"/>
              </a:rPr>
              <a:t> </a:t>
            </a:r>
            <a:r>
              <a:rPr lang="tr-TR" sz="2800" dirty="0" err="1" smtClean="0">
                <a:cs typeface="Arial" pitchFamily="34" charset="0"/>
              </a:rPr>
              <a:t>concentration</a:t>
            </a:r>
            <a:r>
              <a:rPr lang="tr-TR" sz="2800" dirty="0" smtClean="0">
                <a:cs typeface="Arial" pitchFamily="34" charset="0"/>
              </a:rPr>
              <a:t> of a A </a:t>
            </a:r>
            <a:r>
              <a:rPr lang="tr-TR" sz="2800" dirty="0" err="1" smtClean="0">
                <a:cs typeface="Arial" pitchFamily="34" charset="0"/>
              </a:rPr>
              <a:t>compound</a:t>
            </a:r>
            <a:r>
              <a:rPr lang="tr-TR" sz="2800" dirty="0" smtClean="0">
                <a:cs typeface="Arial" pitchFamily="34" charset="0"/>
              </a:rPr>
              <a:t>;</a:t>
            </a: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dirty="0" smtClean="0">
                <a:cs typeface="Arial" pitchFamily="34" charset="0"/>
              </a:rPr>
              <a:t>        is </a:t>
            </a:r>
            <a:r>
              <a:rPr lang="tr-TR" sz="2800" dirty="0" err="1" smtClean="0">
                <a:cs typeface="Arial" pitchFamily="34" charset="0"/>
              </a:rPr>
              <a:t>remaining</a:t>
            </a:r>
            <a:r>
              <a:rPr lang="tr-TR" sz="2800" dirty="0" smtClean="0">
                <a:cs typeface="Arial" pitchFamily="34" charset="0"/>
              </a:rPr>
              <a:t> </a:t>
            </a:r>
            <a:r>
              <a:rPr lang="tr-TR" sz="2800" dirty="0" err="1" smtClean="0">
                <a:cs typeface="Arial" pitchFamily="34" charset="0"/>
              </a:rPr>
              <a:t>concentration</a:t>
            </a:r>
            <a:r>
              <a:rPr lang="tr-TR" sz="2800" dirty="0" smtClean="0">
                <a:cs typeface="Arial" pitchFamily="34" charset="0"/>
              </a:rPr>
              <a:t> </a:t>
            </a:r>
            <a:r>
              <a:rPr lang="tr-TR" sz="2800" dirty="0" err="1" smtClean="0">
                <a:cs typeface="Arial" pitchFamily="34" charset="0"/>
              </a:rPr>
              <a:t>after</a:t>
            </a:r>
            <a:r>
              <a:rPr lang="tr-TR" sz="2800" dirty="0" smtClean="0">
                <a:cs typeface="Arial" pitchFamily="34" charset="0"/>
              </a:rPr>
              <a:t> a t time</a:t>
            </a: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dirty="0" smtClean="0">
                <a:cs typeface="Arial" pitchFamily="34" charset="0"/>
              </a:rPr>
              <a:t>k: </a:t>
            </a:r>
            <a:r>
              <a:rPr lang="tr-TR" sz="2800" dirty="0" err="1" smtClean="0">
                <a:cs typeface="Arial" pitchFamily="34" charset="0"/>
              </a:rPr>
              <a:t>reaction</a:t>
            </a:r>
            <a:r>
              <a:rPr lang="tr-TR" sz="2800" dirty="0" smtClean="0">
                <a:cs typeface="Arial" pitchFamily="34" charset="0"/>
              </a:rPr>
              <a:t> rate </a:t>
            </a:r>
            <a:r>
              <a:rPr lang="tr-TR" sz="2800" dirty="0" err="1" smtClean="0">
                <a:cs typeface="Arial" pitchFamily="34" charset="0"/>
              </a:rPr>
              <a:t>constant</a:t>
            </a:r>
            <a:endParaRPr lang="tr-TR" sz="2800" dirty="0" smtClean="0">
              <a:cs typeface="Arial" pitchFamily="34" charset="0"/>
            </a:endParaRP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sz="2800" dirty="0" smtClean="0">
              <a:cs typeface="Arial" pitchFamily="34" charset="0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3284984"/>
            <a:ext cx="2232248" cy="853507"/>
          </a:xfrm>
          <a:prstGeom prst="rect">
            <a:avLst/>
          </a:prstGeom>
          <a:noFill/>
        </p:spPr>
      </p:pic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5696" y="4365104"/>
            <a:ext cx="360040" cy="396044"/>
          </a:xfrm>
          <a:prstGeom prst="rect">
            <a:avLst/>
          </a:prstGeom>
          <a:noFill/>
        </p:spPr>
      </p:pic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4869159"/>
            <a:ext cx="432048" cy="4800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23528" y="404664"/>
            <a:ext cx="849694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/>
              <a:t>The half - life period </a:t>
            </a:r>
            <a:r>
              <a:rPr lang="tr-TR" sz="3200" dirty="0" smtClean="0"/>
              <a:t>: (</a:t>
            </a:r>
            <a:r>
              <a:rPr lang="en-US" sz="3200" dirty="0" smtClean="0"/>
              <a:t>it is the time for the initial concentration of the entering material to fall to half, i.e., </a:t>
            </a:r>
            <a:r>
              <a:rPr lang="tr-TR" sz="3200" dirty="0" smtClean="0"/>
              <a:t>A</a:t>
            </a:r>
            <a:r>
              <a:rPr lang="en-US" sz="3200" dirty="0" smtClean="0"/>
              <a:t>o / 2</a:t>
            </a:r>
            <a:r>
              <a:rPr lang="tr-TR" sz="3200" dirty="0" smtClean="0"/>
              <a:t>)</a:t>
            </a:r>
          </a:p>
          <a:p>
            <a:pPr algn="just"/>
            <a:endParaRPr lang="tr-TR" sz="3200" dirty="0"/>
          </a:p>
          <a:p>
            <a:pPr algn="just"/>
            <a:endParaRPr lang="tr-TR" sz="3200" dirty="0" smtClean="0"/>
          </a:p>
          <a:p>
            <a:pPr algn="just"/>
            <a:endParaRPr lang="tr-TR" sz="3200" dirty="0"/>
          </a:p>
          <a:p>
            <a:pPr algn="just"/>
            <a:endParaRPr lang="tr-TR" sz="3200" dirty="0" smtClean="0"/>
          </a:p>
          <a:p>
            <a:pPr algn="just"/>
            <a:endParaRPr lang="tr-TR" sz="3200" dirty="0"/>
          </a:p>
          <a:p>
            <a:pPr algn="just"/>
            <a:endParaRPr lang="tr-TR" sz="3200" dirty="0" smtClean="0"/>
          </a:p>
          <a:p>
            <a:pPr algn="just"/>
            <a:r>
              <a:rPr lang="en-US" sz="3200" dirty="0" smtClean="0"/>
              <a:t>The half-life of the 1st reaction is independent of the initial concentration.</a:t>
            </a:r>
            <a:r>
              <a:rPr lang="tr-TR" sz="3200" dirty="0" smtClean="0"/>
              <a:t> </a:t>
            </a:r>
            <a:r>
              <a:rPr lang="tr-TR" sz="3200" dirty="0" err="1" smtClean="0"/>
              <a:t>Radioactive</a:t>
            </a:r>
            <a:r>
              <a:rPr lang="tr-TR" sz="3200" dirty="0" smtClean="0"/>
              <a:t> </a:t>
            </a:r>
            <a:r>
              <a:rPr lang="tr-TR" sz="3200" dirty="0" err="1" smtClean="0"/>
              <a:t>decay</a:t>
            </a:r>
            <a:r>
              <a:rPr lang="tr-TR" sz="3200" dirty="0" smtClean="0"/>
              <a:t> </a:t>
            </a:r>
            <a:r>
              <a:rPr lang="tr-TR" sz="3200" dirty="0" err="1" smtClean="0"/>
              <a:t>reactions</a:t>
            </a:r>
            <a:r>
              <a:rPr lang="tr-TR" sz="3200" dirty="0" smtClean="0"/>
              <a:t> is </a:t>
            </a:r>
            <a:r>
              <a:rPr lang="tr-TR" sz="3200" dirty="0" err="1" smtClean="0"/>
              <a:t>exampled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en-US" sz="3200" dirty="0" smtClean="0"/>
              <a:t>1st </a:t>
            </a:r>
            <a:r>
              <a:rPr lang="tr-TR" sz="3200" dirty="0" err="1" smtClean="0"/>
              <a:t>grade</a:t>
            </a:r>
            <a:r>
              <a:rPr lang="tr-TR" sz="3200" dirty="0" smtClean="0"/>
              <a:t> </a:t>
            </a:r>
            <a:r>
              <a:rPr lang="en-US" sz="3200" dirty="0" smtClean="0"/>
              <a:t>reaction</a:t>
            </a:r>
            <a:r>
              <a:rPr lang="tr-TR" sz="3200" dirty="0" smtClean="0"/>
              <a:t>.</a:t>
            </a:r>
            <a:endParaRPr lang="tr-TR" sz="3200" dirty="0"/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1880" y="2780928"/>
            <a:ext cx="2183110" cy="10075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179512" y="260648"/>
            <a:ext cx="8640960" cy="8946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/>
              <a:t>SECOND GRADE REACTIONS</a:t>
            </a:r>
          </a:p>
          <a:p>
            <a:pPr algn="just"/>
            <a:r>
              <a:rPr lang="tr-TR" sz="3200" b="1" dirty="0" smtClean="0"/>
              <a:t>          </a:t>
            </a:r>
            <a:r>
              <a:rPr lang="tr-TR" sz="3200" dirty="0" err="1" smtClean="0"/>
              <a:t>Reaction</a:t>
            </a:r>
            <a:r>
              <a:rPr lang="tr-TR" sz="3200" dirty="0" smtClean="0"/>
              <a:t> rate: k [A]</a:t>
            </a:r>
            <a:r>
              <a:rPr lang="tr-TR" sz="3200" baseline="30000" dirty="0" smtClean="0"/>
              <a:t>2</a:t>
            </a:r>
          </a:p>
          <a:p>
            <a:pPr algn="just"/>
            <a:endParaRPr lang="tr-TR" sz="3200" baseline="30000" dirty="0" smtClean="0"/>
          </a:p>
          <a:p>
            <a:pPr algn="just"/>
            <a:r>
              <a:rPr lang="tr-TR" sz="3200" dirty="0" smtClean="0"/>
              <a:t>          Lineer </a:t>
            </a:r>
            <a:r>
              <a:rPr lang="tr-TR" sz="3200" dirty="0" err="1" smtClean="0"/>
              <a:t>equation</a:t>
            </a:r>
            <a:r>
              <a:rPr lang="tr-TR" sz="3200" dirty="0" smtClean="0"/>
              <a:t> </a:t>
            </a:r>
            <a:r>
              <a:rPr lang="tr-TR" sz="3200" dirty="0" err="1" smtClean="0"/>
              <a:t>for</a:t>
            </a:r>
            <a:r>
              <a:rPr lang="tr-TR" sz="3200" dirty="0" smtClean="0"/>
              <a:t> </a:t>
            </a:r>
            <a:r>
              <a:rPr lang="tr-TR" sz="3200" dirty="0" err="1" smtClean="0"/>
              <a:t>calculations</a:t>
            </a:r>
            <a:r>
              <a:rPr lang="tr-TR" sz="3200" dirty="0" smtClean="0"/>
              <a:t>;</a:t>
            </a:r>
          </a:p>
          <a:p>
            <a:pPr algn="just"/>
            <a:endParaRPr lang="tr-TR" sz="3200" dirty="0" smtClean="0"/>
          </a:p>
          <a:p>
            <a:pPr algn="just"/>
            <a:endParaRPr lang="tr-TR" sz="3200" dirty="0" smtClean="0"/>
          </a:p>
          <a:p>
            <a:pPr algn="just"/>
            <a:endParaRPr lang="tr-TR" sz="3200" dirty="0" smtClean="0"/>
          </a:p>
          <a:p>
            <a:pPr algn="just"/>
            <a:r>
              <a:rPr lang="tr-TR" sz="3200" dirty="0" smtClean="0"/>
              <a:t> </a:t>
            </a:r>
          </a:p>
          <a:p>
            <a:pPr algn="just"/>
            <a:r>
              <a:rPr lang="tr-TR" sz="3200" dirty="0" smtClean="0">
                <a:cs typeface="Arial" pitchFamily="34" charset="0"/>
              </a:rPr>
              <a:t>           </a:t>
            </a:r>
            <a:r>
              <a:rPr lang="tr-TR" sz="3200" dirty="0" err="1" smtClean="0">
                <a:cs typeface="Arial" pitchFamily="34" charset="0"/>
              </a:rPr>
              <a:t>if</a:t>
            </a:r>
            <a:r>
              <a:rPr lang="tr-TR" sz="3200" dirty="0" smtClean="0">
                <a:cs typeface="Arial" pitchFamily="34" charset="0"/>
              </a:rPr>
              <a:t>              is </a:t>
            </a:r>
            <a:r>
              <a:rPr lang="tr-TR" sz="3200" dirty="0" err="1" smtClean="0">
                <a:cs typeface="Arial" pitchFamily="34" charset="0"/>
              </a:rPr>
              <a:t>plotted</a:t>
            </a:r>
            <a:r>
              <a:rPr lang="tr-TR" sz="3200" dirty="0" smtClean="0">
                <a:cs typeface="Arial" pitchFamily="34" charset="0"/>
              </a:rPr>
              <a:t> </a:t>
            </a:r>
            <a:r>
              <a:rPr lang="tr-TR" sz="3200" dirty="0" err="1" smtClean="0">
                <a:cs typeface="Arial" pitchFamily="34" charset="0"/>
              </a:rPr>
              <a:t>against</a:t>
            </a:r>
            <a:r>
              <a:rPr lang="tr-TR" sz="3200" dirty="0" smtClean="0">
                <a:cs typeface="Arial" pitchFamily="34" charset="0"/>
              </a:rPr>
              <a:t>. </a:t>
            </a:r>
            <a:r>
              <a:rPr lang="tr-TR" sz="3200" dirty="0" err="1" smtClean="0">
                <a:cs typeface="Arial" pitchFamily="34" charset="0"/>
              </a:rPr>
              <a:t>Slope</a:t>
            </a:r>
            <a:r>
              <a:rPr lang="tr-TR" sz="3200" dirty="0" smtClean="0">
                <a:cs typeface="Arial" pitchFamily="34" charset="0"/>
              </a:rPr>
              <a:t> of </a:t>
            </a:r>
            <a:r>
              <a:rPr lang="tr-TR" sz="3200" dirty="0" err="1" smtClean="0">
                <a:cs typeface="Arial" pitchFamily="34" charset="0"/>
              </a:rPr>
              <a:t>this</a:t>
            </a:r>
            <a:r>
              <a:rPr lang="tr-TR" sz="3200" dirty="0" smtClean="0">
                <a:cs typeface="Arial" pitchFamily="34" charset="0"/>
              </a:rPr>
              <a:t> </a:t>
            </a:r>
            <a:r>
              <a:rPr lang="tr-TR" sz="3200" dirty="0" err="1" smtClean="0">
                <a:cs typeface="Arial" pitchFamily="34" charset="0"/>
              </a:rPr>
              <a:t>graph</a:t>
            </a:r>
            <a:r>
              <a:rPr lang="tr-TR" sz="3200" dirty="0" smtClean="0">
                <a:cs typeface="Arial" pitchFamily="34" charset="0"/>
              </a:rPr>
              <a:t> is k </a:t>
            </a:r>
            <a:r>
              <a:rPr lang="tr-TR" sz="3200" dirty="0" err="1" smtClean="0">
                <a:cs typeface="Arial" pitchFamily="34" charset="0"/>
              </a:rPr>
              <a:t>and</a:t>
            </a:r>
            <a:r>
              <a:rPr lang="tr-TR" sz="3200" dirty="0" smtClean="0">
                <a:cs typeface="Arial" pitchFamily="34" charset="0"/>
              </a:rPr>
              <a:t> </a:t>
            </a:r>
            <a:r>
              <a:rPr lang="tr-TR" sz="3200" dirty="0" err="1" smtClean="0">
                <a:cs typeface="Arial" pitchFamily="34" charset="0"/>
              </a:rPr>
              <a:t>intercept</a:t>
            </a:r>
            <a:r>
              <a:rPr lang="tr-TR" sz="3200" dirty="0" smtClean="0">
                <a:cs typeface="Arial" pitchFamily="34" charset="0"/>
              </a:rPr>
              <a:t> of </a:t>
            </a:r>
            <a:r>
              <a:rPr lang="tr-TR" sz="3200" dirty="0" err="1" smtClean="0">
                <a:cs typeface="Arial" pitchFamily="34" charset="0"/>
              </a:rPr>
              <a:t>this</a:t>
            </a:r>
            <a:r>
              <a:rPr lang="tr-TR" sz="3200" dirty="0" smtClean="0">
                <a:cs typeface="Arial" pitchFamily="34" charset="0"/>
              </a:rPr>
              <a:t> </a:t>
            </a:r>
            <a:r>
              <a:rPr lang="tr-TR" sz="3200" dirty="0" err="1" smtClean="0">
                <a:cs typeface="Arial" pitchFamily="34" charset="0"/>
              </a:rPr>
              <a:t>graph</a:t>
            </a:r>
            <a:r>
              <a:rPr lang="tr-TR" sz="3200" dirty="0" smtClean="0">
                <a:cs typeface="Arial" pitchFamily="34" charset="0"/>
              </a:rPr>
              <a:t> is</a:t>
            </a:r>
          </a:p>
          <a:p>
            <a:pPr algn="just"/>
            <a:endParaRPr lang="tr-TR" sz="3200" dirty="0" smtClean="0">
              <a:cs typeface="Arial" pitchFamily="34" charset="0"/>
            </a:endParaRPr>
          </a:p>
          <a:p>
            <a:pPr algn="just"/>
            <a:r>
              <a:rPr lang="tr-TR" sz="3200" dirty="0" smtClean="0">
                <a:cs typeface="Arial" pitchFamily="34" charset="0"/>
              </a:rPr>
              <a:t>            </a:t>
            </a:r>
            <a:r>
              <a:rPr lang="tr-TR" sz="3200" dirty="0" err="1" smtClean="0">
                <a:cs typeface="Arial" pitchFamily="34" charset="0"/>
              </a:rPr>
              <a:t>Half</a:t>
            </a:r>
            <a:r>
              <a:rPr lang="tr-TR" sz="3200" dirty="0" smtClean="0">
                <a:cs typeface="Arial" pitchFamily="34" charset="0"/>
              </a:rPr>
              <a:t>-life is </a:t>
            </a:r>
            <a:r>
              <a:rPr lang="tr-TR" sz="3200" dirty="0" err="1" smtClean="0">
                <a:cs typeface="Arial" pitchFamily="34" charset="0"/>
              </a:rPr>
              <a:t>calculated</a:t>
            </a:r>
            <a:r>
              <a:rPr lang="tr-TR" sz="3200" dirty="0" smtClean="0">
                <a:cs typeface="Arial" pitchFamily="34" charset="0"/>
              </a:rPr>
              <a:t> as; </a:t>
            </a:r>
            <a:endParaRPr lang="tr-TR" sz="3200" dirty="0" smtClean="0"/>
          </a:p>
          <a:p>
            <a:pPr algn="just"/>
            <a:r>
              <a:rPr lang="tr-TR" sz="3200" dirty="0" smtClean="0"/>
              <a:t>  </a:t>
            </a:r>
          </a:p>
          <a:p>
            <a:pPr algn="just"/>
            <a:endParaRPr lang="tr-TR" sz="3200" dirty="0" smtClean="0"/>
          </a:p>
          <a:p>
            <a:pPr algn="just"/>
            <a:endParaRPr lang="tr-TR" sz="3200" dirty="0" smtClean="0"/>
          </a:p>
          <a:p>
            <a:pPr algn="just"/>
            <a:r>
              <a:rPr lang="tr-TR" sz="3200" dirty="0" smtClean="0"/>
              <a:t>       </a:t>
            </a:r>
            <a:endParaRPr lang="tr-TR" sz="3200" baseline="30000" dirty="0" smtClean="0"/>
          </a:p>
          <a:p>
            <a:pPr algn="just"/>
            <a:r>
              <a:rPr lang="tr-TR" sz="3200" baseline="30000" dirty="0" smtClean="0"/>
              <a:t>  </a:t>
            </a:r>
            <a:r>
              <a:rPr lang="tr-TR" sz="3200" dirty="0" smtClean="0"/>
              <a:t>  </a:t>
            </a:r>
          </a:p>
          <a:p>
            <a:pPr algn="just"/>
            <a:endParaRPr lang="tr-TR" baseline="30000" dirty="0" smtClean="0"/>
          </a:p>
          <a:p>
            <a:pPr algn="just"/>
            <a:endParaRPr lang="tr-TR" dirty="0" smtClean="0"/>
          </a:p>
          <a:p>
            <a:pPr algn="just"/>
            <a:r>
              <a:rPr lang="tr-TR" baseline="30000" dirty="0" smtClean="0"/>
              <a:t>            </a:t>
            </a:r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6553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6" y="2348880"/>
            <a:ext cx="1647825" cy="609600"/>
          </a:xfrm>
          <a:prstGeom prst="rect">
            <a:avLst/>
          </a:prstGeom>
          <a:noFill/>
        </p:spPr>
      </p:pic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554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554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5546" name="Rectangle 10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554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65547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15816" y="6021288"/>
            <a:ext cx="1326522" cy="648072"/>
          </a:xfrm>
          <a:prstGeom prst="rect">
            <a:avLst/>
          </a:prstGeom>
          <a:noFill/>
        </p:spPr>
      </p:pic>
      <p:sp>
        <p:nvSpPr>
          <p:cNvPr id="65549" name="Rectangle 13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67744" y="3645024"/>
            <a:ext cx="504056" cy="873696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48264" y="4581128"/>
            <a:ext cx="432048" cy="8856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346</Words>
  <Application>Microsoft Office PowerPoint</Application>
  <PresentationFormat>Ekran Gösterisi (4:3)</PresentationFormat>
  <Paragraphs>62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Slayt 1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mpalabiyik</dc:creator>
  <cp:lastModifiedBy>mpalabiyik</cp:lastModifiedBy>
  <cp:revision>14</cp:revision>
  <dcterms:created xsi:type="dcterms:W3CDTF">2018-02-08T08:12:30Z</dcterms:created>
  <dcterms:modified xsi:type="dcterms:W3CDTF">2018-04-12T12:24:46Z</dcterms:modified>
</cp:coreProperties>
</file>